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72" d="100"/>
          <a:sy n="72" d="100"/>
        </p:scale>
        <p:origin x="3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67603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409366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41349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34337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06452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9658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89155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30182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59370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0211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74444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0A27B-B96F-4380-8BDB-F65BB9B3DDCB}" type="datetimeFigureOut">
              <a:rPr kumimoji="1" lang="ja-JP" altLang="en-US" smtClean="0"/>
              <a:t>2017/10/31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1704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2400" dirty="0"/>
              <a:t>情報アーキテクチャの解剖学</a:t>
            </a:r>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54802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5.1 </a:t>
            </a:r>
            <a:r>
              <a:rPr lang="ja-JP" altLang="en-US" sz="1400" dirty="0"/>
              <a:t>情報アーキテクチャの視覚化</a:t>
            </a:r>
            <a:endParaRPr kumimoji="1" lang="ja-JP" altLang="en-US" sz="1400" dirty="0"/>
          </a:p>
        </p:txBody>
      </p:sp>
      <p:sp>
        <p:nvSpPr>
          <p:cNvPr id="5" name="テキスト ボックス 4"/>
          <p:cNvSpPr txBox="1"/>
          <p:nvPr/>
        </p:nvSpPr>
        <p:spPr>
          <a:xfrm>
            <a:off x="838200" y="1010653"/>
            <a:ext cx="6468437" cy="1938992"/>
          </a:xfrm>
          <a:prstGeom prst="rect">
            <a:avLst/>
          </a:prstGeom>
          <a:noFill/>
        </p:spPr>
        <p:txBody>
          <a:bodyPr wrap="none" rtlCol="0">
            <a:spAutoFit/>
          </a:bodyPr>
          <a:lstStyle/>
          <a:p>
            <a:r>
              <a:rPr lang="ja-JP" altLang="en-US" sz="1000" dirty="0"/>
              <a:t>情報アーキテクチャを本当に理解するために視覚化が必要。</a:t>
            </a:r>
            <a:endParaRPr lang="en-US" altLang="ja-JP" sz="1000" dirty="0"/>
          </a:p>
          <a:p>
            <a:endParaRPr lang="en-US" altLang="ja-JP" sz="1000" dirty="0"/>
          </a:p>
          <a:p>
            <a:r>
              <a:rPr lang="ja-JP" altLang="en-US" sz="1000" dirty="0"/>
              <a:t>情報アーキテクチャは以下のように組織化されている。</a:t>
            </a:r>
            <a:endParaRPr lang="en-US" altLang="ja-JP" sz="1000" dirty="0"/>
          </a:p>
          <a:p>
            <a:r>
              <a:rPr lang="ja-JP" altLang="en-US" sz="1000" dirty="0"/>
              <a:t>・組織化システム</a:t>
            </a:r>
            <a:endParaRPr lang="en-US" altLang="ja-JP" sz="1000" dirty="0"/>
          </a:p>
          <a:p>
            <a:r>
              <a:rPr lang="ja-JP" altLang="en-US" sz="1000" dirty="0"/>
              <a:t>　サイトの情報を色々な方法で表示する。</a:t>
            </a:r>
            <a:endParaRPr lang="en-US" altLang="ja-JP" sz="1000" dirty="0"/>
          </a:p>
          <a:p>
            <a:r>
              <a:rPr lang="ja-JP" altLang="en-US" sz="1000" dirty="0"/>
              <a:t>・ナビゲーションシステム</a:t>
            </a:r>
            <a:endParaRPr lang="en-US" altLang="ja-JP" sz="1000" dirty="0"/>
          </a:p>
          <a:p>
            <a:r>
              <a:rPr lang="ja-JP" altLang="en-US" sz="1000" dirty="0"/>
              <a:t>　メインのナビゲーションバーにある個々のドロップダウンメニューでそれぞれの組織へ勧めるようにする。</a:t>
            </a:r>
            <a:endParaRPr lang="en-US" altLang="ja-JP" sz="1000" dirty="0"/>
          </a:p>
          <a:p>
            <a:r>
              <a:rPr lang="ja-JP" altLang="en-US" sz="1000" dirty="0"/>
              <a:t>・検索システム</a:t>
            </a:r>
            <a:endParaRPr lang="en-US" altLang="ja-JP" sz="1000" dirty="0"/>
          </a:p>
          <a:p>
            <a:r>
              <a:rPr lang="ja-JP" altLang="en-US" sz="1000" dirty="0"/>
              <a:t>　ユーザがコンテンツを検索できる。</a:t>
            </a:r>
            <a:endParaRPr lang="en-US" altLang="ja-JP" sz="1000" dirty="0"/>
          </a:p>
          <a:p>
            <a:r>
              <a:rPr lang="ja-JP" altLang="en-US" sz="1000" dirty="0"/>
              <a:t>・ラベリングシステム</a:t>
            </a:r>
            <a:endParaRPr lang="en-US" altLang="ja-JP" sz="1000" dirty="0"/>
          </a:p>
          <a:p>
            <a:r>
              <a:rPr lang="ja-JP" altLang="en-US" sz="1000" dirty="0"/>
              <a:t>　カテゴリやオプション、リンクをユーザが理解できる言葉で説明する。</a:t>
            </a:r>
            <a:endParaRPr lang="en-US" altLang="ja-JP" sz="1000" dirty="0"/>
          </a:p>
          <a:p>
            <a:endParaRPr lang="en-US" altLang="ja-JP" sz="1000" dirty="0"/>
          </a:p>
        </p:txBody>
      </p:sp>
    </p:spTree>
    <p:extLst>
      <p:ext uri="{BB962C8B-B14F-4D97-AF65-F5344CB8AC3E}">
        <p14:creationId xmlns:p14="http://schemas.microsoft.com/office/powerpoint/2010/main" val="21606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5.2 </a:t>
            </a:r>
            <a:r>
              <a:rPr lang="ja-JP" altLang="en-US" sz="1400" dirty="0"/>
              <a:t>トップダウン型の情報アーキテクチャ</a:t>
            </a:r>
            <a:endParaRPr kumimoji="1" lang="ja-JP" altLang="en-US" sz="1400" dirty="0"/>
          </a:p>
        </p:txBody>
      </p:sp>
      <p:sp>
        <p:nvSpPr>
          <p:cNvPr id="5" name="テキスト ボックス 4"/>
          <p:cNvSpPr txBox="1"/>
          <p:nvPr/>
        </p:nvSpPr>
        <p:spPr>
          <a:xfrm>
            <a:off x="838200" y="1010653"/>
            <a:ext cx="8392041" cy="1323439"/>
          </a:xfrm>
          <a:prstGeom prst="rect">
            <a:avLst/>
          </a:prstGeom>
          <a:noFill/>
        </p:spPr>
        <p:txBody>
          <a:bodyPr wrap="none" rtlCol="0">
            <a:spAutoFit/>
          </a:bodyPr>
          <a:lstStyle/>
          <a:p>
            <a:r>
              <a:rPr lang="ja-JP" altLang="en-US" sz="1000" dirty="0"/>
              <a:t>カテゴリはサイト全体でページやアプリケーションを分類するために用いられている。</a:t>
            </a:r>
            <a:endParaRPr lang="en-US" altLang="ja-JP" sz="1000" dirty="0"/>
          </a:p>
          <a:p>
            <a:r>
              <a:rPr lang="ja-JP" altLang="en-US" sz="1000" dirty="0"/>
              <a:t>ラベルはサイトのコンテンツを系統的に表示する。</a:t>
            </a:r>
            <a:endParaRPr lang="en-US" altLang="ja-JP" sz="1000" dirty="0"/>
          </a:p>
          <a:p>
            <a:r>
              <a:rPr lang="ja-JP" altLang="en-US" sz="1000" dirty="0"/>
              <a:t>ナビゲーションシステムと検索システムはサイト内を動き回るのに利用される。</a:t>
            </a:r>
            <a:endParaRPr lang="en-US" altLang="ja-JP" sz="1000" dirty="0"/>
          </a:p>
          <a:p>
            <a:endParaRPr lang="en-US" altLang="ja-JP" sz="1000" dirty="0"/>
          </a:p>
          <a:p>
            <a:r>
              <a:rPr lang="ja-JP" altLang="en-US" sz="1000" dirty="0"/>
              <a:t>サイト設計者が最も問い合わせが多い質問を判断しそのニーズに応えられるように設計した構造をトップダウン型情報アーキテクチャと呼ぶ。</a:t>
            </a:r>
            <a:endParaRPr lang="en-US" altLang="ja-JP" sz="1000" dirty="0"/>
          </a:p>
          <a:p>
            <a:r>
              <a:rPr lang="ja-JP" altLang="en-US" sz="1000" dirty="0"/>
              <a:t>主に上から定義した構造をサポートするように設計、作成される。</a:t>
            </a:r>
            <a:endParaRPr lang="en-US" altLang="ja-JP" sz="1000" dirty="0"/>
          </a:p>
          <a:p>
            <a:endParaRPr lang="en-US" altLang="ja-JP" sz="1000" dirty="0"/>
          </a:p>
          <a:p>
            <a:r>
              <a:rPr lang="ja-JP" altLang="en-US" sz="1000" dirty="0"/>
              <a:t>以前の主流はこれだったが現在はボトムアップ型の方が主流。</a:t>
            </a:r>
            <a:endParaRPr lang="en-US" altLang="ja-JP" sz="1000" dirty="0"/>
          </a:p>
        </p:txBody>
      </p:sp>
    </p:spTree>
    <p:extLst>
      <p:ext uri="{BB962C8B-B14F-4D97-AF65-F5344CB8AC3E}">
        <p14:creationId xmlns:p14="http://schemas.microsoft.com/office/powerpoint/2010/main" val="12569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5.3 </a:t>
            </a:r>
            <a:r>
              <a:rPr kumimoji="1" lang="ja-JP" altLang="en-US" sz="1400" dirty="0"/>
              <a:t>ボトムアップ</a:t>
            </a:r>
            <a:r>
              <a:rPr lang="ja-JP" altLang="en-US" sz="1400" dirty="0"/>
              <a:t>型の情報アーキテクチャ</a:t>
            </a:r>
            <a:endParaRPr kumimoji="1" lang="ja-JP" altLang="en-US" sz="1400" dirty="0"/>
          </a:p>
        </p:txBody>
      </p:sp>
      <p:sp>
        <p:nvSpPr>
          <p:cNvPr id="5" name="テキスト ボックス 4"/>
          <p:cNvSpPr txBox="1"/>
          <p:nvPr/>
        </p:nvSpPr>
        <p:spPr>
          <a:xfrm>
            <a:off x="838200" y="1010653"/>
            <a:ext cx="8520281" cy="1015663"/>
          </a:xfrm>
          <a:prstGeom prst="rect">
            <a:avLst/>
          </a:prstGeom>
          <a:noFill/>
        </p:spPr>
        <p:txBody>
          <a:bodyPr wrap="none" rtlCol="0">
            <a:spAutoFit/>
          </a:bodyPr>
          <a:lstStyle/>
          <a:p>
            <a:r>
              <a:rPr lang="ja-JP" altLang="en-US" sz="1000" dirty="0"/>
              <a:t>よく見れば情報アーキテクチャがどこにあるかわかるもの、例えば検索やブラウジングなどを利用してユーザの質問に答えられるようなもの、を</a:t>
            </a:r>
            <a:endParaRPr lang="en-US" altLang="ja-JP" sz="1000" dirty="0"/>
          </a:p>
          <a:p>
            <a:r>
              <a:rPr lang="ja-JP" altLang="en-US" sz="1000" dirty="0"/>
              <a:t>ボトムアップ型アーキテクチャと呼ぶ。</a:t>
            </a:r>
            <a:endParaRPr lang="en-US" altLang="ja-JP" sz="1000" dirty="0"/>
          </a:p>
          <a:p>
            <a:r>
              <a:rPr lang="ja-JP" altLang="en-US" sz="1000" dirty="0"/>
              <a:t>例えば</a:t>
            </a:r>
            <a:r>
              <a:rPr lang="en-US" altLang="ja-JP" sz="1000" dirty="0"/>
              <a:t>Google</a:t>
            </a:r>
            <a:r>
              <a:rPr lang="ja-JP" altLang="en-US" sz="1000" dirty="0"/>
              <a:t>の検索や</a:t>
            </a:r>
            <a:r>
              <a:rPr lang="en-US" altLang="ja-JP" sz="1000" dirty="0"/>
              <a:t>Facebook</a:t>
            </a:r>
            <a:r>
              <a:rPr lang="ja-JP" altLang="en-US" sz="1000" dirty="0" err="1"/>
              <a:t>、</a:t>
            </a:r>
            <a:r>
              <a:rPr lang="en-US" altLang="ja-JP" sz="1000" dirty="0"/>
              <a:t>Twitter</a:t>
            </a:r>
            <a:r>
              <a:rPr lang="ja-JP" altLang="en-US" sz="1000" dirty="0"/>
              <a:t>など</a:t>
            </a:r>
            <a:r>
              <a:rPr lang="en-US" altLang="ja-JP" sz="1000" dirty="0"/>
              <a:t>SNS</a:t>
            </a:r>
            <a:r>
              <a:rPr lang="ja-JP" altLang="en-US" sz="1000" dirty="0"/>
              <a:t>がそれにあたる。</a:t>
            </a:r>
            <a:endParaRPr lang="en-US" altLang="ja-JP" sz="1000" dirty="0"/>
          </a:p>
          <a:p>
            <a:endParaRPr lang="en-US" altLang="ja-JP" sz="1000" dirty="0"/>
          </a:p>
          <a:p>
            <a:r>
              <a:rPr lang="ja-JP" altLang="en-US" sz="1000" dirty="0"/>
              <a:t>ボトムアップ型かどうかを確認するにはナビゲーションストレステストを実施すると良い。</a:t>
            </a:r>
            <a:endParaRPr lang="en-US" altLang="ja-JP" sz="1000" dirty="0"/>
          </a:p>
          <a:p>
            <a:endParaRPr lang="en-US" altLang="ja-JP" sz="1000" dirty="0"/>
          </a:p>
        </p:txBody>
      </p:sp>
    </p:spTree>
    <p:extLst>
      <p:ext uri="{BB962C8B-B14F-4D97-AF65-F5344CB8AC3E}">
        <p14:creationId xmlns:p14="http://schemas.microsoft.com/office/powerpoint/2010/main" val="304357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5.4 </a:t>
            </a:r>
            <a:r>
              <a:rPr kumimoji="1" lang="ja-JP" altLang="en-US" sz="1400" dirty="0"/>
              <a:t>見えない情報</a:t>
            </a:r>
            <a:r>
              <a:rPr lang="ja-JP" altLang="en-US" sz="1400" dirty="0"/>
              <a:t>アーキテクチャ</a:t>
            </a:r>
            <a:endParaRPr kumimoji="1" lang="ja-JP" altLang="en-US" sz="1400" dirty="0"/>
          </a:p>
        </p:txBody>
      </p:sp>
      <p:sp>
        <p:nvSpPr>
          <p:cNvPr id="5" name="テキスト ボックス 4"/>
          <p:cNvSpPr txBox="1"/>
          <p:nvPr/>
        </p:nvSpPr>
        <p:spPr>
          <a:xfrm>
            <a:off x="838200" y="1010653"/>
            <a:ext cx="6468437" cy="553998"/>
          </a:xfrm>
          <a:prstGeom prst="rect">
            <a:avLst/>
          </a:prstGeom>
          <a:noFill/>
        </p:spPr>
        <p:txBody>
          <a:bodyPr wrap="none" rtlCol="0">
            <a:spAutoFit/>
          </a:bodyPr>
          <a:lstStyle/>
          <a:p>
            <a:r>
              <a:rPr lang="ja-JP" altLang="en-US" sz="1000" dirty="0"/>
              <a:t>見方さえ知っていれば情報アーキテクチャは見えるものとも言えるが、見えないものも多い。</a:t>
            </a:r>
            <a:endParaRPr lang="en-US" altLang="ja-JP" sz="1000" dirty="0"/>
          </a:p>
          <a:p>
            <a:r>
              <a:rPr lang="ja-JP" altLang="en-US" sz="1000" dirty="0"/>
              <a:t>情報アーキテクチャはナビゲーションのルートや視覚的なデザインを伝えるワイヤーフレームだけではない。</a:t>
            </a:r>
            <a:endParaRPr lang="en-US" altLang="ja-JP" sz="1000" dirty="0"/>
          </a:p>
          <a:p>
            <a:r>
              <a:rPr lang="ja-JP" altLang="en-US" sz="1000" dirty="0"/>
              <a:t>目に見える情報以外の目に見えない情報、ログなど、も重要なもの。</a:t>
            </a:r>
            <a:endParaRPr lang="en-US" altLang="ja-JP" sz="1000" dirty="0"/>
          </a:p>
        </p:txBody>
      </p:sp>
    </p:spTree>
    <p:extLst>
      <p:ext uri="{BB962C8B-B14F-4D97-AF65-F5344CB8AC3E}">
        <p14:creationId xmlns:p14="http://schemas.microsoft.com/office/powerpoint/2010/main" val="340786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5.5 </a:t>
            </a:r>
            <a:r>
              <a:rPr kumimoji="1" lang="ja-JP" altLang="en-US" sz="1400" dirty="0"/>
              <a:t>情報</a:t>
            </a:r>
            <a:r>
              <a:rPr lang="ja-JP" altLang="en-US" sz="1400" dirty="0"/>
              <a:t>アーキテクチャの構成要素</a:t>
            </a:r>
            <a:endParaRPr kumimoji="1" lang="ja-JP" altLang="en-US" sz="1400" dirty="0"/>
          </a:p>
        </p:txBody>
      </p:sp>
      <p:sp>
        <p:nvSpPr>
          <p:cNvPr id="5" name="テキスト ボックス 4"/>
          <p:cNvSpPr txBox="1"/>
          <p:nvPr/>
        </p:nvSpPr>
        <p:spPr>
          <a:xfrm>
            <a:off x="838200" y="1010653"/>
            <a:ext cx="6468437" cy="3939540"/>
          </a:xfrm>
          <a:prstGeom prst="rect">
            <a:avLst/>
          </a:prstGeom>
          <a:noFill/>
        </p:spPr>
        <p:txBody>
          <a:bodyPr wrap="none" rtlCol="0">
            <a:spAutoFit/>
          </a:bodyPr>
          <a:lstStyle/>
          <a:p>
            <a:r>
              <a:rPr lang="ja-JP" altLang="en-US" sz="1000" dirty="0"/>
              <a:t>情報アーキテクチャは以下の</a:t>
            </a:r>
            <a:r>
              <a:rPr lang="en-US" altLang="ja-JP" sz="1000" dirty="0"/>
              <a:t>4</a:t>
            </a:r>
            <a:r>
              <a:rPr lang="ja-JP" altLang="en-US" sz="1000" dirty="0" err="1"/>
              <a:t>つに</a:t>
            </a:r>
            <a:r>
              <a:rPr lang="ja-JP" altLang="en-US" sz="1000" dirty="0"/>
              <a:t>分類できる。</a:t>
            </a:r>
            <a:endParaRPr lang="en-US" altLang="ja-JP" sz="1000" dirty="0"/>
          </a:p>
          <a:p>
            <a:r>
              <a:rPr lang="ja-JP" altLang="en-US" sz="1000" dirty="0"/>
              <a:t>・組織化システム</a:t>
            </a:r>
            <a:endParaRPr lang="en-US" altLang="ja-JP" sz="1000" dirty="0"/>
          </a:p>
          <a:p>
            <a:r>
              <a:rPr lang="ja-JP" altLang="en-US" sz="1000" dirty="0"/>
              <a:t>・ラベリングシステム</a:t>
            </a:r>
            <a:endParaRPr lang="en-US" altLang="ja-JP" sz="1000" dirty="0"/>
          </a:p>
          <a:p>
            <a:r>
              <a:rPr lang="ja-JP" altLang="en-US" sz="1000" dirty="0"/>
              <a:t>・ナビゲーションシステム</a:t>
            </a:r>
            <a:endParaRPr lang="en-US" altLang="ja-JP" sz="1000" dirty="0"/>
          </a:p>
          <a:p>
            <a:r>
              <a:rPr lang="ja-JP" altLang="en-US" sz="1000" dirty="0"/>
              <a:t>・検索システム</a:t>
            </a:r>
            <a:endParaRPr lang="en-US" altLang="ja-JP" sz="1000" dirty="0"/>
          </a:p>
          <a:p>
            <a:r>
              <a:rPr lang="ja-JP" altLang="en-US" sz="1000" dirty="0"/>
              <a:t>ただラベリングシステムと組織化システムを分類するのは難しい。</a:t>
            </a:r>
            <a:endParaRPr lang="en-US" altLang="ja-JP" sz="1000" dirty="0"/>
          </a:p>
          <a:p>
            <a:r>
              <a:rPr lang="ja-JP" altLang="en-US" sz="1000" dirty="0"/>
              <a:t>そのため、別の分類方法がある。</a:t>
            </a:r>
            <a:endParaRPr lang="en-US" altLang="ja-JP" sz="1000" dirty="0"/>
          </a:p>
          <a:p>
            <a:r>
              <a:rPr lang="ja-JP" altLang="en-US" sz="1000" dirty="0"/>
              <a:t>・ブラウジングサポート手段</a:t>
            </a:r>
            <a:endParaRPr lang="en-US" altLang="ja-JP" sz="1000" dirty="0"/>
          </a:p>
          <a:p>
            <a:r>
              <a:rPr lang="ja-JP" altLang="en-US" sz="1000" dirty="0"/>
              <a:t>　ユーザにあらかじめ決めた道筋を提供することでユーザーが情報環境をナビゲートする手助けを行う。</a:t>
            </a:r>
            <a:endParaRPr lang="en-US" altLang="ja-JP" sz="1000" dirty="0"/>
          </a:p>
          <a:p>
            <a:r>
              <a:rPr lang="ja-JP" altLang="en-US" sz="1000" dirty="0"/>
              <a:t>　・組織化システム</a:t>
            </a:r>
            <a:endParaRPr lang="en-US" altLang="ja-JP" sz="1000" dirty="0"/>
          </a:p>
          <a:p>
            <a:r>
              <a:rPr lang="ja-JP" altLang="en-US" sz="1000" dirty="0"/>
              <a:t>　　サイトのコンテンツをカテゴライズ化、グループ分けする。</a:t>
            </a:r>
            <a:endParaRPr lang="en-US" altLang="ja-JP" sz="1000" dirty="0"/>
          </a:p>
          <a:p>
            <a:r>
              <a:rPr lang="ja-JP" altLang="en-US" sz="1000" dirty="0"/>
              <a:t>　・ジェネラルナビゲーションシステム</a:t>
            </a:r>
            <a:endParaRPr lang="en-US" altLang="ja-JP" sz="1000" dirty="0"/>
          </a:p>
          <a:p>
            <a:r>
              <a:rPr lang="ja-JP" altLang="en-US" sz="1000" dirty="0"/>
              <a:t>　　ユーザが自分がどこの環境のどこにいるのか、どこにいけるのかを理解するのに役立てる。</a:t>
            </a:r>
            <a:endParaRPr lang="en-US" altLang="ja-JP" sz="1000" dirty="0"/>
          </a:p>
          <a:p>
            <a:r>
              <a:rPr lang="ja-JP" altLang="en-US" sz="1000" dirty="0"/>
              <a:t>　・ローカルナビゲーションシステム</a:t>
            </a:r>
            <a:endParaRPr lang="en-US" altLang="ja-JP" sz="1000" dirty="0"/>
          </a:p>
          <a:p>
            <a:r>
              <a:rPr lang="ja-JP" altLang="en-US" sz="1000" dirty="0"/>
              <a:t>　　自分が部分的な情報環境のどこにいけてどこにいけるのかを理解する。</a:t>
            </a:r>
            <a:endParaRPr lang="en-US" altLang="ja-JP" sz="1000" dirty="0"/>
          </a:p>
          <a:p>
            <a:r>
              <a:rPr lang="ja-JP" altLang="en-US" sz="1000" dirty="0"/>
              <a:t>　・サイトマップ</a:t>
            </a:r>
            <a:endParaRPr lang="en-US" altLang="ja-JP" sz="1000" dirty="0"/>
          </a:p>
          <a:p>
            <a:r>
              <a:rPr lang="ja-JP" altLang="en-US" sz="1000" dirty="0"/>
              <a:t>　　第一段階のナビゲーションシステムを補うナビゲーションシステム</a:t>
            </a:r>
            <a:endParaRPr lang="en-US" altLang="ja-JP" sz="1000" dirty="0"/>
          </a:p>
          <a:p>
            <a:r>
              <a:rPr lang="ja-JP" altLang="en-US" sz="1000" dirty="0"/>
              <a:t>　・インデックス</a:t>
            </a:r>
            <a:endParaRPr lang="en-US" altLang="ja-JP" sz="1000" dirty="0"/>
          </a:p>
          <a:p>
            <a:r>
              <a:rPr lang="ja-JP" altLang="en-US" sz="1000" dirty="0"/>
              <a:t>　　環境のコンテンツリンクをアルファベット順に一覧にしたナビゲーションシステム。</a:t>
            </a:r>
            <a:endParaRPr lang="en-US" altLang="ja-JP" sz="1000" dirty="0"/>
          </a:p>
          <a:p>
            <a:r>
              <a:rPr lang="ja-JP" altLang="en-US" sz="1000" dirty="0"/>
              <a:t>　・ガイド</a:t>
            </a:r>
            <a:endParaRPr lang="en-US" altLang="ja-JP" sz="1000" dirty="0"/>
          </a:p>
          <a:p>
            <a:r>
              <a:rPr lang="ja-JP" altLang="en-US" sz="1000" dirty="0"/>
              <a:t>　　特定のトピックに関する情報およびコンテンツに関連したリンクを専門的に補うナビゲーションシステム</a:t>
            </a:r>
            <a:endParaRPr lang="en-US" altLang="ja-JP" sz="1000" dirty="0"/>
          </a:p>
          <a:p>
            <a:r>
              <a:rPr lang="ja-JP" altLang="en-US" sz="1000" dirty="0"/>
              <a:t>　・ウォークスルーとウィザード</a:t>
            </a:r>
            <a:endParaRPr lang="en-US" altLang="ja-JP" sz="1000" dirty="0"/>
          </a:p>
          <a:p>
            <a:r>
              <a:rPr lang="ja-JP" altLang="en-US" sz="1000" dirty="0"/>
              <a:t>　　段階を追ってユーザを導く補足的なナビゲーションシステム。</a:t>
            </a:r>
            <a:endParaRPr lang="en-US" altLang="ja-JP" sz="1000" dirty="0"/>
          </a:p>
          <a:p>
            <a:r>
              <a:rPr lang="ja-JP" altLang="en-US" sz="1000" dirty="0"/>
              <a:t>　・コンテキスト的ナビゲーションシステム</a:t>
            </a:r>
            <a:endParaRPr lang="en-US" altLang="ja-JP" sz="1000" dirty="0"/>
          </a:p>
          <a:p>
            <a:r>
              <a:rPr lang="ja-JP" altLang="en-US" sz="1000" dirty="0"/>
              <a:t>　　一環してコンテンツに関連したリンクを表示する。</a:t>
            </a:r>
            <a:endParaRPr lang="en-US" altLang="ja-JP" sz="1000" dirty="0"/>
          </a:p>
        </p:txBody>
      </p:sp>
    </p:spTree>
    <p:extLst>
      <p:ext uri="{BB962C8B-B14F-4D97-AF65-F5344CB8AC3E}">
        <p14:creationId xmlns:p14="http://schemas.microsoft.com/office/powerpoint/2010/main" val="45840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5.5 </a:t>
            </a:r>
            <a:r>
              <a:rPr kumimoji="1" lang="ja-JP" altLang="en-US" sz="1400" dirty="0"/>
              <a:t>情報</a:t>
            </a:r>
            <a:r>
              <a:rPr lang="ja-JP" altLang="en-US" sz="1400" dirty="0"/>
              <a:t>アーキテクチャの構成要素</a:t>
            </a:r>
            <a:endParaRPr kumimoji="1" lang="ja-JP" altLang="en-US" sz="1400" dirty="0"/>
          </a:p>
        </p:txBody>
      </p:sp>
      <p:sp>
        <p:nvSpPr>
          <p:cNvPr id="5" name="テキスト ボックス 4"/>
          <p:cNvSpPr txBox="1"/>
          <p:nvPr/>
        </p:nvSpPr>
        <p:spPr>
          <a:xfrm>
            <a:off x="838200" y="1010653"/>
            <a:ext cx="7109639" cy="4555093"/>
          </a:xfrm>
          <a:prstGeom prst="rect">
            <a:avLst/>
          </a:prstGeom>
          <a:noFill/>
        </p:spPr>
        <p:txBody>
          <a:bodyPr wrap="none" rtlCol="0">
            <a:spAutoFit/>
          </a:bodyPr>
          <a:lstStyle/>
          <a:p>
            <a:r>
              <a:rPr lang="ja-JP" altLang="en-US" sz="1000" dirty="0"/>
              <a:t>検索サポート手段</a:t>
            </a:r>
            <a:endParaRPr lang="en-US" altLang="ja-JP" sz="1000" dirty="0"/>
          </a:p>
          <a:p>
            <a:r>
              <a:rPr lang="ja-JP" altLang="en-US" sz="1000" dirty="0"/>
              <a:t>　検索インターフェース</a:t>
            </a:r>
            <a:endParaRPr lang="en-US" altLang="ja-JP" sz="1000" dirty="0"/>
          </a:p>
          <a:p>
            <a:r>
              <a:rPr lang="ja-JP" altLang="en-US" sz="1000" dirty="0"/>
              <a:t>　　検索クエリを入力、修正する手段</a:t>
            </a:r>
            <a:endParaRPr lang="en-US" altLang="ja-JP" sz="1000" dirty="0"/>
          </a:p>
          <a:p>
            <a:r>
              <a:rPr lang="ja-JP" altLang="en-US" sz="1000" dirty="0"/>
              <a:t>　クエリ言語</a:t>
            </a:r>
            <a:endParaRPr lang="en-US" altLang="ja-JP" sz="1000" dirty="0"/>
          </a:p>
          <a:p>
            <a:r>
              <a:rPr lang="ja-JP" altLang="en-US" sz="1000" dirty="0"/>
              <a:t>　　検索クエリの文法</a:t>
            </a:r>
            <a:endParaRPr lang="en-US" altLang="ja-JP" sz="1000" dirty="0"/>
          </a:p>
          <a:p>
            <a:r>
              <a:rPr lang="ja-JP" altLang="en-US" sz="1000" dirty="0"/>
              <a:t>　クエリビルダー</a:t>
            </a:r>
            <a:endParaRPr lang="en-US" altLang="ja-JP" sz="1000" dirty="0"/>
          </a:p>
          <a:p>
            <a:r>
              <a:rPr lang="ja-JP" altLang="en-US" sz="1000" dirty="0"/>
              <a:t>　　クエリの性能を向上させる方法</a:t>
            </a:r>
            <a:endParaRPr lang="en-US" altLang="ja-JP" sz="1000" dirty="0"/>
          </a:p>
          <a:p>
            <a:r>
              <a:rPr lang="ja-JP" altLang="en-US" sz="1000" dirty="0"/>
              <a:t>　検索アルゴリズム</a:t>
            </a:r>
            <a:endParaRPr lang="en-US" altLang="ja-JP" sz="1000" dirty="0"/>
          </a:p>
          <a:p>
            <a:r>
              <a:rPr lang="ja-JP" altLang="en-US" sz="1000" dirty="0"/>
              <a:t>　　検索エンジンの一部でどのコンテンツがユーザのクエリに合うかを決定する。</a:t>
            </a:r>
            <a:endParaRPr lang="en-US" altLang="ja-JP" sz="1000" dirty="0"/>
          </a:p>
          <a:p>
            <a:r>
              <a:rPr lang="ja-JP" altLang="en-US" sz="1000" dirty="0"/>
              <a:t>　検索ゾーン</a:t>
            </a:r>
            <a:endParaRPr lang="en-US" altLang="ja-JP" sz="1000" dirty="0"/>
          </a:p>
          <a:p>
            <a:r>
              <a:rPr lang="ja-JP" altLang="en-US" sz="1000" dirty="0"/>
              <a:t>　　サイトコンテンツのサブセットでより狭い範囲の検索をサポートするためにインデックス付けされている。</a:t>
            </a:r>
            <a:endParaRPr lang="en-US" altLang="ja-JP" sz="1000" dirty="0"/>
          </a:p>
          <a:p>
            <a:r>
              <a:rPr lang="ja-JP" altLang="en-US" sz="1000" dirty="0"/>
              <a:t>　検索結果</a:t>
            </a:r>
            <a:endParaRPr lang="en-US" altLang="ja-JP" sz="1000" dirty="0"/>
          </a:p>
          <a:p>
            <a:r>
              <a:rPr lang="ja-JP" altLang="en-US" sz="1000" dirty="0"/>
              <a:t>　　ユーザの検索クエリに合ったコンテンツを表示する。</a:t>
            </a:r>
            <a:endParaRPr lang="en-US" altLang="ja-JP" sz="1000" dirty="0"/>
          </a:p>
          <a:p>
            <a:endParaRPr lang="en-US" altLang="ja-JP" sz="1000" dirty="0"/>
          </a:p>
          <a:p>
            <a:r>
              <a:rPr lang="ja-JP" altLang="en-US" sz="1000" dirty="0"/>
              <a:t>コンテンツとタスク</a:t>
            </a:r>
            <a:endParaRPr lang="en-US" altLang="ja-JP" sz="1000" dirty="0"/>
          </a:p>
          <a:p>
            <a:r>
              <a:rPr lang="ja-JP" altLang="en-US" sz="1000" dirty="0"/>
              <a:t>　見出し</a:t>
            </a:r>
            <a:endParaRPr lang="en-US" altLang="ja-JP" sz="1000" dirty="0"/>
          </a:p>
          <a:p>
            <a:r>
              <a:rPr lang="ja-JP" altLang="en-US" sz="1000" dirty="0"/>
              <a:t>　　あとに続くコンテンツのためのラベル</a:t>
            </a:r>
            <a:endParaRPr lang="en-US" altLang="ja-JP" sz="1000" dirty="0"/>
          </a:p>
          <a:p>
            <a:r>
              <a:rPr lang="ja-JP" altLang="en-US" sz="1000" dirty="0"/>
              <a:t>　埋め込みリンク</a:t>
            </a:r>
            <a:endParaRPr lang="en-US" altLang="ja-JP" sz="1000" dirty="0"/>
          </a:p>
          <a:p>
            <a:r>
              <a:rPr lang="ja-JP" altLang="en-US" sz="1000" dirty="0"/>
              <a:t>　　テキスト中のリンク</a:t>
            </a:r>
            <a:endParaRPr lang="en-US" altLang="ja-JP" sz="1000" dirty="0"/>
          </a:p>
          <a:p>
            <a:r>
              <a:rPr lang="ja-JP" altLang="en-US" sz="1000" dirty="0"/>
              <a:t>　埋め込みメタデータ</a:t>
            </a:r>
            <a:endParaRPr lang="en-US" altLang="ja-JP" sz="1000" dirty="0"/>
          </a:p>
          <a:p>
            <a:r>
              <a:rPr lang="ja-JP" altLang="en-US" sz="1000" dirty="0"/>
              <a:t>　　メタデートとして使用されるが抜粋されなければいけない情報。</a:t>
            </a:r>
            <a:endParaRPr lang="en-US" altLang="ja-JP" sz="1000" dirty="0"/>
          </a:p>
          <a:p>
            <a:r>
              <a:rPr lang="ja-JP" altLang="en-US" sz="1000" dirty="0"/>
              <a:t>　チャンク</a:t>
            </a:r>
            <a:endParaRPr lang="en-US" altLang="ja-JP" sz="1000" dirty="0"/>
          </a:p>
          <a:p>
            <a:r>
              <a:rPr lang="ja-JP" altLang="en-US" sz="1000" dirty="0"/>
              <a:t>　　コンテンツの論理的ユニット。</a:t>
            </a:r>
            <a:endParaRPr lang="en-US" altLang="ja-JP" sz="1000" dirty="0"/>
          </a:p>
          <a:p>
            <a:r>
              <a:rPr lang="ja-JP" altLang="en-US" sz="1000" dirty="0"/>
              <a:t>　リスト</a:t>
            </a:r>
            <a:endParaRPr lang="en-US" altLang="ja-JP" sz="1000" dirty="0"/>
          </a:p>
          <a:p>
            <a:r>
              <a:rPr lang="ja-JP" altLang="en-US" sz="1000" dirty="0"/>
              <a:t>　　チャンクのグループ、またはチャンクへつながるリンクのグループ。</a:t>
            </a:r>
            <a:endParaRPr lang="en-US" altLang="ja-JP" sz="1000" dirty="0"/>
          </a:p>
          <a:p>
            <a:r>
              <a:rPr lang="ja-JP" altLang="en-US" sz="1000" dirty="0"/>
              <a:t>　連続的手段</a:t>
            </a:r>
            <a:endParaRPr lang="en-US" altLang="ja-JP" sz="1000" dirty="0"/>
          </a:p>
          <a:p>
            <a:r>
              <a:rPr lang="ja-JP" altLang="en-US" sz="1000" dirty="0"/>
              <a:t>　　プロセスやタスクのどこにユーザがいるか、後どれだけ先に進めばプロセスやタスクが完了するのかを示すヒント。</a:t>
            </a:r>
            <a:endParaRPr lang="en-US" altLang="ja-JP" sz="1000" dirty="0"/>
          </a:p>
          <a:p>
            <a:r>
              <a:rPr lang="ja-JP" altLang="en-US" sz="1000" dirty="0"/>
              <a:t>　識別子</a:t>
            </a:r>
            <a:endParaRPr lang="en-US" altLang="ja-JP" sz="1000" dirty="0"/>
          </a:p>
          <a:p>
            <a:r>
              <a:rPr lang="ja-JP" altLang="en-US" sz="1000" dirty="0"/>
              <a:t>　　情報システムのどこにユーザがいるのか示すヒント</a:t>
            </a:r>
            <a:endParaRPr lang="en-US" altLang="ja-JP" sz="1000" dirty="0"/>
          </a:p>
        </p:txBody>
      </p:sp>
    </p:spTree>
    <p:extLst>
      <p:ext uri="{BB962C8B-B14F-4D97-AF65-F5344CB8AC3E}">
        <p14:creationId xmlns:p14="http://schemas.microsoft.com/office/powerpoint/2010/main" val="405966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kumimoji="1" lang="en-US" altLang="ja-JP" sz="1400" dirty="0"/>
              <a:t>5.5 </a:t>
            </a:r>
            <a:r>
              <a:rPr kumimoji="1" lang="ja-JP" altLang="en-US" sz="1400" dirty="0"/>
              <a:t>情報</a:t>
            </a:r>
            <a:r>
              <a:rPr lang="ja-JP" altLang="en-US" sz="1400" dirty="0"/>
              <a:t>アーキテクチャの構成要素</a:t>
            </a:r>
            <a:endParaRPr kumimoji="1" lang="ja-JP" altLang="en-US" sz="1400" dirty="0"/>
          </a:p>
        </p:txBody>
      </p:sp>
      <p:sp>
        <p:nvSpPr>
          <p:cNvPr id="5" name="テキスト ボックス 4"/>
          <p:cNvSpPr txBox="1"/>
          <p:nvPr/>
        </p:nvSpPr>
        <p:spPr>
          <a:xfrm>
            <a:off x="838200" y="1010653"/>
            <a:ext cx="4031873" cy="1169551"/>
          </a:xfrm>
          <a:prstGeom prst="rect">
            <a:avLst/>
          </a:prstGeom>
          <a:noFill/>
        </p:spPr>
        <p:txBody>
          <a:bodyPr wrap="none" rtlCol="0">
            <a:spAutoFit/>
          </a:bodyPr>
          <a:lstStyle/>
          <a:p>
            <a:r>
              <a:rPr lang="ja-JP" altLang="en-US" sz="1000" dirty="0"/>
              <a:t>「目に見えない」要素</a:t>
            </a:r>
            <a:endParaRPr lang="en-US" altLang="ja-JP" sz="1000" dirty="0"/>
          </a:p>
          <a:p>
            <a:r>
              <a:rPr lang="ja-JP" altLang="en-US" sz="1000" dirty="0"/>
              <a:t>　制限語彙</a:t>
            </a:r>
            <a:endParaRPr lang="en-US" altLang="ja-JP" sz="1000" dirty="0"/>
          </a:p>
          <a:p>
            <a:r>
              <a:rPr lang="ja-JP" altLang="en-US" sz="1000" dirty="0"/>
              <a:t>　　特定の範囲を指す優先用語をあらかじめ決めたもの</a:t>
            </a:r>
            <a:endParaRPr lang="en-US" altLang="ja-JP" sz="1000" dirty="0"/>
          </a:p>
          <a:p>
            <a:r>
              <a:rPr lang="ja-JP" altLang="en-US" sz="1000" dirty="0"/>
              <a:t>　検索アルゴリズム</a:t>
            </a:r>
            <a:endParaRPr lang="en-US" altLang="ja-JP" sz="1000" dirty="0"/>
          </a:p>
          <a:p>
            <a:r>
              <a:rPr lang="ja-JP" altLang="en-US" sz="1000" dirty="0"/>
              <a:t>　　検索結果を関連性によってランク付けするのにもといられる。</a:t>
            </a:r>
            <a:endParaRPr lang="en-US" altLang="ja-JP" sz="1000" dirty="0"/>
          </a:p>
          <a:p>
            <a:r>
              <a:rPr lang="ja-JP" altLang="en-US" sz="1000" dirty="0"/>
              <a:t>　一番のお勧め</a:t>
            </a:r>
            <a:endParaRPr lang="en-US" altLang="ja-JP" sz="1000" dirty="0"/>
          </a:p>
          <a:p>
            <a:r>
              <a:rPr lang="ja-JP" altLang="en-US" sz="1000" dirty="0"/>
              <a:t>　　検索クエリ</a:t>
            </a:r>
            <a:r>
              <a:rPr lang="ja-JP" altLang="en-US" sz="1000"/>
              <a:t>と手作業で組み合わされたおすすめの検索結果。</a:t>
            </a:r>
            <a:endParaRPr lang="en-US" altLang="ja-JP" sz="1000" dirty="0"/>
          </a:p>
        </p:txBody>
      </p:sp>
    </p:spTree>
    <p:extLst>
      <p:ext uri="{BB962C8B-B14F-4D97-AF65-F5344CB8AC3E}">
        <p14:creationId xmlns:p14="http://schemas.microsoft.com/office/powerpoint/2010/main" val="41537487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95170</TotalTime>
  <Words>340</Words>
  <Application>Microsoft Office PowerPoint</Application>
  <PresentationFormat>ワイド画面</PresentationFormat>
  <Paragraphs>96</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情報アーキテクチャの解剖学</vt:lpstr>
      <vt:lpstr>5.1 情報アーキテクチャの視覚化</vt:lpstr>
      <vt:lpstr>5.2 トップダウン型の情報アーキテクチャ</vt:lpstr>
      <vt:lpstr>5.3 ボトムアップ型の情報アーキテクチャ</vt:lpstr>
      <vt:lpstr>5.4 見えない情報アーキテクチャ</vt:lpstr>
      <vt:lpstr>5.5 情報アーキテクチャの構成要素</vt:lpstr>
      <vt:lpstr>5.5 情報アーキテクチャの構成要素</vt:lpstr>
      <vt:lpstr>5.5 情報アーキテクチャの構成要素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分かりやすいコードを書くためのテクニック</dc:title>
  <cp:lastModifiedBy>片山 雅利</cp:lastModifiedBy>
  <cp:revision>120</cp:revision>
  <dcterms:created xsi:type="dcterms:W3CDTF">2017-04-18T03:43:36Z</dcterms:created>
  <dcterms:modified xsi:type="dcterms:W3CDTF">2017-10-31T23:55:49Z</dcterms:modified>
</cp:coreProperties>
</file>