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72" d="100"/>
          <a:sy n="72" d="100"/>
        </p:scale>
        <p:origin x="3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67603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409366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41349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34337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06452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96583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0E0A27B-B96F-4380-8BDB-F65BB9B3DDCB}" type="datetimeFigureOut">
              <a:rPr kumimoji="1" lang="ja-JP" altLang="en-US" smtClean="0"/>
              <a:t>2017/11/8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89155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0E0A27B-B96F-4380-8BDB-F65BB9B3DDCB}" type="datetimeFigureOut">
              <a:rPr kumimoji="1" lang="ja-JP" altLang="en-US" smtClean="0"/>
              <a:t>2017/11/8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30182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0E0A27B-B96F-4380-8BDB-F65BB9B3DDCB}" type="datetimeFigureOut">
              <a:rPr kumimoji="1" lang="ja-JP" altLang="en-US" smtClean="0"/>
              <a:t>2017/11/8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59370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02118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74444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0A27B-B96F-4380-8BDB-F65BB9B3DDCB}" type="datetimeFigureOut">
              <a:rPr kumimoji="1" lang="ja-JP" altLang="en-US" smtClean="0"/>
              <a:t>2017/11/8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170421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2400" dirty="0"/>
              <a:t>組織化システム</a:t>
            </a:r>
          </a:p>
        </p:txBody>
      </p:sp>
    </p:spTree>
    <p:extLst>
      <p:ext uri="{BB962C8B-B14F-4D97-AF65-F5344CB8AC3E}">
        <p14:creationId xmlns:p14="http://schemas.microsoft.com/office/powerpoint/2010/main" val="354802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6</a:t>
            </a:r>
            <a:r>
              <a:rPr kumimoji="1" lang="en-US" altLang="ja-JP" sz="1400" dirty="0"/>
              <a:t>.1 </a:t>
            </a:r>
            <a:r>
              <a:rPr kumimoji="1" lang="ja-JP" altLang="en-US" sz="1400" dirty="0"/>
              <a:t>情報の組織化の課題</a:t>
            </a:r>
          </a:p>
        </p:txBody>
      </p:sp>
      <p:sp>
        <p:nvSpPr>
          <p:cNvPr id="5" name="テキスト ボックス 4"/>
          <p:cNvSpPr txBox="1"/>
          <p:nvPr/>
        </p:nvSpPr>
        <p:spPr>
          <a:xfrm>
            <a:off x="838200" y="1010653"/>
            <a:ext cx="8007320" cy="2246769"/>
          </a:xfrm>
          <a:prstGeom prst="rect">
            <a:avLst/>
          </a:prstGeom>
          <a:noFill/>
        </p:spPr>
        <p:txBody>
          <a:bodyPr wrap="none" rtlCol="0">
            <a:spAutoFit/>
          </a:bodyPr>
          <a:lstStyle/>
          <a:p>
            <a:r>
              <a:rPr lang="ja-JP" altLang="en-US" sz="1000" dirty="0"/>
              <a:t>現在インターネットを利用して情報が自由に発信されることでコンテンツが指数関数的な勢いで増えてきているため、</a:t>
            </a:r>
            <a:endParaRPr lang="en-US" altLang="ja-JP" sz="1000" dirty="0"/>
          </a:p>
          <a:p>
            <a:r>
              <a:rPr lang="ja-JP" altLang="en-US" sz="1000" dirty="0"/>
              <a:t>コンテンツの組織構造を新しくする必要がある。</a:t>
            </a:r>
            <a:endParaRPr lang="en-US" altLang="ja-JP" sz="1000" dirty="0"/>
          </a:p>
          <a:p>
            <a:endParaRPr lang="en-US" altLang="ja-JP" sz="1000" dirty="0"/>
          </a:p>
          <a:p>
            <a:r>
              <a:rPr lang="ja-JP" altLang="en-US" sz="1000" dirty="0"/>
              <a:t>あいまいさ</a:t>
            </a:r>
            <a:endParaRPr lang="en-US" altLang="ja-JP" sz="1000" dirty="0"/>
          </a:p>
          <a:p>
            <a:r>
              <a:rPr lang="ja-JP" altLang="en-US" sz="1000" dirty="0"/>
              <a:t>　言葉にはあいまいさが存在するためラベリングを行う際、その言葉の意味を正しく捉え分類する必要がある。</a:t>
            </a:r>
            <a:endParaRPr lang="en-US" altLang="ja-JP" sz="1000" dirty="0"/>
          </a:p>
          <a:p>
            <a:r>
              <a:rPr lang="ja-JP" altLang="en-US" sz="1000" dirty="0"/>
              <a:t>不均一性</a:t>
            </a:r>
            <a:endParaRPr lang="en-US" altLang="ja-JP" sz="1000" dirty="0"/>
          </a:p>
          <a:p>
            <a:r>
              <a:rPr lang="ja-JP" altLang="en-US" sz="1000" dirty="0"/>
              <a:t>　不均一性とは無関係、もしくは異なるパーツから構成されたオブジェクトのこと。</a:t>
            </a:r>
            <a:endParaRPr lang="en-US" altLang="ja-JP" sz="1000" dirty="0"/>
          </a:p>
          <a:p>
            <a:r>
              <a:rPr lang="ja-JP" altLang="en-US" sz="1000" dirty="0"/>
              <a:t>　ほとんどのデジタル情報環境は非常に不均一性である。</a:t>
            </a:r>
            <a:endParaRPr lang="en-US" altLang="ja-JP" sz="1000" dirty="0"/>
          </a:p>
          <a:p>
            <a:r>
              <a:rPr lang="ja-JP" altLang="en-US" sz="1000" dirty="0"/>
              <a:t>　そのためコンテンツに単一の構造化された組織化システムを用いるのは不可能。</a:t>
            </a:r>
            <a:endParaRPr lang="en-US" altLang="ja-JP" sz="1000" dirty="0"/>
          </a:p>
          <a:p>
            <a:r>
              <a:rPr lang="ja-JP" altLang="en-US" sz="1000" dirty="0"/>
              <a:t>考え方の違い</a:t>
            </a:r>
            <a:endParaRPr lang="en-US" altLang="ja-JP" sz="1000" dirty="0"/>
          </a:p>
          <a:p>
            <a:r>
              <a:rPr lang="ja-JP" altLang="en-US" sz="1000" dirty="0"/>
              <a:t>　ラベリングシステムや組織化システムは作成者の考えを大きく反映しているため同じコンテンツでも別扱いになっていることが多い。</a:t>
            </a:r>
            <a:endParaRPr lang="en-US" altLang="ja-JP" sz="1000" dirty="0"/>
          </a:p>
          <a:p>
            <a:r>
              <a:rPr lang="ja-JP" altLang="en-US" sz="1000" dirty="0"/>
              <a:t>社内の政治的関係</a:t>
            </a:r>
            <a:endParaRPr lang="en-US" altLang="ja-JP" sz="1000" dirty="0"/>
          </a:p>
          <a:p>
            <a:r>
              <a:rPr lang="ja-JP" altLang="en-US" sz="1000" dirty="0"/>
              <a:t>　どの組織にも政治的関係は存在する。</a:t>
            </a:r>
            <a:endParaRPr lang="en-US" altLang="ja-JP" sz="1000" dirty="0"/>
          </a:p>
          <a:p>
            <a:r>
              <a:rPr lang="ja-JP" altLang="en-US" sz="1000" dirty="0"/>
              <a:t>　設計者はその関係に敏感でなければならない。場合によっては根回しも必要。</a:t>
            </a:r>
            <a:endParaRPr lang="en-US" altLang="ja-JP" sz="1000" dirty="0"/>
          </a:p>
        </p:txBody>
      </p:sp>
    </p:spTree>
    <p:extLst>
      <p:ext uri="{BB962C8B-B14F-4D97-AF65-F5344CB8AC3E}">
        <p14:creationId xmlns:p14="http://schemas.microsoft.com/office/powerpoint/2010/main" val="216060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6</a:t>
            </a:r>
            <a:r>
              <a:rPr kumimoji="1" lang="en-US" altLang="ja-JP" sz="1400" dirty="0"/>
              <a:t>.2 </a:t>
            </a:r>
            <a:r>
              <a:rPr lang="ja-JP" altLang="en-US" sz="1400" dirty="0"/>
              <a:t>情報環境の組織化</a:t>
            </a:r>
            <a:endParaRPr kumimoji="1" lang="ja-JP" altLang="en-US" sz="1400" dirty="0"/>
          </a:p>
        </p:txBody>
      </p:sp>
      <p:sp>
        <p:nvSpPr>
          <p:cNvPr id="5" name="テキスト ボックス 4"/>
          <p:cNvSpPr txBox="1"/>
          <p:nvPr/>
        </p:nvSpPr>
        <p:spPr>
          <a:xfrm>
            <a:off x="838200" y="1010653"/>
            <a:ext cx="5442516" cy="1015663"/>
          </a:xfrm>
          <a:prstGeom prst="rect">
            <a:avLst/>
          </a:prstGeom>
          <a:noFill/>
        </p:spPr>
        <p:txBody>
          <a:bodyPr wrap="none" rtlCol="0">
            <a:spAutoFit/>
          </a:bodyPr>
          <a:lstStyle/>
          <a:p>
            <a:r>
              <a:rPr lang="ja-JP" altLang="en-US" sz="1000" dirty="0"/>
              <a:t>組織化システムは組織体系と組織構造から構成されている。</a:t>
            </a:r>
            <a:endParaRPr lang="en-US" altLang="ja-JP" sz="1000" dirty="0"/>
          </a:p>
          <a:p>
            <a:r>
              <a:rPr lang="ja-JP" altLang="en-US" sz="1000" dirty="0"/>
              <a:t>組織体系・・・コンテンツ項目が共有する特性とこれらの項目の論理的なグループ化を定義</a:t>
            </a:r>
            <a:endParaRPr lang="en-US" altLang="ja-JP" sz="1000" dirty="0"/>
          </a:p>
          <a:p>
            <a:r>
              <a:rPr lang="ja-JP" altLang="en-US" sz="1000" dirty="0"/>
              <a:t>組織構造・・・コンテンツ項目とグループの関係を定義</a:t>
            </a:r>
            <a:endParaRPr lang="en-US" altLang="ja-JP" sz="1000" dirty="0"/>
          </a:p>
          <a:p>
            <a:endParaRPr lang="en-US" altLang="ja-JP" sz="1000" dirty="0"/>
          </a:p>
          <a:p>
            <a:r>
              <a:rPr lang="ja-JP" altLang="en-US" sz="1000" dirty="0"/>
              <a:t>組織化はナビゲーション、ラベル、インデクシングと深く関わっている。</a:t>
            </a:r>
            <a:endParaRPr lang="en-US" altLang="ja-JP" sz="1000" dirty="0"/>
          </a:p>
          <a:p>
            <a:r>
              <a:rPr lang="ja-JP" altLang="en-US" sz="1000" dirty="0"/>
              <a:t>情報の分類だけを目標にすれば実装上の詳細を気にせずによりよい製品の設計が行える。</a:t>
            </a:r>
            <a:endParaRPr lang="en-US" altLang="ja-JP" sz="1000" dirty="0"/>
          </a:p>
        </p:txBody>
      </p:sp>
    </p:spTree>
    <p:extLst>
      <p:ext uri="{BB962C8B-B14F-4D97-AF65-F5344CB8AC3E}">
        <p14:creationId xmlns:p14="http://schemas.microsoft.com/office/powerpoint/2010/main" val="287185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6</a:t>
            </a:r>
            <a:r>
              <a:rPr kumimoji="1" lang="en-US" altLang="ja-JP" sz="1400" dirty="0"/>
              <a:t>.3 </a:t>
            </a:r>
            <a:r>
              <a:rPr lang="ja-JP" altLang="en-US" sz="1400" dirty="0"/>
              <a:t>情報の組織体系</a:t>
            </a:r>
            <a:endParaRPr kumimoji="1" lang="ja-JP" altLang="en-US" sz="1400" dirty="0"/>
          </a:p>
        </p:txBody>
      </p:sp>
      <p:sp>
        <p:nvSpPr>
          <p:cNvPr id="5" name="テキスト ボックス 4"/>
          <p:cNvSpPr txBox="1"/>
          <p:nvPr/>
        </p:nvSpPr>
        <p:spPr>
          <a:xfrm>
            <a:off x="838200" y="1010653"/>
            <a:ext cx="8520281" cy="2708434"/>
          </a:xfrm>
          <a:prstGeom prst="rect">
            <a:avLst/>
          </a:prstGeom>
          <a:noFill/>
        </p:spPr>
        <p:txBody>
          <a:bodyPr wrap="none" rtlCol="0">
            <a:spAutoFit/>
          </a:bodyPr>
          <a:lstStyle/>
          <a:p>
            <a:r>
              <a:rPr lang="ja-JP" altLang="en-US" sz="1000" dirty="0"/>
              <a:t>正確な組織体系</a:t>
            </a:r>
            <a:endParaRPr lang="en-US" altLang="ja-JP" sz="1000" dirty="0"/>
          </a:p>
          <a:p>
            <a:r>
              <a:rPr lang="ja-JP" altLang="en-US" sz="1000" dirty="0"/>
              <a:t>　正確な組織体系では情報を細かく定義された排他的なセクションに分ける。</a:t>
            </a:r>
            <a:endParaRPr lang="en-US" altLang="ja-JP" sz="1000" dirty="0"/>
          </a:p>
          <a:p>
            <a:r>
              <a:rPr lang="ja-JP" altLang="en-US" sz="1000" dirty="0"/>
              <a:t>　また探しているものが分かっており、どこを探せばよいかが分かっているとき、既知項目検索と呼ぶ。既知項目検索にあいまいな内容はない。</a:t>
            </a:r>
            <a:endParaRPr lang="en-US" altLang="ja-JP" sz="1000" dirty="0"/>
          </a:p>
          <a:p>
            <a:r>
              <a:rPr lang="ja-JP" altLang="en-US" sz="1000" dirty="0"/>
              <a:t>　正確な組織体系では項目をカテゴリに割り当てるのに知的作業はいらないため設計と保守が簡単。</a:t>
            </a:r>
            <a:endParaRPr lang="en-US" altLang="ja-JP" sz="1000" dirty="0"/>
          </a:p>
          <a:p>
            <a:r>
              <a:rPr lang="ja-JP" altLang="en-US" sz="1000" dirty="0"/>
              <a:t>　よく使われる正確な組織体系は以下</a:t>
            </a:r>
            <a:endParaRPr lang="en-US" altLang="ja-JP" sz="1000" dirty="0"/>
          </a:p>
          <a:p>
            <a:r>
              <a:rPr lang="ja-JP" altLang="en-US" sz="1000" dirty="0"/>
              <a:t>　・アルファベット順</a:t>
            </a:r>
            <a:endParaRPr lang="en-US" altLang="ja-JP" sz="1000" dirty="0"/>
          </a:p>
          <a:p>
            <a:r>
              <a:rPr lang="ja-JP" altLang="en-US" sz="1000" dirty="0"/>
              <a:t>　・時系列</a:t>
            </a:r>
            <a:endParaRPr lang="en-US" altLang="ja-JP" sz="1000" dirty="0"/>
          </a:p>
          <a:p>
            <a:r>
              <a:rPr lang="ja-JP" altLang="en-US" sz="1000" dirty="0"/>
              <a:t>　・地理的</a:t>
            </a:r>
            <a:endParaRPr lang="en-US" altLang="ja-JP" sz="1000" dirty="0"/>
          </a:p>
          <a:p>
            <a:r>
              <a:rPr lang="ja-JP" altLang="en-US" sz="1000" dirty="0"/>
              <a:t>あいまいな組織体系</a:t>
            </a:r>
            <a:endParaRPr lang="en-US" altLang="ja-JP" sz="1000" dirty="0"/>
          </a:p>
          <a:p>
            <a:r>
              <a:rPr lang="ja-JP" altLang="en-US" sz="1000" dirty="0"/>
              <a:t>　あいまいな組織体系は保守も設計も利用するのも困難。ただし便利になることが多い。</a:t>
            </a:r>
            <a:endParaRPr lang="en-US" altLang="ja-JP" sz="1000" dirty="0"/>
          </a:p>
          <a:p>
            <a:r>
              <a:rPr lang="ja-JP" altLang="en-US" sz="1000" dirty="0"/>
              <a:t>　基本的にユーザは探している内容が分からない場合の方が多い。</a:t>
            </a:r>
            <a:endParaRPr lang="en-US" altLang="ja-JP" sz="1000" dirty="0"/>
          </a:p>
          <a:p>
            <a:r>
              <a:rPr lang="ja-JP" altLang="en-US" sz="1000" dirty="0"/>
              <a:t>　有効であるあいまいな組織体系は以下</a:t>
            </a:r>
            <a:endParaRPr lang="en-US" altLang="ja-JP" sz="1000" dirty="0"/>
          </a:p>
          <a:p>
            <a:r>
              <a:rPr lang="ja-JP" altLang="en-US" sz="1000" dirty="0"/>
              <a:t>　・トピック組織体系</a:t>
            </a:r>
            <a:endParaRPr lang="en-US" altLang="ja-JP" sz="1000" dirty="0"/>
          </a:p>
          <a:p>
            <a:r>
              <a:rPr lang="ja-JP" altLang="en-US" sz="1000" dirty="0"/>
              <a:t>　・タスク</a:t>
            </a:r>
            <a:endParaRPr lang="en-US" altLang="ja-JP" sz="1000" dirty="0"/>
          </a:p>
          <a:p>
            <a:r>
              <a:rPr lang="ja-JP" altLang="en-US" sz="1000" dirty="0"/>
              <a:t>　・顧客</a:t>
            </a:r>
            <a:endParaRPr lang="en-US" altLang="ja-JP" sz="1000" dirty="0"/>
          </a:p>
          <a:p>
            <a:r>
              <a:rPr lang="ja-JP" altLang="en-US" sz="1000" dirty="0"/>
              <a:t>　・メタファー（親しみやすいものに関連付けること）</a:t>
            </a:r>
            <a:endParaRPr lang="en-US" altLang="ja-JP" sz="1000" dirty="0"/>
          </a:p>
          <a:p>
            <a:r>
              <a:rPr lang="ja-JP" altLang="en-US" sz="1000" dirty="0"/>
              <a:t>　・ハイブリッド（複数の組織体系を組み合わせたもの）</a:t>
            </a:r>
            <a:endParaRPr lang="en-US" altLang="ja-JP" sz="1000" dirty="0"/>
          </a:p>
        </p:txBody>
      </p:sp>
    </p:spTree>
    <p:extLst>
      <p:ext uri="{BB962C8B-B14F-4D97-AF65-F5344CB8AC3E}">
        <p14:creationId xmlns:p14="http://schemas.microsoft.com/office/powerpoint/2010/main" val="299540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6</a:t>
            </a:r>
            <a:r>
              <a:rPr kumimoji="1" lang="en-US" altLang="ja-JP" sz="1400" dirty="0"/>
              <a:t>.4 </a:t>
            </a:r>
            <a:r>
              <a:rPr lang="ja-JP" altLang="en-US" sz="1400" dirty="0"/>
              <a:t>組織構造</a:t>
            </a:r>
            <a:endParaRPr kumimoji="1" lang="ja-JP" altLang="en-US" sz="1400" dirty="0"/>
          </a:p>
        </p:txBody>
      </p:sp>
      <p:sp>
        <p:nvSpPr>
          <p:cNvPr id="5" name="テキスト ボックス 4"/>
          <p:cNvSpPr txBox="1"/>
          <p:nvPr/>
        </p:nvSpPr>
        <p:spPr>
          <a:xfrm>
            <a:off x="838200" y="1010653"/>
            <a:ext cx="8392041" cy="3631763"/>
          </a:xfrm>
          <a:prstGeom prst="rect">
            <a:avLst/>
          </a:prstGeom>
          <a:noFill/>
        </p:spPr>
        <p:txBody>
          <a:bodyPr wrap="none" rtlCol="0">
            <a:spAutoFit/>
          </a:bodyPr>
          <a:lstStyle/>
          <a:p>
            <a:r>
              <a:rPr lang="ja-JP" altLang="en-US" sz="1000" dirty="0"/>
              <a:t>情報の組織構造は形になって見えるものではないが情報環境を設計する上で非常に重要。</a:t>
            </a:r>
            <a:endParaRPr lang="en-US" altLang="ja-JP" sz="1000" dirty="0"/>
          </a:p>
          <a:p>
            <a:r>
              <a:rPr lang="ja-JP" altLang="en-US" sz="1000" dirty="0"/>
              <a:t>情報構造は以下</a:t>
            </a:r>
            <a:r>
              <a:rPr lang="en-US" altLang="ja-JP" sz="1000" dirty="0"/>
              <a:t>3</a:t>
            </a:r>
            <a:r>
              <a:rPr lang="ja-JP" altLang="en-US" sz="1000" dirty="0"/>
              <a:t>つがお勧め。</a:t>
            </a:r>
            <a:endParaRPr lang="en-US" altLang="ja-JP" sz="1000" dirty="0"/>
          </a:p>
          <a:p>
            <a:r>
              <a:rPr lang="ja-JP" altLang="en-US" sz="1000" dirty="0"/>
              <a:t>階層型：トップダウン型のアプローチ</a:t>
            </a:r>
            <a:endParaRPr lang="en-US" altLang="ja-JP" sz="1000" dirty="0"/>
          </a:p>
          <a:p>
            <a:r>
              <a:rPr lang="ja-JP" altLang="en-US" sz="1000" dirty="0"/>
              <a:t>　一番シンプルで馴染み深い構造。</a:t>
            </a:r>
            <a:endParaRPr lang="en-US" altLang="ja-JP" sz="1000" dirty="0"/>
          </a:p>
          <a:p>
            <a:r>
              <a:rPr lang="ja-JP" altLang="en-US" sz="1000" dirty="0"/>
              <a:t>　設計</a:t>
            </a:r>
            <a:endParaRPr lang="en-US" altLang="ja-JP" sz="1000" dirty="0"/>
          </a:p>
          <a:p>
            <a:r>
              <a:rPr lang="ja-JP" altLang="en-US" sz="1000" dirty="0"/>
              <a:t>　　階層カテゴリは相互排他的にすること。</a:t>
            </a:r>
            <a:endParaRPr lang="en-US" altLang="ja-JP" sz="1000" dirty="0"/>
          </a:p>
          <a:p>
            <a:r>
              <a:rPr lang="ja-JP" altLang="en-US" sz="1000" dirty="0"/>
              <a:t>　　階層の幅（オプション数）と深さ（レベル数）を考慮すること。</a:t>
            </a:r>
            <a:endParaRPr lang="en-US" altLang="ja-JP" sz="1000" dirty="0"/>
          </a:p>
          <a:p>
            <a:r>
              <a:rPr lang="ja-JP" altLang="en-US" sz="1000" dirty="0"/>
              <a:t>　　　・過剰なオプションはユーザを圧倒してしまう可能性がある。</a:t>
            </a:r>
            <a:endParaRPr lang="en-US" altLang="ja-JP" sz="1000" dirty="0"/>
          </a:p>
          <a:p>
            <a:r>
              <a:rPr lang="ja-JP" altLang="en-US" sz="1000" dirty="0"/>
              <a:t>　　　・ページレベルで情報をグループ分けし構造化する</a:t>
            </a:r>
            <a:endParaRPr lang="en-US" altLang="ja-JP" sz="1000" dirty="0"/>
          </a:p>
          <a:p>
            <a:r>
              <a:rPr lang="ja-JP" altLang="en-US" sz="1000" dirty="0"/>
              <a:t>　　　・ユーザーテストを実施して設計を厳密に調査する。</a:t>
            </a:r>
            <a:endParaRPr lang="en-US" altLang="ja-JP" sz="1000" dirty="0"/>
          </a:p>
          <a:p>
            <a:r>
              <a:rPr lang="ja-JP" altLang="en-US" sz="1000" dirty="0"/>
              <a:t>　　階層モデルの罠にはまらないこと。</a:t>
            </a:r>
            <a:endParaRPr lang="en-US" altLang="ja-JP" sz="1000" dirty="0"/>
          </a:p>
          <a:p>
            <a:endParaRPr lang="en-US" altLang="ja-JP" sz="1000" dirty="0"/>
          </a:p>
          <a:p>
            <a:r>
              <a:rPr lang="ja-JP" altLang="en-US" sz="1000" dirty="0"/>
              <a:t>データベース型モデル：ボトムアップアプローチ</a:t>
            </a:r>
            <a:endParaRPr lang="en-US" altLang="ja-JP" sz="1000" dirty="0"/>
          </a:p>
          <a:p>
            <a:r>
              <a:rPr lang="ja-JP" altLang="en-US" sz="1000" dirty="0"/>
              <a:t>　データベースとは検索と情報収集の簡便化とスピードアップを目的としてアレンジしたデータの集合体</a:t>
            </a:r>
            <a:endParaRPr lang="en-US" altLang="ja-JP" sz="1000" dirty="0"/>
          </a:p>
          <a:p>
            <a:r>
              <a:rPr lang="ja-JP" altLang="en-US" sz="1000" dirty="0"/>
              <a:t>　データベース構造が情報アーキテクトにとって重要なのは情報アーキテクチャとデータベーススキーマを結ぶ主要なキーとなるメタデータ。</a:t>
            </a:r>
            <a:endParaRPr lang="en-US" altLang="ja-JP" sz="1000" dirty="0"/>
          </a:p>
          <a:p>
            <a:r>
              <a:rPr lang="ja-JP" altLang="en-US" sz="1000" dirty="0"/>
              <a:t>　メタデータを利用することによって構造化されていない</a:t>
            </a:r>
            <a:r>
              <a:rPr lang="en-US" altLang="ja-JP" sz="1000" dirty="0"/>
              <a:t>Web</a:t>
            </a:r>
            <a:r>
              <a:rPr lang="ja-JP" altLang="en-US" sz="1000" dirty="0"/>
              <a:t>システムに対し</a:t>
            </a:r>
            <a:r>
              <a:rPr lang="en-US" altLang="ja-JP" sz="1000" dirty="0"/>
              <a:t>RDB</a:t>
            </a:r>
            <a:r>
              <a:rPr lang="ja-JP" altLang="en-US" sz="1000" dirty="0"/>
              <a:t>の構造を適用できる。</a:t>
            </a:r>
            <a:endParaRPr lang="en-US" altLang="ja-JP" sz="1000" dirty="0"/>
          </a:p>
          <a:p>
            <a:r>
              <a:rPr lang="ja-JP" altLang="en-US" sz="1000" dirty="0"/>
              <a:t>　データベースモデルは比較的均質なサブサイトに適用すると効果的。</a:t>
            </a:r>
            <a:endParaRPr lang="en-US" altLang="ja-JP" sz="1000" dirty="0"/>
          </a:p>
          <a:p>
            <a:endParaRPr lang="en-US" altLang="ja-JP" sz="1000" dirty="0"/>
          </a:p>
          <a:p>
            <a:r>
              <a:rPr lang="ja-JP" altLang="en-US" sz="1000" dirty="0"/>
              <a:t>ハイパーテキスト型</a:t>
            </a:r>
            <a:endParaRPr lang="en-US" altLang="ja-JP" sz="1000" dirty="0"/>
          </a:p>
          <a:p>
            <a:r>
              <a:rPr lang="ja-JP" altLang="en-US" sz="1000" dirty="0"/>
              <a:t>　情報を構造化するための高度で非リニアな方法。</a:t>
            </a:r>
            <a:endParaRPr lang="en-US" altLang="ja-JP" sz="1000" dirty="0"/>
          </a:p>
          <a:p>
            <a:r>
              <a:rPr lang="ja-JP" altLang="en-US" sz="1000" dirty="0"/>
              <a:t>　ハイパーテキスト型システムは情報のかたまりや項目とリンクでできている。</a:t>
            </a:r>
            <a:endParaRPr lang="en-US" altLang="ja-JP" sz="1000" dirty="0"/>
          </a:p>
          <a:p>
            <a:r>
              <a:rPr lang="ja-JP" altLang="en-US" sz="1000" dirty="0"/>
              <a:t>　ゆるく繋がるため柔軟性は高いがユーザが混乱する可能性はある。</a:t>
            </a:r>
            <a:endParaRPr lang="en-US" altLang="ja-JP" sz="1000" dirty="0"/>
          </a:p>
          <a:p>
            <a:r>
              <a:rPr lang="ja-JP" altLang="en-US" sz="1000" dirty="0"/>
              <a:t>　前後関係が分からない状態になりやすいため、主要組織構造には向かない。</a:t>
            </a:r>
            <a:endParaRPr lang="en-US" altLang="ja-JP" sz="1000" dirty="0"/>
          </a:p>
        </p:txBody>
      </p:sp>
    </p:spTree>
    <p:extLst>
      <p:ext uri="{BB962C8B-B14F-4D97-AF65-F5344CB8AC3E}">
        <p14:creationId xmlns:p14="http://schemas.microsoft.com/office/powerpoint/2010/main" val="9052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6</a:t>
            </a:r>
            <a:r>
              <a:rPr kumimoji="1" lang="en-US" altLang="ja-JP" sz="1400" dirty="0"/>
              <a:t>.5 </a:t>
            </a:r>
            <a:r>
              <a:rPr kumimoji="1" lang="ja-JP" altLang="en-US" sz="1400" dirty="0"/>
              <a:t>社会的分類</a:t>
            </a:r>
          </a:p>
        </p:txBody>
      </p:sp>
      <p:sp>
        <p:nvSpPr>
          <p:cNvPr id="5" name="テキスト ボックス 4"/>
          <p:cNvSpPr txBox="1"/>
          <p:nvPr/>
        </p:nvSpPr>
        <p:spPr>
          <a:xfrm>
            <a:off x="838200" y="1010653"/>
            <a:ext cx="5057795" cy="553998"/>
          </a:xfrm>
          <a:prstGeom prst="rect">
            <a:avLst/>
          </a:prstGeom>
          <a:noFill/>
        </p:spPr>
        <p:txBody>
          <a:bodyPr wrap="none" rtlCol="0">
            <a:spAutoFit/>
          </a:bodyPr>
          <a:lstStyle/>
          <a:p>
            <a:r>
              <a:rPr lang="ja-JP" altLang="en-US" sz="1000" dirty="0"/>
              <a:t>ソーシャルメディアはデジタルエクスペリエンスの中心となっている。</a:t>
            </a:r>
            <a:endParaRPr lang="en-US" altLang="ja-JP" sz="1000" dirty="0"/>
          </a:p>
          <a:p>
            <a:r>
              <a:rPr lang="ja-JP" altLang="en-US" sz="1000" dirty="0"/>
              <a:t>こういったものでは共有するコンテンツタグを利用しユーザ側で分類している。</a:t>
            </a:r>
            <a:endParaRPr lang="en-US" altLang="ja-JP" sz="1000" dirty="0"/>
          </a:p>
          <a:p>
            <a:r>
              <a:rPr lang="ja-JP" altLang="en-US" sz="1000" dirty="0"/>
              <a:t>共同作業による分類、モブインデクシング、民族的な分類などはシンプルだが強力。</a:t>
            </a:r>
            <a:endParaRPr lang="en-US" altLang="ja-JP" sz="1000" dirty="0"/>
          </a:p>
        </p:txBody>
      </p:sp>
    </p:spTree>
    <p:extLst>
      <p:ext uri="{BB962C8B-B14F-4D97-AF65-F5344CB8AC3E}">
        <p14:creationId xmlns:p14="http://schemas.microsoft.com/office/powerpoint/2010/main" val="3718973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6</a:t>
            </a:r>
            <a:r>
              <a:rPr kumimoji="1" lang="en-US" altLang="ja-JP" sz="1400" dirty="0"/>
              <a:t>.6 </a:t>
            </a:r>
            <a:r>
              <a:rPr lang="ja-JP" altLang="en-US" sz="1400" dirty="0"/>
              <a:t>結合力のある組織化システムの作成</a:t>
            </a:r>
            <a:endParaRPr kumimoji="1" lang="ja-JP" altLang="en-US" sz="1400" dirty="0"/>
          </a:p>
        </p:txBody>
      </p:sp>
      <p:sp>
        <p:nvSpPr>
          <p:cNvPr id="5" name="テキスト ボックス 4"/>
          <p:cNvSpPr txBox="1"/>
          <p:nvPr/>
        </p:nvSpPr>
        <p:spPr>
          <a:xfrm>
            <a:off x="838200" y="1010653"/>
            <a:ext cx="5955476" cy="1015663"/>
          </a:xfrm>
          <a:prstGeom prst="rect">
            <a:avLst/>
          </a:prstGeom>
          <a:noFill/>
        </p:spPr>
        <p:txBody>
          <a:bodyPr wrap="none" rtlCol="0">
            <a:spAutoFit/>
          </a:bodyPr>
          <a:lstStyle/>
          <a:p>
            <a:r>
              <a:rPr lang="ja-JP" altLang="en-US" sz="1000" dirty="0"/>
              <a:t>「データを情報へと変化させる第一歩はその組織構造を調査すること」</a:t>
            </a:r>
            <a:endParaRPr lang="en-US" altLang="ja-JP" sz="1000" dirty="0"/>
          </a:p>
          <a:p>
            <a:r>
              <a:rPr lang="ja-JP" altLang="en-US" sz="1000" dirty="0"/>
              <a:t>組織体系はどのように組織化するか、どのようにナビゲーションするかを考える必要がある。</a:t>
            </a:r>
            <a:endParaRPr lang="en-US" altLang="ja-JP" sz="1000" dirty="0"/>
          </a:p>
          <a:p>
            <a:endParaRPr lang="en-US" altLang="ja-JP" sz="1000" dirty="0"/>
          </a:p>
          <a:p>
            <a:r>
              <a:rPr lang="ja-JP" altLang="en-US" sz="1000" dirty="0"/>
              <a:t>さらに情報検索システムは類似のコンテンツの狭い領域に適用した方が良い。</a:t>
            </a:r>
            <a:endParaRPr lang="en-US" altLang="ja-JP" sz="1000" dirty="0"/>
          </a:p>
          <a:p>
            <a:endParaRPr lang="en-US" altLang="ja-JP" sz="1000" dirty="0"/>
          </a:p>
          <a:p>
            <a:r>
              <a:rPr lang="ja-JP" altLang="en-US" sz="1000"/>
              <a:t>組織構造の選択に迷ったら大規模システムでは複数の構造が必要であることを思い出した方が良い。</a:t>
            </a:r>
            <a:endParaRPr lang="en-US" altLang="ja-JP" sz="1000"/>
          </a:p>
        </p:txBody>
      </p:sp>
    </p:spTree>
    <p:extLst>
      <p:ext uri="{BB962C8B-B14F-4D97-AF65-F5344CB8AC3E}">
        <p14:creationId xmlns:p14="http://schemas.microsoft.com/office/powerpoint/2010/main" val="24192117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95307</TotalTime>
  <Words>320</Words>
  <Application>Microsoft Office PowerPoint</Application>
  <PresentationFormat>ワイド画面</PresentationFormat>
  <Paragraphs>76</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組織化システム</vt:lpstr>
      <vt:lpstr>6.1 情報の組織化の課題</vt:lpstr>
      <vt:lpstr>6.2 情報環境の組織化</vt:lpstr>
      <vt:lpstr>6.3 情報の組織体系</vt:lpstr>
      <vt:lpstr>6.4 組織構造</vt:lpstr>
      <vt:lpstr>6.5 社会的分類</vt:lpstr>
      <vt:lpstr>6.6 結合力のある組織化システムの作成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分かりやすいコードを書くためのテクニック</dc:title>
  <cp:lastModifiedBy>片山 雅利</cp:lastModifiedBy>
  <cp:revision>136</cp:revision>
  <dcterms:created xsi:type="dcterms:W3CDTF">2017-04-18T03:43:36Z</dcterms:created>
  <dcterms:modified xsi:type="dcterms:W3CDTF">2017-11-07T23:48:08Z</dcterms:modified>
</cp:coreProperties>
</file>