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91" r:id="rId3"/>
    <p:sldId id="257" r:id="rId4"/>
    <p:sldId id="292" r:id="rId5"/>
    <p:sldId id="290" r:id="rId6"/>
    <p:sldId id="286" r:id="rId7"/>
    <p:sldId id="287" r:id="rId8"/>
    <p:sldId id="288" r:id="rId9"/>
    <p:sldId id="293" r:id="rId10"/>
    <p:sldId id="294" r:id="rId11"/>
    <p:sldId id="295" r:id="rId12"/>
    <p:sldId id="296" r:id="rId13"/>
    <p:sldId id="297" r:id="rId14"/>
    <p:sldId id="298" r:id="rId15"/>
    <p:sldId id="299" r:id="rId16"/>
    <p:sldId id="289" r:id="rId17"/>
  </p:sldIdLst>
  <p:sldSz cx="9144000" cy="5143500" type="screen16x9"/>
  <p:notesSz cx="6858000" cy="9144000"/>
  <p:embeddedFontLst>
    <p:embeddedFont>
      <p:font typeface="Dosis" panose="020B0604020202020204" charset="0"/>
      <p:regular r:id="rId19"/>
      <p:bold r:id="rId20"/>
    </p:embeddedFont>
    <p:embeddedFont>
      <p:font typeface="Sniglet"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67EBC4-EA12-463D-A019-48275AFD4141}">
  <a:tblStyle styleId="{3167EBC4-EA12-463D-A019-48275AFD414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555773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215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915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256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6385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044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2"/>
              </a:buClr>
              <a:buSzPts val="4800"/>
              <a:buNone/>
              <a:defRPr sz="4800" b="0">
                <a:solidFill>
                  <a:schemeClr val="dk2"/>
                </a:solidFill>
              </a:defRPr>
            </a:lvl1pPr>
            <a:lvl2pPr lvl="1" algn="r">
              <a:spcBef>
                <a:spcPts val="0"/>
              </a:spcBef>
              <a:spcAft>
                <a:spcPts val="0"/>
              </a:spcAft>
              <a:buClr>
                <a:schemeClr val="dk2"/>
              </a:buClr>
              <a:buSzPts val="4800"/>
              <a:buNone/>
              <a:defRPr sz="4800" b="0">
                <a:solidFill>
                  <a:schemeClr val="dk2"/>
                </a:solidFill>
              </a:defRPr>
            </a:lvl2pPr>
            <a:lvl3pPr lvl="2" algn="r">
              <a:spcBef>
                <a:spcPts val="0"/>
              </a:spcBef>
              <a:spcAft>
                <a:spcPts val="0"/>
              </a:spcAft>
              <a:buClr>
                <a:schemeClr val="dk2"/>
              </a:buClr>
              <a:buSzPts val="4800"/>
              <a:buNone/>
              <a:defRPr sz="4800" b="0">
                <a:solidFill>
                  <a:schemeClr val="dk2"/>
                </a:solidFill>
              </a:defRPr>
            </a:lvl3pPr>
            <a:lvl4pPr lvl="3" algn="r">
              <a:spcBef>
                <a:spcPts val="0"/>
              </a:spcBef>
              <a:spcAft>
                <a:spcPts val="0"/>
              </a:spcAft>
              <a:buClr>
                <a:schemeClr val="dk2"/>
              </a:buClr>
              <a:buSzPts val="4800"/>
              <a:buNone/>
              <a:defRPr sz="4800" b="0">
                <a:solidFill>
                  <a:schemeClr val="dk2"/>
                </a:solidFill>
              </a:defRPr>
            </a:lvl4pPr>
            <a:lvl5pPr lvl="4" algn="r">
              <a:spcBef>
                <a:spcPts val="0"/>
              </a:spcBef>
              <a:spcAft>
                <a:spcPts val="0"/>
              </a:spcAft>
              <a:buClr>
                <a:schemeClr val="dk2"/>
              </a:buClr>
              <a:buSzPts val="4800"/>
              <a:buNone/>
              <a:defRPr sz="4800" b="0">
                <a:solidFill>
                  <a:schemeClr val="dk2"/>
                </a:solidFill>
              </a:defRPr>
            </a:lvl5pPr>
            <a:lvl6pPr lvl="5" algn="r">
              <a:spcBef>
                <a:spcPts val="0"/>
              </a:spcBef>
              <a:spcAft>
                <a:spcPts val="0"/>
              </a:spcAft>
              <a:buClr>
                <a:schemeClr val="dk2"/>
              </a:buClr>
              <a:buSzPts val="4800"/>
              <a:buNone/>
              <a:defRPr sz="4800" b="0">
                <a:solidFill>
                  <a:schemeClr val="dk2"/>
                </a:solidFill>
              </a:defRPr>
            </a:lvl6pPr>
            <a:lvl7pPr lvl="6" algn="r">
              <a:spcBef>
                <a:spcPts val="0"/>
              </a:spcBef>
              <a:spcAft>
                <a:spcPts val="0"/>
              </a:spcAft>
              <a:buClr>
                <a:schemeClr val="dk2"/>
              </a:buClr>
              <a:buSzPts val="4800"/>
              <a:buNone/>
              <a:defRPr sz="4800" b="0">
                <a:solidFill>
                  <a:schemeClr val="dk2"/>
                </a:solidFill>
              </a:defRPr>
            </a:lvl7pPr>
            <a:lvl8pPr lvl="7" algn="r">
              <a:spcBef>
                <a:spcPts val="0"/>
              </a:spcBef>
              <a:spcAft>
                <a:spcPts val="0"/>
              </a:spcAft>
              <a:buClr>
                <a:schemeClr val="dk2"/>
              </a:buClr>
              <a:buSzPts val="4800"/>
              <a:buNone/>
              <a:defRPr sz="4800" b="0">
                <a:solidFill>
                  <a:schemeClr val="dk2"/>
                </a:solidFill>
              </a:defRPr>
            </a:lvl8pPr>
            <a:lvl9pPr lvl="8" algn="r">
              <a:spcBef>
                <a:spcPts val="0"/>
              </a:spcBef>
              <a:spcAft>
                <a:spcPts val="0"/>
              </a:spcAft>
              <a:buClr>
                <a:schemeClr val="dk2"/>
              </a:buClr>
              <a:buSzPts val="4800"/>
              <a:buNone/>
              <a:defRPr sz="4800" b="0">
                <a:solidFill>
                  <a:schemeClr val="dk2"/>
                </a:solidFill>
              </a:defRPr>
            </a:lvl9pPr>
          </a:lstStyle>
          <a:p>
            <a:endParaRPr/>
          </a:p>
        </p:txBody>
      </p:sp>
      <p:sp>
        <p:nvSpPr>
          <p:cNvPr id="163" name="Google Shape;163;p2"/>
          <p:cNvSpPr/>
          <p:nvPr/>
        </p:nvSpPr>
        <p:spPr>
          <a:xfrm>
            <a:off x="723692" y="42200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58319" y="30532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25101" y="34224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078045" y="31283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01648" y="32857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364459" y="33468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551116" y="31255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19881" y="39948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644912" y="40365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16542" y="31861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347361" y="31861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681615" y="48135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146421" y="45087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146430" y="31044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262207" y="47295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376372" y="47290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08716" y="44293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7975391" y="30532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570785" y="40282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247060" y="40948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16944" y="40828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859713" y="34174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07038" y="42139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15839" y="45095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18184" y="39663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496794" y="30214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453205" y="37059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866011" y="47428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669805" y="46143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noAutofit/>
          </a:bodyPr>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1pPr>
            <a:lvl2pPr lvl="1">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2pPr>
            <a:lvl3pPr lvl="2">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3pPr>
            <a:lvl4pPr lvl="3">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4pPr>
            <a:lvl5pPr lvl="4">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5pPr>
            <a:lvl6pPr lvl="5">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6pPr>
            <a:lvl7pPr lvl="6">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7pPr>
            <a:lvl8pPr lvl="7">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8pPr>
            <a:lvl9pPr lvl="8">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9pPr>
          </a:lstStyle>
          <a:p>
            <a:endParaRPr/>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1"/>
              </a:buClr>
              <a:buSzPts val="2600"/>
              <a:buFont typeface="Dosis"/>
              <a:buChar char="✘"/>
              <a:defRPr sz="2600">
                <a:solidFill>
                  <a:schemeClr val="dk1"/>
                </a:solidFill>
                <a:latin typeface="Dosis"/>
                <a:ea typeface="Dosis"/>
                <a:cs typeface="Dosis"/>
                <a:sym typeface="Dosis"/>
              </a:defRPr>
            </a:lvl1pPr>
            <a:lvl2pPr marL="914400" lvl="1"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2pPr>
            <a:lvl3pPr marL="1371600" lvl="2"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3pPr>
            <a:lvl4pPr marL="1828800" lvl="3"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4pPr>
            <a:lvl5pPr marL="2286000" lvl="4"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5pPr>
            <a:lvl6pPr marL="2743200" lvl="5"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6pPr>
            <a:lvl7pPr marL="3200400" lvl="6"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7pPr>
            <a:lvl8pPr marL="3657600" lvl="7"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8pPr>
            <a:lvl9pPr marL="4114800" lvl="8"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9pPr>
          </a:lstStyle>
          <a:p>
            <a:endParaRPr/>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chemeClr val="accent1"/>
                </a:solidFill>
                <a:latin typeface="Sniglet"/>
                <a:ea typeface="Sniglet"/>
                <a:cs typeface="Sniglet"/>
                <a:sym typeface="Sniglet"/>
              </a:defRPr>
            </a:lvl1pPr>
            <a:lvl2pPr lvl="1">
              <a:buNone/>
              <a:defRPr sz="1200">
                <a:solidFill>
                  <a:schemeClr val="accent1"/>
                </a:solidFill>
                <a:latin typeface="Sniglet"/>
                <a:ea typeface="Sniglet"/>
                <a:cs typeface="Sniglet"/>
                <a:sym typeface="Sniglet"/>
              </a:defRPr>
            </a:lvl2pPr>
            <a:lvl3pPr lvl="2">
              <a:buNone/>
              <a:defRPr sz="1200">
                <a:solidFill>
                  <a:schemeClr val="accent1"/>
                </a:solidFill>
                <a:latin typeface="Sniglet"/>
                <a:ea typeface="Sniglet"/>
                <a:cs typeface="Sniglet"/>
                <a:sym typeface="Sniglet"/>
              </a:defRPr>
            </a:lvl3pPr>
            <a:lvl4pPr lvl="3">
              <a:buNone/>
              <a:defRPr sz="1200">
                <a:solidFill>
                  <a:schemeClr val="accent1"/>
                </a:solidFill>
                <a:latin typeface="Sniglet"/>
                <a:ea typeface="Sniglet"/>
                <a:cs typeface="Sniglet"/>
                <a:sym typeface="Sniglet"/>
              </a:defRPr>
            </a:lvl4pPr>
            <a:lvl5pPr lvl="4">
              <a:buNone/>
              <a:defRPr sz="1200">
                <a:solidFill>
                  <a:schemeClr val="accent1"/>
                </a:solidFill>
                <a:latin typeface="Sniglet"/>
                <a:ea typeface="Sniglet"/>
                <a:cs typeface="Sniglet"/>
                <a:sym typeface="Sniglet"/>
              </a:defRPr>
            </a:lvl5pPr>
            <a:lvl6pPr lvl="5">
              <a:buNone/>
              <a:defRPr sz="1200">
                <a:solidFill>
                  <a:schemeClr val="accent1"/>
                </a:solidFill>
                <a:latin typeface="Sniglet"/>
                <a:ea typeface="Sniglet"/>
                <a:cs typeface="Sniglet"/>
                <a:sym typeface="Sniglet"/>
              </a:defRPr>
            </a:lvl6pPr>
            <a:lvl7pPr lvl="6">
              <a:buNone/>
              <a:defRPr sz="1200">
                <a:solidFill>
                  <a:schemeClr val="accent1"/>
                </a:solidFill>
                <a:latin typeface="Sniglet"/>
                <a:ea typeface="Sniglet"/>
                <a:cs typeface="Sniglet"/>
                <a:sym typeface="Sniglet"/>
              </a:defRPr>
            </a:lvl7pPr>
            <a:lvl8pPr lvl="7">
              <a:buNone/>
              <a:defRPr sz="1200">
                <a:solidFill>
                  <a:schemeClr val="accent1"/>
                </a:solidFill>
                <a:latin typeface="Sniglet"/>
                <a:ea typeface="Sniglet"/>
                <a:cs typeface="Sniglet"/>
                <a:sym typeface="Sniglet"/>
              </a:defRPr>
            </a:lvl8pPr>
            <a:lvl9pPr lvl="8">
              <a:buNone/>
              <a:defRPr sz="1200">
                <a:solidFill>
                  <a:schemeClr val="accent1"/>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xfrm>
            <a:off x="1627006" y="390489"/>
            <a:ext cx="6153000" cy="2291066"/>
          </a:xfrm>
          <a:prstGeom prst="rect">
            <a:avLst/>
          </a:prstGeom>
        </p:spPr>
        <p:txBody>
          <a:bodyPr spcFirstLastPara="1" wrap="square" lIns="91425" tIns="91425" rIns="91425" bIns="91425" anchor="ctr" anchorCtr="0">
            <a:noAutofit/>
          </a:bodyPr>
          <a:lstStyle/>
          <a:p>
            <a:pPr lvl="0" algn="ctr"/>
            <a:r>
              <a:rPr lang="id-ID" sz="2800" b="1" dirty="0">
                <a:latin typeface="Sniglet" panose="020B0604020202020204" charset="0"/>
                <a:cs typeface="Times New Roman" panose="02020603050405020304" pitchFamily="18" charset="0"/>
              </a:rPr>
              <a:t>Proses Bisnis Website Sistem Informasi Riset Untuk Penelitian Dosen Internal Universitas Mercu </a:t>
            </a:r>
            <a:r>
              <a:rPr lang="id-ID" sz="2800" b="1" dirty="0" smtClean="0">
                <a:latin typeface="Sniglet" panose="020B0604020202020204" charset="0"/>
                <a:cs typeface="Times New Roman" panose="02020603050405020304" pitchFamily="18" charset="0"/>
              </a:rPr>
              <a:t>Buana</a:t>
            </a:r>
            <a:r>
              <a:rPr lang="en-US" sz="2800" b="1" dirty="0" smtClean="0">
                <a:latin typeface="Sniglet" panose="020B0604020202020204" charset="0"/>
                <a:cs typeface="Times New Roman" panose="02020603050405020304" pitchFamily="18" charset="0"/>
              </a:rPr>
              <a:t/>
            </a:r>
            <a:br>
              <a:rPr lang="en-US" sz="2800" b="1" dirty="0" smtClean="0">
                <a:latin typeface="Sniglet" panose="020B0604020202020204" charset="0"/>
                <a:cs typeface="Times New Roman" panose="02020603050405020304" pitchFamily="18" charset="0"/>
              </a:rPr>
            </a:br>
            <a:r>
              <a:rPr lang="en-US" sz="1800" b="1" dirty="0" smtClean="0">
                <a:solidFill>
                  <a:schemeClr val="tx1"/>
                </a:solidFill>
                <a:latin typeface="Sniglet" panose="020B0604020202020204" charset="0"/>
                <a:cs typeface="Times New Roman" panose="02020603050405020304" pitchFamily="18" charset="0"/>
              </a:rPr>
              <a:t>Muhammad </a:t>
            </a:r>
            <a:r>
              <a:rPr lang="en-US" sz="1800" b="1" dirty="0" err="1" smtClean="0">
                <a:solidFill>
                  <a:schemeClr val="tx1"/>
                </a:solidFill>
                <a:latin typeface="Sniglet" panose="020B0604020202020204" charset="0"/>
                <a:cs typeface="Times New Roman" panose="02020603050405020304" pitchFamily="18" charset="0"/>
              </a:rPr>
              <a:t>Raihan</a:t>
            </a:r>
            <a:r>
              <a:rPr lang="en-US" sz="1800" b="1" dirty="0" smtClean="0">
                <a:solidFill>
                  <a:schemeClr val="tx1"/>
                </a:solidFill>
                <a:latin typeface="Sniglet" panose="020B0604020202020204" charset="0"/>
                <a:cs typeface="Times New Roman" panose="02020603050405020304" pitchFamily="18" charset="0"/>
              </a:rPr>
              <a:t> </a:t>
            </a:r>
            <a:r>
              <a:rPr lang="en-US" sz="1800" b="1" dirty="0" err="1" smtClean="0">
                <a:solidFill>
                  <a:schemeClr val="tx1"/>
                </a:solidFill>
                <a:latin typeface="Sniglet" panose="020B0604020202020204" charset="0"/>
                <a:cs typeface="Times New Roman" panose="02020603050405020304" pitchFamily="18" charset="0"/>
              </a:rPr>
              <a:t>Ibnu</a:t>
            </a:r>
            <a:r>
              <a:rPr lang="en-US" sz="1800" b="1" dirty="0" smtClean="0">
                <a:solidFill>
                  <a:schemeClr val="tx1"/>
                </a:solidFill>
                <a:latin typeface="Sniglet" panose="020B0604020202020204" charset="0"/>
                <a:cs typeface="Times New Roman" panose="02020603050405020304" pitchFamily="18" charset="0"/>
              </a:rPr>
              <a:t> </a:t>
            </a:r>
            <a:r>
              <a:rPr lang="en-US" sz="1800" b="1" dirty="0" err="1" smtClean="0">
                <a:solidFill>
                  <a:schemeClr val="tx1"/>
                </a:solidFill>
                <a:latin typeface="Sniglet" panose="020B0604020202020204" charset="0"/>
                <a:cs typeface="Times New Roman" panose="02020603050405020304" pitchFamily="18" charset="0"/>
              </a:rPr>
              <a:t>Rasyid</a:t>
            </a:r>
            <a:r>
              <a:rPr lang="en-US" sz="1800" b="1" dirty="0">
                <a:solidFill>
                  <a:schemeClr val="tx1"/>
                </a:solidFill>
                <a:latin typeface="Sniglet" panose="020B0604020202020204" charset="0"/>
                <a:cs typeface="Times New Roman" panose="02020603050405020304" pitchFamily="18" charset="0"/>
              </a:rPr>
              <a:t> </a:t>
            </a:r>
            <a:r>
              <a:rPr lang="en-US" sz="1800" b="1" dirty="0" smtClean="0">
                <a:solidFill>
                  <a:schemeClr val="tx1"/>
                </a:solidFill>
                <a:latin typeface="Sniglet" panose="020B0604020202020204" charset="0"/>
                <a:cs typeface="Times New Roman" panose="02020603050405020304" pitchFamily="18" charset="0"/>
              </a:rPr>
              <a:t>- 41520010103</a:t>
            </a:r>
            <a:endParaRPr sz="1800" dirty="0">
              <a:solidFill>
                <a:schemeClr val="tx1"/>
              </a:solidFill>
              <a:latin typeface="Sniglet"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4660" y="1308737"/>
            <a:ext cx="6888325" cy="3610800"/>
          </a:xfrm>
        </p:spPr>
        <p:txBody>
          <a:bodyPr/>
          <a:lstStyle/>
          <a:p>
            <a:pPr marL="69850" indent="0">
              <a:buNone/>
            </a:pPr>
            <a:endParaRPr lang="en-US" dirty="0" smtClean="0"/>
          </a:p>
          <a:p>
            <a:pPr marL="69850" indent="0">
              <a:buNone/>
            </a:pPr>
            <a:endParaRPr lang="en-US" dirty="0"/>
          </a:p>
          <a:p>
            <a:pPr marL="69850" indent="0">
              <a:buNone/>
            </a:pPr>
            <a:r>
              <a:rPr lang="en-US" dirty="0" smtClean="0"/>
              <a:t>  2. </a:t>
            </a:r>
          </a:p>
          <a:p>
            <a:pPr marL="69850" indent="0">
              <a:buNone/>
            </a:pPr>
            <a:endParaRPr lang="en-US" dirty="0"/>
          </a:p>
          <a:p>
            <a:pPr marL="69850" indent="0">
              <a:buNone/>
            </a:pPr>
            <a:endParaRPr lang="en-US" dirty="0" smtClean="0"/>
          </a:p>
          <a:p>
            <a:pPr marL="69850" indent="0">
              <a:buNone/>
            </a:pPr>
            <a:endParaRPr lang="en-US" dirty="0"/>
          </a:p>
          <a:p>
            <a:pPr marL="69850" indent="0">
              <a:buNone/>
            </a:pPr>
            <a:endParaRPr lang="en-US" dirty="0" smtClean="0"/>
          </a:p>
          <a:p>
            <a:pPr marL="69850" indent="0">
              <a:buNone/>
            </a:pPr>
            <a:r>
              <a:rPr lang="en-US" dirty="0"/>
              <a:t> </a:t>
            </a:r>
            <a:r>
              <a:rPr lang="en-US" dirty="0" smtClean="0"/>
              <a:t>                                                 </a:t>
            </a:r>
            <a:r>
              <a:rPr lang="en-US" sz="2000" dirty="0" smtClean="0"/>
              <a:t>Dashboard SIRIS UMB</a:t>
            </a:r>
            <a:endParaRPr lang="en-US" sz="20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dirty="0"/>
          </a:p>
        </p:txBody>
      </p:sp>
      <p:pic>
        <p:nvPicPr>
          <p:cNvPr id="7" name="Picture 6"/>
          <p:cNvPicPr>
            <a:picLocks noChangeAspect="1"/>
          </p:cNvPicPr>
          <p:nvPr/>
        </p:nvPicPr>
        <p:blipFill rotWithShape="1">
          <a:blip r:embed="rId2"/>
          <a:srcRect t="9795" r="208" b="5719"/>
          <a:stretch/>
        </p:blipFill>
        <p:spPr>
          <a:xfrm>
            <a:off x="452350" y="663654"/>
            <a:ext cx="7171075" cy="3862283"/>
          </a:xfrm>
          <a:prstGeom prst="rect">
            <a:avLst/>
          </a:prstGeom>
        </p:spPr>
      </p:pic>
      <p:sp>
        <p:nvSpPr>
          <p:cNvPr id="10" name="TextBox 9"/>
          <p:cNvSpPr txBox="1"/>
          <p:nvPr/>
        </p:nvSpPr>
        <p:spPr>
          <a:xfrm>
            <a:off x="1260425" y="270054"/>
            <a:ext cx="7171075" cy="707886"/>
          </a:xfrm>
          <a:prstGeom prst="rect">
            <a:avLst/>
          </a:prstGeom>
          <a:noFill/>
        </p:spPr>
        <p:txBody>
          <a:bodyPr wrap="square" rtlCol="0">
            <a:spAutoFit/>
          </a:bodyPr>
          <a:lstStyle/>
          <a:p>
            <a:r>
              <a:rPr lang="en-US" sz="2000" dirty="0" smtClean="0">
                <a:solidFill>
                  <a:schemeClr val="tx1"/>
                </a:solidFill>
                <a:latin typeface="Dosis" panose="020B0604020202020204" charset="0"/>
              </a:rPr>
              <a:t>Operator </a:t>
            </a:r>
            <a:r>
              <a:rPr lang="en-US" sz="2000" dirty="0">
                <a:solidFill>
                  <a:schemeClr val="tx1"/>
                </a:solidFill>
                <a:latin typeface="Dosis" panose="020B0604020202020204" charset="0"/>
              </a:rPr>
              <a:t>login </a:t>
            </a:r>
            <a:r>
              <a:rPr lang="en-US" sz="2000" dirty="0" err="1">
                <a:solidFill>
                  <a:schemeClr val="tx1"/>
                </a:solidFill>
                <a:latin typeface="Dosis" panose="020B0604020202020204" charset="0"/>
              </a:rPr>
              <a:t>menggunakan</a:t>
            </a:r>
            <a:r>
              <a:rPr lang="en-US" sz="2000" dirty="0">
                <a:solidFill>
                  <a:schemeClr val="tx1"/>
                </a:solidFill>
                <a:latin typeface="Dosis" panose="020B0604020202020204" charset="0"/>
              </a:rPr>
              <a:t> </a:t>
            </a:r>
            <a:r>
              <a:rPr lang="en-US" sz="2000" dirty="0" err="1">
                <a:solidFill>
                  <a:schemeClr val="tx1"/>
                </a:solidFill>
                <a:latin typeface="Dosis" panose="020B0604020202020204" charset="0"/>
              </a:rPr>
              <a:t>akun</a:t>
            </a:r>
            <a:r>
              <a:rPr lang="en-US" sz="2000" dirty="0">
                <a:solidFill>
                  <a:schemeClr val="tx1"/>
                </a:solidFill>
                <a:latin typeface="Dosis" panose="020B0604020202020204" charset="0"/>
              </a:rPr>
              <a:t> yang </a:t>
            </a:r>
            <a:r>
              <a:rPr lang="en-US" sz="2000" dirty="0" err="1">
                <a:solidFill>
                  <a:schemeClr val="tx1"/>
                </a:solidFill>
                <a:latin typeface="Dosis" panose="020B0604020202020204" charset="0"/>
              </a:rPr>
              <a:t>sudah</a:t>
            </a:r>
            <a:r>
              <a:rPr lang="en-US" sz="2000" dirty="0">
                <a:solidFill>
                  <a:schemeClr val="tx1"/>
                </a:solidFill>
                <a:latin typeface="Dosis" panose="020B0604020202020204" charset="0"/>
              </a:rPr>
              <a:t> </a:t>
            </a:r>
            <a:r>
              <a:rPr lang="en-US" sz="2000" dirty="0" err="1">
                <a:solidFill>
                  <a:schemeClr val="tx1"/>
                </a:solidFill>
                <a:latin typeface="Dosis" panose="020B0604020202020204" charset="0"/>
              </a:rPr>
              <a:t>terdaftar</a:t>
            </a:r>
            <a:r>
              <a:rPr lang="en-US" sz="2000" dirty="0">
                <a:solidFill>
                  <a:schemeClr val="tx1"/>
                </a:solidFill>
                <a:latin typeface="Dosis" panose="020B0604020202020204" charset="0"/>
              </a:rPr>
              <a:t>.</a:t>
            </a:r>
          </a:p>
          <a:p>
            <a:endParaRPr lang="en-US" sz="2000" dirty="0">
              <a:solidFill>
                <a:schemeClr val="tx1"/>
              </a:solidFill>
              <a:latin typeface="Dosis" panose="020B0604020202020204" charset="0"/>
            </a:endParaRPr>
          </a:p>
        </p:txBody>
      </p:sp>
    </p:spTree>
    <p:extLst>
      <p:ext uri="{BB962C8B-B14F-4D97-AF65-F5344CB8AC3E}">
        <p14:creationId xmlns:p14="http://schemas.microsoft.com/office/powerpoint/2010/main" val="3242329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25" y="465500"/>
            <a:ext cx="6140400" cy="857400"/>
          </a:xfrm>
        </p:spPr>
        <p:txBody>
          <a:bodyPr/>
          <a:lstStyle/>
          <a:p>
            <a:r>
              <a:rPr lang="id-ID" dirty="0">
                <a:solidFill>
                  <a:schemeClr val="tx1"/>
                </a:solidFill>
              </a:rPr>
              <a:t>Setelah berhasil login, klik sub menu “Penetapan Reviewer” untuk menetapkan reviewer pada proposal penelitian.</a:t>
            </a:r>
            <a:r>
              <a:rPr lang="en-US" dirty="0">
                <a:solidFill>
                  <a:schemeClr val="tx1"/>
                </a:solidFill>
              </a:rPr>
              <a:t/>
            </a:r>
            <a:br>
              <a:rPr lang="en-US" dirty="0">
                <a:solidFill>
                  <a:schemeClr val="tx1"/>
                </a:solidFill>
              </a:rPr>
            </a:br>
            <a:endParaRPr lang="en-US" dirty="0">
              <a:solidFill>
                <a:schemeClr val="tx1"/>
              </a:solidFill>
            </a:endParaRPr>
          </a:p>
        </p:txBody>
      </p:sp>
      <p:sp>
        <p:nvSpPr>
          <p:cNvPr id="3" name="Text Placeholder 2"/>
          <p:cNvSpPr>
            <a:spLocks noGrp="1"/>
          </p:cNvSpPr>
          <p:nvPr>
            <p:ph type="body" idx="1"/>
          </p:nvPr>
        </p:nvSpPr>
        <p:spPr/>
        <p:txBody>
          <a:bodyPr/>
          <a:lstStyle/>
          <a:p>
            <a:pPr marL="69850" indent="0">
              <a:buNone/>
            </a:pPr>
            <a:endParaRPr lang="en-US" dirty="0" smtClean="0"/>
          </a:p>
          <a:p>
            <a:pPr marL="69850" indent="0">
              <a:buNone/>
            </a:pPr>
            <a:endParaRPr lang="en-US" dirty="0"/>
          </a:p>
          <a:p>
            <a:pPr marL="69850" indent="0">
              <a:buNone/>
            </a:pPr>
            <a:r>
              <a:rPr lang="en-US" dirty="0" smtClean="0"/>
              <a:t>3.</a:t>
            </a:r>
          </a:p>
          <a:p>
            <a:pPr marL="69850" indent="0">
              <a:buNone/>
            </a:pPr>
            <a:endParaRPr lang="en-US" dirty="0"/>
          </a:p>
          <a:p>
            <a:pPr marL="69850" indent="0">
              <a:buNone/>
            </a:pPr>
            <a:endParaRPr lang="en-US" dirty="0" smtClean="0"/>
          </a:p>
          <a:p>
            <a:pPr marL="69850" indent="0">
              <a:buNone/>
            </a:pPr>
            <a:endParaRPr lang="en-US" dirty="0"/>
          </a:p>
          <a:p>
            <a:pPr marL="69850" indent="0">
              <a:buNone/>
            </a:pPr>
            <a:r>
              <a:rPr lang="en-US" dirty="0" smtClean="0"/>
              <a:t>		        </a:t>
            </a:r>
            <a:r>
              <a:rPr lang="en-US" sz="2000" dirty="0" err="1" smtClean="0"/>
              <a:t>Penetapan</a:t>
            </a:r>
            <a:r>
              <a:rPr lang="en-US" sz="2000" dirty="0" smtClean="0"/>
              <a:t> Reviewer</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5" name="image8.jpeg"/>
          <p:cNvPicPr/>
          <p:nvPr/>
        </p:nvPicPr>
        <p:blipFill>
          <a:blip r:embed="rId2" cstate="print"/>
          <a:stretch>
            <a:fillRect/>
          </a:stretch>
        </p:blipFill>
        <p:spPr>
          <a:xfrm>
            <a:off x="1344161" y="1202076"/>
            <a:ext cx="5919668" cy="2974985"/>
          </a:xfrm>
          <a:prstGeom prst="rect">
            <a:avLst/>
          </a:prstGeom>
        </p:spPr>
      </p:pic>
    </p:spTree>
    <p:extLst>
      <p:ext uri="{BB962C8B-B14F-4D97-AF65-F5344CB8AC3E}">
        <p14:creationId xmlns:p14="http://schemas.microsoft.com/office/powerpoint/2010/main" val="208916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chemeClr val="tx1"/>
                </a:solidFill>
              </a:rPr>
              <a:t>Dosen penelitian mendapatkan review dari reviewer yang telah ditetapkan oleh operator.</a:t>
            </a:r>
            <a:endParaRPr lang="en-US" dirty="0">
              <a:solidFill>
                <a:schemeClr val="tx1"/>
              </a:solidFill>
            </a:endParaRPr>
          </a:p>
        </p:txBody>
      </p:sp>
      <p:sp>
        <p:nvSpPr>
          <p:cNvPr id="3" name="Text Placeholder 2"/>
          <p:cNvSpPr>
            <a:spLocks noGrp="1"/>
          </p:cNvSpPr>
          <p:nvPr>
            <p:ph type="body" idx="1"/>
          </p:nvPr>
        </p:nvSpPr>
        <p:spPr>
          <a:xfrm>
            <a:off x="193121" y="1308737"/>
            <a:ext cx="6140400" cy="3610800"/>
          </a:xfrm>
        </p:spPr>
        <p:txBody>
          <a:bodyPr/>
          <a:lstStyle/>
          <a:p>
            <a:pPr marL="69850" indent="0">
              <a:buNone/>
            </a:pPr>
            <a:endParaRPr lang="en-US" dirty="0" smtClean="0"/>
          </a:p>
          <a:p>
            <a:pPr marL="69850" indent="0">
              <a:buNone/>
            </a:pPr>
            <a:endParaRPr lang="en-US" dirty="0"/>
          </a:p>
          <a:p>
            <a:pPr marL="69850" indent="0">
              <a:buNone/>
            </a:pPr>
            <a:r>
              <a:rPr lang="en-US" dirty="0" smtClean="0"/>
              <a:t>4.</a:t>
            </a:r>
          </a:p>
          <a:p>
            <a:pPr marL="69850" indent="0">
              <a:buNone/>
            </a:pPr>
            <a:endParaRPr lang="en-US" dirty="0"/>
          </a:p>
          <a:p>
            <a:pPr marL="69850" indent="0">
              <a:buNone/>
            </a:pPr>
            <a:endParaRPr lang="en-US" dirty="0"/>
          </a:p>
          <a:p>
            <a:pPr marL="69850" indent="0">
              <a:buNone/>
            </a:pPr>
            <a:endParaRPr lang="en-US" i="1" dirty="0" smtClean="0"/>
          </a:p>
          <a:p>
            <a:pPr marL="69850" indent="0">
              <a:buNone/>
            </a:pPr>
            <a:r>
              <a:rPr lang="en-US" i="1" dirty="0" smtClean="0"/>
              <a:t>		          </a:t>
            </a:r>
            <a:r>
              <a:rPr lang="id-ID" sz="1600" dirty="0" smtClean="0"/>
              <a:t>Hasil </a:t>
            </a:r>
            <a:r>
              <a:rPr lang="id-ID" sz="1600" dirty="0"/>
              <a:t>Reviewer Proposal</a:t>
            </a:r>
            <a:endParaRPr lang="en-US" sz="16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5" name="image9.jpeg"/>
          <p:cNvPicPr/>
          <p:nvPr/>
        </p:nvPicPr>
        <p:blipFill>
          <a:blip r:embed="rId3" cstate="print"/>
          <a:stretch>
            <a:fillRect/>
          </a:stretch>
        </p:blipFill>
        <p:spPr>
          <a:xfrm>
            <a:off x="778414" y="1308737"/>
            <a:ext cx="6109911" cy="3043132"/>
          </a:xfrm>
          <a:prstGeom prst="rect">
            <a:avLst/>
          </a:prstGeom>
        </p:spPr>
      </p:pic>
    </p:spTree>
    <p:extLst>
      <p:ext uri="{BB962C8B-B14F-4D97-AF65-F5344CB8AC3E}">
        <p14:creationId xmlns:p14="http://schemas.microsoft.com/office/powerpoint/2010/main" val="1152987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606" y="494827"/>
            <a:ext cx="6140400" cy="857400"/>
          </a:xfrm>
        </p:spPr>
        <p:txBody>
          <a:bodyPr/>
          <a:lstStyle/>
          <a:p>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id-ID" dirty="0" smtClean="0">
                <a:solidFill>
                  <a:schemeClr val="tx1"/>
                </a:solidFill>
              </a:rPr>
              <a:t>Kapuslit </a:t>
            </a:r>
            <a:r>
              <a:rPr lang="id-ID" dirty="0">
                <a:solidFill>
                  <a:schemeClr val="tx1"/>
                </a:solidFill>
              </a:rPr>
              <a:t>melakukan approval proposal masuk sub menu “Usulan Penelitian”.</a:t>
            </a:r>
            <a:r>
              <a:rPr lang="en-US" dirty="0">
                <a:solidFill>
                  <a:schemeClr val="tx1"/>
                </a:solidFill>
              </a:rPr>
              <a:t/>
            </a:r>
            <a:br>
              <a:rPr lang="en-US" dirty="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244492" y="1352227"/>
            <a:ext cx="6140400" cy="3610800"/>
          </a:xfrm>
        </p:spPr>
        <p:txBody>
          <a:bodyPr/>
          <a:lstStyle/>
          <a:p>
            <a:pPr marL="69850" indent="0">
              <a:buNone/>
            </a:pPr>
            <a:endParaRPr lang="en-US" dirty="0" smtClean="0"/>
          </a:p>
          <a:p>
            <a:pPr marL="69850" indent="0">
              <a:buNone/>
            </a:pPr>
            <a:endParaRPr lang="en-US" dirty="0"/>
          </a:p>
          <a:p>
            <a:pPr marL="69850" indent="0">
              <a:buNone/>
            </a:pPr>
            <a:endParaRPr lang="en-US" dirty="0" smtClean="0"/>
          </a:p>
          <a:p>
            <a:pPr marL="69850" indent="0">
              <a:buNone/>
            </a:pPr>
            <a:r>
              <a:rPr lang="en-US" dirty="0" smtClean="0"/>
              <a:t>5.</a:t>
            </a:r>
          </a:p>
          <a:p>
            <a:pPr marL="69850" indent="0">
              <a:buNone/>
            </a:pPr>
            <a:endParaRPr lang="en-US" dirty="0"/>
          </a:p>
          <a:p>
            <a:pPr marL="69850" indent="0">
              <a:buNone/>
            </a:pPr>
            <a:endParaRPr lang="en-US" dirty="0" smtClean="0"/>
          </a:p>
          <a:p>
            <a:pPr marL="69850" indent="0">
              <a:buNone/>
            </a:pPr>
            <a:r>
              <a:rPr lang="en-US" dirty="0" smtClean="0"/>
              <a:t> </a:t>
            </a:r>
            <a:endParaRPr lang="en-US" dirty="0"/>
          </a:p>
          <a:p>
            <a:pPr marL="69850" indent="0">
              <a:buNone/>
            </a:pPr>
            <a:r>
              <a:rPr lang="en-US" dirty="0" smtClean="0"/>
              <a:t>                                            Approval </a:t>
            </a:r>
            <a:r>
              <a:rPr lang="en-US" dirty="0"/>
              <a:t>Proposal</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r>
              <a:rPr lang="en" dirty="0" smtClean="0"/>
              <a:t> </a:t>
            </a:r>
            <a:endParaRPr lang="en" dirty="0"/>
          </a:p>
        </p:txBody>
      </p:sp>
      <p:pic>
        <p:nvPicPr>
          <p:cNvPr id="5" name="image10.jpeg"/>
          <p:cNvPicPr/>
          <p:nvPr/>
        </p:nvPicPr>
        <p:blipFill>
          <a:blip r:embed="rId2" cstate="print"/>
          <a:stretch>
            <a:fillRect/>
          </a:stretch>
        </p:blipFill>
        <p:spPr>
          <a:xfrm>
            <a:off x="943135" y="1456264"/>
            <a:ext cx="6443985" cy="3266473"/>
          </a:xfrm>
          <a:prstGeom prst="rect">
            <a:avLst/>
          </a:prstGeom>
        </p:spPr>
      </p:pic>
    </p:spTree>
    <p:extLst>
      <p:ext uri="{BB962C8B-B14F-4D97-AF65-F5344CB8AC3E}">
        <p14:creationId xmlns:p14="http://schemas.microsoft.com/office/powerpoint/2010/main" val="734190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25" y="445437"/>
            <a:ext cx="6474808" cy="857400"/>
          </a:xfrm>
        </p:spPr>
        <p:txBody>
          <a:bodyPr/>
          <a:lstStyle/>
          <a:p>
            <a:r>
              <a:rPr lang="id-ID" i="1" dirty="0">
                <a:solidFill>
                  <a:schemeClr val="tx1"/>
                </a:solidFill>
              </a:rPr>
              <a:t> </a:t>
            </a:r>
            <a:r>
              <a:rPr lang="en-US" dirty="0">
                <a:solidFill>
                  <a:schemeClr val="tx1"/>
                </a:solidFill>
              </a:rPr>
              <a:t/>
            </a:r>
            <a:br>
              <a:rPr lang="en-US" dirty="0">
                <a:solidFill>
                  <a:schemeClr val="tx1"/>
                </a:solidFill>
              </a:rPr>
            </a:br>
            <a:r>
              <a:rPr lang="id-ID" dirty="0">
                <a:solidFill>
                  <a:schemeClr val="tx1"/>
                </a:solidFill>
              </a:rPr>
              <a:t>Peneliti dapat mendownload Surat Perjanjian Kontrak (SPK).</a:t>
            </a:r>
            <a:r>
              <a:rPr lang="en-US" dirty="0">
                <a:solidFill>
                  <a:schemeClr val="tx1"/>
                </a:solidFill>
              </a:rPr>
              <a:t/>
            </a:r>
            <a:br>
              <a:rPr lang="en-US" dirty="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364969" y="1302837"/>
            <a:ext cx="6140400" cy="3610800"/>
          </a:xfrm>
        </p:spPr>
        <p:txBody>
          <a:bodyPr/>
          <a:lstStyle/>
          <a:p>
            <a:pPr marL="69850" indent="0">
              <a:buNone/>
            </a:pPr>
            <a:endParaRPr lang="en-US" dirty="0" smtClean="0"/>
          </a:p>
          <a:p>
            <a:pPr marL="69850" indent="0">
              <a:buNone/>
            </a:pPr>
            <a:endParaRPr lang="en-US" dirty="0"/>
          </a:p>
          <a:p>
            <a:pPr marL="69850" indent="0">
              <a:buNone/>
            </a:pPr>
            <a:endParaRPr lang="en-US" dirty="0" smtClean="0"/>
          </a:p>
          <a:p>
            <a:pPr marL="69850" indent="0">
              <a:buNone/>
            </a:pPr>
            <a:r>
              <a:rPr lang="en-US" dirty="0" smtClean="0"/>
              <a:t>6.</a:t>
            </a:r>
          </a:p>
          <a:p>
            <a:pPr marL="69850" indent="0">
              <a:buNone/>
            </a:pPr>
            <a:r>
              <a:rPr lang="en-US" dirty="0" smtClean="0"/>
              <a:t> </a:t>
            </a:r>
          </a:p>
          <a:p>
            <a:pPr marL="69850" indent="0">
              <a:buNone/>
            </a:pPr>
            <a:endParaRPr lang="en-US" dirty="0"/>
          </a:p>
          <a:p>
            <a:pPr marL="69850" indent="0">
              <a:buNone/>
            </a:pPr>
            <a:endParaRPr lang="en-US" dirty="0" smtClean="0"/>
          </a:p>
          <a:p>
            <a:pPr marL="69850" indent="0">
              <a:buNone/>
            </a:pPr>
            <a:r>
              <a:rPr lang="en-US" i="1" dirty="0" smtClean="0"/>
              <a:t>			</a:t>
            </a:r>
            <a:r>
              <a:rPr lang="id-ID" sz="2000" i="1" dirty="0" smtClean="0"/>
              <a:t>Generate </a:t>
            </a:r>
            <a:r>
              <a:rPr lang="id-ID" sz="2000" i="1" dirty="0"/>
              <a:t>SPK</a:t>
            </a:r>
            <a:endParaRPr lang="en-US" sz="2000" dirty="0"/>
          </a:p>
          <a:p>
            <a:pPr marL="69850" indent="0">
              <a:buNone/>
            </a:pP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5" name="image11.jpeg"/>
          <p:cNvPicPr/>
          <p:nvPr/>
        </p:nvPicPr>
        <p:blipFill>
          <a:blip r:embed="rId2" cstate="print"/>
          <a:stretch>
            <a:fillRect/>
          </a:stretch>
        </p:blipFill>
        <p:spPr>
          <a:xfrm>
            <a:off x="955577" y="1182329"/>
            <a:ext cx="6431542" cy="3540407"/>
          </a:xfrm>
          <a:prstGeom prst="rect">
            <a:avLst/>
          </a:prstGeom>
        </p:spPr>
      </p:pic>
    </p:spTree>
    <p:extLst>
      <p:ext uri="{BB962C8B-B14F-4D97-AF65-F5344CB8AC3E}">
        <p14:creationId xmlns:p14="http://schemas.microsoft.com/office/powerpoint/2010/main" val="2286727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25" y="501676"/>
            <a:ext cx="6140400" cy="857400"/>
          </a:xfrm>
        </p:spPr>
        <p:txBody>
          <a:bodyPr/>
          <a:lstStyle/>
          <a:p>
            <a:r>
              <a:rPr lang="id-ID" dirty="0">
                <a:solidFill>
                  <a:schemeClr val="tx1"/>
                </a:solidFill>
              </a:rPr>
              <a:t>Operator melakukan pencairan dana tahap 1.</a:t>
            </a:r>
            <a:r>
              <a:rPr lang="en-US" dirty="0">
                <a:solidFill>
                  <a:schemeClr val="tx1"/>
                </a:solidFill>
              </a:rPr>
              <a:t/>
            </a:r>
            <a:br>
              <a:rPr lang="en-US" dirty="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226031" y="1302837"/>
            <a:ext cx="6662294" cy="3610800"/>
          </a:xfrm>
        </p:spPr>
        <p:txBody>
          <a:bodyPr/>
          <a:lstStyle/>
          <a:p>
            <a:pPr marL="69850" indent="0">
              <a:buNone/>
            </a:pPr>
            <a:endParaRPr lang="en-US" dirty="0" smtClean="0"/>
          </a:p>
          <a:p>
            <a:pPr marL="69850" indent="0">
              <a:buNone/>
            </a:pPr>
            <a:endParaRPr lang="en-US" dirty="0"/>
          </a:p>
          <a:p>
            <a:pPr marL="69850" indent="0">
              <a:buNone/>
            </a:pPr>
            <a:endParaRPr lang="en-US" dirty="0" smtClean="0"/>
          </a:p>
          <a:p>
            <a:pPr marL="69850" indent="0">
              <a:buNone/>
            </a:pPr>
            <a:r>
              <a:rPr lang="en-US" dirty="0" smtClean="0"/>
              <a:t>7.</a:t>
            </a:r>
          </a:p>
          <a:p>
            <a:pPr marL="69850" indent="0">
              <a:buNone/>
            </a:pPr>
            <a:endParaRPr lang="en-US" dirty="0"/>
          </a:p>
          <a:p>
            <a:pPr marL="69850" indent="0">
              <a:buNone/>
            </a:pPr>
            <a:endParaRPr lang="en-US" dirty="0" smtClean="0"/>
          </a:p>
          <a:p>
            <a:pPr marL="69850" indent="0">
              <a:buNone/>
            </a:pPr>
            <a:endParaRPr lang="en-US" dirty="0"/>
          </a:p>
          <a:p>
            <a:pPr marL="69850" indent="0">
              <a:buNone/>
            </a:pPr>
            <a:r>
              <a:rPr lang="en-US" i="1" dirty="0" smtClean="0"/>
              <a:t>                                  </a:t>
            </a:r>
            <a:r>
              <a:rPr lang="id-ID" sz="2000" i="1" dirty="0" smtClean="0"/>
              <a:t>Daftar </a:t>
            </a:r>
            <a:r>
              <a:rPr lang="id-ID" sz="2000" i="1" dirty="0"/>
              <a:t>Pencairan Tahap 1</a:t>
            </a:r>
            <a:endParaRPr lang="en-US" sz="2000" dirty="0"/>
          </a:p>
          <a:p>
            <a:pPr marL="69850" indent="0">
              <a:buNone/>
            </a:pP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r>
              <a:rPr lang="en" dirty="0" smtClean="0"/>
              <a:t> </a:t>
            </a:r>
            <a:endParaRPr lang="en" dirty="0"/>
          </a:p>
        </p:txBody>
      </p:sp>
      <p:pic>
        <p:nvPicPr>
          <p:cNvPr id="5" name="image12.jpeg"/>
          <p:cNvPicPr/>
          <p:nvPr/>
        </p:nvPicPr>
        <p:blipFill>
          <a:blip r:embed="rId3" cstate="print"/>
          <a:stretch>
            <a:fillRect/>
          </a:stretch>
        </p:blipFill>
        <p:spPr>
          <a:xfrm>
            <a:off x="747925" y="1302836"/>
            <a:ext cx="6557001" cy="3238341"/>
          </a:xfrm>
          <a:prstGeom prst="rect">
            <a:avLst/>
          </a:prstGeom>
        </p:spPr>
      </p:pic>
    </p:spTree>
    <p:extLst>
      <p:ext uri="{BB962C8B-B14F-4D97-AF65-F5344CB8AC3E}">
        <p14:creationId xmlns:p14="http://schemas.microsoft.com/office/powerpoint/2010/main" val="3849823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1A637E7-1805-4A08-ABEC-C598F272FAD7}"/>
              </a:ext>
            </a:extLst>
          </p:cNvPr>
          <p:cNvSpPr>
            <a:spLocks noGrp="1"/>
          </p:cNvSpPr>
          <p:nvPr>
            <p:ph type="ctrTitle"/>
          </p:nvPr>
        </p:nvSpPr>
        <p:spPr>
          <a:xfrm>
            <a:off x="1495500" y="1411950"/>
            <a:ext cx="6153000" cy="1159800"/>
          </a:xfrm>
        </p:spPr>
        <p:txBody>
          <a:bodyPr/>
          <a:lstStyle/>
          <a:p>
            <a:pPr algn="ctr"/>
            <a:r>
              <a:rPr lang="id-ID" dirty="0"/>
              <a:t>Terima Kasih</a:t>
            </a:r>
          </a:p>
        </p:txBody>
      </p:sp>
      <p:sp>
        <p:nvSpPr>
          <p:cNvPr id="4" name="Slide Number Placeholder 3">
            <a:extLst>
              <a:ext uri="{FF2B5EF4-FFF2-40B4-BE49-F238E27FC236}">
                <a16:creationId xmlns:a16="http://schemas.microsoft.com/office/drawing/2014/main" xmlns="" id="{7D1CCBBB-BB64-4EE6-9C78-659AB01BFCE3}"/>
              </a:ext>
            </a:extLst>
          </p:cNvPr>
          <p:cNvSpPr>
            <a:spLocks noGrp="1"/>
          </p:cNvSpPr>
          <p:nvPr>
            <p:ph type="sldNum" idx="4294967295"/>
          </p:nvPr>
        </p:nvSpPr>
        <p:spPr>
          <a:xfrm>
            <a:off x="0" y="4722813"/>
            <a:ext cx="549275" cy="393700"/>
          </a:xfrm>
        </p:spPr>
        <p:txBody>
          <a:bodyPr/>
          <a:lstStyle/>
          <a:p>
            <a:pPr marL="0" lvl="0" indent="0" algn="l"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632621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err="1" smtClean="0"/>
              <a:t>Pokok</a:t>
            </a:r>
            <a:r>
              <a:rPr lang="en-US" sz="2000" dirty="0" smtClean="0"/>
              <a:t> </a:t>
            </a:r>
            <a:r>
              <a:rPr lang="en-US" sz="2000" dirty="0" err="1"/>
              <a:t>Pembahasan</a:t>
            </a:r>
            <a:r>
              <a:rPr lang="en-US" sz="2000" dirty="0"/>
              <a:t/>
            </a:r>
            <a:br>
              <a:rPr lang="en-US" sz="2000" dirty="0"/>
            </a:br>
            <a:endParaRPr lang="en-US" sz="20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pic>
        <p:nvPicPr>
          <p:cNvPr id="98" name="Picture 97"/>
          <p:cNvPicPr>
            <a:picLocks noChangeAspect="1"/>
          </p:cNvPicPr>
          <p:nvPr/>
        </p:nvPicPr>
        <p:blipFill>
          <a:blip r:embed="rId2"/>
          <a:stretch>
            <a:fillRect/>
          </a:stretch>
        </p:blipFill>
        <p:spPr>
          <a:xfrm>
            <a:off x="298294" y="1671637"/>
            <a:ext cx="6924675" cy="2028825"/>
          </a:xfrm>
          <a:prstGeom prst="rect">
            <a:avLst/>
          </a:prstGeom>
        </p:spPr>
      </p:pic>
    </p:spTree>
    <p:extLst>
      <p:ext uri="{BB962C8B-B14F-4D97-AF65-F5344CB8AC3E}">
        <p14:creationId xmlns:p14="http://schemas.microsoft.com/office/powerpoint/2010/main" val="3847070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3200" dirty="0"/>
              <a:t>Latar Belakang</a:t>
            </a:r>
            <a:endParaRPr sz="3200" dirty="0"/>
          </a:p>
        </p:txBody>
      </p:sp>
      <p:sp>
        <p:nvSpPr>
          <p:cNvPr id="4" name="Text Placeholder 3">
            <a:extLst>
              <a:ext uri="{FF2B5EF4-FFF2-40B4-BE49-F238E27FC236}">
                <a16:creationId xmlns:a16="http://schemas.microsoft.com/office/drawing/2014/main" xmlns="" id="{C337F200-BF78-429A-A079-E3FA4247C7F3}"/>
              </a:ext>
            </a:extLst>
          </p:cNvPr>
          <p:cNvSpPr>
            <a:spLocks noGrp="1"/>
          </p:cNvSpPr>
          <p:nvPr>
            <p:ph type="body" idx="1"/>
          </p:nvPr>
        </p:nvSpPr>
        <p:spPr/>
        <p:txBody>
          <a:bodyPr/>
          <a:lstStyle/>
          <a:p>
            <a:pPr marL="69850" indent="0">
              <a:buNone/>
            </a:pPr>
            <a:r>
              <a:rPr lang="en-US" sz="1200" dirty="0">
                <a:solidFill>
                  <a:schemeClr val="tx1"/>
                </a:solidFill>
                <a:latin typeface="Dosis" panose="020B0604020202020204" charset="0"/>
              </a:rPr>
              <a:t> </a:t>
            </a:r>
            <a:r>
              <a:rPr lang="en-US" sz="1200" dirty="0" smtClean="0">
                <a:solidFill>
                  <a:schemeClr val="tx1"/>
                </a:solidFill>
                <a:latin typeface="Dosis" panose="020B0604020202020204" charset="0"/>
              </a:rPr>
              <a:t>      </a:t>
            </a:r>
            <a:r>
              <a:rPr lang="id-ID" sz="1200" dirty="0" smtClean="0">
                <a:solidFill>
                  <a:schemeClr val="tx1"/>
                </a:solidFill>
                <a:latin typeface="Dosis" panose="020B0604020202020204" charset="0"/>
              </a:rPr>
              <a:t>Pusat </a:t>
            </a:r>
            <a:r>
              <a:rPr lang="id-ID" sz="1200" dirty="0">
                <a:solidFill>
                  <a:schemeClr val="tx1"/>
                </a:solidFill>
                <a:latin typeface="Dosis" panose="020B0604020202020204" charset="0"/>
              </a:rPr>
              <a:t>Penelitian merupakan salah satu lembaga yang ada di Universitas Mercu Buana Jakarta. Pusat Penelitian berfokus pada pengelolaan penelitian internal yang dilakukan oleh dosen Universitas Mercu Buana. Penelitian dilakukan oleh dosen peneliti dibidang ilmu </a:t>
            </a:r>
            <a:r>
              <a:rPr lang="id-ID" sz="1200" dirty="0" smtClean="0">
                <a:solidFill>
                  <a:schemeClr val="tx1"/>
                </a:solidFill>
                <a:latin typeface="Dosis" panose="020B0604020202020204" charset="0"/>
              </a:rPr>
              <a:t>masing-masing.</a:t>
            </a:r>
            <a:r>
              <a:rPr lang="en-US" sz="1200" dirty="0" smtClean="0">
                <a:solidFill>
                  <a:schemeClr val="tx1"/>
                </a:solidFill>
                <a:latin typeface="Dosis" panose="020B0604020202020204" charset="0"/>
              </a:rPr>
              <a:t> </a:t>
            </a:r>
            <a:r>
              <a:rPr lang="id-ID" sz="1200" dirty="0" smtClean="0">
                <a:solidFill>
                  <a:schemeClr val="tx1"/>
                </a:solidFill>
                <a:latin typeface="Dosis" panose="020B0604020202020204" charset="0"/>
              </a:rPr>
              <a:t>Penelitian </a:t>
            </a:r>
            <a:r>
              <a:rPr lang="id-ID" sz="1200" dirty="0">
                <a:solidFill>
                  <a:schemeClr val="tx1"/>
                </a:solidFill>
                <a:latin typeface="Dosis" panose="020B0604020202020204" charset="0"/>
              </a:rPr>
              <a:t>sangat penting untuk meningkatkan Akreditasi Perguruan Tinggi pada Universitas Mercu Buana. Semakin banyak penelitian yang dilakukan oleh para dosen maka dapat mendorong perbaikan peringkat reputasi bagi intitusinya. Dalam pelaksanaan, dosen Universitas Mercu Buana tidak boleh sama dengan penelitian sebelumnya.</a:t>
            </a:r>
          </a:p>
          <a:p>
            <a:pPr marL="69850" indent="0">
              <a:buNone/>
            </a:pPr>
            <a:r>
              <a:rPr lang="en-US" sz="1200" dirty="0">
                <a:solidFill>
                  <a:schemeClr val="tx1"/>
                </a:solidFill>
                <a:latin typeface="Dosis" panose="020B0604020202020204" charset="0"/>
              </a:rPr>
              <a:t> </a:t>
            </a:r>
            <a:r>
              <a:rPr lang="en-US" sz="1200" dirty="0" smtClean="0">
                <a:solidFill>
                  <a:schemeClr val="tx1"/>
                </a:solidFill>
                <a:latin typeface="Dosis" panose="020B0604020202020204" charset="0"/>
              </a:rPr>
              <a:t>      </a:t>
            </a:r>
            <a:r>
              <a:rPr lang="id-ID" sz="1200" dirty="0" smtClean="0">
                <a:solidFill>
                  <a:schemeClr val="tx1"/>
                </a:solidFill>
                <a:latin typeface="Dosis" panose="020B0604020202020204" charset="0"/>
              </a:rPr>
              <a:t>Setiap </a:t>
            </a:r>
            <a:r>
              <a:rPr lang="id-ID" sz="1200" dirty="0">
                <a:solidFill>
                  <a:schemeClr val="tx1"/>
                </a:solidFill>
                <a:latin typeface="Dosis" panose="020B0604020202020204" charset="0"/>
              </a:rPr>
              <a:t>tahun jumlah penelitian memiliki target yang berbeda. Penggunaan aplikasi SIRIS UMB sudah berjalan pada tahun akademik 2018/2019. Jenis penelitian aplikasi SIRIS UMB terdiri dari: Kerjasama Dalam Negri (KDN), Kerjasama Luar Negri (KLN), dasar dan </a:t>
            </a:r>
            <a:r>
              <a:rPr lang="id-ID" sz="1200" dirty="0" smtClean="0">
                <a:solidFill>
                  <a:schemeClr val="tx1"/>
                </a:solidFill>
                <a:latin typeface="Dosis" panose="020B0604020202020204" charset="0"/>
              </a:rPr>
              <a:t>terapan.</a:t>
            </a:r>
            <a:r>
              <a:rPr lang="en-US" sz="1200" dirty="0" smtClean="0">
                <a:solidFill>
                  <a:schemeClr val="tx1"/>
                </a:solidFill>
                <a:latin typeface="Dosis" panose="020B0604020202020204" charset="0"/>
              </a:rPr>
              <a:t> </a:t>
            </a:r>
            <a:r>
              <a:rPr lang="id-ID" sz="1200" dirty="0" smtClean="0">
                <a:solidFill>
                  <a:schemeClr val="tx1"/>
                </a:solidFill>
                <a:latin typeface="Dosis" panose="020B0604020202020204" charset="0"/>
              </a:rPr>
              <a:t>Untuk </a:t>
            </a:r>
            <a:r>
              <a:rPr lang="id-ID" sz="1200" dirty="0">
                <a:solidFill>
                  <a:schemeClr val="tx1"/>
                </a:solidFill>
                <a:latin typeface="Dosis" panose="020B0604020202020204" charset="0"/>
              </a:rPr>
              <a:t>memudahkan dosen dalam mengumpulkan penelitian, maka diperlukan pengoperasian aplikasi SIRIS UMB untuk mengupload penelitian dan tidak perlu membuat </a:t>
            </a:r>
            <a:r>
              <a:rPr lang="id-ID" sz="1200" dirty="0" smtClean="0">
                <a:solidFill>
                  <a:schemeClr val="tx1"/>
                </a:solidFill>
                <a:latin typeface="Dosis" panose="020B0604020202020204" charset="0"/>
              </a:rPr>
              <a:t>ha</a:t>
            </a:r>
            <a:r>
              <a:rPr lang="en-US" sz="1200" dirty="0" smtClean="0">
                <a:solidFill>
                  <a:schemeClr val="tx1"/>
                </a:solidFill>
                <a:latin typeface="Dosis" panose="020B0604020202020204" charset="0"/>
              </a:rPr>
              <a:t>r</a:t>
            </a:r>
            <a:r>
              <a:rPr lang="id-ID" sz="1200" dirty="0" smtClean="0">
                <a:solidFill>
                  <a:schemeClr val="tx1"/>
                </a:solidFill>
                <a:latin typeface="Dosis" panose="020B0604020202020204" charset="0"/>
              </a:rPr>
              <a:t>dcopy </a:t>
            </a:r>
            <a:r>
              <a:rPr lang="id-ID" sz="1200" dirty="0">
                <a:solidFill>
                  <a:schemeClr val="tx1"/>
                </a:solidFill>
                <a:latin typeface="Dosis" panose="020B0604020202020204" charset="0"/>
              </a:rPr>
              <a:t>yang dikumpulkan seperti tahun sebelumnya.</a:t>
            </a:r>
          </a:p>
          <a:p>
            <a:pPr marL="69850" indent="0">
              <a:buNone/>
            </a:pPr>
            <a:endParaRPr lang="id-ID" sz="1200" dirty="0">
              <a:solidFill>
                <a:schemeClr val="tx1"/>
              </a:solidFill>
              <a:latin typeface="Dosis" panose="020B0604020202020204" charset="0"/>
              <a:cs typeface="Times New Roman" panose="02020603050405020304" pitchFamily="18" charset="0"/>
            </a:endParaRPr>
          </a:p>
        </p:txBody>
      </p:sp>
      <p:sp>
        <p:nvSpPr>
          <p:cNvPr id="534" name="Google Shape;534;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25" y="558400"/>
            <a:ext cx="6140400" cy="857400"/>
          </a:xfrm>
        </p:spPr>
        <p:txBody>
          <a:bodyPr/>
          <a:lstStyle/>
          <a:p>
            <a:r>
              <a:rPr lang="id-ID" sz="2400" b="1" dirty="0"/>
              <a:t>Analisa Implementasi TI pada Perusahaan</a:t>
            </a:r>
            <a:r>
              <a:rPr lang="en-US" sz="2400" dirty="0"/>
              <a:t/>
            </a:r>
            <a:br>
              <a:rPr lang="en-US" sz="2400" dirty="0"/>
            </a:br>
            <a:endParaRPr lang="en-US" sz="2400" dirty="0"/>
          </a:p>
        </p:txBody>
      </p:sp>
      <p:sp>
        <p:nvSpPr>
          <p:cNvPr id="3" name="Text Placeholder 2"/>
          <p:cNvSpPr>
            <a:spLocks noGrp="1"/>
          </p:cNvSpPr>
          <p:nvPr>
            <p:ph type="body" idx="1"/>
          </p:nvPr>
        </p:nvSpPr>
        <p:spPr/>
        <p:txBody>
          <a:bodyPr/>
          <a:lstStyle/>
          <a:p>
            <a:pPr marL="69850" indent="0">
              <a:buNone/>
            </a:pPr>
            <a:r>
              <a:rPr lang="id-ID" sz="2000" dirty="0" smtClean="0"/>
              <a:t>Pada </a:t>
            </a:r>
            <a:r>
              <a:rPr lang="id-ID" sz="2000" dirty="0"/>
              <a:t>implementasi teknologi informasi unit Pusat Penelitian Universitas Mercu Buana memanfaatkan website SIRIS UMB agar dapat membantu dosen melakukan penelitian tidak perlu membuat hardcopy. Sehingga dengan adanya penerapan website SIRIS UMB dapat mempercepat kinerja unit pada Pusat Penelitian dan memudahkan dosen hanya dengan mengupload proposal.</a:t>
            </a:r>
            <a:endParaRPr lang="en-US" sz="2000" dirty="0"/>
          </a:p>
          <a:p>
            <a:pPr marL="69850" indent="0">
              <a:buNone/>
            </a:pPr>
            <a:r>
              <a:rPr lang="id-ID" sz="2000" dirty="0"/>
              <a:t/>
            </a:r>
            <a:br>
              <a:rPr lang="id-ID" sz="2000" dirty="0"/>
            </a:br>
            <a:endParaRPr lang="en-US" sz="20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72643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D9C502-E66E-40ED-8982-C5EDE632A39A}"/>
              </a:ext>
            </a:extLst>
          </p:cNvPr>
          <p:cNvSpPr>
            <a:spLocks noGrp="1"/>
          </p:cNvSpPr>
          <p:nvPr>
            <p:ph type="title"/>
          </p:nvPr>
        </p:nvSpPr>
        <p:spPr/>
        <p:txBody>
          <a:bodyPr/>
          <a:lstStyle/>
          <a:p>
            <a:r>
              <a:rPr lang="id-ID" sz="3200" dirty="0"/>
              <a:t>Tujuan Dan Manfaat</a:t>
            </a:r>
          </a:p>
        </p:txBody>
      </p:sp>
      <p:sp>
        <p:nvSpPr>
          <p:cNvPr id="3" name="Text Placeholder 2">
            <a:extLst>
              <a:ext uri="{FF2B5EF4-FFF2-40B4-BE49-F238E27FC236}">
                <a16:creationId xmlns:a16="http://schemas.microsoft.com/office/drawing/2014/main" xmlns="" id="{64CC4F5E-BE7F-4EA4-8BEC-3AD4E8AF29E6}"/>
              </a:ext>
            </a:extLst>
          </p:cNvPr>
          <p:cNvSpPr>
            <a:spLocks noGrp="1"/>
          </p:cNvSpPr>
          <p:nvPr>
            <p:ph type="body" idx="1"/>
          </p:nvPr>
        </p:nvSpPr>
        <p:spPr/>
        <p:txBody>
          <a:bodyPr/>
          <a:lstStyle/>
          <a:p>
            <a:r>
              <a:rPr lang="id-ID" sz="2000" dirty="0"/>
              <a:t>Tujuan</a:t>
            </a:r>
          </a:p>
          <a:p>
            <a:pPr marL="69850" indent="0">
              <a:buNone/>
            </a:pPr>
            <a:r>
              <a:rPr lang="id-ID" sz="2000" dirty="0"/>
              <a:t>U</a:t>
            </a:r>
            <a:r>
              <a:rPr lang="en-US" sz="2000" dirty="0" err="1"/>
              <a:t>ntuk</a:t>
            </a:r>
            <a:r>
              <a:rPr lang="en-US" sz="2000" dirty="0"/>
              <a:t> </a:t>
            </a:r>
            <a:r>
              <a:rPr lang="en-US" sz="2000" dirty="0" err="1"/>
              <a:t>memudahkan</a:t>
            </a:r>
            <a:r>
              <a:rPr lang="en-US" sz="2000" dirty="0"/>
              <a:t> </a:t>
            </a:r>
            <a:r>
              <a:rPr lang="en-US" sz="2000" dirty="0" err="1"/>
              <a:t>pencarian</a:t>
            </a:r>
            <a:r>
              <a:rPr lang="en-US" sz="2000" dirty="0"/>
              <a:t> </a:t>
            </a:r>
            <a:r>
              <a:rPr lang="en-US" sz="2000" dirty="0" err="1"/>
              <a:t>penelitian</a:t>
            </a:r>
            <a:r>
              <a:rPr lang="en-US" sz="2000" dirty="0"/>
              <a:t> pada </a:t>
            </a:r>
            <a:r>
              <a:rPr lang="en-US" sz="2000" dirty="0" err="1"/>
              <a:t>Akreditasi</a:t>
            </a:r>
            <a:r>
              <a:rPr lang="en-US" sz="2000" dirty="0"/>
              <a:t> </a:t>
            </a:r>
            <a:r>
              <a:rPr lang="en-US" sz="2000" dirty="0" err="1"/>
              <a:t>Perguruan</a:t>
            </a:r>
            <a:r>
              <a:rPr lang="en-US" sz="2000" dirty="0"/>
              <a:t> Tinggi dan </a:t>
            </a:r>
            <a:r>
              <a:rPr lang="en-US" sz="2000" dirty="0" err="1"/>
              <a:t>mengetahui</a:t>
            </a:r>
            <a:r>
              <a:rPr lang="en-US" sz="2000" dirty="0"/>
              <a:t> </a:t>
            </a:r>
            <a:r>
              <a:rPr lang="en-US" sz="2000" dirty="0" err="1"/>
              <a:t>penelitian</a:t>
            </a:r>
            <a:r>
              <a:rPr lang="en-US" sz="2000" dirty="0"/>
              <a:t> </a:t>
            </a:r>
            <a:r>
              <a:rPr lang="en-US" sz="2000" dirty="0" err="1"/>
              <a:t>dosen</a:t>
            </a:r>
            <a:r>
              <a:rPr lang="en-US" sz="2000" dirty="0"/>
              <a:t> yang </a:t>
            </a:r>
            <a:r>
              <a:rPr lang="en-US" sz="2000" dirty="0" err="1"/>
              <a:t>sudah</a:t>
            </a:r>
            <a:r>
              <a:rPr lang="en-US" sz="2000" dirty="0"/>
              <a:t> </a:t>
            </a:r>
            <a:r>
              <a:rPr lang="en-US" sz="2000" dirty="0" err="1"/>
              <a:t>mengajukan</a:t>
            </a:r>
            <a:r>
              <a:rPr lang="en-US" sz="2000" dirty="0"/>
              <a:t> proposal.</a:t>
            </a:r>
            <a:endParaRPr lang="id-ID" sz="2000" dirty="0"/>
          </a:p>
          <a:p>
            <a:r>
              <a:rPr lang="id-ID" sz="2000" dirty="0"/>
              <a:t>Manfaat</a:t>
            </a:r>
          </a:p>
          <a:p>
            <a:pPr marL="69850" indent="0">
              <a:buNone/>
            </a:pPr>
            <a:r>
              <a:rPr lang="id-ID" sz="2000" dirty="0"/>
              <a:t>U</a:t>
            </a:r>
            <a:r>
              <a:rPr lang="en-US" sz="2000" dirty="0" err="1"/>
              <a:t>ntuk</a:t>
            </a:r>
            <a:r>
              <a:rPr lang="en-US" sz="2000" dirty="0"/>
              <a:t> </a:t>
            </a:r>
            <a:r>
              <a:rPr lang="en-US" sz="2000" dirty="0" err="1"/>
              <a:t>memudahkan</a:t>
            </a:r>
            <a:r>
              <a:rPr lang="en-US" sz="2000" dirty="0"/>
              <a:t> </a:t>
            </a:r>
            <a:r>
              <a:rPr lang="en-US" sz="2000" dirty="0" err="1"/>
              <a:t>dosen-dosen</a:t>
            </a:r>
            <a:r>
              <a:rPr lang="en-US" sz="2000" dirty="0"/>
              <a:t> yang </a:t>
            </a:r>
            <a:r>
              <a:rPr lang="en-US" sz="2000" dirty="0" err="1"/>
              <a:t>melakukan</a:t>
            </a:r>
            <a:r>
              <a:rPr lang="en-US" sz="2000" dirty="0"/>
              <a:t> </a:t>
            </a:r>
            <a:r>
              <a:rPr lang="en-US" sz="2000" dirty="0" err="1"/>
              <a:t>penelitian</a:t>
            </a:r>
            <a:r>
              <a:rPr lang="en-US" sz="2000" dirty="0"/>
              <a:t> </a:t>
            </a:r>
            <a:r>
              <a:rPr lang="en-US" sz="2000" dirty="0" err="1"/>
              <a:t>tidak</a:t>
            </a:r>
            <a:r>
              <a:rPr lang="en-US" sz="2000" dirty="0"/>
              <a:t> </a:t>
            </a:r>
            <a:r>
              <a:rPr lang="en-US" sz="2000" dirty="0" err="1"/>
              <a:t>perlu</a:t>
            </a:r>
            <a:r>
              <a:rPr lang="en-US" sz="2000" dirty="0"/>
              <a:t> </a:t>
            </a:r>
            <a:r>
              <a:rPr lang="en-US" sz="2000" dirty="0" err="1"/>
              <a:t>membuat</a:t>
            </a:r>
            <a:r>
              <a:rPr lang="en-US" sz="2000" dirty="0"/>
              <a:t> hardcopy dan </a:t>
            </a:r>
            <a:r>
              <a:rPr lang="en-US" sz="2000" dirty="0" err="1"/>
              <a:t>dapat</a:t>
            </a:r>
            <a:r>
              <a:rPr lang="en-US" sz="2000" dirty="0"/>
              <a:t> </a:t>
            </a:r>
            <a:r>
              <a:rPr lang="en-US" sz="2000" dirty="0" err="1"/>
              <a:t>mengupload</a:t>
            </a:r>
            <a:r>
              <a:rPr lang="en-US" sz="2000" dirty="0"/>
              <a:t> </a:t>
            </a:r>
            <a:r>
              <a:rPr lang="en-US" sz="2000" dirty="0" err="1"/>
              <a:t>penelitian</a:t>
            </a:r>
            <a:r>
              <a:rPr lang="en-US" sz="2000" dirty="0"/>
              <a:t> di website SIRIS UM</a:t>
            </a:r>
            <a:r>
              <a:rPr lang="id-ID" sz="2000" dirty="0"/>
              <a:t>B</a:t>
            </a:r>
            <a:r>
              <a:rPr lang="en-US" sz="2000" dirty="0"/>
              <a:t>.</a:t>
            </a:r>
            <a:endParaRPr lang="id-ID" sz="2000" dirty="0"/>
          </a:p>
        </p:txBody>
      </p:sp>
      <p:sp>
        <p:nvSpPr>
          <p:cNvPr id="4" name="Slide Number Placeholder 3">
            <a:extLst>
              <a:ext uri="{FF2B5EF4-FFF2-40B4-BE49-F238E27FC236}">
                <a16:creationId xmlns:a16="http://schemas.microsoft.com/office/drawing/2014/main" xmlns="" id="{1FB29801-CA6B-4673-903E-2FD2DA299FB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701812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7CEBE-A79A-4D71-AF9C-9510CDEA5391}"/>
              </a:ext>
            </a:extLst>
          </p:cNvPr>
          <p:cNvSpPr>
            <a:spLocks noGrp="1"/>
          </p:cNvSpPr>
          <p:nvPr>
            <p:ph type="title"/>
          </p:nvPr>
        </p:nvSpPr>
        <p:spPr/>
        <p:txBody>
          <a:bodyPr/>
          <a:lstStyle/>
          <a:p>
            <a:r>
              <a:rPr lang="id-ID" sz="3200" dirty="0"/>
              <a:t>Jenis Penelitian</a:t>
            </a:r>
          </a:p>
        </p:txBody>
      </p:sp>
      <p:sp>
        <p:nvSpPr>
          <p:cNvPr id="3" name="Text Placeholder 2">
            <a:extLst>
              <a:ext uri="{FF2B5EF4-FFF2-40B4-BE49-F238E27FC236}">
                <a16:creationId xmlns:a16="http://schemas.microsoft.com/office/drawing/2014/main" xmlns="" id="{652E909C-3F75-43BD-B970-DC6B502B2D96}"/>
              </a:ext>
            </a:extLst>
          </p:cNvPr>
          <p:cNvSpPr>
            <a:spLocks noGrp="1"/>
          </p:cNvSpPr>
          <p:nvPr>
            <p:ph type="body" idx="1"/>
          </p:nvPr>
        </p:nvSpPr>
        <p:spPr/>
        <p:txBody>
          <a:bodyPr/>
          <a:lstStyle/>
          <a:p>
            <a:r>
              <a:rPr lang="en-US" sz="2000" dirty="0" smtClean="0"/>
              <a:t>Internal</a:t>
            </a:r>
          </a:p>
          <a:p>
            <a:r>
              <a:rPr lang="en-US" sz="2000" dirty="0" err="1" smtClean="0"/>
              <a:t>Kerjasama</a:t>
            </a:r>
            <a:r>
              <a:rPr lang="en-US" sz="2000" dirty="0" smtClean="0"/>
              <a:t> </a:t>
            </a:r>
            <a:r>
              <a:rPr lang="en-US" sz="2000" dirty="0" err="1" smtClean="0"/>
              <a:t>Dalam</a:t>
            </a:r>
            <a:r>
              <a:rPr lang="en-US" sz="2000" dirty="0" smtClean="0"/>
              <a:t> </a:t>
            </a:r>
            <a:r>
              <a:rPr lang="en-US" sz="2000" dirty="0" err="1" smtClean="0"/>
              <a:t>Negri</a:t>
            </a:r>
            <a:endParaRPr lang="id-ID" sz="2000" dirty="0"/>
          </a:p>
          <a:p>
            <a:pPr marL="69850" indent="0">
              <a:buNone/>
            </a:pPr>
            <a:r>
              <a:rPr lang="en-US" sz="2000" dirty="0" err="1"/>
              <a:t>Untuk</a:t>
            </a:r>
            <a:r>
              <a:rPr lang="en-US" sz="2000" dirty="0"/>
              <a:t> </a:t>
            </a:r>
            <a:r>
              <a:rPr lang="en-US" sz="2000" dirty="0" err="1"/>
              <a:t>mengajukan</a:t>
            </a:r>
            <a:r>
              <a:rPr lang="en-US" sz="2000" dirty="0"/>
              <a:t> proposal KDN </a:t>
            </a:r>
            <a:r>
              <a:rPr lang="en-US" sz="2000" dirty="0" err="1"/>
              <a:t>sebagai</a:t>
            </a:r>
            <a:r>
              <a:rPr lang="en-US" sz="2000" dirty="0"/>
              <a:t> </a:t>
            </a:r>
            <a:r>
              <a:rPr lang="en-US" sz="2000" dirty="0" err="1"/>
              <a:t>syarat</a:t>
            </a:r>
            <a:r>
              <a:rPr lang="en-US" sz="2000" dirty="0"/>
              <a:t> </a:t>
            </a:r>
            <a:r>
              <a:rPr lang="en-US" sz="2000" dirty="0" err="1"/>
              <a:t>Jabatan</a:t>
            </a:r>
            <a:r>
              <a:rPr lang="en-US" sz="2000" dirty="0"/>
              <a:t> </a:t>
            </a:r>
            <a:r>
              <a:rPr lang="en-US" sz="2000" dirty="0" err="1"/>
              <a:t>Fungsional</a:t>
            </a:r>
            <a:r>
              <a:rPr lang="en-US" sz="2000" dirty="0"/>
              <a:t> </a:t>
            </a:r>
            <a:r>
              <a:rPr lang="en-US" sz="2000" dirty="0" err="1"/>
              <a:t>Akademik</a:t>
            </a:r>
            <a:r>
              <a:rPr lang="en-US" sz="2000" dirty="0"/>
              <a:t> (JFA) S2 </a:t>
            </a:r>
            <a:r>
              <a:rPr lang="en-US" sz="2000" dirty="0" err="1"/>
              <a:t>Lektor</a:t>
            </a:r>
            <a:r>
              <a:rPr lang="en-US" sz="2000" dirty="0"/>
              <a:t> L - </a:t>
            </a:r>
            <a:r>
              <a:rPr lang="en-US" sz="2000" dirty="0" err="1"/>
              <a:t>Lektor</a:t>
            </a:r>
            <a:r>
              <a:rPr lang="en-US" sz="2000" dirty="0"/>
              <a:t> </a:t>
            </a:r>
            <a:r>
              <a:rPr lang="en-US" sz="2000" dirty="0" err="1"/>
              <a:t>kepala</a:t>
            </a:r>
            <a:r>
              <a:rPr lang="en-US" sz="2000" dirty="0" smtClean="0"/>
              <a:t>.</a:t>
            </a:r>
            <a:endParaRPr lang="id-ID" sz="2000" dirty="0"/>
          </a:p>
          <a:p>
            <a:r>
              <a:rPr lang="id-ID" sz="2000" dirty="0" smtClean="0"/>
              <a:t>Kerjasama </a:t>
            </a:r>
            <a:r>
              <a:rPr lang="id-ID" sz="2000" dirty="0"/>
              <a:t>Luar </a:t>
            </a:r>
            <a:r>
              <a:rPr lang="id-ID" sz="2000" dirty="0" smtClean="0"/>
              <a:t>Negri</a:t>
            </a:r>
            <a:endParaRPr lang="id-ID" sz="2000" dirty="0"/>
          </a:p>
          <a:p>
            <a:pPr marL="69850" indent="0">
              <a:buNone/>
            </a:pPr>
            <a:r>
              <a:rPr lang="en-US" sz="2000" dirty="0" err="1"/>
              <a:t>Untuk</a:t>
            </a:r>
            <a:r>
              <a:rPr lang="en-US" sz="2000" dirty="0"/>
              <a:t> </a:t>
            </a:r>
            <a:r>
              <a:rPr lang="en-US" sz="2000" dirty="0" err="1"/>
              <a:t>mengajukan</a:t>
            </a:r>
            <a:r>
              <a:rPr lang="en-US" sz="2000" dirty="0"/>
              <a:t> proposal KLN </a:t>
            </a:r>
            <a:r>
              <a:rPr lang="en-US" sz="2000" dirty="0" err="1"/>
              <a:t>Jabatan</a:t>
            </a:r>
            <a:r>
              <a:rPr lang="en-US" sz="2000" dirty="0"/>
              <a:t> </a:t>
            </a:r>
            <a:r>
              <a:rPr lang="en-US" sz="2000" dirty="0" err="1"/>
              <a:t>Fungsional</a:t>
            </a:r>
            <a:r>
              <a:rPr lang="en-US" sz="2000" dirty="0"/>
              <a:t> </a:t>
            </a:r>
            <a:r>
              <a:rPr lang="en-US" sz="2000" dirty="0" err="1"/>
              <a:t>Akademik</a:t>
            </a:r>
            <a:r>
              <a:rPr lang="en-US" sz="2000" dirty="0"/>
              <a:t> (JFA) S3 – Guru </a:t>
            </a:r>
            <a:r>
              <a:rPr lang="en-US" sz="2000" dirty="0" err="1"/>
              <a:t>besar</a:t>
            </a:r>
            <a:endParaRPr lang="id-ID" sz="2000" dirty="0"/>
          </a:p>
        </p:txBody>
      </p:sp>
      <p:sp>
        <p:nvSpPr>
          <p:cNvPr id="4" name="Slide Number Placeholder 3">
            <a:extLst>
              <a:ext uri="{FF2B5EF4-FFF2-40B4-BE49-F238E27FC236}">
                <a16:creationId xmlns:a16="http://schemas.microsoft.com/office/drawing/2014/main" xmlns="" id="{CF609FEA-6324-4DFE-8435-746E67B9C44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334014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1F33C-F9FF-4C49-A915-DC5B0A24B788}"/>
              </a:ext>
            </a:extLst>
          </p:cNvPr>
          <p:cNvSpPr>
            <a:spLocks noGrp="1"/>
          </p:cNvSpPr>
          <p:nvPr>
            <p:ph type="title"/>
          </p:nvPr>
        </p:nvSpPr>
        <p:spPr>
          <a:xfrm>
            <a:off x="1643275" y="230991"/>
            <a:ext cx="6140400" cy="857400"/>
          </a:xfrm>
        </p:spPr>
        <p:txBody>
          <a:bodyPr/>
          <a:lstStyle/>
          <a:p>
            <a:r>
              <a:rPr lang="id-ID" sz="3200" dirty="0"/>
              <a:t>Alur Penelitian Internal</a:t>
            </a:r>
          </a:p>
        </p:txBody>
      </p:sp>
      <p:sp>
        <p:nvSpPr>
          <p:cNvPr id="4" name="Slide Number Placeholder 3">
            <a:extLst>
              <a:ext uri="{FF2B5EF4-FFF2-40B4-BE49-F238E27FC236}">
                <a16:creationId xmlns:a16="http://schemas.microsoft.com/office/drawing/2014/main" xmlns="" id="{7C5951D4-A06E-4A21-B6F9-3F2641CA8FD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xmlns="" id="{E3D7DE81-BD96-49C3-A4BB-372AE0E26C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7900" y="1333500"/>
            <a:ext cx="6262475" cy="3144128"/>
          </a:xfrm>
          <a:prstGeom prst="rect">
            <a:avLst/>
          </a:prstGeom>
          <a:noFill/>
          <a:ln>
            <a:noFill/>
          </a:ln>
        </p:spPr>
      </p:pic>
    </p:spTree>
    <p:extLst>
      <p:ext uri="{BB962C8B-B14F-4D97-AF65-F5344CB8AC3E}">
        <p14:creationId xmlns:p14="http://schemas.microsoft.com/office/powerpoint/2010/main" val="270959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E508B-38A1-4315-BFC6-BE7BC088F230}"/>
              </a:ext>
            </a:extLst>
          </p:cNvPr>
          <p:cNvSpPr>
            <a:spLocks noGrp="1"/>
          </p:cNvSpPr>
          <p:nvPr>
            <p:ph type="title"/>
          </p:nvPr>
        </p:nvSpPr>
        <p:spPr/>
        <p:txBody>
          <a:bodyPr/>
          <a:lstStyle/>
          <a:p>
            <a:r>
              <a:rPr lang="id-ID" sz="3200" dirty="0"/>
              <a:t>Alur Penelitian KDN dan KLN</a:t>
            </a:r>
          </a:p>
        </p:txBody>
      </p:sp>
      <p:sp>
        <p:nvSpPr>
          <p:cNvPr id="4" name="Slide Number Placeholder 3">
            <a:extLst>
              <a:ext uri="{FF2B5EF4-FFF2-40B4-BE49-F238E27FC236}">
                <a16:creationId xmlns:a16="http://schemas.microsoft.com/office/drawing/2014/main" xmlns="" id="{037FDCD7-4B57-428D-83AD-0A4CE8C7644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xmlns="" id="{FD89FD34-3676-450C-8879-EE154D0497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6870" y="1082425"/>
            <a:ext cx="6931180" cy="3640312"/>
          </a:xfrm>
          <a:prstGeom prst="rect">
            <a:avLst/>
          </a:prstGeom>
          <a:noFill/>
          <a:ln>
            <a:noFill/>
          </a:ln>
        </p:spPr>
      </p:pic>
    </p:spTree>
    <p:extLst>
      <p:ext uri="{BB962C8B-B14F-4D97-AF65-F5344CB8AC3E}">
        <p14:creationId xmlns:p14="http://schemas.microsoft.com/office/powerpoint/2010/main" val="447465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319" y="248637"/>
            <a:ext cx="6140400" cy="857400"/>
          </a:xfrm>
        </p:spPr>
        <p:txBody>
          <a:bodyPr/>
          <a:lstStyle/>
          <a:p>
            <a:r>
              <a:rPr lang="en-US" sz="3600" dirty="0" err="1" smtClean="0"/>
              <a:t>Hasil</a:t>
            </a:r>
            <a:r>
              <a:rPr lang="en-US" sz="3600" dirty="0" smtClean="0"/>
              <a:t> </a:t>
            </a:r>
            <a:r>
              <a:rPr lang="en-US" sz="3600" dirty="0" err="1" smtClean="0"/>
              <a:t>Kegiatan</a:t>
            </a:r>
            <a:endParaRPr lang="en-US" sz="3600" dirty="0"/>
          </a:p>
        </p:txBody>
      </p:sp>
      <p:sp>
        <p:nvSpPr>
          <p:cNvPr id="3" name="Text Placeholder 2"/>
          <p:cNvSpPr>
            <a:spLocks noGrp="1"/>
          </p:cNvSpPr>
          <p:nvPr>
            <p:ph type="body" idx="1"/>
          </p:nvPr>
        </p:nvSpPr>
        <p:spPr>
          <a:xfrm>
            <a:off x="164387" y="1106037"/>
            <a:ext cx="4243226" cy="3813500"/>
          </a:xfrm>
        </p:spPr>
        <p:txBody>
          <a:bodyPr/>
          <a:lstStyle/>
          <a:p>
            <a:pPr marL="69850" indent="0">
              <a:buNone/>
            </a:pPr>
            <a:r>
              <a:rPr lang="id-ID" sz="2000" b="1" dirty="0"/>
              <a:t>Proses Pengecekan Proposal di website SIRIS UMB</a:t>
            </a:r>
            <a:endParaRPr lang="en-US" sz="2000" b="1" dirty="0" smtClean="0"/>
          </a:p>
          <a:p>
            <a:pPr marL="69850" indent="0">
              <a:buNone/>
            </a:pPr>
            <a:endParaRPr lang="en-US" sz="2000" dirty="0" smtClean="0"/>
          </a:p>
          <a:p>
            <a:pPr marL="69850" indent="0">
              <a:buNone/>
            </a:pPr>
            <a:r>
              <a:rPr lang="id-ID" sz="2000" dirty="0" smtClean="0"/>
              <a:t>Operator </a:t>
            </a:r>
            <a:r>
              <a:rPr lang="id-ID" sz="2000" dirty="0"/>
              <a:t>mengakses SIRIS UMB mercubuana.ac.id/login lalu pilih login</a:t>
            </a:r>
            <a:r>
              <a:rPr lang="id-ID" sz="2000" dirty="0" smtClean="0"/>
              <a:t>.</a:t>
            </a:r>
            <a:endParaRPr lang="en-US" sz="2000" dirty="0" smtClean="0"/>
          </a:p>
          <a:p>
            <a:pPr marL="69850" indent="0">
              <a:buNone/>
            </a:pPr>
            <a:endParaRPr lang="en-US" dirty="0"/>
          </a:p>
          <a:p>
            <a:pPr marL="69850" indent="0">
              <a:buNone/>
            </a:pPr>
            <a:endParaRPr lang="en-US" dirty="0" smtClean="0"/>
          </a:p>
          <a:p>
            <a:pPr marL="69850" indent="0">
              <a:buNone/>
            </a:pPr>
            <a:endParaRPr lang="en-US" dirty="0" smtClean="0"/>
          </a:p>
          <a:p>
            <a:pPr marL="69850" indent="0">
              <a:buNone/>
            </a:pPr>
            <a:endParaRPr lang="en-US" dirty="0"/>
          </a:p>
          <a:p>
            <a:pPr marL="69850" indent="0">
              <a:buNone/>
            </a:pPr>
            <a:r>
              <a:rPr lang="en-US" sz="1600" dirty="0"/>
              <a:t> </a:t>
            </a:r>
            <a:r>
              <a:rPr lang="en-US" sz="1600" dirty="0" smtClean="0"/>
              <a:t>                                                             </a:t>
            </a:r>
          </a:p>
          <a:p>
            <a:pPr marL="69850" indent="0">
              <a:buNone/>
            </a:pPr>
            <a:r>
              <a:rPr lang="en-US" sz="1600" dirty="0"/>
              <a:t>	</a:t>
            </a:r>
            <a:endParaRPr lang="en-US" dirty="0"/>
          </a:p>
          <a:p>
            <a:pPr marL="69850" indent="0">
              <a:buNone/>
            </a:pPr>
            <a:endParaRPr lang="en-US" dirty="0" smtClean="0"/>
          </a:p>
          <a:p>
            <a:pPr marL="69850" indent="0">
              <a:buNone/>
            </a:pPr>
            <a:endParaRPr lang="en-US" dirty="0" smtClean="0"/>
          </a:p>
          <a:p>
            <a:pPr marL="69850" indent="0">
              <a:buNone/>
            </a:pPr>
            <a:endParaRPr lang="en-US" dirty="0"/>
          </a:p>
          <a:p>
            <a:pPr marL="69850" indent="0">
              <a:buNone/>
            </a:pPr>
            <a:endParaRPr lang="en-US" dirty="0" smtClean="0"/>
          </a:p>
          <a:p>
            <a:pPr marL="69850" indent="0">
              <a:buNone/>
            </a:pPr>
            <a:endParaRPr lang="en-US" dirty="0" smtClean="0"/>
          </a:p>
          <a:p>
            <a:pPr marL="69850" indent="0">
              <a:buNone/>
            </a:pP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5" name="image6.jpeg"/>
          <p:cNvPicPr/>
          <p:nvPr/>
        </p:nvPicPr>
        <p:blipFill>
          <a:blip r:embed="rId3" cstate="print"/>
          <a:stretch>
            <a:fillRect/>
          </a:stretch>
        </p:blipFill>
        <p:spPr>
          <a:xfrm>
            <a:off x="4901760" y="1106037"/>
            <a:ext cx="2200144" cy="2945396"/>
          </a:xfrm>
          <a:prstGeom prst="rect">
            <a:avLst/>
          </a:prstGeom>
        </p:spPr>
      </p:pic>
      <p:sp>
        <p:nvSpPr>
          <p:cNvPr id="6" name="TextBox 5"/>
          <p:cNvSpPr txBox="1"/>
          <p:nvPr/>
        </p:nvSpPr>
        <p:spPr>
          <a:xfrm>
            <a:off x="4243227" y="2578735"/>
            <a:ext cx="658533" cy="461665"/>
          </a:xfrm>
          <a:prstGeom prst="rect">
            <a:avLst/>
          </a:prstGeom>
          <a:noFill/>
        </p:spPr>
        <p:txBody>
          <a:bodyPr wrap="square" rtlCol="0">
            <a:spAutoFit/>
          </a:bodyPr>
          <a:lstStyle/>
          <a:p>
            <a:r>
              <a:rPr lang="en-US" sz="2400" dirty="0" smtClean="0"/>
              <a:t>1.</a:t>
            </a:r>
            <a:endParaRPr lang="en-US" sz="2400" dirty="0"/>
          </a:p>
        </p:txBody>
      </p:sp>
      <p:sp>
        <p:nvSpPr>
          <p:cNvPr id="7" name="TextBox 6"/>
          <p:cNvSpPr txBox="1"/>
          <p:nvPr/>
        </p:nvSpPr>
        <p:spPr>
          <a:xfrm>
            <a:off x="5537771" y="4051433"/>
            <a:ext cx="1130158" cy="523220"/>
          </a:xfrm>
          <a:prstGeom prst="rect">
            <a:avLst/>
          </a:prstGeom>
          <a:noFill/>
        </p:spPr>
        <p:txBody>
          <a:bodyPr wrap="square" rtlCol="0">
            <a:spAutoFit/>
          </a:bodyPr>
          <a:lstStyle/>
          <a:p>
            <a:r>
              <a:rPr lang="en-US" dirty="0">
                <a:latin typeface="Dosis" panose="020B0604020202020204" charset="0"/>
              </a:rPr>
              <a:t>Form Login</a:t>
            </a:r>
          </a:p>
          <a:p>
            <a:endParaRPr lang="en-US" dirty="0">
              <a:latin typeface="Dosis" panose="020B0604020202020204" charset="0"/>
            </a:endParaRPr>
          </a:p>
        </p:txBody>
      </p:sp>
    </p:spTree>
    <p:extLst>
      <p:ext uri="{BB962C8B-B14F-4D97-AF65-F5344CB8AC3E}">
        <p14:creationId xmlns:p14="http://schemas.microsoft.com/office/powerpoint/2010/main" val="4226044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Friar template">
  <a:themeElements>
    <a:clrScheme name="Custom 347">
      <a:dk1>
        <a:srgbClr val="3D4965"/>
      </a:dk1>
      <a:lt1>
        <a:srgbClr val="FFFFFF"/>
      </a:lt1>
      <a:dk2>
        <a:srgbClr val="1C4587"/>
      </a:dk2>
      <a:lt2>
        <a:srgbClr val="F3F3F3"/>
      </a:lt2>
      <a:accent1>
        <a:srgbClr val="3C78D8"/>
      </a:accent1>
      <a:accent2>
        <a:srgbClr val="89ABE6"/>
      </a:accent2>
      <a:accent3>
        <a:srgbClr val="8EA3C3"/>
      </a:accent3>
      <a:accent4>
        <a:srgbClr val="EFEFEF"/>
      </a:accent4>
      <a:accent5>
        <a:srgbClr val="D9D9D9"/>
      </a:accent5>
      <a:accent6>
        <a:srgbClr val="C9DAF8"/>
      </a:accent6>
      <a:hlink>
        <a:srgbClr val="3C78D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28990</TotalTime>
  <Words>430</Words>
  <Application>Microsoft Office PowerPoint</Application>
  <PresentationFormat>On-screen Show (16:9)</PresentationFormat>
  <Paragraphs>105</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Arial</vt:lpstr>
      <vt:lpstr>Dosis</vt:lpstr>
      <vt:lpstr>Sniglet</vt:lpstr>
      <vt:lpstr>Friar template</vt:lpstr>
      <vt:lpstr>Proses Bisnis Website Sistem Informasi Riset Untuk Penelitian Dosen Internal Universitas Mercu Buana Muhammad Raihan Ibnu Rasyid - 41520010103</vt:lpstr>
      <vt:lpstr>   Pokok Pembahasan </vt:lpstr>
      <vt:lpstr>Latar Belakang</vt:lpstr>
      <vt:lpstr>Analisa Implementasi TI pada Perusahaan </vt:lpstr>
      <vt:lpstr>Tujuan Dan Manfaat</vt:lpstr>
      <vt:lpstr>Jenis Penelitian</vt:lpstr>
      <vt:lpstr>Alur Penelitian Internal</vt:lpstr>
      <vt:lpstr>Alur Penelitian KDN dan KLN</vt:lpstr>
      <vt:lpstr>Hasil Kegiatan</vt:lpstr>
      <vt:lpstr>PowerPoint Presentation</vt:lpstr>
      <vt:lpstr>Setelah berhasil login, klik sub menu “Penetapan Reviewer” untuk menetapkan reviewer pada proposal penelitian. </vt:lpstr>
      <vt:lpstr>Dosen penelitian mendapatkan review dari reviewer yang telah ditetapkan oleh operator.</vt:lpstr>
      <vt:lpstr>   Kapuslit melakukan approval proposal masuk sub menu “Usulan Penelitian”. </vt:lpstr>
      <vt:lpstr>  Peneliti dapat mendownload Surat Perjanjian Kontrak (SPK). </vt:lpstr>
      <vt:lpstr>Operator melakukan pencairan dana tahap 1. </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Proses Bisnis Website Sistem Informasi Riset Untuk Penelitian Dosen Internal Universitas Mercu Buana</dc:title>
  <dc:creator>Lenovo</dc:creator>
  <cp:lastModifiedBy>Lenovo</cp:lastModifiedBy>
  <cp:revision>19</cp:revision>
  <dcterms:modified xsi:type="dcterms:W3CDTF">2023-07-11T16:50:02Z</dcterms:modified>
</cp:coreProperties>
</file>