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64" r:id="rId4"/>
    <p:sldId id="271" r:id="rId5"/>
    <p:sldId id="258" r:id="rId6"/>
    <p:sldId id="259" r:id="rId7"/>
    <p:sldId id="265" r:id="rId8"/>
    <p:sldId id="260" r:id="rId9"/>
    <p:sldId id="266" r:id="rId10"/>
    <p:sldId id="261" r:id="rId11"/>
    <p:sldId id="267" r:id="rId12"/>
    <p:sldId id="268" r:id="rId13"/>
    <p:sldId id="269" r:id="rId14"/>
    <p:sldId id="270" r:id="rId15"/>
    <p:sldId id="272" r:id="rId16"/>
  </p:sldIdLst>
  <p:sldSz cx="9144000" cy="5143500" type="screen16x9"/>
  <p:notesSz cx="6858000" cy="9144000"/>
  <p:embeddedFontLst>
    <p:embeddedFont>
      <p:font typeface="Merriweather" panose="00000500000000000000" pitchFamily="2" charset="0"/>
      <p:regular r:id="rId18"/>
      <p:bold r:id="rId19"/>
      <p:italic r:id="rId20"/>
      <p:boldItalic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862" autoAdjust="0"/>
  </p:normalViewPr>
  <p:slideViewPr>
    <p:cSldViewPr snapToGrid="0">
      <p:cViewPr varScale="1">
        <p:scale>
          <a:sx n="113" d="100"/>
          <a:sy n="113" d="100"/>
        </p:scale>
        <p:origin x="155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Hello and welcome, my name is Yongqi and today I will be presenting to you the results of the Data Analytics task.</a:t>
            </a:r>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eb4cbc87b2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eb4cbc87b2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NZ" sz="1100" dirty="0">
                <a:effectLst/>
                <a:latin typeface="Times New Roman" panose="02020603050405020304" pitchFamily="18" charset="0"/>
                <a:ea typeface="Calibri" panose="020F0502020204030204" pitchFamily="34" charset="0"/>
              </a:rPr>
              <a:t>In order to double check if our data is now stationary, </a:t>
            </a:r>
            <a:r>
              <a:rPr lang="en-NZ" sz="1800" dirty="0" err="1">
                <a:effectLst/>
                <a:latin typeface="Times New Roman" panose="02020603050405020304" pitchFamily="18" charset="0"/>
                <a:ea typeface="Calibri" panose="020F0502020204030204" pitchFamily="34" charset="0"/>
              </a:rPr>
              <a:t>i</a:t>
            </a:r>
            <a:r>
              <a:rPr lang="en-NZ" sz="1800" dirty="0">
                <a:effectLst/>
                <a:latin typeface="Times New Roman" panose="02020603050405020304" pitchFamily="18" charset="0"/>
                <a:ea typeface="Calibri" panose="020F0502020204030204" pitchFamily="34" charset="0"/>
              </a:rPr>
              <a:t> conducted the Augmented Dickey-Fuller Test, which tells us if our data is stationary or not.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NZ" sz="1800" dirty="0">
                <a:effectLst/>
                <a:latin typeface="Times New Roman" panose="02020603050405020304" pitchFamily="18" charset="0"/>
                <a:ea typeface="Calibri" panose="020F0502020204030204" pitchFamily="34" charset="0"/>
              </a:rPr>
              <a:t>From the test result, we can see that the p value is </a:t>
            </a:r>
            <a:r>
              <a:rPr lang="en-NZ" sz="1800" b="1" dirty="0">
                <a:solidFill>
                  <a:schemeClr val="dk1"/>
                </a:solidFill>
                <a:latin typeface="Roboto"/>
                <a:ea typeface="Roboto"/>
                <a:cs typeface="Roboto"/>
                <a:sym typeface="Roboto"/>
              </a:rPr>
              <a:t>0.01 on a significance level of 0.05. Hence, we rejected the null hypothesis. In other words, our data is now stationary and we can proceed with the analysis</a:t>
            </a:r>
            <a:endParaRPr lang="en-NZ" sz="1800" dirty="0">
              <a:effectLst/>
              <a:latin typeface="Times New Roman" panose="02020603050405020304" pitchFamily="18" charset="0"/>
              <a:ea typeface="Calibri" panose="020F0502020204030204" pitchFamily="34" charset="0"/>
            </a:endParaRPr>
          </a:p>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eb4cbc87b2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eb4cbc87b2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Font typeface="Arial" panose="020B0604020202020204" pitchFamily="34" charset="0"/>
              <a:buNone/>
            </a:pPr>
            <a:r>
              <a:rPr lang="en-NZ" b="0" i="0" dirty="0">
                <a:solidFill>
                  <a:srgbClr val="24292F"/>
                </a:solidFill>
                <a:effectLst/>
                <a:latin typeface="-apple-system"/>
              </a:rPr>
              <a:t>My next step is to Identify of best fit ARIMA model.</a:t>
            </a:r>
          </a:p>
          <a:p>
            <a:pPr algn="l">
              <a:buFont typeface="Arial" panose="020B0604020202020204" pitchFamily="34" charset="0"/>
              <a:buChar char="•"/>
            </a:pPr>
            <a:r>
              <a:rPr lang="en-NZ" b="0" i="0" dirty="0">
                <a:solidFill>
                  <a:srgbClr val="24292F"/>
                </a:solidFill>
                <a:effectLst/>
                <a:latin typeface="-apple-system"/>
              </a:rPr>
              <a:t>Auto </a:t>
            </a:r>
            <a:r>
              <a:rPr lang="en-NZ" b="0" i="0" dirty="0" err="1">
                <a:solidFill>
                  <a:srgbClr val="24292F"/>
                </a:solidFill>
                <a:effectLst/>
                <a:latin typeface="-apple-system"/>
              </a:rPr>
              <a:t>arima</a:t>
            </a:r>
            <a:r>
              <a:rPr lang="en-NZ" b="0" i="0" dirty="0">
                <a:solidFill>
                  <a:srgbClr val="24292F"/>
                </a:solidFill>
                <a:effectLst/>
                <a:latin typeface="-apple-system"/>
              </a:rPr>
              <a:t> function in forecast package in R helps us identify the best fit ARIMA model.</a:t>
            </a:r>
          </a:p>
          <a:p>
            <a:pPr algn="l">
              <a:buFont typeface="Arial" panose="020B0604020202020204" pitchFamily="34" charset="0"/>
              <a:buChar char="•"/>
            </a:pPr>
            <a:r>
              <a:rPr lang="en-NZ" b="0" i="0" dirty="0">
                <a:solidFill>
                  <a:srgbClr val="24292F"/>
                </a:solidFill>
                <a:effectLst/>
                <a:latin typeface="-apple-system"/>
              </a:rPr>
              <a:t>The best fit model is selected based on Akaike Information Criterion (AIC) , and Bayesian Information Criterion (BIC) values.</a:t>
            </a:r>
          </a:p>
          <a:p>
            <a:pPr algn="l">
              <a:buFont typeface="Arial" panose="020B0604020202020204" pitchFamily="34" charset="0"/>
              <a:buChar char="•"/>
            </a:pPr>
            <a:r>
              <a:rPr lang="en-NZ" b="0" i="0" dirty="0">
                <a:solidFill>
                  <a:srgbClr val="24292F"/>
                </a:solidFill>
                <a:effectLst/>
                <a:latin typeface="-apple-system"/>
              </a:rPr>
              <a:t>The idea is to choose a model with minimum AIC and BIC values.</a:t>
            </a:r>
          </a:p>
          <a:p>
            <a:pPr marL="139700" indent="0" algn="l">
              <a:buFont typeface="Arial" panose="020B0604020202020204" pitchFamily="34" charset="0"/>
              <a:buNone/>
            </a:pPr>
            <a:endParaRPr lang="en-NZ" b="0" i="0" dirty="0">
              <a:solidFill>
                <a:srgbClr val="24292F"/>
              </a:solidFill>
              <a:effectLst/>
              <a:latin typeface="-apple-system"/>
            </a:endParaRPr>
          </a:p>
          <a:p>
            <a:pPr marL="139700" indent="0" algn="l">
              <a:buFont typeface="Arial" panose="020B0604020202020204" pitchFamily="34" charset="0"/>
              <a:buNone/>
            </a:pPr>
            <a:endParaRPr lang="en-NZ" b="0" i="0" dirty="0">
              <a:solidFill>
                <a:srgbClr val="24292F"/>
              </a:solidFill>
              <a:effectLst/>
              <a:latin typeface="-apple-system"/>
            </a:endParaRPr>
          </a:p>
          <a:p>
            <a:pPr marL="139700" indent="0">
              <a:buNone/>
            </a:pPr>
            <a:endParaRPr lang="en-NZ" sz="1800" dirty="0">
              <a:effectLst/>
              <a:latin typeface="Times New Roman" panose="02020603050405020304" pitchFamily="18" charset="0"/>
              <a:ea typeface="Calibri" panose="020F0502020204030204" pitchFamily="34" charset="0"/>
            </a:endParaRPr>
          </a:p>
          <a:p>
            <a:pPr marL="342900" lvl="0" indent="-342900">
              <a:buFont typeface="Wingdings" panose="05000000000000000000" pitchFamily="2" charset="2"/>
              <a:buChar char=""/>
            </a:pPr>
            <a:r>
              <a:rPr lang="en-NZ" sz="1800" dirty="0">
                <a:effectLst/>
                <a:latin typeface="Times New Roman" panose="02020603050405020304" pitchFamily="18" charset="0"/>
                <a:ea typeface="Calibri" panose="020F0502020204030204" pitchFamily="34" charset="0"/>
              </a:rPr>
              <a:t>“p”: Stands for auto regressive. Auto regression is referring to when past values are being used to predict the future values. </a:t>
            </a:r>
          </a:p>
          <a:p>
            <a:pPr marL="342900" lvl="0" indent="-342900">
              <a:buFont typeface="Wingdings" panose="05000000000000000000" pitchFamily="2" charset="2"/>
              <a:buChar char=""/>
            </a:pPr>
            <a:r>
              <a:rPr lang="en-NZ" sz="1800" dirty="0">
                <a:effectLst/>
                <a:latin typeface="Times New Roman" panose="02020603050405020304" pitchFamily="18" charset="0"/>
                <a:ea typeface="Calibri" panose="020F0502020204030204" pitchFamily="34" charset="0"/>
              </a:rPr>
              <a:t>“d”: Stands for integration. Integration takes in the amount of differencing that will be used for the time series. </a:t>
            </a:r>
          </a:p>
          <a:p>
            <a:pPr marL="342900" lvl="0" indent="-342900">
              <a:buFont typeface="Wingdings" panose="05000000000000000000" pitchFamily="2" charset="2"/>
              <a:buChar char=""/>
            </a:pPr>
            <a:r>
              <a:rPr lang="en-NZ" sz="1800" dirty="0">
                <a:effectLst/>
                <a:latin typeface="Times New Roman" panose="02020603050405020304" pitchFamily="18" charset="0"/>
                <a:ea typeface="Calibri" panose="020F0502020204030204" pitchFamily="34" charset="0"/>
              </a:rPr>
              <a:t>“q”: Stands for moving average. The moving average is the average you calculate when you take the different intervals.</a:t>
            </a:r>
          </a:p>
          <a:p>
            <a:pPr marL="139700" indent="0" algn="l">
              <a:buFont typeface="Arial" panose="020B0604020202020204" pitchFamily="34" charset="0"/>
              <a:buNone/>
            </a:pPr>
            <a:endParaRPr lang="en-NZ" b="0" i="0" dirty="0">
              <a:solidFill>
                <a:srgbClr val="24292F"/>
              </a:solidFill>
              <a:effectLst/>
              <a:latin typeface="-apple-system"/>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78976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eb4cbc87b2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eb4cbc87b2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NZ" b="0" i="0" dirty="0">
                <a:solidFill>
                  <a:srgbClr val="24292F"/>
                </a:solidFill>
                <a:effectLst/>
                <a:latin typeface="-apple-system"/>
              </a:rPr>
              <a:t>My next step is to Forecast </a:t>
            </a:r>
            <a:r>
              <a:rPr lang="en-NZ" sz="1100" b="1" dirty="0">
                <a:solidFill>
                  <a:schemeClr val="dk1"/>
                </a:solidFill>
              </a:rPr>
              <a:t>daily new cases in the US</a:t>
            </a:r>
            <a:r>
              <a:rPr lang="en-NZ" b="0" i="0" dirty="0">
                <a:solidFill>
                  <a:srgbClr val="24292F"/>
                </a:solidFill>
                <a:effectLst/>
                <a:latin typeface="-apple-system"/>
              </a:rPr>
              <a:t> using the best fit ARIMA model.</a:t>
            </a:r>
          </a:p>
          <a:p>
            <a:pPr algn="l">
              <a:buFont typeface="Arial" panose="020B0604020202020204" pitchFamily="34" charset="0"/>
              <a:buChar char="•"/>
            </a:pPr>
            <a:r>
              <a:rPr lang="en-NZ" b="0" i="0" dirty="0">
                <a:solidFill>
                  <a:srgbClr val="24292F"/>
                </a:solidFill>
                <a:effectLst/>
                <a:latin typeface="-apple-system"/>
              </a:rPr>
              <a:t>From the graph, we can see our model predicts a decreasing trend for the number of daily new cases in the next 30 days in the US.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7448710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eb4cbc87b2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eb4cbc87b2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NZ" b="0" i="0" dirty="0">
                <a:solidFill>
                  <a:srgbClr val="333333"/>
                </a:solidFill>
                <a:effectLst/>
                <a:latin typeface="Helvetica Neue"/>
              </a:rPr>
              <a:t>Finally, let’s create an ACF and PACF plot of the residuals of our best fit ARIMA model </a:t>
            </a:r>
          </a:p>
          <a:p>
            <a:pPr algn="l">
              <a:buFont typeface="Arial" panose="020B0604020202020204" pitchFamily="34" charset="0"/>
              <a:buChar char="•"/>
            </a:pPr>
            <a:r>
              <a:rPr lang="en-NZ" b="0" i="0" dirty="0">
                <a:solidFill>
                  <a:srgbClr val="333333"/>
                </a:solidFill>
                <a:effectLst/>
                <a:latin typeface="Helvetica Neue"/>
              </a:rPr>
              <a:t>Since </a:t>
            </a:r>
            <a:r>
              <a:rPr lang="en-NZ" b="0" i="0" dirty="0">
                <a:solidFill>
                  <a:srgbClr val="333333"/>
                </a:solidFill>
                <a:effectLst/>
                <a:latin typeface="Merriweather" panose="020B0604020202020204" pitchFamily="2" charset="0"/>
              </a:rPr>
              <a:t>the mean of the residuals is close to zero and there is no significant correlation in the residuals series </a:t>
            </a:r>
            <a:r>
              <a:rPr lang="en-NZ" b="0" i="0" dirty="0">
                <a:solidFill>
                  <a:srgbClr val="333333"/>
                </a:solidFill>
                <a:effectLst/>
                <a:latin typeface="Helvetica Neue"/>
              </a:rPr>
              <a:t>for both ACF and PACF plots, we can conclude that residuals are random with no information left. </a:t>
            </a:r>
          </a:p>
          <a:p>
            <a:pPr algn="l">
              <a:buFont typeface="Arial" panose="020B0604020202020204" pitchFamily="34" charset="0"/>
              <a:buChar char="•"/>
            </a:pPr>
            <a:r>
              <a:rPr lang="en-NZ" b="0" i="0" dirty="0">
                <a:solidFill>
                  <a:srgbClr val="333333"/>
                </a:solidFill>
                <a:effectLst/>
                <a:latin typeface="Helvetica Neue"/>
              </a:rPr>
              <a:t>Hence our ARIMA model is working good and predictions were successfully made.</a:t>
            </a:r>
            <a:endParaRPr dirty="0"/>
          </a:p>
        </p:txBody>
      </p:sp>
    </p:spTree>
    <p:extLst>
      <p:ext uri="{BB962C8B-B14F-4D97-AF65-F5344CB8AC3E}">
        <p14:creationId xmlns:p14="http://schemas.microsoft.com/office/powerpoint/2010/main" val="28291885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eb4cbc87b2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eb4cbc87b2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NZ" dirty="0"/>
              <a:t>I also built new models on predicting the daily new cases in other countries, such as new Zealand and India.</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NZ" dirty="0"/>
              <a:t>However, there have some limitation of </a:t>
            </a:r>
            <a:r>
              <a:rPr lang="en-NZ" dirty="0" err="1"/>
              <a:t>arima</a:t>
            </a:r>
            <a:r>
              <a:rPr lang="en-NZ" dirty="0"/>
              <a:t> model: for example, it has </a:t>
            </a:r>
            <a:r>
              <a:rPr lang="en-NZ" b="0" i="0" dirty="0">
                <a:solidFill>
                  <a:srgbClr val="BDC1C6"/>
                </a:solidFill>
                <a:effectLst/>
                <a:latin typeface="arial" panose="020B0604020202020204" pitchFamily="34" charset="0"/>
              </a:rPr>
              <a:t>Poorer performance for long term forecasts.</a:t>
            </a:r>
          </a:p>
          <a:p>
            <a:pPr algn="l">
              <a:buFont typeface="Arial" panose="020B0604020202020204" pitchFamily="34" charset="0"/>
              <a:buChar char="•"/>
            </a:pPr>
            <a:r>
              <a:rPr lang="en-NZ" dirty="0"/>
              <a:t>Furthermore, </a:t>
            </a:r>
            <a:r>
              <a:rPr lang="en-NZ" dirty="0" err="1"/>
              <a:t>arima</a:t>
            </a:r>
            <a:r>
              <a:rPr lang="en-NZ" dirty="0"/>
              <a:t> model perform better </a:t>
            </a:r>
            <a:r>
              <a:rPr lang="en-NZ" b="1" i="0" dirty="0">
                <a:solidFill>
                  <a:srgbClr val="282829"/>
                </a:solidFill>
                <a:effectLst/>
                <a:latin typeface="-apple-system"/>
              </a:rPr>
              <a:t> when the data have a stable or consistent pattern over time,</a:t>
            </a:r>
          </a:p>
          <a:p>
            <a:pPr algn="l">
              <a:buFont typeface="Arial" panose="020B0604020202020204" pitchFamily="34" charset="0"/>
              <a:buChar char="•"/>
            </a:pPr>
            <a:r>
              <a:rPr lang="en-NZ" b="1" i="0" dirty="0">
                <a:solidFill>
                  <a:srgbClr val="282829"/>
                </a:solidFill>
                <a:effectLst/>
                <a:latin typeface="-apple-system"/>
              </a:rPr>
              <a:t>As show above, the new Zealand data set does not show a consistent pattern, so the result may not that accurate because it ignore some possible movement over time.</a:t>
            </a:r>
            <a:endParaRPr dirty="0"/>
          </a:p>
        </p:txBody>
      </p:sp>
    </p:spTree>
    <p:extLst>
      <p:ext uri="{BB962C8B-B14F-4D97-AF65-F5344CB8AC3E}">
        <p14:creationId xmlns:p14="http://schemas.microsoft.com/office/powerpoint/2010/main" val="40647690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eb4cbc87b2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eb4cbc87b2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NZ" dirty="0"/>
              <a:t>Hope you enjoy this presentation, thank you</a:t>
            </a:r>
            <a:endParaRPr dirty="0"/>
          </a:p>
        </p:txBody>
      </p:sp>
    </p:spTree>
    <p:extLst>
      <p:ext uri="{BB962C8B-B14F-4D97-AF65-F5344CB8AC3E}">
        <p14:creationId xmlns:p14="http://schemas.microsoft.com/office/powerpoint/2010/main" val="3131048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c6f9e470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These are the contents, I will firstly go through the data pre-processing steps, </a:t>
            </a:r>
          </a:p>
          <a:p>
            <a:pPr marL="0" lvl="0" indent="0" algn="l" rtl="0">
              <a:spcBef>
                <a:spcPts val="0"/>
              </a:spcBef>
              <a:spcAft>
                <a:spcPts val="0"/>
              </a:spcAft>
              <a:buNone/>
            </a:pPr>
            <a:r>
              <a:rPr lang="en-NZ" dirty="0"/>
              <a:t>After that I will show you some findings of the data set</a:t>
            </a:r>
          </a:p>
          <a:p>
            <a:pPr marL="0" lvl="0" indent="0" algn="l" rtl="0">
              <a:spcBef>
                <a:spcPts val="0"/>
              </a:spcBef>
              <a:spcAft>
                <a:spcPts val="0"/>
              </a:spcAft>
              <a:buNone/>
            </a:pPr>
            <a:r>
              <a:rPr lang="en-NZ" dirty="0"/>
              <a:t>Then I will do data modelling</a:t>
            </a:r>
          </a:p>
          <a:p>
            <a:pPr marL="0" lvl="0" indent="0" algn="l" rtl="0">
              <a:spcBef>
                <a:spcPts val="0"/>
              </a:spcBef>
              <a:spcAft>
                <a:spcPts val="0"/>
              </a:spcAft>
              <a:buNone/>
            </a:pPr>
            <a:r>
              <a:rPr lang="en-NZ" dirty="0"/>
              <a:t>And finally is the forecasting of daily new cases in different countries</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NZ" dirty="0"/>
              <a:t>Let get started with data pre-processing</a:t>
            </a:r>
          </a:p>
          <a:p>
            <a:r>
              <a:rPr lang="en-US" dirty="0"/>
              <a:t>-the key to success on any data project is to understand the data in detail. For this task, I only use these 2 data sets. The first one is about the amount the cumulative confirmed cases daily, with attribute province/State, Country/region, </a:t>
            </a:r>
            <a:r>
              <a:rPr lang="en-US" dirty="0" err="1"/>
              <a:t>lat</a:t>
            </a:r>
            <a:r>
              <a:rPr lang="en-US" dirty="0"/>
              <a:t>, long , date,…</a:t>
            </a:r>
          </a:p>
          <a:p>
            <a:r>
              <a:rPr lang="en-US" dirty="0"/>
              <a:t>The next one is the population look up </a:t>
            </a:r>
            <a:r>
              <a:rPr lang="en-US" dirty="0" err="1"/>
              <a:t>table.which</a:t>
            </a:r>
            <a:r>
              <a:rPr lang="en-US" dirty="0"/>
              <a:t> contain information about the population in different country and region.</a:t>
            </a:r>
          </a:p>
          <a:p>
            <a:endParaRPr lang="en-US" dirty="0"/>
          </a:p>
          <a:p>
            <a:r>
              <a:rPr lang="en-US" dirty="0"/>
              <a:t>After looking through the data sets, I need to do some cleaning and extract some useful data.</a:t>
            </a:r>
          </a:p>
          <a:p>
            <a:r>
              <a:rPr lang="en-US" dirty="0"/>
              <a:t>For cleaning the data, I drop the unnecessary columns, such as </a:t>
            </a:r>
            <a:r>
              <a:rPr lang="en-US" dirty="0" err="1"/>
              <a:t>lat</a:t>
            </a:r>
            <a:r>
              <a:rPr lang="en-US" dirty="0"/>
              <a:t>, long, lso2, … as I don’t need these information for my analysis.</a:t>
            </a:r>
          </a:p>
          <a:p>
            <a:r>
              <a:rPr lang="en-US" dirty="0"/>
              <a:t>Then I need to extract some useful data, for example, I can get the daily new case data set from the cumulative daily case data set by using the differ() function. Then by using the filter function in the </a:t>
            </a:r>
            <a:r>
              <a:rPr lang="en-US" dirty="0" err="1"/>
              <a:t>tidyverse</a:t>
            </a:r>
            <a:r>
              <a:rPr lang="en-US" dirty="0"/>
              <a:t> package in R, I can get the daily new case in different countries</a:t>
            </a:r>
          </a:p>
          <a:p>
            <a:r>
              <a:rPr lang="en-US" dirty="0"/>
              <a:t>After that, I want to do further cleaning, so I plot the data set that I want, to see if there exist any outlier. For example, I visualized the daily new cases in the US. And the plot show that there is an observation have an extremely large value, it might be an outlier. So I search online to see if this data is correct. The information online shows that the US never had a day have over 1, million new cases, which </a:t>
            </a:r>
            <a:r>
              <a:rPr lang="en-NZ" b="0" i="0" dirty="0">
                <a:solidFill>
                  <a:srgbClr val="202122"/>
                </a:solidFill>
                <a:effectLst/>
                <a:latin typeface="Arial" panose="020B0604020202020204" pitchFamily="34" charset="0"/>
              </a:rPr>
              <a:t>indicate it is an error. So I replaced this value by the mean of its previous value and its next value.</a:t>
            </a:r>
            <a:endParaRPr lang="en-NZ" dirty="0"/>
          </a:p>
        </p:txBody>
      </p:sp>
    </p:spTree>
    <p:extLst>
      <p:ext uri="{BB962C8B-B14F-4D97-AF65-F5344CB8AC3E}">
        <p14:creationId xmlns:p14="http://schemas.microsoft.com/office/powerpoint/2010/main" val="1936107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NZ" dirty="0"/>
              <a:t>The bar chart on the left hand side shows the top 5 countries by their cumulative cases. US has the highest cases for this period of time, around 80 million</a:t>
            </a:r>
          </a:p>
          <a:p>
            <a:r>
              <a:rPr lang="en-NZ" dirty="0"/>
              <a:t>, followed by India…., and the right side we have pie charts representing the covid cases per the country population</a:t>
            </a:r>
          </a:p>
          <a:p>
            <a:r>
              <a:rPr lang="en-NZ" dirty="0"/>
              <a:t>Although India have the second highest cumulative cases, but there is only 1 in 33 people have had covid.  While in France, 1 in 3 people have had covid</a:t>
            </a:r>
          </a:p>
          <a:p>
            <a:r>
              <a:rPr lang="en-NZ" dirty="0"/>
              <a:t>I will be using some of these countries along with new Zealand to do forecasting.</a:t>
            </a:r>
          </a:p>
        </p:txBody>
      </p:sp>
    </p:spTree>
    <p:extLst>
      <p:ext uri="{BB962C8B-B14F-4D97-AF65-F5344CB8AC3E}">
        <p14:creationId xmlns:p14="http://schemas.microsoft.com/office/powerpoint/2010/main" val="920220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c6f9e470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NZ" sz="1800" dirty="0">
                <a:effectLst/>
                <a:latin typeface="Arial" panose="020B0604020202020204" pitchFamily="34" charset="0"/>
                <a:ea typeface="Calibri" panose="020F0502020204030204" pitchFamily="34" charset="0"/>
              </a:rPr>
              <a:t>Now we want to Predicting number of new daily Covid19 cases using Time Series Analysis</a:t>
            </a:r>
          </a:p>
          <a:p>
            <a:pPr marL="139700" indent="0">
              <a:buNone/>
            </a:pPr>
            <a:r>
              <a:rPr lang="en-NZ" sz="1800" dirty="0">
                <a:effectLst/>
                <a:latin typeface="Arial" panose="020B0604020202020204" pitchFamily="34" charset="0"/>
                <a:ea typeface="Calibri" panose="020F0502020204030204" pitchFamily="34" charset="0"/>
              </a:rPr>
              <a:t>The time series model that </a:t>
            </a:r>
            <a:r>
              <a:rPr lang="en-NZ" sz="1800" dirty="0" err="1">
                <a:effectLst/>
                <a:latin typeface="Arial" panose="020B0604020202020204" pitchFamily="34" charset="0"/>
                <a:ea typeface="Calibri" panose="020F0502020204030204" pitchFamily="34" charset="0"/>
              </a:rPr>
              <a:t>i</a:t>
            </a:r>
            <a:r>
              <a:rPr lang="en-NZ" sz="1800" dirty="0">
                <a:effectLst/>
                <a:latin typeface="Arial" panose="020B0604020202020204" pitchFamily="34" charset="0"/>
                <a:ea typeface="Calibri" panose="020F0502020204030204" pitchFamily="34" charset="0"/>
              </a:rPr>
              <a:t> was selected to make the prediction is called Auto Regressive Integrated Moving Average (ARIMA) model.</a:t>
            </a:r>
            <a:endParaRPr lang="en-NZ" sz="1800" dirty="0">
              <a:effectLst/>
              <a:latin typeface="Times New Roman" panose="02020603050405020304" pitchFamily="18" charset="0"/>
              <a:ea typeface="Calibri" panose="020F0502020204030204" pitchFamily="34" charset="0"/>
            </a:endParaRPr>
          </a:p>
          <a:p>
            <a:pPr marL="139700" indent="0">
              <a:buNone/>
            </a:pPr>
            <a:r>
              <a:rPr lang="en-NZ" sz="1800" dirty="0">
                <a:effectLst/>
                <a:latin typeface="Arial" panose="020B0604020202020204" pitchFamily="34" charset="0"/>
                <a:ea typeface="Calibri" panose="020F0502020204030204" pitchFamily="34" charset="0"/>
              </a:rPr>
              <a:t> </a:t>
            </a:r>
            <a:endParaRPr lang="en-NZ" sz="18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NZ" sz="1800" dirty="0">
              <a:effectLst/>
              <a:latin typeface="Arial" panose="020B060402020202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NZ" sz="1800" dirty="0">
                <a:effectLst/>
                <a:latin typeface="Arial" panose="020B0604020202020204" pitchFamily="34" charset="0"/>
                <a:ea typeface="Calibri" panose="020F0502020204030204" pitchFamily="34" charset="0"/>
              </a:rPr>
              <a:t>Time series analysis (TSA) is a statistical technique that consists of data points listed in time order.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NZ" sz="1800" dirty="0">
                <a:effectLst/>
                <a:latin typeface="Arial" panose="020B0604020202020204" pitchFamily="34" charset="0"/>
                <a:ea typeface="Calibri" panose="020F0502020204030204" pitchFamily="34" charset="0"/>
              </a:rPr>
              <a:t>Why I select time series analysis here?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NZ" sz="1800" dirty="0">
                <a:effectLst/>
                <a:latin typeface="Arial" panose="020B0604020202020204" pitchFamily="34" charset="0"/>
                <a:ea typeface="Calibri" panose="020F0502020204030204" pitchFamily="34" charset="0"/>
              </a:rPr>
              <a:t>This is because our x axis is made up of equally spaced points in time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NZ" sz="1800" dirty="0">
                <a:effectLst/>
                <a:latin typeface="Arial" panose="020B0604020202020204" pitchFamily="34" charset="0"/>
                <a:ea typeface="Calibri" panose="020F0502020204030204" pitchFamily="34" charset="0"/>
              </a:rPr>
              <a:t>and the y axis contains the outcome values that are going to be projected from our model based on previous observed values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NZ" sz="1800" dirty="0">
                <a:effectLst/>
                <a:latin typeface="Arial" panose="020B0604020202020204" pitchFamily="34" charset="0"/>
                <a:ea typeface="Calibri" panose="020F0502020204030204" pitchFamily="34" charset="0"/>
              </a:rPr>
              <a:t>. Also, the outcome variable in our model is dependent on one single explanatory variable only: time.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NZ" sz="1800" dirty="0">
                <a:effectLst/>
                <a:latin typeface="Arial" panose="020B0604020202020204" pitchFamily="34" charset="0"/>
                <a:ea typeface="Calibri" panose="020F0502020204030204" pitchFamily="34" charset="0"/>
              </a:rPr>
              <a:t>These all factor indicates that I can use </a:t>
            </a:r>
            <a:r>
              <a:rPr lang="en-NZ" sz="1800" dirty="0" err="1">
                <a:effectLst/>
                <a:latin typeface="Arial" panose="020B0604020202020204" pitchFamily="34" charset="0"/>
                <a:ea typeface="Calibri" panose="020F0502020204030204" pitchFamily="34" charset="0"/>
              </a:rPr>
              <a:t>arima</a:t>
            </a:r>
            <a:r>
              <a:rPr lang="en-NZ" sz="1800" dirty="0">
                <a:effectLst/>
                <a:latin typeface="Arial" panose="020B0604020202020204" pitchFamily="34" charset="0"/>
                <a:ea typeface="Calibri" panose="020F0502020204030204" pitchFamily="34" charset="0"/>
              </a:rPr>
              <a:t> model here.</a:t>
            </a:r>
            <a:endParaRPr lang="en-NZ" sz="1800" dirty="0">
              <a:effectLst/>
              <a:latin typeface="Times New Roman" panose="02020603050405020304" pitchFamily="18" charset="0"/>
              <a:ea typeface="Calibri" panose="020F0502020204030204" pitchFamily="34" charset="0"/>
            </a:endParaRP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c6f9e470d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c6f9e470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NZ" sz="1800" dirty="0">
                <a:effectLst/>
                <a:latin typeface="Arial" panose="020B0604020202020204" pitchFamily="34" charset="0"/>
                <a:ea typeface="Calibri" panose="020F0502020204030204" pitchFamily="34" charset="0"/>
              </a:rPr>
              <a:t>In Time Series Analysis ARIMA the following assumptions have to be met:</a:t>
            </a:r>
            <a:endParaRPr lang="en-NZ" sz="1800" dirty="0">
              <a:effectLst/>
              <a:latin typeface="Times New Roman" panose="02020603050405020304" pitchFamily="18" charset="0"/>
              <a:ea typeface="Calibri" panose="020F0502020204030204" pitchFamily="34" charset="0"/>
            </a:endParaRPr>
          </a:p>
          <a:p>
            <a:pPr marL="342900" lvl="0" indent="-342900">
              <a:buFont typeface="Symbol" panose="05050102010706020507" pitchFamily="18" charset="2"/>
              <a:buChar char=""/>
            </a:pPr>
            <a:r>
              <a:rPr lang="en-NZ" sz="1800" dirty="0">
                <a:effectLst/>
                <a:latin typeface="Arial" panose="020B0604020202020204" pitchFamily="34" charset="0"/>
                <a:ea typeface="Calibri" panose="020F0502020204030204" pitchFamily="34" charset="0"/>
              </a:rPr>
              <a:t>Data has to be stationary.</a:t>
            </a:r>
            <a:endParaRPr lang="en-NZ" sz="1800" dirty="0">
              <a:effectLst/>
              <a:latin typeface="Times New Roman" panose="02020603050405020304" pitchFamily="18" charset="0"/>
              <a:ea typeface="Calibri" panose="020F0502020204030204" pitchFamily="34" charset="0"/>
            </a:endParaRPr>
          </a:p>
          <a:p>
            <a:pPr marL="342900" lvl="0" indent="-342900">
              <a:buFont typeface="Symbol" panose="05050102010706020507" pitchFamily="18" charset="2"/>
              <a:buChar char=""/>
            </a:pPr>
            <a:r>
              <a:rPr lang="en-NZ" sz="1800" dirty="0">
                <a:effectLst/>
                <a:latin typeface="Arial" panose="020B0604020202020204" pitchFamily="34" charset="0"/>
                <a:ea typeface="Calibri" panose="020F0502020204030204" pitchFamily="34" charset="0"/>
              </a:rPr>
              <a:t>Data should be univariate. As mentioned above TSA works on a single variable only.</a:t>
            </a:r>
            <a:endParaRPr lang="en-NZ" sz="1800" dirty="0">
              <a:effectLst/>
              <a:latin typeface="Times New Roman" panose="02020603050405020304" pitchFamily="18" charset="0"/>
              <a:ea typeface="Calibri" panose="020F0502020204030204" pitchFamily="34" charset="0"/>
            </a:endParaRPr>
          </a:p>
          <a:p>
            <a:pPr marL="342900" lvl="0" indent="-342900">
              <a:buFont typeface="Symbol" panose="05050102010706020507" pitchFamily="18" charset="2"/>
              <a:buChar char=""/>
            </a:pPr>
            <a:r>
              <a:rPr lang="en-NZ" sz="1800" dirty="0">
                <a:effectLst/>
                <a:latin typeface="Arial" panose="020B0604020202020204" pitchFamily="34" charset="0"/>
                <a:ea typeface="Calibri" panose="020F0502020204030204" pitchFamily="34" charset="0"/>
              </a:rPr>
              <a:t>Data should be in time series data format</a:t>
            </a:r>
          </a:p>
          <a:p>
            <a:pPr marL="139700" indent="0">
              <a:buNone/>
            </a:pPr>
            <a:endParaRPr lang="en-NZ" sz="1800" dirty="0">
              <a:effectLst/>
              <a:latin typeface="Arial" panose="020B0604020202020204" pitchFamily="34" charset="0"/>
              <a:ea typeface="Calibri" panose="020F0502020204030204" pitchFamily="34" charset="0"/>
            </a:endParaRPr>
          </a:p>
          <a:p>
            <a:pPr marL="139700" indent="0">
              <a:buNone/>
            </a:pPr>
            <a:r>
              <a:rPr lang="en-NZ" sz="1800" dirty="0">
                <a:effectLst/>
                <a:latin typeface="Arial" panose="020B0604020202020204" pitchFamily="34" charset="0"/>
                <a:ea typeface="Calibri" panose="020F0502020204030204" pitchFamily="34" charset="0"/>
              </a:rPr>
              <a:t>In order to have stationary data, the following conditions have to be met:</a:t>
            </a:r>
            <a:endParaRPr lang="en-NZ" sz="1800" dirty="0">
              <a:effectLst/>
              <a:latin typeface="Times New Roman" panose="02020603050405020304" pitchFamily="18" charset="0"/>
              <a:ea typeface="Calibri" panose="020F0502020204030204" pitchFamily="34" charset="0"/>
            </a:endParaRPr>
          </a:p>
          <a:p>
            <a:pPr marL="342900" lvl="0" indent="-342900">
              <a:buFont typeface="Symbol" panose="05050102010706020507" pitchFamily="18" charset="2"/>
              <a:buChar char=""/>
            </a:pPr>
            <a:r>
              <a:rPr lang="en-NZ" sz="1800" dirty="0">
                <a:effectLst/>
                <a:latin typeface="Arial" panose="020B0604020202020204" pitchFamily="34" charset="0"/>
                <a:ea typeface="Calibri" panose="020F0502020204030204" pitchFamily="34" charset="0"/>
              </a:rPr>
              <a:t>Mean has to be constant according to the time.</a:t>
            </a:r>
            <a:endParaRPr lang="en-NZ" sz="1800" dirty="0">
              <a:effectLst/>
              <a:latin typeface="Times New Roman" panose="02020603050405020304" pitchFamily="18" charset="0"/>
              <a:ea typeface="Calibri" panose="020F0502020204030204" pitchFamily="34" charset="0"/>
            </a:endParaRPr>
          </a:p>
          <a:p>
            <a:pPr marL="342900" lvl="0" indent="-342900">
              <a:buFont typeface="Symbol" panose="05050102010706020507" pitchFamily="18" charset="2"/>
              <a:buChar char=""/>
            </a:pPr>
            <a:r>
              <a:rPr lang="en-NZ" sz="1800" dirty="0">
                <a:effectLst/>
                <a:latin typeface="Arial" panose="020B0604020202020204" pitchFamily="34" charset="0"/>
                <a:ea typeface="Calibri" panose="020F0502020204030204" pitchFamily="34" charset="0"/>
              </a:rPr>
              <a:t>Variance has to be equal in different time intervals from the mean. In other words, the distance of the points should be the same from the mean.</a:t>
            </a:r>
            <a:endParaRPr lang="en-NZ" sz="1800" dirty="0">
              <a:effectLst/>
              <a:latin typeface="Times New Roman" panose="02020603050405020304" pitchFamily="18" charset="0"/>
              <a:ea typeface="Calibri" panose="020F0502020204030204" pitchFamily="34" charset="0"/>
            </a:endParaRPr>
          </a:p>
          <a:p>
            <a:pPr marL="342900" lvl="0" indent="-342900">
              <a:buFont typeface="Symbol" panose="05050102010706020507" pitchFamily="18" charset="2"/>
              <a:buChar char=""/>
            </a:pPr>
            <a:r>
              <a:rPr lang="en-NZ" sz="1800" dirty="0">
                <a:effectLst/>
                <a:latin typeface="Arial" panose="020B0604020202020204" pitchFamily="34" charset="0"/>
                <a:ea typeface="Calibri" panose="020F0502020204030204" pitchFamily="34" charset="0"/>
              </a:rPr>
              <a:t>Covariance has also to be equal.</a:t>
            </a:r>
          </a:p>
          <a:p>
            <a:pPr marL="342900" lvl="0" indent="-342900">
              <a:buFont typeface="Symbol" panose="05050102010706020507" pitchFamily="18" charset="2"/>
              <a:buChar char=""/>
            </a:pPr>
            <a:endParaRPr lang="en-NZ" sz="1800" dirty="0">
              <a:effectLst/>
              <a:latin typeface="Arial" panose="020B0604020202020204" pitchFamily="34" charset="0"/>
              <a:ea typeface="Calibri" panose="020F0502020204030204" pitchFamily="34" charset="0"/>
            </a:endParaRPr>
          </a:p>
          <a:p>
            <a:pPr marL="139700" indent="0">
              <a:buNone/>
            </a:pPr>
            <a:r>
              <a:rPr lang="en-NZ" sz="1800" dirty="0">
                <a:effectLst/>
                <a:latin typeface="Arial" panose="020B0604020202020204" pitchFamily="34" charset="0"/>
                <a:ea typeface="Calibri" panose="020F0502020204030204" pitchFamily="34" charset="0"/>
              </a:rPr>
              <a:t>Lets take US as an example,</a:t>
            </a: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NZ" sz="1800" dirty="0">
                <a:effectLst/>
                <a:latin typeface="Arial" panose="020B0604020202020204" pitchFamily="34" charset="0"/>
                <a:ea typeface="Calibri" panose="020F0502020204030204" pitchFamily="34" charset="0"/>
              </a:rPr>
              <a:t>The graph above shows the number of </a:t>
            </a:r>
            <a:r>
              <a:rPr lang="en-NZ" sz="1800" dirty="0"/>
              <a:t>Daily new cases in the US from</a:t>
            </a:r>
            <a:r>
              <a:rPr lang="en-NZ" sz="1800" dirty="0">
                <a:effectLst/>
                <a:latin typeface="Arial" panose="020B0604020202020204" pitchFamily="34" charset="0"/>
                <a:ea typeface="Calibri" panose="020F0502020204030204" pitchFamily="34" charset="0"/>
              </a:rPr>
              <a:t> 2020 to 2022.</a:t>
            </a:r>
            <a:endParaRPr lang="en-NZ" sz="1800" dirty="0">
              <a:effectLst/>
              <a:latin typeface="Times New Roman" panose="02020603050405020304" pitchFamily="18" charset="0"/>
              <a:ea typeface="Calibri" panose="020F0502020204030204" pitchFamily="34" charset="0"/>
            </a:endParaRPr>
          </a:p>
          <a:p>
            <a:r>
              <a:rPr lang="en-NZ" sz="1800" dirty="0">
                <a:effectLst/>
                <a:latin typeface="Arial" panose="020B0604020202020204" pitchFamily="34" charset="0"/>
                <a:ea typeface="Calibri" panose="020F0502020204030204" pitchFamily="34" charset="0"/>
              </a:rPr>
              <a:t>The blue line displays the mean and as we can </a:t>
            </a:r>
            <a:r>
              <a:rPr lang="en-NZ" sz="1800" dirty="0" err="1">
                <a:effectLst/>
                <a:latin typeface="Arial" panose="020B0604020202020204" pitchFamily="34" charset="0"/>
                <a:ea typeface="Calibri" panose="020F0502020204030204" pitchFamily="34" charset="0"/>
              </a:rPr>
              <a:t>see,the</a:t>
            </a:r>
            <a:r>
              <a:rPr lang="en-NZ" sz="1800" dirty="0">
                <a:effectLst/>
                <a:latin typeface="Arial" panose="020B0604020202020204" pitchFamily="34" charset="0"/>
                <a:ea typeface="Calibri" panose="020F0502020204030204" pitchFamily="34" charset="0"/>
              </a:rPr>
              <a:t> mean is constantly increasing.</a:t>
            </a:r>
            <a:endParaRPr lang="en-NZ" sz="1800" dirty="0">
              <a:effectLst/>
              <a:latin typeface="Times New Roman" panose="02020603050405020304" pitchFamily="18" charset="0"/>
              <a:ea typeface="Calibri" panose="020F0502020204030204" pitchFamily="34" charset="0"/>
            </a:endParaRPr>
          </a:p>
          <a:p>
            <a:pPr marL="342900" lvl="0" indent="-342900">
              <a:buFont typeface="Wingdings" panose="05000000000000000000" pitchFamily="2" charset="2"/>
              <a:buChar char=""/>
            </a:pPr>
            <a:r>
              <a:rPr lang="en-NZ" sz="1800" dirty="0">
                <a:effectLst/>
                <a:latin typeface="Arial" panose="020B0604020202020204" pitchFamily="34" charset="0"/>
                <a:ea typeface="Calibri" panose="020F0502020204030204" pitchFamily="34" charset="0"/>
              </a:rPr>
              <a:t>First, we can see that the means aren’t constant, therefore the data is violating the assumption for constant mean throughout the time.</a:t>
            </a:r>
            <a:endParaRPr lang="en-NZ" sz="1800" dirty="0">
              <a:effectLst/>
              <a:latin typeface="Times New Roman" panose="02020603050405020304" pitchFamily="18" charset="0"/>
              <a:ea typeface="Calibri" panose="020F0502020204030204" pitchFamily="34" charset="0"/>
            </a:endParaRPr>
          </a:p>
          <a:p>
            <a:pPr marL="342900" lvl="0" indent="-342900">
              <a:buFont typeface="Wingdings" panose="05000000000000000000" pitchFamily="2" charset="2"/>
              <a:buChar char=""/>
            </a:pPr>
            <a:r>
              <a:rPr lang="en-NZ" sz="1800" dirty="0">
                <a:effectLst/>
                <a:latin typeface="Arial" panose="020B0604020202020204" pitchFamily="34" charset="0"/>
                <a:ea typeface="Calibri" panose="020F0502020204030204" pitchFamily="34" charset="0"/>
              </a:rPr>
              <a:t>Secondly, we also see that the variances aren’t equal. As we can see the distance between the points and the mean line varies a lot. Consider the points spiking in November 2020 and January 2022. We can clearly see that the distances from the data point to the mean are not the same. </a:t>
            </a:r>
            <a:endParaRPr lang="en-NZ" sz="1800" dirty="0">
              <a:effectLst/>
              <a:latin typeface="Times New Roman" panose="02020603050405020304" pitchFamily="18" charset="0"/>
              <a:ea typeface="Calibri" panose="020F0502020204030204" pitchFamily="34" charset="0"/>
            </a:endParaRPr>
          </a:p>
          <a:p>
            <a:pPr marL="228600"/>
            <a:r>
              <a:rPr lang="en-NZ" sz="1800" dirty="0">
                <a:effectLst/>
                <a:latin typeface="Arial" panose="020B0604020202020204" pitchFamily="34" charset="0"/>
                <a:ea typeface="Calibri" panose="020F0502020204030204" pitchFamily="34" charset="0"/>
              </a:rPr>
              <a:t>Hence the data violates not only the equal mean assumptions, but also the equal variance assumption.</a:t>
            </a:r>
          </a:p>
          <a:p>
            <a:pPr marL="2286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NZ" sz="1800" dirty="0">
                <a:effectLst/>
                <a:latin typeface="Times New Roman" panose="02020603050405020304" pitchFamily="18" charset="0"/>
                <a:ea typeface="Calibri" panose="020F0502020204030204" pitchFamily="34" charset="0"/>
              </a:rPr>
              <a:t>As a result, we have to transform our data to be stationary.</a:t>
            </a:r>
          </a:p>
          <a:p>
            <a:pPr marL="228600"/>
            <a:endParaRPr lang="en-NZ" sz="1800" dirty="0">
              <a:effectLst/>
              <a:latin typeface="Times New Roman" panose="02020603050405020304" pitchFamily="18" charset="0"/>
              <a:ea typeface="Calibri" panose="020F0502020204030204" pitchFamily="34" charset="0"/>
            </a:endParaRPr>
          </a:p>
          <a:p>
            <a:pPr marL="0" lvl="0" indent="0">
              <a:buFont typeface="Symbol" panose="05050102010706020507" pitchFamily="18" charset="2"/>
              <a:buNone/>
            </a:pPr>
            <a:endParaRPr lang="en-NZ" sz="1800" dirty="0">
              <a:effectLst/>
              <a:latin typeface="Times New Roman" panose="02020603050405020304" pitchFamily="18" charset="0"/>
              <a:ea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c6f9e470d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c6f9e470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Symbol" panose="05050102010706020507" pitchFamily="18" charset="2"/>
              <a:buNone/>
              <a:tabLst/>
              <a:defRPr/>
            </a:pPr>
            <a:r>
              <a:rPr lang="en-NZ" sz="1800" dirty="0">
                <a:effectLst/>
                <a:latin typeface="Times New Roman" panose="02020603050405020304" pitchFamily="18" charset="0"/>
                <a:ea typeface="Calibri" panose="020F0502020204030204" pitchFamily="34" charset="0"/>
              </a:rPr>
              <a:t>Data transformations such as logarithms can help stabilize the variance for time series analysis. On the other hand, differencing can help stabilize the mean.</a:t>
            </a:r>
          </a:p>
          <a:p>
            <a:pPr marL="0" lvl="0" indent="0">
              <a:buFont typeface="Symbol" panose="05050102010706020507" pitchFamily="18" charset="2"/>
              <a:buNone/>
            </a:pPr>
            <a:endParaRPr lang="en-NZ" sz="18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Symbol" panose="05050102010706020507" pitchFamily="18" charset="2"/>
              <a:buNone/>
              <a:tabLst/>
              <a:defRPr/>
            </a:pPr>
            <a:r>
              <a:rPr lang="en-NZ" sz="1800" dirty="0">
                <a:effectLst/>
                <a:latin typeface="Times New Roman" panose="02020603050405020304" pitchFamily="18" charset="0"/>
                <a:ea typeface="Calibri" panose="020F0502020204030204" pitchFamily="34" charset="0"/>
              </a:rPr>
              <a:t>Once we applied logarithms and differencing to our data, the graph of our data changed to the following: we can see here how the mean is constant now. </a:t>
            </a:r>
          </a:p>
          <a:p>
            <a:pPr marL="0" marR="0" lvl="0" indent="0" algn="l" defTabSz="914400" rtl="0" eaLnBrk="1" fontAlgn="auto" latinLnBrk="0" hangingPunct="1">
              <a:lnSpc>
                <a:spcPct val="100000"/>
              </a:lnSpc>
              <a:spcBef>
                <a:spcPts val="0"/>
              </a:spcBef>
              <a:spcAft>
                <a:spcPts val="0"/>
              </a:spcAft>
              <a:buClr>
                <a:srgbClr val="000000"/>
              </a:buClr>
              <a:buSzPts val="1400"/>
              <a:buFont typeface="Symbol" panose="05050102010706020507" pitchFamily="18" charset="2"/>
              <a:buNone/>
              <a:tabLst/>
              <a:defRPr/>
            </a:pPr>
            <a:r>
              <a:rPr lang="en-NZ" sz="1800" dirty="0">
                <a:effectLst/>
                <a:latin typeface="Times New Roman" panose="02020603050405020304" pitchFamily="18" charset="0"/>
                <a:ea typeface="Calibri" panose="020F0502020204030204" pitchFamily="34" charset="0"/>
              </a:rPr>
              <a:t>however, the </a:t>
            </a:r>
            <a:r>
              <a:rPr lang="en-NZ" sz="1800" b="1" dirty="0">
                <a:effectLst/>
                <a:latin typeface="Arial" panose="020B0604020202020204" pitchFamily="34" charset="0"/>
                <a:ea typeface="Calibri" panose="020F0502020204030204" pitchFamily="34" charset="0"/>
              </a:rPr>
              <a:t>Variance</a:t>
            </a:r>
            <a:r>
              <a:rPr lang="en-NZ" sz="1800" dirty="0">
                <a:effectLst/>
                <a:latin typeface="Arial" panose="020B0604020202020204" pitchFamily="34" charset="0"/>
                <a:ea typeface="Calibri" panose="020F0502020204030204" pitchFamily="34" charset="0"/>
              </a:rPr>
              <a:t> is not equal in different time intervals from the mean. Which indicate we can not use this data set to do forecasting by Arima model. </a:t>
            </a:r>
          </a:p>
          <a:p>
            <a:pPr marL="0" marR="0" lvl="0" indent="0" algn="l" defTabSz="914400" rtl="0" eaLnBrk="1" fontAlgn="auto" latinLnBrk="0" hangingPunct="1">
              <a:lnSpc>
                <a:spcPct val="100000"/>
              </a:lnSpc>
              <a:spcBef>
                <a:spcPts val="0"/>
              </a:spcBef>
              <a:spcAft>
                <a:spcPts val="0"/>
              </a:spcAft>
              <a:buClr>
                <a:srgbClr val="000000"/>
              </a:buClr>
              <a:buSzPts val="1400"/>
              <a:buFont typeface="Symbol" panose="05050102010706020507" pitchFamily="18" charset="2"/>
              <a:buNone/>
              <a:tabLst/>
              <a:defRPr/>
            </a:pPr>
            <a:r>
              <a:rPr lang="en-NZ" sz="1800" dirty="0">
                <a:effectLst/>
                <a:latin typeface="Arial" panose="020B0604020202020204" pitchFamily="34" charset="0"/>
                <a:ea typeface="Calibri" panose="020F0502020204030204" pitchFamily="34" charset="0"/>
              </a:rPr>
              <a:t>To solve this problem, I am going to change my training data set. </a:t>
            </a:r>
            <a:endParaRPr lang="en-NZ" sz="18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863774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eb4cbc87b2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eb4cbc87b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Here I change my data set to omicron period only, which mean I only select the data from November 2021 to march 2022.</a:t>
            </a:r>
          </a:p>
          <a:p>
            <a:pPr marL="0" lvl="0" indent="0" algn="l" rtl="0">
              <a:spcBef>
                <a:spcPts val="0"/>
              </a:spcBef>
              <a:spcAft>
                <a:spcPts val="0"/>
              </a:spcAft>
              <a:buNone/>
            </a:pPr>
            <a:r>
              <a:rPr lang="en-NZ" sz="1100" b="1" dirty="0">
                <a:solidFill>
                  <a:schemeClr val="dk1"/>
                </a:solidFill>
                <a:latin typeface="Roboto"/>
                <a:ea typeface="Roboto"/>
                <a:cs typeface="Roboto"/>
                <a:sym typeface="Roboto"/>
              </a:rPr>
              <a:t>R</a:t>
            </a:r>
            <a:r>
              <a:rPr lang="en" sz="1100" b="1" dirty="0">
                <a:solidFill>
                  <a:schemeClr val="dk1"/>
                </a:solidFill>
                <a:latin typeface="Roboto"/>
                <a:ea typeface="Roboto"/>
                <a:cs typeface="Roboto"/>
                <a:sym typeface="Roboto"/>
              </a:rPr>
              <a:t>easons for changing our data set:</a:t>
            </a:r>
          </a:p>
          <a:p>
            <a:pPr marL="171450" lvl="0" indent="-171450" algn="l" rtl="0">
              <a:spcBef>
                <a:spcPts val="0"/>
              </a:spcBef>
              <a:spcAft>
                <a:spcPts val="0"/>
              </a:spcAft>
              <a:buFont typeface="Arial" panose="020B0604020202020204" pitchFamily="34" charset="0"/>
              <a:buChar char="•"/>
            </a:pPr>
            <a:r>
              <a:rPr lang="en" sz="1100" b="1" dirty="0">
                <a:solidFill>
                  <a:schemeClr val="dk1"/>
                </a:solidFill>
                <a:latin typeface="Roboto"/>
                <a:ea typeface="Roboto"/>
                <a:cs typeface="Roboto"/>
                <a:sym typeface="Roboto"/>
              </a:rPr>
              <a:t>Transmission rate of Omicron is more than 500% faster than all its previous variants.</a:t>
            </a:r>
          </a:p>
          <a:p>
            <a:pPr marL="171450" lvl="0" indent="-171450" algn="l" rtl="0">
              <a:spcBef>
                <a:spcPts val="0"/>
              </a:spcBef>
              <a:spcAft>
                <a:spcPts val="0"/>
              </a:spcAft>
              <a:buFont typeface="Arial" panose="020B0604020202020204" pitchFamily="34" charset="0"/>
              <a:buChar char="•"/>
            </a:pPr>
            <a:r>
              <a:rPr lang="en" sz="1100" b="1" dirty="0">
                <a:solidFill>
                  <a:schemeClr val="dk1"/>
                </a:solidFill>
                <a:latin typeface="Roboto"/>
                <a:ea typeface="Roboto"/>
                <a:cs typeface="Roboto"/>
                <a:sym typeface="Roboto"/>
              </a:rPr>
              <a:t>The variance difference between the Omicron period and before is large, which means the variance is far from constant.</a:t>
            </a:r>
          </a:p>
          <a:p>
            <a:pPr marL="171450" lvl="0" indent="-171450" algn="l" rtl="0">
              <a:spcBef>
                <a:spcPts val="0"/>
              </a:spcBef>
              <a:spcAft>
                <a:spcPts val="0"/>
              </a:spcAft>
              <a:buFont typeface="Arial" panose="020B0604020202020204" pitchFamily="34" charset="0"/>
              <a:buChar char="•"/>
            </a:pPr>
            <a:r>
              <a:rPr lang="en" sz="1100" b="1" dirty="0">
                <a:solidFill>
                  <a:schemeClr val="dk1"/>
                </a:solidFill>
                <a:latin typeface="Roboto"/>
                <a:ea typeface="Roboto"/>
                <a:cs typeface="Roboto"/>
                <a:sym typeface="Roboto"/>
              </a:rPr>
              <a:t>This will affect the model accuracy.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eb4cbc87b2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eb4cbc87b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sz="1800" dirty="0">
                <a:effectLst/>
                <a:latin typeface="Times New Roman" panose="02020603050405020304" pitchFamily="18" charset="0"/>
                <a:ea typeface="Calibri" panose="020F0502020204030204" pitchFamily="34" charset="0"/>
              </a:rPr>
              <a:t>. the graph on the left hand side shows that we don’t have stationary data as both The mean and variance are not constant. So we need to applied logarithms and differencing to our data. </a:t>
            </a:r>
          </a:p>
          <a:p>
            <a:pPr marL="0" lvl="0" indent="0" algn="l" rtl="0">
              <a:spcBef>
                <a:spcPts val="0"/>
              </a:spcBef>
              <a:spcAft>
                <a:spcPts val="0"/>
              </a:spcAft>
              <a:buNone/>
            </a:pPr>
            <a:r>
              <a:rPr lang="en-NZ" sz="1800" dirty="0">
                <a:effectLst/>
                <a:latin typeface="Times New Roman" panose="02020603050405020304" pitchFamily="18" charset="0"/>
                <a:ea typeface="Calibri" panose="020F0502020204030204" pitchFamily="34" charset="0"/>
              </a:rPr>
              <a:t>The result is on the right hand side, it shows constant mean and roughly constant variance. </a:t>
            </a:r>
            <a:endParaRPr dirty="0"/>
          </a:p>
        </p:txBody>
      </p:sp>
    </p:spTree>
    <p:extLst>
      <p:ext uri="{BB962C8B-B14F-4D97-AF65-F5344CB8AC3E}">
        <p14:creationId xmlns:p14="http://schemas.microsoft.com/office/powerpoint/2010/main" val="1287249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sv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61100" y="1778797"/>
            <a:ext cx="8222100" cy="838800"/>
          </a:xfrm>
          <a:prstGeom prst="rect">
            <a:avLst/>
          </a:prstGeom>
        </p:spPr>
        <p:txBody>
          <a:bodyPr spcFirstLastPara="1" wrap="square" lIns="91425" tIns="91425" rIns="91425" bIns="91425" anchor="b" anchorCtr="0">
            <a:noAutofit/>
          </a:bodyPr>
          <a:lstStyle/>
          <a:p>
            <a:pPr marL="0" lvl="0" indent="0" algn="l" rtl="0">
              <a:lnSpc>
                <a:spcPct val="130000"/>
              </a:lnSpc>
              <a:spcBef>
                <a:spcPts val="0"/>
              </a:spcBef>
              <a:spcAft>
                <a:spcPts val="0"/>
              </a:spcAft>
              <a:buNone/>
            </a:pPr>
            <a:r>
              <a:rPr lang="en-NZ" b="1" i="0" u="sng" dirty="0">
                <a:solidFill>
                  <a:srgbClr val="FFFFFF"/>
                </a:solidFill>
                <a:effectLst/>
              </a:rPr>
              <a:t>Covid Data Analysis</a:t>
            </a:r>
            <a:endParaRPr b="1" dirty="0"/>
          </a:p>
        </p:txBody>
      </p:sp>
      <p:sp>
        <p:nvSpPr>
          <p:cNvPr id="86" name="Google Shape;86;p13"/>
          <p:cNvSpPr txBox="1">
            <a:spLocks noGrp="1"/>
          </p:cNvSpPr>
          <p:nvPr>
            <p:ph type="subTitle" idx="1"/>
          </p:nvPr>
        </p:nvSpPr>
        <p:spPr>
          <a:xfrm>
            <a:off x="676360" y="3505676"/>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Yongqi Liang</a:t>
            </a:r>
            <a:endParaRPr dirty="0"/>
          </a:p>
        </p:txBody>
      </p:sp>
      <p:pic>
        <p:nvPicPr>
          <p:cNvPr id="1026" name="Picture 2" descr="Overview - COVID-19 - Eurostat">
            <a:extLst>
              <a:ext uri="{FF2B5EF4-FFF2-40B4-BE49-F238E27FC236}">
                <a16:creationId xmlns:a16="http://schemas.microsoft.com/office/drawing/2014/main" id="{A418EE50-BAE2-4E6B-B8BE-BCC794C211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2901950"/>
            <a:ext cx="2887133" cy="18051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2" name="Google Shape;132;p18"/>
          <p:cNvSpPr txBox="1"/>
          <p:nvPr/>
        </p:nvSpPr>
        <p:spPr>
          <a:xfrm>
            <a:off x="338750" y="3616997"/>
            <a:ext cx="8466625"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NZ" sz="1200" b="1" dirty="0">
                <a:solidFill>
                  <a:schemeClr val="dk1"/>
                </a:solidFill>
                <a:latin typeface="Roboto"/>
                <a:ea typeface="Roboto"/>
                <a:cs typeface="Roboto"/>
                <a:sym typeface="Roboto"/>
              </a:rPr>
              <a:t>H</a:t>
            </a:r>
            <a:r>
              <a:rPr lang="en-NZ" sz="800" b="1" dirty="0">
                <a:solidFill>
                  <a:schemeClr val="dk1"/>
                </a:solidFill>
                <a:latin typeface="Roboto"/>
                <a:ea typeface="Roboto"/>
                <a:cs typeface="Roboto"/>
                <a:sym typeface="Roboto"/>
              </a:rPr>
              <a:t>0</a:t>
            </a:r>
            <a:r>
              <a:rPr lang="en-NZ" sz="1200" b="1" dirty="0">
                <a:solidFill>
                  <a:schemeClr val="dk1"/>
                </a:solidFill>
                <a:latin typeface="Roboto"/>
                <a:ea typeface="Roboto"/>
                <a:cs typeface="Roboto"/>
                <a:sym typeface="Roboto"/>
              </a:rPr>
              <a:t>: The null hypothesis is that there is a unit root.</a:t>
            </a:r>
          </a:p>
          <a:p>
            <a:pPr marL="0" lvl="0" indent="0" algn="l" rtl="0">
              <a:spcBef>
                <a:spcPts val="0"/>
              </a:spcBef>
              <a:spcAft>
                <a:spcPts val="0"/>
              </a:spcAft>
              <a:buNone/>
            </a:pPr>
            <a:r>
              <a:rPr lang="en-NZ" sz="1200" b="1" dirty="0">
                <a:solidFill>
                  <a:schemeClr val="dk1"/>
                </a:solidFill>
                <a:latin typeface="Roboto"/>
                <a:ea typeface="Roboto"/>
                <a:cs typeface="Roboto"/>
                <a:sym typeface="Roboto"/>
              </a:rPr>
              <a:t>H</a:t>
            </a:r>
            <a:r>
              <a:rPr lang="en-NZ" sz="800" b="1" dirty="0">
                <a:solidFill>
                  <a:schemeClr val="dk1"/>
                </a:solidFill>
                <a:latin typeface="Roboto"/>
                <a:ea typeface="Roboto"/>
                <a:cs typeface="Roboto"/>
                <a:sym typeface="Roboto"/>
              </a:rPr>
              <a:t>1</a:t>
            </a:r>
            <a:r>
              <a:rPr lang="en-NZ" sz="1200" b="1" dirty="0">
                <a:solidFill>
                  <a:schemeClr val="dk1"/>
                </a:solidFill>
                <a:latin typeface="Roboto"/>
                <a:ea typeface="Roboto"/>
                <a:cs typeface="Roboto"/>
                <a:sym typeface="Roboto"/>
              </a:rPr>
              <a:t>: The alternative hypothesis is that the time series is stationary.</a:t>
            </a:r>
          </a:p>
          <a:p>
            <a:pPr marL="0" lvl="0" indent="0" algn="l" rtl="0">
              <a:spcBef>
                <a:spcPts val="0"/>
              </a:spcBef>
              <a:spcAft>
                <a:spcPts val="0"/>
              </a:spcAft>
              <a:buNone/>
            </a:pPr>
            <a:endParaRPr lang="en-NZ" sz="1200" b="1" dirty="0">
              <a:solidFill>
                <a:schemeClr val="dk1"/>
              </a:solidFill>
              <a:latin typeface="Roboto"/>
              <a:ea typeface="Roboto"/>
              <a:cs typeface="Roboto"/>
              <a:sym typeface="Roboto"/>
            </a:endParaRPr>
          </a:p>
          <a:p>
            <a:pPr marL="0" lvl="0" indent="0" algn="l" rtl="0">
              <a:spcBef>
                <a:spcPts val="0"/>
              </a:spcBef>
              <a:spcAft>
                <a:spcPts val="0"/>
              </a:spcAft>
              <a:buNone/>
            </a:pPr>
            <a:endParaRPr lang="en-NZ" sz="1200" b="1" dirty="0">
              <a:solidFill>
                <a:schemeClr val="dk1"/>
              </a:solidFill>
              <a:latin typeface="Roboto"/>
              <a:ea typeface="Roboto"/>
              <a:cs typeface="Roboto"/>
              <a:sym typeface="Roboto"/>
            </a:endParaRPr>
          </a:p>
          <a:p>
            <a:pPr marL="0" lvl="0" indent="0" algn="l" rtl="0">
              <a:spcBef>
                <a:spcPts val="0"/>
              </a:spcBef>
              <a:spcAft>
                <a:spcPts val="0"/>
              </a:spcAft>
              <a:buNone/>
            </a:pPr>
            <a:r>
              <a:rPr lang="en-NZ" sz="1200" b="1" dirty="0">
                <a:solidFill>
                  <a:schemeClr val="dk1"/>
                </a:solidFill>
                <a:latin typeface="Roboto"/>
                <a:ea typeface="Roboto"/>
                <a:cs typeface="Roboto"/>
                <a:sym typeface="Roboto"/>
              </a:rPr>
              <a:t>The p-value of our test is 0.01 on a significance level of 0.05. Hence, we reject the null hypothesis. In other words, our data is now stationary and we can proceed with the analysis.</a:t>
            </a:r>
          </a:p>
        </p:txBody>
      </p:sp>
      <p:sp>
        <p:nvSpPr>
          <p:cNvPr id="12" name="TextBox 11">
            <a:extLst>
              <a:ext uri="{FF2B5EF4-FFF2-40B4-BE49-F238E27FC236}">
                <a16:creationId xmlns:a16="http://schemas.microsoft.com/office/drawing/2014/main" id="{8ED8B381-656B-4D86-A478-5D7769B2AFFA}"/>
              </a:ext>
            </a:extLst>
          </p:cNvPr>
          <p:cNvSpPr txBox="1"/>
          <p:nvPr/>
        </p:nvSpPr>
        <p:spPr>
          <a:xfrm>
            <a:off x="133013" y="233872"/>
            <a:ext cx="8482126" cy="430887"/>
          </a:xfrm>
          <a:prstGeom prst="rect">
            <a:avLst/>
          </a:prstGeom>
          <a:noFill/>
        </p:spPr>
        <p:txBody>
          <a:bodyPr wrap="square">
            <a:spAutoFit/>
          </a:bodyPr>
          <a:lstStyle/>
          <a:p>
            <a:r>
              <a:rPr lang="en-NZ" sz="2200" b="1" dirty="0">
                <a:solidFill>
                  <a:schemeClr val="dk1"/>
                </a:solidFill>
              </a:rPr>
              <a:t>Process of building a Arima Model</a:t>
            </a:r>
            <a:endParaRPr lang="en-NZ" sz="2200" dirty="0"/>
          </a:p>
        </p:txBody>
      </p:sp>
      <p:pic>
        <p:nvPicPr>
          <p:cNvPr id="3" name="Picture 2">
            <a:extLst>
              <a:ext uri="{FF2B5EF4-FFF2-40B4-BE49-F238E27FC236}">
                <a16:creationId xmlns:a16="http://schemas.microsoft.com/office/drawing/2014/main" id="{553576F1-1D99-4DDD-A4B2-E5051DAF10BD}"/>
              </a:ext>
            </a:extLst>
          </p:cNvPr>
          <p:cNvPicPr>
            <a:picLocks noChangeAspect="1"/>
          </p:cNvPicPr>
          <p:nvPr/>
        </p:nvPicPr>
        <p:blipFill>
          <a:blip r:embed="rId3"/>
          <a:stretch>
            <a:fillRect/>
          </a:stretch>
        </p:blipFill>
        <p:spPr>
          <a:xfrm>
            <a:off x="1710786" y="1207718"/>
            <a:ext cx="5115639" cy="2305372"/>
          </a:xfrm>
          <a:prstGeom prst="rect">
            <a:avLst/>
          </a:prstGeom>
        </p:spPr>
      </p:pic>
      <p:sp>
        <p:nvSpPr>
          <p:cNvPr id="15" name="TextBox 14">
            <a:extLst>
              <a:ext uri="{FF2B5EF4-FFF2-40B4-BE49-F238E27FC236}">
                <a16:creationId xmlns:a16="http://schemas.microsoft.com/office/drawing/2014/main" id="{A7297D60-DFEA-44D6-BC69-64730472AC62}"/>
              </a:ext>
            </a:extLst>
          </p:cNvPr>
          <p:cNvSpPr txBox="1"/>
          <p:nvPr/>
        </p:nvSpPr>
        <p:spPr>
          <a:xfrm>
            <a:off x="246528" y="672459"/>
            <a:ext cx="4575842" cy="400110"/>
          </a:xfrm>
          <a:prstGeom prst="rect">
            <a:avLst/>
          </a:prstGeom>
          <a:noFill/>
        </p:spPr>
        <p:txBody>
          <a:bodyPr wrap="square">
            <a:spAutoFit/>
          </a:bodyPr>
          <a:lstStyle/>
          <a:p>
            <a:r>
              <a:rPr lang="en-NZ" sz="2000" b="1" dirty="0">
                <a:solidFill>
                  <a:schemeClr val="dk1"/>
                </a:solidFill>
              </a:rPr>
              <a:t>- Augmented Dickey-Fuller Test</a:t>
            </a:r>
            <a:endParaRPr lang="en-NZ" sz="2000" dirty="0"/>
          </a:p>
        </p:txBody>
      </p:sp>
      <p:sp>
        <p:nvSpPr>
          <p:cNvPr id="4" name="Rectangle 3">
            <a:extLst>
              <a:ext uri="{FF2B5EF4-FFF2-40B4-BE49-F238E27FC236}">
                <a16:creationId xmlns:a16="http://schemas.microsoft.com/office/drawing/2014/main" id="{2070AB3A-279E-41A6-B82A-AC2F9F29EE7B}"/>
              </a:ext>
            </a:extLst>
          </p:cNvPr>
          <p:cNvSpPr/>
          <p:nvPr/>
        </p:nvSpPr>
        <p:spPr>
          <a:xfrm>
            <a:off x="5320355" y="2886458"/>
            <a:ext cx="1426228" cy="3227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5" name="Picture 4">
            <a:extLst>
              <a:ext uri="{FF2B5EF4-FFF2-40B4-BE49-F238E27FC236}">
                <a16:creationId xmlns:a16="http://schemas.microsoft.com/office/drawing/2014/main" id="{17BED1DA-30C2-46A5-A1C0-34F6068B0162}"/>
              </a:ext>
            </a:extLst>
          </p:cNvPr>
          <p:cNvPicPr>
            <a:picLocks noChangeAspect="1"/>
          </p:cNvPicPr>
          <p:nvPr/>
        </p:nvPicPr>
        <p:blipFill>
          <a:blip r:embed="rId3"/>
          <a:stretch>
            <a:fillRect/>
          </a:stretch>
        </p:blipFill>
        <p:spPr>
          <a:xfrm>
            <a:off x="1237656" y="1380345"/>
            <a:ext cx="6272840" cy="1967466"/>
          </a:xfrm>
          <a:prstGeom prst="rect">
            <a:avLst/>
          </a:prstGeom>
        </p:spPr>
      </p:pic>
      <p:sp>
        <p:nvSpPr>
          <p:cNvPr id="132" name="Google Shape;132;p18"/>
          <p:cNvSpPr txBox="1"/>
          <p:nvPr/>
        </p:nvSpPr>
        <p:spPr>
          <a:xfrm>
            <a:off x="338750" y="3616997"/>
            <a:ext cx="8466625" cy="1415742"/>
          </a:xfrm>
          <a:prstGeom prst="rect">
            <a:avLst/>
          </a:prstGeom>
          <a:noFill/>
          <a:ln>
            <a:noFill/>
          </a:ln>
        </p:spPr>
        <p:txBody>
          <a:bodyPr spcFirstLastPara="1" wrap="square" lIns="91425" tIns="91425" rIns="91425" bIns="91425" anchor="t" anchorCtr="0">
            <a:spAutoFit/>
          </a:bodyPr>
          <a:lstStyle/>
          <a:p>
            <a:pPr marL="171450" lvl="0" indent="-171450" algn="l" rtl="0">
              <a:spcBef>
                <a:spcPts val="0"/>
              </a:spcBef>
              <a:spcAft>
                <a:spcPts val="0"/>
              </a:spcAft>
              <a:buFont typeface="Arial" panose="020B0604020202020204" pitchFamily="34" charset="0"/>
              <a:buChar char="•"/>
            </a:pPr>
            <a:r>
              <a:rPr lang="en-NZ" sz="1600" b="1" dirty="0" err="1">
                <a:solidFill>
                  <a:schemeClr val="dk1"/>
                </a:solidFill>
                <a:latin typeface="Roboto"/>
                <a:ea typeface="Roboto"/>
                <a:cs typeface="Roboto"/>
                <a:sym typeface="Roboto"/>
              </a:rPr>
              <a:t>auto.arima</a:t>
            </a:r>
            <a:r>
              <a:rPr lang="en-NZ" sz="1600" b="1" dirty="0">
                <a:solidFill>
                  <a:schemeClr val="dk1"/>
                </a:solidFill>
                <a:latin typeface="Roboto"/>
                <a:ea typeface="Roboto"/>
                <a:cs typeface="Roboto"/>
                <a:sym typeface="Roboto"/>
              </a:rPr>
              <a:t> function in forecast package in R helps us identify the best fit ARIMA model.</a:t>
            </a:r>
          </a:p>
          <a:p>
            <a:pPr marL="171450" lvl="0" indent="-171450" algn="l" rtl="0">
              <a:spcBef>
                <a:spcPts val="0"/>
              </a:spcBef>
              <a:spcAft>
                <a:spcPts val="0"/>
              </a:spcAft>
              <a:buFont typeface="Arial" panose="020B0604020202020204" pitchFamily="34" charset="0"/>
              <a:buChar char="•"/>
            </a:pPr>
            <a:r>
              <a:rPr lang="en-NZ" sz="1600" b="1" dirty="0">
                <a:solidFill>
                  <a:schemeClr val="dk1"/>
                </a:solidFill>
                <a:latin typeface="Roboto"/>
                <a:ea typeface="Roboto"/>
                <a:cs typeface="Roboto"/>
                <a:sym typeface="Roboto"/>
              </a:rPr>
              <a:t>based on Akaike Information Criterion (AIC) , and Bayesian Information Criterion (BIC) values.</a:t>
            </a:r>
          </a:p>
          <a:p>
            <a:pPr marL="171450" lvl="0" indent="-171450" algn="l" rtl="0">
              <a:spcBef>
                <a:spcPts val="0"/>
              </a:spcBef>
              <a:spcAft>
                <a:spcPts val="0"/>
              </a:spcAft>
              <a:buFont typeface="Arial" panose="020B0604020202020204" pitchFamily="34" charset="0"/>
              <a:buChar char="•"/>
            </a:pPr>
            <a:r>
              <a:rPr lang="en-NZ" sz="1600" b="1" dirty="0">
                <a:solidFill>
                  <a:schemeClr val="dk1"/>
                </a:solidFill>
                <a:latin typeface="Roboto"/>
                <a:ea typeface="Roboto"/>
                <a:cs typeface="Roboto"/>
                <a:sym typeface="Roboto"/>
              </a:rPr>
              <a:t>choose a model with minimum AIC and BIC values</a:t>
            </a:r>
          </a:p>
          <a:p>
            <a:pPr marL="171450" lvl="0" indent="-171450" algn="l" rtl="0">
              <a:spcBef>
                <a:spcPts val="0"/>
              </a:spcBef>
              <a:spcAft>
                <a:spcPts val="0"/>
              </a:spcAft>
              <a:buFont typeface="Arial" panose="020B0604020202020204" pitchFamily="34" charset="0"/>
              <a:buChar char="•"/>
            </a:pPr>
            <a:endParaRPr lang="en-NZ" sz="1600" b="1" dirty="0">
              <a:solidFill>
                <a:schemeClr val="dk1"/>
              </a:solidFill>
              <a:latin typeface="Roboto"/>
              <a:ea typeface="Roboto"/>
              <a:cs typeface="Roboto"/>
              <a:sym typeface="Roboto"/>
            </a:endParaRPr>
          </a:p>
        </p:txBody>
      </p:sp>
      <p:sp>
        <p:nvSpPr>
          <p:cNvPr id="12" name="TextBox 11">
            <a:extLst>
              <a:ext uri="{FF2B5EF4-FFF2-40B4-BE49-F238E27FC236}">
                <a16:creationId xmlns:a16="http://schemas.microsoft.com/office/drawing/2014/main" id="{8ED8B381-656B-4D86-A478-5D7769B2AFFA}"/>
              </a:ext>
            </a:extLst>
          </p:cNvPr>
          <p:cNvSpPr txBox="1"/>
          <p:nvPr/>
        </p:nvSpPr>
        <p:spPr>
          <a:xfrm>
            <a:off x="133013" y="233872"/>
            <a:ext cx="8482126" cy="430887"/>
          </a:xfrm>
          <a:prstGeom prst="rect">
            <a:avLst/>
          </a:prstGeom>
          <a:noFill/>
        </p:spPr>
        <p:txBody>
          <a:bodyPr wrap="square">
            <a:spAutoFit/>
          </a:bodyPr>
          <a:lstStyle/>
          <a:p>
            <a:r>
              <a:rPr lang="en-NZ" sz="2200" b="1" dirty="0">
                <a:solidFill>
                  <a:schemeClr val="dk1"/>
                </a:solidFill>
              </a:rPr>
              <a:t>Process of building a Arima Model</a:t>
            </a:r>
            <a:endParaRPr lang="en-NZ" sz="2200" dirty="0"/>
          </a:p>
        </p:txBody>
      </p:sp>
      <p:sp>
        <p:nvSpPr>
          <p:cNvPr id="15" name="TextBox 14">
            <a:extLst>
              <a:ext uri="{FF2B5EF4-FFF2-40B4-BE49-F238E27FC236}">
                <a16:creationId xmlns:a16="http://schemas.microsoft.com/office/drawing/2014/main" id="{A7297D60-DFEA-44D6-BC69-64730472AC62}"/>
              </a:ext>
            </a:extLst>
          </p:cNvPr>
          <p:cNvSpPr txBox="1"/>
          <p:nvPr/>
        </p:nvSpPr>
        <p:spPr>
          <a:xfrm>
            <a:off x="246528" y="672459"/>
            <a:ext cx="5624074" cy="707886"/>
          </a:xfrm>
          <a:prstGeom prst="rect">
            <a:avLst/>
          </a:prstGeom>
          <a:noFill/>
        </p:spPr>
        <p:txBody>
          <a:bodyPr wrap="square">
            <a:spAutoFit/>
          </a:bodyPr>
          <a:lstStyle/>
          <a:p>
            <a:r>
              <a:rPr lang="en-NZ" sz="2000" b="1" dirty="0">
                <a:solidFill>
                  <a:schemeClr val="dk1"/>
                </a:solidFill>
              </a:rPr>
              <a:t>- Identification of best fit ARIMA model.</a:t>
            </a:r>
          </a:p>
          <a:p>
            <a:endParaRPr lang="en-NZ" sz="2000" dirty="0"/>
          </a:p>
        </p:txBody>
      </p:sp>
      <p:sp>
        <p:nvSpPr>
          <p:cNvPr id="4" name="Rectangle 3">
            <a:extLst>
              <a:ext uri="{FF2B5EF4-FFF2-40B4-BE49-F238E27FC236}">
                <a16:creationId xmlns:a16="http://schemas.microsoft.com/office/drawing/2014/main" id="{2070AB3A-279E-41A6-B82A-AC2F9F29EE7B}"/>
              </a:ext>
            </a:extLst>
          </p:cNvPr>
          <p:cNvSpPr/>
          <p:nvPr/>
        </p:nvSpPr>
        <p:spPr>
          <a:xfrm>
            <a:off x="1191664" y="1316237"/>
            <a:ext cx="1029022" cy="2409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3460010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2" name="TextBox 11">
            <a:extLst>
              <a:ext uri="{FF2B5EF4-FFF2-40B4-BE49-F238E27FC236}">
                <a16:creationId xmlns:a16="http://schemas.microsoft.com/office/drawing/2014/main" id="{8ED8B381-656B-4D86-A478-5D7769B2AFFA}"/>
              </a:ext>
            </a:extLst>
          </p:cNvPr>
          <p:cNvSpPr txBox="1"/>
          <p:nvPr/>
        </p:nvSpPr>
        <p:spPr>
          <a:xfrm>
            <a:off x="133013" y="233872"/>
            <a:ext cx="8482126" cy="461665"/>
          </a:xfrm>
          <a:prstGeom prst="rect">
            <a:avLst/>
          </a:prstGeom>
          <a:noFill/>
        </p:spPr>
        <p:txBody>
          <a:bodyPr wrap="square">
            <a:spAutoFit/>
          </a:bodyPr>
          <a:lstStyle/>
          <a:p>
            <a:r>
              <a:rPr lang="en-NZ" sz="2200" b="1" dirty="0">
                <a:solidFill>
                  <a:schemeClr val="dk1"/>
                </a:solidFill>
              </a:rPr>
              <a:t>Forecast </a:t>
            </a:r>
            <a:r>
              <a:rPr lang="en-NZ" sz="2400" b="1" dirty="0">
                <a:solidFill>
                  <a:schemeClr val="dk1"/>
                </a:solidFill>
              </a:rPr>
              <a:t>daily new cases using the best fit </a:t>
            </a:r>
            <a:r>
              <a:rPr lang="en-NZ" sz="2200" b="1" dirty="0">
                <a:solidFill>
                  <a:schemeClr val="dk1"/>
                </a:solidFill>
              </a:rPr>
              <a:t>Arima Model</a:t>
            </a:r>
            <a:endParaRPr lang="en-NZ" sz="2200" dirty="0"/>
          </a:p>
        </p:txBody>
      </p:sp>
      <p:sp>
        <p:nvSpPr>
          <p:cNvPr id="15" name="TextBox 14">
            <a:extLst>
              <a:ext uri="{FF2B5EF4-FFF2-40B4-BE49-F238E27FC236}">
                <a16:creationId xmlns:a16="http://schemas.microsoft.com/office/drawing/2014/main" id="{A7297D60-DFEA-44D6-BC69-64730472AC62}"/>
              </a:ext>
            </a:extLst>
          </p:cNvPr>
          <p:cNvSpPr txBox="1"/>
          <p:nvPr/>
        </p:nvSpPr>
        <p:spPr>
          <a:xfrm>
            <a:off x="246527" y="672459"/>
            <a:ext cx="8313485" cy="338554"/>
          </a:xfrm>
          <a:prstGeom prst="rect">
            <a:avLst/>
          </a:prstGeom>
          <a:noFill/>
        </p:spPr>
        <p:txBody>
          <a:bodyPr wrap="square">
            <a:spAutoFit/>
          </a:bodyPr>
          <a:lstStyle/>
          <a:p>
            <a:r>
              <a:rPr lang="en-NZ" sz="1600" b="1" dirty="0">
                <a:solidFill>
                  <a:schemeClr val="dk1"/>
                </a:solidFill>
              </a:rPr>
              <a:t>- Number of daily new cases forecast for the next 30 days in the US</a:t>
            </a:r>
            <a:endParaRPr lang="en-NZ" sz="1600" dirty="0"/>
          </a:p>
        </p:txBody>
      </p:sp>
      <p:pic>
        <p:nvPicPr>
          <p:cNvPr id="11" name="Picture 10">
            <a:extLst>
              <a:ext uri="{FF2B5EF4-FFF2-40B4-BE49-F238E27FC236}">
                <a16:creationId xmlns:a16="http://schemas.microsoft.com/office/drawing/2014/main" id="{F77E638C-0976-4E88-ACC3-595A9EFFA7F5}"/>
              </a:ext>
            </a:extLst>
          </p:cNvPr>
          <p:cNvPicPr>
            <a:picLocks noChangeAspect="1"/>
          </p:cNvPicPr>
          <p:nvPr/>
        </p:nvPicPr>
        <p:blipFill>
          <a:blip r:embed="rId3"/>
          <a:stretch>
            <a:fillRect/>
          </a:stretch>
        </p:blipFill>
        <p:spPr>
          <a:xfrm>
            <a:off x="4572000" y="1241628"/>
            <a:ext cx="4301524" cy="2660243"/>
          </a:xfrm>
          <a:prstGeom prst="rect">
            <a:avLst/>
          </a:prstGeom>
        </p:spPr>
      </p:pic>
      <p:pic>
        <p:nvPicPr>
          <p:cNvPr id="14" name="Picture 13">
            <a:extLst>
              <a:ext uri="{FF2B5EF4-FFF2-40B4-BE49-F238E27FC236}">
                <a16:creationId xmlns:a16="http://schemas.microsoft.com/office/drawing/2014/main" id="{C87783C5-26BF-4478-A20F-F9E980690303}"/>
              </a:ext>
            </a:extLst>
          </p:cNvPr>
          <p:cNvPicPr>
            <a:picLocks noChangeAspect="1"/>
          </p:cNvPicPr>
          <p:nvPr/>
        </p:nvPicPr>
        <p:blipFill>
          <a:blip r:embed="rId4"/>
          <a:stretch>
            <a:fillRect/>
          </a:stretch>
        </p:blipFill>
        <p:spPr>
          <a:xfrm>
            <a:off x="246527" y="1208085"/>
            <a:ext cx="4409997" cy="2727327"/>
          </a:xfrm>
          <a:prstGeom prst="rect">
            <a:avLst/>
          </a:prstGeom>
        </p:spPr>
      </p:pic>
    </p:spTree>
    <p:extLst>
      <p:ext uri="{BB962C8B-B14F-4D97-AF65-F5344CB8AC3E}">
        <p14:creationId xmlns:p14="http://schemas.microsoft.com/office/powerpoint/2010/main" val="2541008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2" name="TextBox 11">
            <a:extLst>
              <a:ext uri="{FF2B5EF4-FFF2-40B4-BE49-F238E27FC236}">
                <a16:creationId xmlns:a16="http://schemas.microsoft.com/office/drawing/2014/main" id="{8ED8B381-656B-4D86-A478-5D7769B2AFFA}"/>
              </a:ext>
            </a:extLst>
          </p:cNvPr>
          <p:cNvSpPr txBox="1"/>
          <p:nvPr/>
        </p:nvSpPr>
        <p:spPr>
          <a:xfrm>
            <a:off x="133013" y="233872"/>
            <a:ext cx="8482126" cy="461665"/>
          </a:xfrm>
          <a:prstGeom prst="rect">
            <a:avLst/>
          </a:prstGeom>
          <a:noFill/>
        </p:spPr>
        <p:txBody>
          <a:bodyPr wrap="square">
            <a:spAutoFit/>
          </a:bodyPr>
          <a:lstStyle/>
          <a:p>
            <a:r>
              <a:rPr lang="en-NZ" sz="2200" b="1" dirty="0">
                <a:solidFill>
                  <a:schemeClr val="dk1"/>
                </a:solidFill>
              </a:rPr>
              <a:t>Forecast </a:t>
            </a:r>
            <a:r>
              <a:rPr lang="en-NZ" sz="2400" b="1" dirty="0">
                <a:solidFill>
                  <a:schemeClr val="dk1"/>
                </a:solidFill>
              </a:rPr>
              <a:t>daily new cases using the best fit </a:t>
            </a:r>
            <a:r>
              <a:rPr lang="en-NZ" sz="2200" b="1" dirty="0">
                <a:solidFill>
                  <a:schemeClr val="dk1"/>
                </a:solidFill>
              </a:rPr>
              <a:t>Arima Model</a:t>
            </a:r>
            <a:endParaRPr lang="en-NZ" sz="2200" dirty="0"/>
          </a:p>
        </p:txBody>
      </p:sp>
      <p:sp>
        <p:nvSpPr>
          <p:cNvPr id="15" name="TextBox 14">
            <a:extLst>
              <a:ext uri="{FF2B5EF4-FFF2-40B4-BE49-F238E27FC236}">
                <a16:creationId xmlns:a16="http://schemas.microsoft.com/office/drawing/2014/main" id="{A7297D60-DFEA-44D6-BC69-64730472AC62}"/>
              </a:ext>
            </a:extLst>
          </p:cNvPr>
          <p:cNvSpPr txBox="1"/>
          <p:nvPr/>
        </p:nvSpPr>
        <p:spPr>
          <a:xfrm>
            <a:off x="246527" y="672459"/>
            <a:ext cx="8313485" cy="584775"/>
          </a:xfrm>
          <a:prstGeom prst="rect">
            <a:avLst/>
          </a:prstGeom>
          <a:noFill/>
        </p:spPr>
        <p:txBody>
          <a:bodyPr wrap="square">
            <a:spAutoFit/>
          </a:bodyPr>
          <a:lstStyle/>
          <a:p>
            <a:r>
              <a:rPr lang="en-NZ" sz="1600" b="1" dirty="0">
                <a:solidFill>
                  <a:schemeClr val="dk1"/>
                </a:solidFill>
              </a:rPr>
              <a:t>- Plot ACF and PACF for residuals of ARIMA model to ensure no more information is left for extraction.</a:t>
            </a:r>
            <a:endParaRPr lang="en-NZ" sz="1600" dirty="0"/>
          </a:p>
        </p:txBody>
      </p:sp>
      <p:pic>
        <p:nvPicPr>
          <p:cNvPr id="3" name="Picture 2">
            <a:extLst>
              <a:ext uri="{FF2B5EF4-FFF2-40B4-BE49-F238E27FC236}">
                <a16:creationId xmlns:a16="http://schemas.microsoft.com/office/drawing/2014/main" id="{4D756C06-9333-4D80-8FBA-599CA710CD2C}"/>
              </a:ext>
            </a:extLst>
          </p:cNvPr>
          <p:cNvPicPr>
            <a:picLocks noChangeAspect="1"/>
          </p:cNvPicPr>
          <p:nvPr/>
        </p:nvPicPr>
        <p:blipFill>
          <a:blip r:embed="rId3"/>
          <a:stretch>
            <a:fillRect/>
          </a:stretch>
        </p:blipFill>
        <p:spPr>
          <a:xfrm>
            <a:off x="191400" y="1336703"/>
            <a:ext cx="4287160" cy="2974040"/>
          </a:xfrm>
          <a:prstGeom prst="rect">
            <a:avLst/>
          </a:prstGeom>
        </p:spPr>
      </p:pic>
      <p:pic>
        <p:nvPicPr>
          <p:cNvPr id="5" name="Picture 4">
            <a:extLst>
              <a:ext uri="{FF2B5EF4-FFF2-40B4-BE49-F238E27FC236}">
                <a16:creationId xmlns:a16="http://schemas.microsoft.com/office/drawing/2014/main" id="{C1C57CA0-3E18-465B-848B-9E95DD4672D6}"/>
              </a:ext>
            </a:extLst>
          </p:cNvPr>
          <p:cNvPicPr>
            <a:picLocks noChangeAspect="1"/>
          </p:cNvPicPr>
          <p:nvPr/>
        </p:nvPicPr>
        <p:blipFill>
          <a:blip r:embed="rId4"/>
          <a:stretch>
            <a:fillRect/>
          </a:stretch>
        </p:blipFill>
        <p:spPr>
          <a:xfrm>
            <a:off x="4572000" y="1444330"/>
            <a:ext cx="4185534" cy="2866413"/>
          </a:xfrm>
          <a:prstGeom prst="rect">
            <a:avLst/>
          </a:prstGeom>
        </p:spPr>
      </p:pic>
    </p:spTree>
    <p:extLst>
      <p:ext uri="{BB962C8B-B14F-4D97-AF65-F5344CB8AC3E}">
        <p14:creationId xmlns:p14="http://schemas.microsoft.com/office/powerpoint/2010/main" val="1924908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2" name="TextBox 11">
            <a:extLst>
              <a:ext uri="{FF2B5EF4-FFF2-40B4-BE49-F238E27FC236}">
                <a16:creationId xmlns:a16="http://schemas.microsoft.com/office/drawing/2014/main" id="{8ED8B381-656B-4D86-A478-5D7769B2AFFA}"/>
              </a:ext>
            </a:extLst>
          </p:cNvPr>
          <p:cNvSpPr txBox="1"/>
          <p:nvPr/>
        </p:nvSpPr>
        <p:spPr>
          <a:xfrm>
            <a:off x="133013" y="233872"/>
            <a:ext cx="8482126" cy="461665"/>
          </a:xfrm>
          <a:prstGeom prst="rect">
            <a:avLst/>
          </a:prstGeom>
          <a:noFill/>
        </p:spPr>
        <p:txBody>
          <a:bodyPr wrap="square">
            <a:spAutoFit/>
          </a:bodyPr>
          <a:lstStyle/>
          <a:p>
            <a:r>
              <a:rPr lang="en-NZ" sz="2200" b="1" dirty="0">
                <a:solidFill>
                  <a:schemeClr val="dk1"/>
                </a:solidFill>
              </a:rPr>
              <a:t>Forecast </a:t>
            </a:r>
            <a:r>
              <a:rPr lang="en-NZ" sz="2400" b="1" dirty="0">
                <a:solidFill>
                  <a:schemeClr val="dk1"/>
                </a:solidFill>
              </a:rPr>
              <a:t>daily new cases using the best fit </a:t>
            </a:r>
            <a:r>
              <a:rPr lang="en-NZ" sz="2200" b="1" dirty="0">
                <a:solidFill>
                  <a:schemeClr val="dk1"/>
                </a:solidFill>
              </a:rPr>
              <a:t>Arima Model</a:t>
            </a:r>
            <a:endParaRPr lang="en-NZ" sz="2200" dirty="0"/>
          </a:p>
        </p:txBody>
      </p:sp>
      <p:sp>
        <p:nvSpPr>
          <p:cNvPr id="15" name="TextBox 14">
            <a:extLst>
              <a:ext uri="{FF2B5EF4-FFF2-40B4-BE49-F238E27FC236}">
                <a16:creationId xmlns:a16="http://schemas.microsoft.com/office/drawing/2014/main" id="{A7297D60-DFEA-44D6-BC69-64730472AC62}"/>
              </a:ext>
            </a:extLst>
          </p:cNvPr>
          <p:cNvSpPr txBox="1"/>
          <p:nvPr/>
        </p:nvSpPr>
        <p:spPr>
          <a:xfrm>
            <a:off x="246527" y="672459"/>
            <a:ext cx="8313485" cy="338554"/>
          </a:xfrm>
          <a:prstGeom prst="rect">
            <a:avLst/>
          </a:prstGeom>
          <a:noFill/>
        </p:spPr>
        <p:txBody>
          <a:bodyPr wrap="square">
            <a:spAutoFit/>
          </a:bodyPr>
          <a:lstStyle/>
          <a:p>
            <a:r>
              <a:rPr lang="en-NZ" sz="1600" b="1" dirty="0">
                <a:solidFill>
                  <a:schemeClr val="dk1"/>
                </a:solidFill>
              </a:rPr>
              <a:t>- more Country/Region</a:t>
            </a:r>
            <a:endParaRPr lang="en-NZ" sz="1600" dirty="0"/>
          </a:p>
        </p:txBody>
      </p:sp>
      <p:pic>
        <p:nvPicPr>
          <p:cNvPr id="4" name="Picture 3">
            <a:extLst>
              <a:ext uri="{FF2B5EF4-FFF2-40B4-BE49-F238E27FC236}">
                <a16:creationId xmlns:a16="http://schemas.microsoft.com/office/drawing/2014/main" id="{E59142DE-2851-48EE-A410-4AB2070FA7AB}"/>
              </a:ext>
            </a:extLst>
          </p:cNvPr>
          <p:cNvPicPr>
            <a:picLocks noChangeAspect="1"/>
          </p:cNvPicPr>
          <p:nvPr/>
        </p:nvPicPr>
        <p:blipFill>
          <a:blip r:embed="rId3"/>
          <a:stretch>
            <a:fillRect/>
          </a:stretch>
        </p:blipFill>
        <p:spPr>
          <a:xfrm>
            <a:off x="376193" y="1252657"/>
            <a:ext cx="4265857" cy="2638186"/>
          </a:xfrm>
          <a:prstGeom prst="rect">
            <a:avLst/>
          </a:prstGeom>
        </p:spPr>
      </p:pic>
      <p:pic>
        <p:nvPicPr>
          <p:cNvPr id="6" name="Picture 5">
            <a:extLst>
              <a:ext uri="{FF2B5EF4-FFF2-40B4-BE49-F238E27FC236}">
                <a16:creationId xmlns:a16="http://schemas.microsoft.com/office/drawing/2014/main" id="{F7C68998-3BE4-46B0-851D-07F0BE7AC359}"/>
              </a:ext>
            </a:extLst>
          </p:cNvPr>
          <p:cNvPicPr>
            <a:picLocks noChangeAspect="1"/>
          </p:cNvPicPr>
          <p:nvPr/>
        </p:nvPicPr>
        <p:blipFill>
          <a:blip r:embed="rId4"/>
          <a:stretch>
            <a:fillRect/>
          </a:stretch>
        </p:blipFill>
        <p:spPr>
          <a:xfrm>
            <a:off x="4572000" y="1252657"/>
            <a:ext cx="4265857" cy="2638186"/>
          </a:xfrm>
          <a:prstGeom prst="rect">
            <a:avLst/>
          </a:prstGeom>
        </p:spPr>
      </p:pic>
      <p:sp>
        <p:nvSpPr>
          <p:cNvPr id="9" name="TextBox 8">
            <a:extLst>
              <a:ext uri="{FF2B5EF4-FFF2-40B4-BE49-F238E27FC236}">
                <a16:creationId xmlns:a16="http://schemas.microsoft.com/office/drawing/2014/main" id="{DF1B418F-88E1-48E9-B97A-3D241EA0200A}"/>
              </a:ext>
            </a:extLst>
          </p:cNvPr>
          <p:cNvSpPr txBox="1"/>
          <p:nvPr/>
        </p:nvSpPr>
        <p:spPr>
          <a:xfrm>
            <a:off x="1504612" y="4032138"/>
            <a:ext cx="1580527" cy="338554"/>
          </a:xfrm>
          <a:prstGeom prst="rect">
            <a:avLst/>
          </a:prstGeom>
          <a:noFill/>
        </p:spPr>
        <p:txBody>
          <a:bodyPr wrap="square">
            <a:spAutoFit/>
          </a:bodyPr>
          <a:lstStyle/>
          <a:p>
            <a:r>
              <a:rPr lang="en-NZ" sz="1600" b="1" dirty="0">
                <a:solidFill>
                  <a:schemeClr val="dk1"/>
                </a:solidFill>
              </a:rPr>
              <a:t>New Zealand</a:t>
            </a:r>
            <a:endParaRPr lang="en-NZ" sz="1600" dirty="0"/>
          </a:p>
        </p:txBody>
      </p:sp>
      <p:sp>
        <p:nvSpPr>
          <p:cNvPr id="10" name="TextBox 9">
            <a:extLst>
              <a:ext uri="{FF2B5EF4-FFF2-40B4-BE49-F238E27FC236}">
                <a16:creationId xmlns:a16="http://schemas.microsoft.com/office/drawing/2014/main" id="{AF439586-D5B0-42C7-9ECF-412C03341CB4}"/>
              </a:ext>
            </a:extLst>
          </p:cNvPr>
          <p:cNvSpPr txBox="1"/>
          <p:nvPr/>
        </p:nvSpPr>
        <p:spPr>
          <a:xfrm>
            <a:off x="6304749" y="4032138"/>
            <a:ext cx="1580527" cy="338554"/>
          </a:xfrm>
          <a:prstGeom prst="rect">
            <a:avLst/>
          </a:prstGeom>
          <a:noFill/>
        </p:spPr>
        <p:txBody>
          <a:bodyPr wrap="square">
            <a:spAutoFit/>
          </a:bodyPr>
          <a:lstStyle/>
          <a:p>
            <a:r>
              <a:rPr lang="en-NZ" sz="1600" b="1" dirty="0">
                <a:solidFill>
                  <a:schemeClr val="dk1"/>
                </a:solidFill>
              </a:rPr>
              <a:t>India</a:t>
            </a:r>
            <a:endParaRPr lang="en-NZ" sz="1600" dirty="0"/>
          </a:p>
        </p:txBody>
      </p:sp>
    </p:spTree>
    <p:extLst>
      <p:ext uri="{BB962C8B-B14F-4D97-AF65-F5344CB8AC3E}">
        <p14:creationId xmlns:p14="http://schemas.microsoft.com/office/powerpoint/2010/main" val="2751776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2" name="TextBox 11">
            <a:extLst>
              <a:ext uri="{FF2B5EF4-FFF2-40B4-BE49-F238E27FC236}">
                <a16:creationId xmlns:a16="http://schemas.microsoft.com/office/drawing/2014/main" id="{8ED8B381-656B-4D86-A478-5D7769B2AFFA}"/>
              </a:ext>
            </a:extLst>
          </p:cNvPr>
          <p:cNvSpPr txBox="1"/>
          <p:nvPr/>
        </p:nvSpPr>
        <p:spPr>
          <a:xfrm>
            <a:off x="2999158" y="1816783"/>
            <a:ext cx="2902180" cy="584775"/>
          </a:xfrm>
          <a:prstGeom prst="rect">
            <a:avLst/>
          </a:prstGeom>
          <a:noFill/>
        </p:spPr>
        <p:txBody>
          <a:bodyPr wrap="square">
            <a:spAutoFit/>
          </a:bodyPr>
          <a:lstStyle/>
          <a:p>
            <a:pPr algn="ctr"/>
            <a:r>
              <a:rPr lang="en-NZ" sz="3200" b="1" dirty="0">
                <a:solidFill>
                  <a:schemeClr val="dk1"/>
                </a:solidFill>
              </a:rPr>
              <a:t>Thank you</a:t>
            </a:r>
            <a:endParaRPr lang="en-NZ" sz="3200" dirty="0"/>
          </a:p>
        </p:txBody>
      </p:sp>
    </p:spTree>
    <p:extLst>
      <p:ext uri="{BB962C8B-B14F-4D97-AF65-F5344CB8AC3E}">
        <p14:creationId xmlns:p14="http://schemas.microsoft.com/office/powerpoint/2010/main" val="2639879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Contents</a:t>
            </a:r>
            <a:endParaRPr/>
          </a:p>
        </p:txBody>
      </p:sp>
      <p:sp>
        <p:nvSpPr>
          <p:cNvPr id="93" name="Google Shape;93;p14"/>
          <p:cNvSpPr/>
          <p:nvPr/>
        </p:nvSpPr>
        <p:spPr>
          <a:xfrm>
            <a:off x="159300" y="2183200"/>
            <a:ext cx="2315360" cy="8397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94" name="Google Shape;94;p14"/>
          <p:cNvSpPr txBox="1">
            <a:spLocks noGrp="1"/>
          </p:cNvSpPr>
          <p:nvPr>
            <p:ph type="body" idx="4294967295"/>
          </p:nvPr>
        </p:nvSpPr>
        <p:spPr>
          <a:xfrm>
            <a:off x="102074" y="2183075"/>
            <a:ext cx="2249190" cy="8397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NZ" dirty="0">
                <a:solidFill>
                  <a:schemeClr val="lt1"/>
                </a:solidFill>
              </a:rPr>
              <a:t>Data </a:t>
            </a:r>
            <a:r>
              <a:rPr lang="en-NZ" dirty="0" err="1">
                <a:solidFill>
                  <a:schemeClr val="lt1"/>
                </a:solidFill>
              </a:rPr>
              <a:t>preprocessing</a:t>
            </a:r>
            <a:r>
              <a:rPr lang="en-NZ" dirty="0">
                <a:solidFill>
                  <a:schemeClr val="lt1"/>
                </a:solidFill>
              </a:rPr>
              <a:t> </a:t>
            </a:r>
            <a:endParaRPr dirty="0">
              <a:solidFill>
                <a:schemeClr val="lt1"/>
              </a:solidFill>
            </a:endParaRPr>
          </a:p>
        </p:txBody>
      </p:sp>
      <p:sp>
        <p:nvSpPr>
          <p:cNvPr id="95" name="Google Shape;95;p14"/>
          <p:cNvSpPr/>
          <p:nvPr/>
        </p:nvSpPr>
        <p:spPr>
          <a:xfrm>
            <a:off x="2450363" y="2183075"/>
            <a:ext cx="1707802" cy="8397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96" name="Google Shape;96;p14"/>
          <p:cNvSpPr txBox="1">
            <a:spLocks noGrp="1"/>
          </p:cNvSpPr>
          <p:nvPr>
            <p:ph type="body" idx="4294967295"/>
          </p:nvPr>
        </p:nvSpPr>
        <p:spPr>
          <a:xfrm>
            <a:off x="2868781" y="2414550"/>
            <a:ext cx="1134149"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solidFill>
                  <a:schemeClr val="lt1"/>
                </a:solidFill>
              </a:rPr>
              <a:t>Findings</a:t>
            </a:r>
            <a:endParaRPr dirty="0">
              <a:solidFill>
                <a:schemeClr val="lt1"/>
              </a:solidFill>
            </a:endParaRPr>
          </a:p>
        </p:txBody>
      </p:sp>
      <p:sp>
        <p:nvSpPr>
          <p:cNvPr id="97" name="Google Shape;97;p14"/>
          <p:cNvSpPr/>
          <p:nvPr/>
        </p:nvSpPr>
        <p:spPr>
          <a:xfrm>
            <a:off x="4126326" y="2173429"/>
            <a:ext cx="2496636" cy="8397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98" name="Google Shape;98;p14"/>
          <p:cNvSpPr txBox="1">
            <a:spLocks noGrp="1"/>
          </p:cNvSpPr>
          <p:nvPr>
            <p:ph type="body" idx="4294967295"/>
          </p:nvPr>
        </p:nvSpPr>
        <p:spPr>
          <a:xfrm>
            <a:off x="4572000" y="2445725"/>
            <a:ext cx="2117646"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NZ" dirty="0">
                <a:solidFill>
                  <a:schemeClr val="lt1"/>
                </a:solidFill>
              </a:rPr>
              <a:t>Data modelling</a:t>
            </a:r>
          </a:p>
        </p:txBody>
      </p:sp>
      <p:sp>
        <p:nvSpPr>
          <p:cNvPr id="99" name="Google Shape;99;p14"/>
          <p:cNvSpPr/>
          <p:nvPr/>
        </p:nvSpPr>
        <p:spPr>
          <a:xfrm>
            <a:off x="6693638" y="2183075"/>
            <a:ext cx="2291062" cy="8397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00" name="Google Shape;100;p14"/>
          <p:cNvSpPr txBox="1">
            <a:spLocks noGrp="1"/>
          </p:cNvSpPr>
          <p:nvPr>
            <p:ph type="body" idx="4294967295"/>
          </p:nvPr>
        </p:nvSpPr>
        <p:spPr>
          <a:xfrm>
            <a:off x="7151225" y="2436079"/>
            <a:ext cx="1681075"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solidFill>
                  <a:schemeClr val="lt1"/>
                </a:solidFill>
              </a:rPr>
              <a:t>Forecasting</a:t>
            </a:r>
            <a:endParaRPr dirty="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42DEB-63D4-465C-9E02-3FEB905655C6}"/>
              </a:ext>
            </a:extLst>
          </p:cNvPr>
          <p:cNvSpPr>
            <a:spLocks noGrp="1"/>
          </p:cNvSpPr>
          <p:nvPr>
            <p:ph type="title"/>
          </p:nvPr>
        </p:nvSpPr>
        <p:spPr>
          <a:xfrm>
            <a:off x="68400" y="93118"/>
            <a:ext cx="3540633" cy="607800"/>
          </a:xfrm>
        </p:spPr>
        <p:txBody>
          <a:bodyPr/>
          <a:lstStyle/>
          <a:p>
            <a:r>
              <a:rPr lang="en-NZ" b="1" dirty="0"/>
              <a:t>Data </a:t>
            </a:r>
            <a:r>
              <a:rPr lang="en-NZ" b="1" dirty="0" err="1"/>
              <a:t>preprocessing</a:t>
            </a:r>
            <a:r>
              <a:rPr lang="en-NZ" b="1" dirty="0"/>
              <a:t> </a:t>
            </a:r>
          </a:p>
        </p:txBody>
      </p:sp>
      <p:sp>
        <p:nvSpPr>
          <p:cNvPr id="3" name="TextBox 2">
            <a:extLst>
              <a:ext uri="{FF2B5EF4-FFF2-40B4-BE49-F238E27FC236}">
                <a16:creationId xmlns:a16="http://schemas.microsoft.com/office/drawing/2014/main" id="{EC12F4B7-22F9-48F7-8553-0E42262E6966}"/>
              </a:ext>
            </a:extLst>
          </p:cNvPr>
          <p:cNvSpPr txBox="1"/>
          <p:nvPr/>
        </p:nvSpPr>
        <p:spPr>
          <a:xfrm>
            <a:off x="106065" y="1492544"/>
            <a:ext cx="3344334" cy="1908215"/>
          </a:xfrm>
          <a:prstGeom prst="rect">
            <a:avLst/>
          </a:prstGeom>
          <a:noFill/>
        </p:spPr>
        <p:txBody>
          <a:bodyPr wrap="square" rtlCol="0">
            <a:spAutoFit/>
          </a:bodyPr>
          <a:lstStyle/>
          <a:p>
            <a:r>
              <a:rPr lang="en-NZ" sz="1800" b="1" dirty="0"/>
              <a:t>Data sets: </a:t>
            </a:r>
          </a:p>
          <a:p>
            <a:r>
              <a:rPr lang="en-NZ" dirty="0"/>
              <a:t>1.</a:t>
            </a:r>
            <a:r>
              <a:rPr lang="en-NZ" dirty="0">
                <a:solidFill>
                  <a:schemeClr val="tx1"/>
                </a:solidFill>
              </a:rPr>
              <a:t>Cumulative confirmed cases daily</a:t>
            </a:r>
          </a:p>
          <a:p>
            <a:r>
              <a:rPr lang="en-NZ" sz="1200" dirty="0">
                <a:solidFill>
                  <a:schemeClr val="tx1"/>
                </a:solidFill>
              </a:rPr>
              <a:t>- </a:t>
            </a:r>
            <a:r>
              <a:rPr lang="en-NZ" sz="1200" dirty="0"/>
              <a:t>Province/State, Country/Region, Lat, Long, 1/22/20, 1/23/20,…,3/20/2022</a:t>
            </a:r>
          </a:p>
          <a:p>
            <a:endParaRPr lang="en-NZ" sz="1200" dirty="0"/>
          </a:p>
          <a:p>
            <a:r>
              <a:rPr lang="en-NZ" dirty="0"/>
              <a:t>2. </a:t>
            </a:r>
            <a:r>
              <a:rPr lang="en-NZ" dirty="0">
                <a:solidFill>
                  <a:schemeClr val="tx1"/>
                </a:solidFill>
              </a:rPr>
              <a:t>Population lookup table</a:t>
            </a:r>
          </a:p>
          <a:p>
            <a:r>
              <a:rPr lang="en-NZ" sz="1200" dirty="0">
                <a:solidFill>
                  <a:schemeClr val="tx1">
                    <a:lumMod val="50000"/>
                  </a:schemeClr>
                </a:solidFill>
              </a:rPr>
              <a:t>- UID, Iso2, Iso3, Code3, FIPS, Admin2, </a:t>
            </a:r>
            <a:r>
              <a:rPr lang="en-NZ" sz="1200" dirty="0" err="1">
                <a:solidFill>
                  <a:schemeClr val="tx1">
                    <a:lumMod val="50000"/>
                  </a:schemeClr>
                </a:solidFill>
              </a:rPr>
              <a:t>Province_State</a:t>
            </a:r>
            <a:r>
              <a:rPr lang="en-NZ" sz="1200" dirty="0">
                <a:solidFill>
                  <a:schemeClr val="tx1">
                    <a:lumMod val="50000"/>
                  </a:schemeClr>
                </a:solidFill>
              </a:rPr>
              <a:t>, </a:t>
            </a:r>
            <a:r>
              <a:rPr lang="en-NZ" sz="1200" dirty="0" err="1">
                <a:solidFill>
                  <a:schemeClr val="tx1">
                    <a:lumMod val="50000"/>
                  </a:schemeClr>
                </a:solidFill>
              </a:rPr>
              <a:t>Country_Region</a:t>
            </a:r>
            <a:r>
              <a:rPr lang="en-NZ" sz="1200" dirty="0">
                <a:solidFill>
                  <a:schemeClr val="tx1">
                    <a:lumMod val="50000"/>
                  </a:schemeClr>
                </a:solidFill>
              </a:rPr>
              <a:t>, Lat, Long_, </a:t>
            </a:r>
            <a:r>
              <a:rPr lang="en-NZ" sz="1200" dirty="0" err="1">
                <a:solidFill>
                  <a:schemeClr val="tx1">
                    <a:lumMod val="50000"/>
                  </a:schemeClr>
                </a:solidFill>
              </a:rPr>
              <a:t>Combined_Key</a:t>
            </a:r>
            <a:r>
              <a:rPr lang="en-NZ" sz="1200" dirty="0">
                <a:solidFill>
                  <a:schemeClr val="tx1">
                    <a:lumMod val="50000"/>
                  </a:schemeClr>
                </a:solidFill>
              </a:rPr>
              <a:t>, Population</a:t>
            </a:r>
          </a:p>
        </p:txBody>
      </p:sp>
      <p:cxnSp>
        <p:nvCxnSpPr>
          <p:cNvPr id="9" name="Google Shape;126;p17">
            <a:extLst>
              <a:ext uri="{FF2B5EF4-FFF2-40B4-BE49-F238E27FC236}">
                <a16:creationId xmlns:a16="http://schemas.microsoft.com/office/drawing/2014/main" id="{096C62A5-9DB1-4D55-AEE4-4491483F06C5}"/>
              </a:ext>
            </a:extLst>
          </p:cNvPr>
          <p:cNvCxnSpPr/>
          <p:nvPr/>
        </p:nvCxnSpPr>
        <p:spPr>
          <a:xfrm>
            <a:off x="3366650" y="885618"/>
            <a:ext cx="6600" cy="4146000"/>
          </a:xfrm>
          <a:prstGeom prst="straightConnector1">
            <a:avLst/>
          </a:prstGeom>
          <a:noFill/>
          <a:ln w="9525" cap="flat" cmpd="sng">
            <a:solidFill>
              <a:schemeClr val="dk2"/>
            </a:solidFill>
            <a:prstDash val="solid"/>
            <a:round/>
            <a:headEnd type="none" w="med" len="med"/>
            <a:tailEnd type="none" w="med" len="med"/>
          </a:ln>
        </p:spPr>
      </p:cxnSp>
      <p:sp>
        <p:nvSpPr>
          <p:cNvPr id="10" name="TextBox 9">
            <a:extLst>
              <a:ext uri="{FF2B5EF4-FFF2-40B4-BE49-F238E27FC236}">
                <a16:creationId xmlns:a16="http://schemas.microsoft.com/office/drawing/2014/main" id="{FA4164E3-BEF8-40B6-80C9-DE7EC73F0F95}"/>
              </a:ext>
            </a:extLst>
          </p:cNvPr>
          <p:cNvSpPr txBox="1"/>
          <p:nvPr/>
        </p:nvSpPr>
        <p:spPr>
          <a:xfrm>
            <a:off x="3600283" y="1311825"/>
            <a:ext cx="5437651" cy="1569660"/>
          </a:xfrm>
          <a:prstGeom prst="rect">
            <a:avLst/>
          </a:prstGeom>
          <a:noFill/>
        </p:spPr>
        <p:txBody>
          <a:bodyPr wrap="square" rtlCol="0">
            <a:spAutoFit/>
          </a:bodyPr>
          <a:lstStyle/>
          <a:p>
            <a:r>
              <a:rPr lang="en-NZ" sz="1200" b="1" dirty="0"/>
              <a:t>Step1: </a:t>
            </a:r>
            <a:r>
              <a:rPr lang="en-NZ" sz="1200" b="1" dirty="0">
                <a:solidFill>
                  <a:schemeClr val="tx1"/>
                </a:solidFill>
              </a:rPr>
              <a:t>Drop the unnecessary columns</a:t>
            </a:r>
            <a:r>
              <a:rPr lang="en-NZ" sz="1200" b="1" dirty="0">
                <a:solidFill>
                  <a:schemeClr val="tx1">
                    <a:lumMod val="50000"/>
                  </a:schemeClr>
                </a:solidFill>
              </a:rPr>
              <a:t>: </a:t>
            </a:r>
            <a:r>
              <a:rPr lang="en-NZ" sz="1200" dirty="0"/>
              <a:t>Province/State, Lat, Long, UID, Iso2, Iso3, Code3, FIPS, Admin2, </a:t>
            </a:r>
            <a:r>
              <a:rPr lang="en-NZ" sz="1200" dirty="0" err="1"/>
              <a:t>Province_State</a:t>
            </a:r>
            <a:r>
              <a:rPr lang="en-NZ" sz="1200" dirty="0"/>
              <a:t>, , Lat, Long_, </a:t>
            </a:r>
            <a:r>
              <a:rPr lang="en-NZ" sz="1200" dirty="0" err="1"/>
              <a:t>Combined_Key</a:t>
            </a:r>
            <a:endParaRPr lang="en-NZ" sz="1200" dirty="0"/>
          </a:p>
          <a:p>
            <a:r>
              <a:rPr lang="en-NZ" sz="1200" b="1" dirty="0"/>
              <a:t>Step2: </a:t>
            </a:r>
            <a:r>
              <a:rPr lang="en-NZ" sz="1200" b="1" dirty="0">
                <a:solidFill>
                  <a:schemeClr val="tx1"/>
                </a:solidFill>
              </a:rPr>
              <a:t>Extract new data sets</a:t>
            </a:r>
            <a:r>
              <a:rPr lang="en-NZ" sz="1200" b="1" dirty="0"/>
              <a:t>:</a:t>
            </a:r>
          </a:p>
          <a:p>
            <a:r>
              <a:rPr lang="en-NZ" sz="1200" dirty="0"/>
              <a:t>Cumulative daily case -&gt; daily new case</a:t>
            </a:r>
          </a:p>
          <a:p>
            <a:r>
              <a:rPr lang="en-NZ" sz="1200" dirty="0"/>
              <a:t>Daily new case -&gt; daily new case in the US,…</a:t>
            </a:r>
          </a:p>
          <a:p>
            <a:r>
              <a:rPr lang="en-NZ" sz="1200" b="1" dirty="0"/>
              <a:t>Step3: </a:t>
            </a:r>
            <a:r>
              <a:rPr lang="en-NZ" sz="1200" b="1" dirty="0">
                <a:solidFill>
                  <a:schemeClr val="tx1"/>
                </a:solidFill>
              </a:rPr>
              <a:t>Data visualization &amp; data cleaning</a:t>
            </a:r>
            <a:r>
              <a:rPr lang="en-NZ" sz="1200" b="1" dirty="0"/>
              <a:t>:</a:t>
            </a:r>
          </a:p>
          <a:p>
            <a:r>
              <a:rPr lang="en-NZ" sz="1200" dirty="0"/>
              <a:t>Example: </a:t>
            </a:r>
          </a:p>
        </p:txBody>
      </p:sp>
      <p:sp>
        <p:nvSpPr>
          <p:cNvPr id="13" name="Title 1">
            <a:extLst>
              <a:ext uri="{FF2B5EF4-FFF2-40B4-BE49-F238E27FC236}">
                <a16:creationId xmlns:a16="http://schemas.microsoft.com/office/drawing/2014/main" id="{26EA82F8-5529-4E0E-9988-163481ADD04D}"/>
              </a:ext>
            </a:extLst>
          </p:cNvPr>
          <p:cNvSpPr txBox="1">
            <a:spLocks/>
          </p:cNvSpPr>
          <p:nvPr/>
        </p:nvSpPr>
        <p:spPr>
          <a:xfrm>
            <a:off x="3609033" y="769578"/>
            <a:ext cx="4750158" cy="6475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r>
              <a:rPr lang="en-NZ" sz="2400" dirty="0"/>
              <a:t>- Data cleaning &amp; </a:t>
            </a:r>
            <a:r>
              <a:rPr lang="en-US" sz="2400" dirty="0"/>
              <a:t>Data extraction </a:t>
            </a:r>
            <a:endParaRPr lang="en-NZ" sz="2400" dirty="0"/>
          </a:p>
        </p:txBody>
      </p:sp>
      <p:sp>
        <p:nvSpPr>
          <p:cNvPr id="14" name="Title 1">
            <a:extLst>
              <a:ext uri="{FF2B5EF4-FFF2-40B4-BE49-F238E27FC236}">
                <a16:creationId xmlns:a16="http://schemas.microsoft.com/office/drawing/2014/main" id="{7698CA00-F1B5-4C30-9A27-978CF1A495F6}"/>
              </a:ext>
            </a:extLst>
          </p:cNvPr>
          <p:cNvSpPr txBox="1">
            <a:spLocks/>
          </p:cNvSpPr>
          <p:nvPr/>
        </p:nvSpPr>
        <p:spPr>
          <a:xfrm>
            <a:off x="0" y="768689"/>
            <a:ext cx="3381999" cy="60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r>
              <a:rPr lang="en-NZ" sz="2400" dirty="0"/>
              <a:t>- Data understanding</a:t>
            </a:r>
          </a:p>
        </p:txBody>
      </p:sp>
      <p:pic>
        <p:nvPicPr>
          <p:cNvPr id="16" name="Picture 15">
            <a:extLst>
              <a:ext uri="{FF2B5EF4-FFF2-40B4-BE49-F238E27FC236}">
                <a16:creationId xmlns:a16="http://schemas.microsoft.com/office/drawing/2014/main" id="{88A54EBC-F717-4054-BB15-46220E52290B}"/>
              </a:ext>
            </a:extLst>
          </p:cNvPr>
          <p:cNvPicPr>
            <a:picLocks noChangeAspect="1"/>
          </p:cNvPicPr>
          <p:nvPr/>
        </p:nvPicPr>
        <p:blipFill>
          <a:blip r:embed="rId3"/>
          <a:stretch>
            <a:fillRect/>
          </a:stretch>
        </p:blipFill>
        <p:spPr>
          <a:xfrm>
            <a:off x="3591534" y="2808677"/>
            <a:ext cx="3276505" cy="2026328"/>
          </a:xfrm>
          <a:prstGeom prst="rect">
            <a:avLst/>
          </a:prstGeom>
        </p:spPr>
      </p:pic>
      <p:cxnSp>
        <p:nvCxnSpPr>
          <p:cNvPr id="18" name="Straight Arrow Connector 17">
            <a:extLst>
              <a:ext uri="{FF2B5EF4-FFF2-40B4-BE49-F238E27FC236}">
                <a16:creationId xmlns:a16="http://schemas.microsoft.com/office/drawing/2014/main" id="{3D0660EA-D22C-4E28-ADAC-1639FEBDF07C}"/>
              </a:ext>
            </a:extLst>
          </p:cNvPr>
          <p:cNvCxnSpPr>
            <a:cxnSpLocks/>
          </p:cNvCxnSpPr>
          <p:nvPr/>
        </p:nvCxnSpPr>
        <p:spPr>
          <a:xfrm flipH="1">
            <a:off x="6461090" y="3138435"/>
            <a:ext cx="304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BD8A95B-95F9-42DF-9F6A-1E2D7FFAADB1}"/>
              </a:ext>
            </a:extLst>
          </p:cNvPr>
          <p:cNvSpPr txBox="1"/>
          <p:nvPr/>
        </p:nvSpPr>
        <p:spPr>
          <a:xfrm>
            <a:off x="3609033" y="4804161"/>
            <a:ext cx="3694025" cy="246221"/>
          </a:xfrm>
          <a:prstGeom prst="rect">
            <a:avLst/>
          </a:prstGeom>
          <a:noFill/>
        </p:spPr>
        <p:txBody>
          <a:bodyPr wrap="square">
            <a:spAutoFit/>
          </a:bodyPr>
          <a:lstStyle/>
          <a:p>
            <a:r>
              <a:rPr lang="en-NZ" sz="1000" dirty="0"/>
              <a:t>Daily new cases in the US from 2020/1/22 to 2022/3/20</a:t>
            </a:r>
          </a:p>
        </p:txBody>
      </p:sp>
      <p:sp>
        <p:nvSpPr>
          <p:cNvPr id="22" name="Multiplication Sign 21">
            <a:extLst>
              <a:ext uri="{FF2B5EF4-FFF2-40B4-BE49-F238E27FC236}">
                <a16:creationId xmlns:a16="http://schemas.microsoft.com/office/drawing/2014/main" id="{FBC3CA31-CAC7-4DAD-8376-E8BEDBC958E5}"/>
              </a:ext>
            </a:extLst>
          </p:cNvPr>
          <p:cNvSpPr/>
          <p:nvPr/>
        </p:nvSpPr>
        <p:spPr>
          <a:xfrm>
            <a:off x="6817049" y="3015324"/>
            <a:ext cx="241161" cy="246221"/>
          </a:xfrm>
          <a:prstGeom prst="mathMultiply">
            <a:avLst/>
          </a:prstGeom>
          <a:solidFill>
            <a:srgbClr val="FF0000"/>
          </a:solid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NZ"/>
          </a:p>
        </p:txBody>
      </p:sp>
      <p:pic>
        <p:nvPicPr>
          <p:cNvPr id="24" name="Picture 23">
            <a:extLst>
              <a:ext uri="{FF2B5EF4-FFF2-40B4-BE49-F238E27FC236}">
                <a16:creationId xmlns:a16="http://schemas.microsoft.com/office/drawing/2014/main" id="{AF8CD9F3-14F0-445B-B6F3-B266952DF62F}"/>
              </a:ext>
            </a:extLst>
          </p:cNvPr>
          <p:cNvPicPr>
            <a:picLocks noChangeAspect="1"/>
          </p:cNvPicPr>
          <p:nvPr/>
        </p:nvPicPr>
        <p:blipFill>
          <a:blip r:embed="rId4"/>
          <a:stretch>
            <a:fillRect/>
          </a:stretch>
        </p:blipFill>
        <p:spPr>
          <a:xfrm>
            <a:off x="6758349" y="3895230"/>
            <a:ext cx="2385651" cy="312232"/>
          </a:xfrm>
          <a:prstGeom prst="rect">
            <a:avLst/>
          </a:prstGeom>
        </p:spPr>
      </p:pic>
      <p:sp>
        <p:nvSpPr>
          <p:cNvPr id="25" name="TextBox 24">
            <a:extLst>
              <a:ext uri="{FF2B5EF4-FFF2-40B4-BE49-F238E27FC236}">
                <a16:creationId xmlns:a16="http://schemas.microsoft.com/office/drawing/2014/main" id="{6A29D535-D018-41F9-828F-6D5B21D74736}"/>
              </a:ext>
            </a:extLst>
          </p:cNvPr>
          <p:cNvSpPr txBox="1"/>
          <p:nvPr/>
        </p:nvSpPr>
        <p:spPr>
          <a:xfrm>
            <a:off x="6937629" y="3211913"/>
            <a:ext cx="2210906" cy="646331"/>
          </a:xfrm>
          <a:prstGeom prst="rect">
            <a:avLst/>
          </a:prstGeom>
          <a:noFill/>
        </p:spPr>
        <p:txBody>
          <a:bodyPr wrap="square" rtlCol="0">
            <a:spAutoFit/>
          </a:bodyPr>
          <a:lstStyle/>
          <a:p>
            <a:r>
              <a:rPr lang="en-NZ" sz="1200" b="1" dirty="0"/>
              <a:t>Solution</a:t>
            </a:r>
            <a:r>
              <a:rPr lang="en-NZ" sz="1200" dirty="0"/>
              <a:t>: replace it by mean(previous day, the next day)</a:t>
            </a:r>
          </a:p>
        </p:txBody>
      </p:sp>
      <p:pic>
        <p:nvPicPr>
          <p:cNvPr id="27" name="Picture 26">
            <a:extLst>
              <a:ext uri="{FF2B5EF4-FFF2-40B4-BE49-F238E27FC236}">
                <a16:creationId xmlns:a16="http://schemas.microsoft.com/office/drawing/2014/main" id="{F230FBD4-3073-4817-9E5E-F47CC5BE5799}"/>
              </a:ext>
            </a:extLst>
          </p:cNvPr>
          <p:cNvPicPr>
            <a:picLocks noChangeAspect="1"/>
          </p:cNvPicPr>
          <p:nvPr/>
        </p:nvPicPr>
        <p:blipFill>
          <a:blip r:embed="rId5"/>
          <a:stretch>
            <a:fillRect/>
          </a:stretch>
        </p:blipFill>
        <p:spPr>
          <a:xfrm>
            <a:off x="7522727" y="2132381"/>
            <a:ext cx="966585" cy="749104"/>
          </a:xfrm>
          <a:prstGeom prst="rect">
            <a:avLst/>
          </a:prstGeom>
        </p:spPr>
      </p:pic>
    </p:spTree>
    <p:extLst>
      <p:ext uri="{BB962C8B-B14F-4D97-AF65-F5344CB8AC3E}">
        <p14:creationId xmlns:p14="http://schemas.microsoft.com/office/powerpoint/2010/main" val="1207747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42DEB-63D4-465C-9E02-3FEB905655C6}"/>
              </a:ext>
            </a:extLst>
          </p:cNvPr>
          <p:cNvSpPr>
            <a:spLocks noGrp="1"/>
          </p:cNvSpPr>
          <p:nvPr>
            <p:ph type="title"/>
          </p:nvPr>
        </p:nvSpPr>
        <p:spPr>
          <a:xfrm>
            <a:off x="68400" y="93118"/>
            <a:ext cx="3540633" cy="607800"/>
          </a:xfrm>
        </p:spPr>
        <p:txBody>
          <a:bodyPr/>
          <a:lstStyle/>
          <a:p>
            <a:r>
              <a:rPr lang="en-NZ" b="1" dirty="0"/>
              <a:t>Findings</a:t>
            </a:r>
          </a:p>
        </p:txBody>
      </p:sp>
      <p:pic>
        <p:nvPicPr>
          <p:cNvPr id="11266" name="Picture 2">
            <a:extLst>
              <a:ext uri="{FF2B5EF4-FFF2-40B4-BE49-F238E27FC236}">
                <a16:creationId xmlns:a16="http://schemas.microsoft.com/office/drawing/2014/main" id="{ED431410-9085-45D9-9CBA-3447A28786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59391"/>
            <a:ext cx="5074605" cy="362471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6517740F-530C-49FC-956C-838B930D822A}"/>
              </a:ext>
            </a:extLst>
          </p:cNvPr>
          <p:cNvPicPr>
            <a:picLocks noChangeAspect="1"/>
          </p:cNvPicPr>
          <p:nvPr/>
        </p:nvPicPr>
        <p:blipFill>
          <a:blip r:embed="rId4"/>
          <a:stretch>
            <a:fillRect/>
          </a:stretch>
        </p:blipFill>
        <p:spPr>
          <a:xfrm>
            <a:off x="5249334" y="700918"/>
            <a:ext cx="3695436" cy="4403072"/>
          </a:xfrm>
          <a:prstGeom prst="rect">
            <a:avLst/>
          </a:prstGeom>
        </p:spPr>
      </p:pic>
      <p:sp>
        <p:nvSpPr>
          <p:cNvPr id="8" name="TextBox 7">
            <a:extLst>
              <a:ext uri="{FF2B5EF4-FFF2-40B4-BE49-F238E27FC236}">
                <a16:creationId xmlns:a16="http://schemas.microsoft.com/office/drawing/2014/main" id="{29B1D2BF-CA4D-4126-AEBC-F1DDCC2FDB83}"/>
              </a:ext>
            </a:extLst>
          </p:cNvPr>
          <p:cNvSpPr txBox="1"/>
          <p:nvPr/>
        </p:nvSpPr>
        <p:spPr>
          <a:xfrm>
            <a:off x="1838716" y="4442582"/>
            <a:ext cx="3662415" cy="307777"/>
          </a:xfrm>
          <a:prstGeom prst="rect">
            <a:avLst/>
          </a:prstGeom>
          <a:noFill/>
        </p:spPr>
        <p:txBody>
          <a:bodyPr wrap="square">
            <a:spAutoFit/>
          </a:bodyPr>
          <a:lstStyle/>
          <a:p>
            <a:r>
              <a:rPr lang="en-NZ" sz="1400" dirty="0"/>
              <a:t>2020/1/22 to 2022/3/20</a:t>
            </a:r>
            <a:endParaRPr lang="en-NZ" dirty="0"/>
          </a:p>
        </p:txBody>
      </p:sp>
    </p:spTree>
    <p:extLst>
      <p:ext uri="{BB962C8B-B14F-4D97-AF65-F5344CB8AC3E}">
        <p14:creationId xmlns:p14="http://schemas.microsoft.com/office/powerpoint/2010/main" val="2855287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333232" y="1020656"/>
            <a:ext cx="4049113" cy="3102187"/>
          </a:xfrm>
          <a:prstGeom prst="rect">
            <a:avLst/>
          </a:prstGeom>
        </p:spPr>
        <p:txBody>
          <a:bodyPr spcFirstLastPara="1" wrap="square" lIns="91425" tIns="91425" rIns="91425" bIns="91425" anchor="b" anchorCtr="0">
            <a:noAutofit/>
          </a:bodyPr>
          <a:lstStyle/>
          <a:p>
            <a:r>
              <a:rPr lang="en-NZ" sz="2000" dirty="0"/>
              <a:t>Forecasting model-</a:t>
            </a:r>
            <a:br>
              <a:rPr lang="en-NZ" sz="2800" dirty="0"/>
            </a:br>
            <a:r>
              <a:rPr lang="en-NZ" sz="2800" dirty="0"/>
              <a:t>Time Series Analysis (</a:t>
            </a:r>
            <a:r>
              <a:rPr lang="en-NZ" sz="2800" b="1" dirty="0"/>
              <a:t>ARIMA MODEL</a:t>
            </a:r>
            <a:r>
              <a:rPr lang="en-NZ" sz="2800" dirty="0"/>
              <a:t>)</a:t>
            </a:r>
            <a:br>
              <a:rPr lang="en-NZ" sz="2800" dirty="0"/>
            </a:br>
            <a:br>
              <a:rPr lang="en-NZ" sz="2800" dirty="0"/>
            </a:br>
            <a:r>
              <a:rPr lang="en-NZ" sz="1800" dirty="0">
                <a:effectLst/>
                <a:latin typeface="Arial" panose="020B0604020202020204" pitchFamily="34" charset="0"/>
                <a:ea typeface="Calibri" panose="020F0502020204030204" pitchFamily="34" charset="0"/>
              </a:rPr>
              <a:t>Predicting number of new daily Covid19</a:t>
            </a:r>
            <a:br>
              <a:rPr lang="en-NZ" sz="1800" dirty="0">
                <a:effectLst/>
                <a:latin typeface="Times New Roman" panose="02020603050405020304" pitchFamily="18" charset="0"/>
                <a:ea typeface="Calibri" panose="020F0502020204030204" pitchFamily="34" charset="0"/>
              </a:rPr>
            </a:br>
            <a:endParaRPr sz="2800" dirty="0"/>
          </a:p>
        </p:txBody>
      </p:sp>
      <p:sp>
        <p:nvSpPr>
          <p:cNvPr id="106" name="Google Shape;106;p15"/>
          <p:cNvSpPr txBox="1">
            <a:spLocks noGrp="1"/>
          </p:cNvSpPr>
          <p:nvPr>
            <p:ph type="body" idx="2"/>
          </p:nvPr>
        </p:nvSpPr>
        <p:spPr>
          <a:xfrm>
            <a:off x="4684650" y="724200"/>
            <a:ext cx="4359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NZ" sz="1800" dirty="0">
                <a:effectLst/>
                <a:latin typeface="Arial" panose="020B0604020202020204" pitchFamily="34" charset="0"/>
                <a:ea typeface="Calibri" panose="020F0502020204030204" pitchFamily="34" charset="0"/>
              </a:rPr>
              <a:t>The x axis is made up of equally spaced points in time.</a:t>
            </a:r>
          </a:p>
          <a:p>
            <a:pPr marL="457200" lvl="0" indent="-342900" algn="l" rtl="0">
              <a:spcBef>
                <a:spcPts val="0"/>
              </a:spcBef>
              <a:spcAft>
                <a:spcPts val="0"/>
              </a:spcAft>
              <a:buSzPts val="1800"/>
              <a:buChar char="●"/>
            </a:pPr>
            <a:r>
              <a:rPr lang="en-NZ" dirty="0">
                <a:latin typeface="Arial" panose="020B0604020202020204" pitchFamily="34" charset="0"/>
                <a:ea typeface="Calibri" panose="020F0502020204030204" pitchFamily="34" charset="0"/>
              </a:rPr>
              <a:t>T</a:t>
            </a:r>
            <a:r>
              <a:rPr lang="en-NZ" sz="1800" dirty="0">
                <a:effectLst/>
                <a:latin typeface="Arial" panose="020B0604020202020204" pitchFamily="34" charset="0"/>
                <a:ea typeface="Calibri" panose="020F0502020204030204" pitchFamily="34" charset="0"/>
              </a:rPr>
              <a:t>he y axis contains the outcome values that are going to be projected from our model based on previous observed values.</a:t>
            </a:r>
          </a:p>
          <a:p>
            <a:r>
              <a:rPr lang="en-NZ" dirty="0">
                <a:latin typeface="Arial" panose="020B0604020202020204" pitchFamily="34" charset="0"/>
                <a:ea typeface="Calibri" panose="020F0502020204030204" pitchFamily="34" charset="0"/>
              </a:rPr>
              <a:t>T</a:t>
            </a:r>
            <a:r>
              <a:rPr lang="en-NZ" sz="1800" dirty="0">
                <a:effectLst/>
                <a:latin typeface="Arial" panose="020B0604020202020204" pitchFamily="34" charset="0"/>
                <a:ea typeface="Calibri" panose="020F0502020204030204" pitchFamily="34" charset="0"/>
              </a:rPr>
              <a:t>he outcome variable in our model is dependent on one single explanatory variable only: time.</a:t>
            </a:r>
            <a:endParaRPr lang="en-NZ" sz="1800" dirty="0">
              <a:effectLst/>
              <a:latin typeface="Times New Roman" panose="02020603050405020304" pitchFamily="18" charset="0"/>
              <a:ea typeface="Calibri" panose="020F0502020204030204" pitchFamily="34" charset="0"/>
            </a:endParaRPr>
          </a:p>
          <a:p>
            <a:pPr marL="457200" lvl="0" indent="-342900" algn="l" rtl="0">
              <a:spcBef>
                <a:spcPts val="0"/>
              </a:spcBef>
              <a:spcAft>
                <a:spcPts val="0"/>
              </a:spcAft>
              <a:buSzPts val="1800"/>
              <a:buChar char="●"/>
            </a:pPr>
            <a:endParaRPr dirty="0"/>
          </a:p>
        </p:txBody>
      </p:sp>
      <p:sp>
        <p:nvSpPr>
          <p:cNvPr id="2" name="TextBox 1">
            <a:extLst>
              <a:ext uri="{FF2B5EF4-FFF2-40B4-BE49-F238E27FC236}">
                <a16:creationId xmlns:a16="http://schemas.microsoft.com/office/drawing/2014/main" id="{C7D5B989-AF93-407C-AE00-325493336172}"/>
              </a:ext>
            </a:extLst>
          </p:cNvPr>
          <p:cNvSpPr txBox="1"/>
          <p:nvPr/>
        </p:nvSpPr>
        <p:spPr>
          <a:xfrm>
            <a:off x="4684650" y="358987"/>
            <a:ext cx="4609957" cy="400110"/>
          </a:xfrm>
          <a:prstGeom prst="rect">
            <a:avLst/>
          </a:prstGeom>
          <a:noFill/>
        </p:spPr>
        <p:txBody>
          <a:bodyPr wrap="square" rtlCol="0">
            <a:spAutoFit/>
          </a:bodyPr>
          <a:lstStyle/>
          <a:p>
            <a:r>
              <a:rPr lang="en-NZ" sz="2000" dirty="0">
                <a:solidFill>
                  <a:schemeClr val="bg1"/>
                </a:solidFill>
              </a:rPr>
              <a:t>Why Time Series Analysis?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4" name="Picture 13">
            <a:extLst>
              <a:ext uri="{FF2B5EF4-FFF2-40B4-BE49-F238E27FC236}">
                <a16:creationId xmlns:a16="http://schemas.microsoft.com/office/drawing/2014/main" id="{680DBEFE-1507-427A-9794-C835B949BFE1}"/>
              </a:ext>
            </a:extLst>
          </p:cNvPr>
          <p:cNvPicPr>
            <a:picLocks noChangeAspect="1"/>
          </p:cNvPicPr>
          <p:nvPr/>
        </p:nvPicPr>
        <p:blipFill>
          <a:blip r:embed="rId3"/>
          <a:stretch>
            <a:fillRect/>
          </a:stretch>
        </p:blipFill>
        <p:spPr>
          <a:xfrm>
            <a:off x="4544604" y="657275"/>
            <a:ext cx="4351970" cy="2691441"/>
          </a:xfrm>
          <a:prstGeom prst="rect">
            <a:avLst/>
          </a:prstGeom>
        </p:spPr>
      </p:pic>
      <p:sp>
        <p:nvSpPr>
          <p:cNvPr id="113" name="Google Shape;113;p16"/>
          <p:cNvSpPr txBox="1"/>
          <p:nvPr/>
        </p:nvSpPr>
        <p:spPr>
          <a:xfrm>
            <a:off x="247425" y="657275"/>
            <a:ext cx="4044875" cy="437039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solidFill>
                  <a:schemeClr val="dk1"/>
                </a:solidFill>
                <a:latin typeface="Roboto"/>
                <a:ea typeface="Roboto"/>
                <a:cs typeface="Roboto"/>
                <a:sym typeface="Roboto"/>
              </a:rPr>
              <a:t>Assumptions:</a:t>
            </a:r>
          </a:p>
          <a:p>
            <a:pPr marL="342900" lvl="0" indent="-342900">
              <a:buFont typeface="Symbol" panose="05050102010706020507" pitchFamily="18" charset="2"/>
              <a:buChar char=""/>
            </a:pPr>
            <a:r>
              <a:rPr lang="en-NZ" sz="1800" dirty="0">
                <a:effectLst/>
                <a:latin typeface="Arial" panose="020B0604020202020204" pitchFamily="34" charset="0"/>
                <a:ea typeface="Calibri" panose="020F0502020204030204" pitchFamily="34" charset="0"/>
              </a:rPr>
              <a:t>Data has to be stationary.</a:t>
            </a:r>
            <a:endParaRPr lang="en-NZ" sz="1800" dirty="0">
              <a:effectLst/>
              <a:latin typeface="Times New Roman" panose="02020603050405020304" pitchFamily="18" charset="0"/>
              <a:ea typeface="Calibri" panose="020F0502020204030204" pitchFamily="34" charset="0"/>
            </a:endParaRPr>
          </a:p>
          <a:p>
            <a:pPr marL="342900" lvl="0" indent="-342900">
              <a:buFont typeface="Symbol" panose="05050102010706020507" pitchFamily="18" charset="2"/>
              <a:buChar char=""/>
            </a:pPr>
            <a:r>
              <a:rPr lang="en-NZ" sz="1800" dirty="0">
                <a:effectLst/>
                <a:latin typeface="Arial" panose="020B0604020202020204" pitchFamily="34" charset="0"/>
                <a:ea typeface="Calibri" panose="020F0502020204030204" pitchFamily="34" charset="0"/>
              </a:rPr>
              <a:t>Data should be univariate.</a:t>
            </a:r>
            <a:endParaRPr lang="en-NZ" sz="1800" dirty="0">
              <a:effectLst/>
              <a:latin typeface="Times New Roman" panose="02020603050405020304" pitchFamily="18" charset="0"/>
              <a:ea typeface="Calibri" panose="020F0502020204030204" pitchFamily="34" charset="0"/>
            </a:endParaRPr>
          </a:p>
          <a:p>
            <a:pPr marL="342900" lvl="0" indent="-342900">
              <a:buFont typeface="Symbol" panose="05050102010706020507" pitchFamily="18" charset="2"/>
              <a:buChar char=""/>
            </a:pPr>
            <a:r>
              <a:rPr lang="en-NZ" sz="1800" dirty="0">
                <a:effectLst/>
                <a:latin typeface="Arial" panose="020B0604020202020204" pitchFamily="34" charset="0"/>
                <a:ea typeface="Calibri" panose="020F0502020204030204" pitchFamily="34" charset="0"/>
              </a:rPr>
              <a:t>Data should be in time series data format.</a:t>
            </a:r>
          </a:p>
          <a:p>
            <a:pPr lvl="0"/>
            <a:endParaRPr lang="en-NZ" sz="1800" dirty="0">
              <a:effectLst/>
              <a:latin typeface="Arial" panose="020B0604020202020204" pitchFamily="34" charset="0"/>
              <a:ea typeface="Calibri" panose="020F0502020204030204" pitchFamily="34" charset="0"/>
            </a:endParaRPr>
          </a:p>
          <a:p>
            <a:pPr lvl="0"/>
            <a:r>
              <a:rPr lang="en-NZ" b="1" dirty="0">
                <a:solidFill>
                  <a:schemeClr val="tx1"/>
                </a:solidFill>
                <a:latin typeface="Roboto" panose="02000000000000000000" pitchFamily="2" charset="0"/>
                <a:ea typeface="Roboto" panose="02000000000000000000" pitchFamily="2" charset="0"/>
              </a:rPr>
              <a:t>Stationary</a:t>
            </a:r>
            <a:r>
              <a:rPr lang="en-NZ" b="1" dirty="0">
                <a:solidFill>
                  <a:schemeClr val="tx1"/>
                </a:solidFill>
                <a:latin typeface="Arial" panose="020B0604020202020204" pitchFamily="34" charset="0"/>
                <a:ea typeface="Calibri" panose="020F0502020204030204" pitchFamily="34" charset="0"/>
              </a:rPr>
              <a:t> data:</a:t>
            </a:r>
          </a:p>
          <a:p>
            <a:pPr marL="342900" lvl="0" indent="-342900">
              <a:buFont typeface="Symbol" panose="05050102010706020507" pitchFamily="18" charset="2"/>
              <a:buChar char=""/>
            </a:pPr>
            <a:r>
              <a:rPr lang="en-NZ" sz="1800" b="1" dirty="0">
                <a:effectLst/>
                <a:latin typeface="Arial" panose="020B0604020202020204" pitchFamily="34" charset="0"/>
                <a:ea typeface="Calibri" panose="020F0502020204030204" pitchFamily="34" charset="0"/>
              </a:rPr>
              <a:t>Mean</a:t>
            </a:r>
            <a:r>
              <a:rPr lang="en-NZ" sz="1800" dirty="0">
                <a:effectLst/>
                <a:latin typeface="Arial" panose="020B0604020202020204" pitchFamily="34" charset="0"/>
                <a:ea typeface="Calibri" panose="020F0502020204030204" pitchFamily="34" charset="0"/>
              </a:rPr>
              <a:t> has to be constant according to the time.</a:t>
            </a:r>
            <a:endParaRPr lang="en-NZ" sz="1800" dirty="0">
              <a:effectLst/>
              <a:latin typeface="Times New Roman" panose="02020603050405020304" pitchFamily="18" charset="0"/>
              <a:ea typeface="Calibri" panose="020F0502020204030204" pitchFamily="34" charset="0"/>
            </a:endParaRPr>
          </a:p>
          <a:p>
            <a:pPr marL="342900" lvl="0" indent="-342900">
              <a:buFont typeface="Symbol" panose="05050102010706020507" pitchFamily="18" charset="2"/>
              <a:buChar char=""/>
            </a:pPr>
            <a:r>
              <a:rPr lang="en-NZ" sz="1800" b="1" dirty="0">
                <a:effectLst/>
                <a:latin typeface="Arial" panose="020B0604020202020204" pitchFamily="34" charset="0"/>
                <a:ea typeface="Calibri" panose="020F0502020204030204" pitchFamily="34" charset="0"/>
              </a:rPr>
              <a:t>Variance</a:t>
            </a:r>
            <a:r>
              <a:rPr lang="en-NZ" sz="1800" dirty="0">
                <a:effectLst/>
                <a:latin typeface="Arial" panose="020B0604020202020204" pitchFamily="34" charset="0"/>
                <a:ea typeface="Calibri" panose="020F0502020204030204" pitchFamily="34" charset="0"/>
              </a:rPr>
              <a:t> has to be equal in different time intervals from the mean. </a:t>
            </a:r>
          </a:p>
          <a:p>
            <a:pPr marL="342900" lvl="0" indent="-342900">
              <a:buFont typeface="Symbol" panose="05050102010706020507" pitchFamily="18" charset="2"/>
              <a:buChar char=""/>
            </a:pPr>
            <a:r>
              <a:rPr lang="en-NZ" sz="1800" b="1" dirty="0">
                <a:effectLst/>
                <a:latin typeface="Arial" panose="020B0604020202020204" pitchFamily="34" charset="0"/>
                <a:ea typeface="Calibri" panose="020F0502020204030204" pitchFamily="34" charset="0"/>
              </a:rPr>
              <a:t>Covariance</a:t>
            </a:r>
            <a:r>
              <a:rPr lang="en-NZ" sz="1800" dirty="0">
                <a:effectLst/>
                <a:latin typeface="Arial" panose="020B0604020202020204" pitchFamily="34" charset="0"/>
                <a:ea typeface="Calibri" panose="020F0502020204030204" pitchFamily="34" charset="0"/>
              </a:rPr>
              <a:t> has also to be equal.</a:t>
            </a:r>
            <a:endParaRPr lang="en-NZ" sz="1800" dirty="0">
              <a:effectLst/>
              <a:latin typeface="Times New Roman" panose="02020603050405020304" pitchFamily="18" charset="0"/>
              <a:ea typeface="Calibri" panose="020F0502020204030204" pitchFamily="34" charset="0"/>
            </a:endParaRPr>
          </a:p>
          <a:p>
            <a:pPr lvl="0"/>
            <a:endParaRPr lang="en-NZ" sz="1800" dirty="0">
              <a:effectLst/>
              <a:latin typeface="Times New Roman" panose="02020603050405020304" pitchFamily="18" charset="0"/>
              <a:ea typeface="Calibri" panose="020F0502020204030204" pitchFamily="34" charset="0"/>
            </a:endParaRPr>
          </a:p>
          <a:p>
            <a:pPr marL="0" lvl="0" indent="0" algn="l" rtl="0">
              <a:spcBef>
                <a:spcPts val="0"/>
              </a:spcBef>
              <a:spcAft>
                <a:spcPts val="0"/>
              </a:spcAft>
              <a:buNone/>
            </a:pPr>
            <a:endParaRPr lang="en" b="1" dirty="0">
              <a:solidFill>
                <a:schemeClr val="dk1"/>
              </a:solidFill>
              <a:latin typeface="Roboto"/>
              <a:ea typeface="Roboto"/>
              <a:cs typeface="Roboto"/>
              <a:sym typeface="Roboto"/>
            </a:endParaRPr>
          </a:p>
          <a:p>
            <a:pPr marL="0" lvl="0" indent="0" algn="l" rtl="0">
              <a:spcBef>
                <a:spcPts val="0"/>
              </a:spcBef>
              <a:spcAft>
                <a:spcPts val="0"/>
              </a:spcAft>
              <a:buNone/>
            </a:pPr>
            <a:endParaRPr b="1" dirty="0">
              <a:solidFill>
                <a:schemeClr val="dk1"/>
              </a:solidFill>
              <a:latin typeface="Roboto"/>
              <a:ea typeface="Roboto"/>
              <a:cs typeface="Roboto"/>
              <a:sym typeface="Roboto"/>
            </a:endParaRPr>
          </a:p>
        </p:txBody>
      </p:sp>
      <p:sp>
        <p:nvSpPr>
          <p:cNvPr id="114" name="Google Shape;114;p16"/>
          <p:cNvSpPr txBox="1"/>
          <p:nvPr/>
        </p:nvSpPr>
        <p:spPr>
          <a:xfrm>
            <a:off x="247426" y="117625"/>
            <a:ext cx="8043646" cy="86174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NZ" sz="2200" b="1" dirty="0">
                <a:solidFill>
                  <a:schemeClr val="dk1"/>
                </a:solidFill>
              </a:rPr>
              <a:t>Process of building a Arima Model – assumptions check</a:t>
            </a:r>
            <a:br>
              <a:rPr lang="en-NZ" sz="2200" b="1" dirty="0">
                <a:solidFill>
                  <a:schemeClr val="dk1"/>
                </a:solidFill>
              </a:rPr>
            </a:br>
            <a:endParaRPr lang="en-NZ" sz="2200" b="1" dirty="0">
              <a:solidFill>
                <a:schemeClr val="dk1"/>
              </a:solidFill>
            </a:endParaRPr>
          </a:p>
        </p:txBody>
      </p:sp>
      <p:cxnSp>
        <p:nvCxnSpPr>
          <p:cNvPr id="6" name="Google Shape;126;p17">
            <a:extLst>
              <a:ext uri="{FF2B5EF4-FFF2-40B4-BE49-F238E27FC236}">
                <a16:creationId xmlns:a16="http://schemas.microsoft.com/office/drawing/2014/main" id="{DFD11747-B9EB-447E-94B2-7618A9C93734}"/>
              </a:ext>
            </a:extLst>
          </p:cNvPr>
          <p:cNvCxnSpPr/>
          <p:nvPr/>
        </p:nvCxnSpPr>
        <p:spPr>
          <a:xfrm>
            <a:off x="4260241" y="548497"/>
            <a:ext cx="6600" cy="4146000"/>
          </a:xfrm>
          <a:prstGeom prst="straightConnector1">
            <a:avLst/>
          </a:prstGeom>
          <a:noFill/>
          <a:ln w="9525" cap="flat" cmpd="sng">
            <a:solidFill>
              <a:schemeClr val="dk2"/>
            </a:solidFill>
            <a:prstDash val="solid"/>
            <a:round/>
            <a:headEnd type="none" w="med" len="med"/>
            <a:tailEnd type="none" w="med" len="med"/>
          </a:ln>
        </p:spPr>
      </p:cxnSp>
      <p:cxnSp>
        <p:nvCxnSpPr>
          <p:cNvPr id="8" name="Straight Connector 7">
            <a:extLst>
              <a:ext uri="{FF2B5EF4-FFF2-40B4-BE49-F238E27FC236}">
                <a16:creationId xmlns:a16="http://schemas.microsoft.com/office/drawing/2014/main" id="{0559A8BA-9048-469F-A437-4331ADBE48DA}"/>
              </a:ext>
            </a:extLst>
          </p:cNvPr>
          <p:cNvCxnSpPr>
            <a:cxnSpLocks/>
          </p:cNvCxnSpPr>
          <p:nvPr/>
        </p:nvCxnSpPr>
        <p:spPr>
          <a:xfrm flipV="1">
            <a:off x="5144588" y="2236054"/>
            <a:ext cx="3407741" cy="452231"/>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2508EF4-CA31-4DAD-AF26-E6B46025129F}"/>
              </a:ext>
            </a:extLst>
          </p:cNvPr>
          <p:cNvSpPr txBox="1"/>
          <p:nvPr/>
        </p:nvSpPr>
        <p:spPr>
          <a:xfrm>
            <a:off x="4910736" y="657275"/>
            <a:ext cx="4233264" cy="276999"/>
          </a:xfrm>
          <a:prstGeom prst="rect">
            <a:avLst/>
          </a:prstGeom>
          <a:noFill/>
        </p:spPr>
        <p:txBody>
          <a:bodyPr wrap="square" rtlCol="0">
            <a:spAutoFit/>
          </a:bodyPr>
          <a:lstStyle/>
          <a:p>
            <a:r>
              <a:rPr lang="en-NZ" sz="1200" dirty="0"/>
              <a:t>Daily new cases in the US from 2020/1/22 to 2022/3/20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3" name="Google Shape;113;p16"/>
          <p:cNvSpPr txBox="1"/>
          <p:nvPr/>
        </p:nvSpPr>
        <p:spPr>
          <a:xfrm>
            <a:off x="247425" y="728871"/>
            <a:ext cx="4044875" cy="1723518"/>
          </a:xfrm>
          <a:prstGeom prst="rect">
            <a:avLst/>
          </a:prstGeom>
          <a:noFill/>
          <a:ln>
            <a:noFill/>
          </a:ln>
        </p:spPr>
        <p:txBody>
          <a:bodyPr spcFirstLastPara="1" wrap="square" lIns="91425" tIns="91425" rIns="91425" bIns="91425" anchor="t" anchorCtr="0">
            <a:spAutoFit/>
          </a:bodyPr>
          <a:lstStyle/>
          <a:p>
            <a:pPr marL="285750" lvl="0" indent="-285750">
              <a:buFont typeface="Arial" panose="020B0604020202020204" pitchFamily="34" charset="0"/>
              <a:buChar char="•"/>
            </a:pPr>
            <a:r>
              <a:rPr lang="en-NZ" sz="1800" dirty="0">
                <a:solidFill>
                  <a:schemeClr val="tx1"/>
                </a:solidFill>
                <a:latin typeface="Roboto" panose="02000000000000000000" pitchFamily="2" charset="0"/>
                <a:ea typeface="Roboto" panose="02000000000000000000" pitchFamily="2" charset="0"/>
              </a:rPr>
              <a:t>Logarithm</a:t>
            </a:r>
          </a:p>
          <a:p>
            <a:pPr lvl="0"/>
            <a:r>
              <a:rPr lang="en-NZ" sz="1800" dirty="0">
                <a:latin typeface="Roboto" panose="02000000000000000000" pitchFamily="2" charset="0"/>
                <a:ea typeface="Roboto" panose="02000000000000000000" pitchFamily="2" charset="0"/>
              </a:rPr>
              <a:t>     - </a:t>
            </a:r>
            <a:r>
              <a:rPr lang="en-NZ" sz="1600" dirty="0">
                <a:latin typeface="Roboto" panose="02000000000000000000" pitchFamily="2" charset="0"/>
                <a:ea typeface="Roboto" panose="02000000000000000000" pitchFamily="2" charset="0"/>
              </a:rPr>
              <a:t>stabilize the variance </a:t>
            </a:r>
          </a:p>
          <a:p>
            <a:pPr marL="285750" lvl="0" indent="-285750">
              <a:buFont typeface="Arial" panose="020B0604020202020204" pitchFamily="34" charset="0"/>
              <a:buChar char="•"/>
            </a:pPr>
            <a:r>
              <a:rPr lang="en-NZ" sz="1800" dirty="0">
                <a:solidFill>
                  <a:schemeClr val="tx1"/>
                </a:solidFill>
                <a:latin typeface="Roboto" panose="02000000000000000000" pitchFamily="2" charset="0"/>
                <a:ea typeface="Roboto" panose="02000000000000000000" pitchFamily="2" charset="0"/>
              </a:rPr>
              <a:t>Differencing</a:t>
            </a:r>
          </a:p>
          <a:p>
            <a:pPr lvl="0"/>
            <a:r>
              <a:rPr lang="en-NZ" sz="1800" dirty="0">
                <a:solidFill>
                  <a:schemeClr val="tx1"/>
                </a:solidFill>
                <a:latin typeface="Roboto" panose="02000000000000000000" pitchFamily="2" charset="0"/>
                <a:ea typeface="Roboto" panose="02000000000000000000" pitchFamily="2" charset="0"/>
              </a:rPr>
              <a:t>     </a:t>
            </a:r>
            <a:r>
              <a:rPr lang="en-NZ" sz="1600" dirty="0">
                <a:solidFill>
                  <a:schemeClr val="tx1">
                    <a:lumMod val="50000"/>
                  </a:schemeClr>
                </a:solidFill>
                <a:latin typeface="Roboto" panose="02000000000000000000" pitchFamily="2" charset="0"/>
                <a:ea typeface="Roboto" panose="02000000000000000000" pitchFamily="2" charset="0"/>
              </a:rPr>
              <a:t>- stabilize the mean</a:t>
            </a:r>
          </a:p>
          <a:p>
            <a:pPr marL="0" lvl="0" indent="0" algn="l" rtl="0">
              <a:spcBef>
                <a:spcPts val="0"/>
              </a:spcBef>
              <a:spcAft>
                <a:spcPts val="0"/>
              </a:spcAft>
              <a:buNone/>
            </a:pPr>
            <a:endParaRPr lang="en" b="1" dirty="0">
              <a:solidFill>
                <a:schemeClr val="dk1"/>
              </a:solidFill>
              <a:latin typeface="Roboto"/>
              <a:ea typeface="Roboto"/>
              <a:cs typeface="Roboto"/>
              <a:sym typeface="Roboto"/>
            </a:endParaRPr>
          </a:p>
          <a:p>
            <a:pPr marL="0" lvl="0" indent="0" algn="l" rtl="0">
              <a:spcBef>
                <a:spcPts val="0"/>
              </a:spcBef>
              <a:spcAft>
                <a:spcPts val="0"/>
              </a:spcAft>
              <a:buNone/>
            </a:pPr>
            <a:endParaRPr b="1" dirty="0">
              <a:solidFill>
                <a:schemeClr val="dk1"/>
              </a:solidFill>
              <a:latin typeface="Roboto"/>
              <a:ea typeface="Roboto"/>
              <a:cs typeface="Roboto"/>
              <a:sym typeface="Roboto"/>
            </a:endParaRPr>
          </a:p>
        </p:txBody>
      </p:sp>
      <p:sp>
        <p:nvSpPr>
          <p:cNvPr id="114" name="Google Shape;114;p16"/>
          <p:cNvSpPr txBox="1"/>
          <p:nvPr/>
        </p:nvSpPr>
        <p:spPr>
          <a:xfrm>
            <a:off x="247425" y="117625"/>
            <a:ext cx="8304903" cy="86174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NZ" sz="2200" b="1" dirty="0">
                <a:solidFill>
                  <a:schemeClr val="dk1"/>
                </a:solidFill>
              </a:rPr>
              <a:t>Process of building a Arima Model – Data transformations </a:t>
            </a:r>
            <a:br>
              <a:rPr lang="en-NZ" sz="2200" b="1" dirty="0">
                <a:solidFill>
                  <a:schemeClr val="dk1"/>
                </a:solidFill>
              </a:rPr>
            </a:br>
            <a:endParaRPr lang="en-NZ" sz="2200" b="1" dirty="0">
              <a:solidFill>
                <a:schemeClr val="dk1"/>
              </a:solidFill>
            </a:endParaRPr>
          </a:p>
        </p:txBody>
      </p:sp>
      <p:pic>
        <p:nvPicPr>
          <p:cNvPr id="4" name="Picture 3">
            <a:extLst>
              <a:ext uri="{FF2B5EF4-FFF2-40B4-BE49-F238E27FC236}">
                <a16:creationId xmlns:a16="http://schemas.microsoft.com/office/drawing/2014/main" id="{AD659C73-5BE8-472C-8FB7-67579CF0C46B}"/>
              </a:ext>
            </a:extLst>
          </p:cNvPr>
          <p:cNvPicPr>
            <a:picLocks noChangeAspect="1"/>
          </p:cNvPicPr>
          <p:nvPr/>
        </p:nvPicPr>
        <p:blipFill>
          <a:blip r:embed="rId3"/>
          <a:stretch>
            <a:fillRect/>
          </a:stretch>
        </p:blipFill>
        <p:spPr>
          <a:xfrm>
            <a:off x="2562132" y="1577728"/>
            <a:ext cx="4805322" cy="2971813"/>
          </a:xfrm>
          <a:prstGeom prst="rect">
            <a:avLst/>
          </a:prstGeom>
        </p:spPr>
      </p:pic>
      <p:sp>
        <p:nvSpPr>
          <p:cNvPr id="15" name="Google Shape;113;p16">
            <a:extLst>
              <a:ext uri="{FF2B5EF4-FFF2-40B4-BE49-F238E27FC236}">
                <a16:creationId xmlns:a16="http://schemas.microsoft.com/office/drawing/2014/main" id="{95C21763-FD8E-41F1-8473-008C6A075A77}"/>
              </a:ext>
            </a:extLst>
          </p:cNvPr>
          <p:cNvSpPr txBox="1"/>
          <p:nvPr/>
        </p:nvSpPr>
        <p:spPr>
          <a:xfrm>
            <a:off x="6370835" y="3954475"/>
            <a:ext cx="1993237" cy="8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lang="en" b="1" dirty="0">
              <a:solidFill>
                <a:schemeClr val="dk1"/>
              </a:solidFill>
              <a:latin typeface="Roboto"/>
              <a:ea typeface="Roboto"/>
              <a:cs typeface="Roboto"/>
              <a:sym typeface="Roboto"/>
            </a:endParaRPr>
          </a:p>
          <a:p>
            <a:pPr marL="285750" lvl="0" indent="-285750" algn="l" rtl="0">
              <a:spcBef>
                <a:spcPts val="0"/>
              </a:spcBef>
              <a:spcAft>
                <a:spcPts val="0"/>
              </a:spcAft>
              <a:buFont typeface="Arial" panose="020B0604020202020204" pitchFamily="34" charset="0"/>
              <a:buChar char="•"/>
            </a:pPr>
            <a:r>
              <a:rPr lang="en-NZ" b="1" dirty="0">
                <a:solidFill>
                  <a:schemeClr val="dk1"/>
                </a:solidFill>
                <a:latin typeface="Roboto"/>
                <a:ea typeface="Roboto"/>
                <a:cs typeface="Roboto"/>
                <a:sym typeface="Roboto"/>
              </a:rPr>
              <a:t>Constant mean</a:t>
            </a:r>
          </a:p>
          <a:p>
            <a:pPr marL="285750" lvl="0" indent="-285750" algn="l" rtl="0">
              <a:spcBef>
                <a:spcPts val="0"/>
              </a:spcBef>
              <a:spcAft>
                <a:spcPts val="0"/>
              </a:spcAft>
              <a:buFont typeface="Arial" panose="020B0604020202020204" pitchFamily="34" charset="0"/>
              <a:buChar char="•"/>
            </a:pPr>
            <a:r>
              <a:rPr lang="en-NZ" b="1" dirty="0">
                <a:solidFill>
                  <a:schemeClr val="dk1"/>
                </a:solidFill>
                <a:latin typeface="Roboto"/>
                <a:ea typeface="Roboto"/>
                <a:cs typeface="Roboto"/>
                <a:sym typeface="Roboto"/>
              </a:rPr>
              <a:t>Constant variance</a:t>
            </a:r>
            <a:endParaRPr b="1" dirty="0">
              <a:solidFill>
                <a:schemeClr val="dk1"/>
              </a:solidFill>
              <a:latin typeface="Roboto"/>
              <a:ea typeface="Roboto"/>
              <a:cs typeface="Roboto"/>
              <a:sym typeface="Roboto"/>
            </a:endParaRPr>
          </a:p>
        </p:txBody>
      </p:sp>
      <p:pic>
        <p:nvPicPr>
          <p:cNvPr id="9" name="Graphic 8" descr="Checkmark with solid fill">
            <a:extLst>
              <a:ext uri="{FF2B5EF4-FFF2-40B4-BE49-F238E27FC236}">
                <a16:creationId xmlns:a16="http://schemas.microsoft.com/office/drawing/2014/main" id="{E4183714-6E9A-4593-8D16-97750688B3F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53846" y="4194355"/>
            <a:ext cx="319763" cy="319763"/>
          </a:xfrm>
          <a:prstGeom prst="rect">
            <a:avLst/>
          </a:prstGeom>
        </p:spPr>
      </p:pic>
      <p:pic>
        <p:nvPicPr>
          <p:cNvPr id="11" name="Graphic 10" descr="Close with solid fill">
            <a:extLst>
              <a:ext uri="{FF2B5EF4-FFF2-40B4-BE49-F238E27FC236}">
                <a16:creationId xmlns:a16="http://schemas.microsoft.com/office/drawing/2014/main" id="{0436CEE6-E090-4056-98C1-3EB01CEFD09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08851" y="4414726"/>
            <a:ext cx="310226" cy="310226"/>
          </a:xfrm>
          <a:prstGeom prst="rect">
            <a:avLst/>
          </a:prstGeom>
        </p:spPr>
      </p:pic>
    </p:spTree>
    <p:extLst>
      <p:ext uri="{BB962C8B-B14F-4D97-AF65-F5344CB8AC3E}">
        <p14:creationId xmlns:p14="http://schemas.microsoft.com/office/powerpoint/2010/main" val="4029734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0" name="Picture 9">
            <a:extLst>
              <a:ext uri="{FF2B5EF4-FFF2-40B4-BE49-F238E27FC236}">
                <a16:creationId xmlns:a16="http://schemas.microsoft.com/office/drawing/2014/main" id="{FAFF3059-A86D-4844-8825-790AF3D96E13}"/>
              </a:ext>
            </a:extLst>
          </p:cNvPr>
          <p:cNvPicPr>
            <a:picLocks noChangeAspect="1"/>
          </p:cNvPicPr>
          <p:nvPr/>
        </p:nvPicPr>
        <p:blipFill>
          <a:blip r:embed="rId3"/>
          <a:stretch>
            <a:fillRect/>
          </a:stretch>
        </p:blipFill>
        <p:spPr>
          <a:xfrm>
            <a:off x="338750" y="1019130"/>
            <a:ext cx="3538309" cy="2188239"/>
          </a:xfrm>
          <a:prstGeom prst="rect">
            <a:avLst/>
          </a:prstGeom>
        </p:spPr>
      </p:pic>
      <p:sp>
        <p:nvSpPr>
          <p:cNvPr id="11" name="TextBox 10">
            <a:extLst>
              <a:ext uri="{FF2B5EF4-FFF2-40B4-BE49-F238E27FC236}">
                <a16:creationId xmlns:a16="http://schemas.microsoft.com/office/drawing/2014/main" id="{820A4559-99AF-44A8-9372-AA3E403EE1DD}"/>
              </a:ext>
            </a:extLst>
          </p:cNvPr>
          <p:cNvSpPr txBox="1"/>
          <p:nvPr/>
        </p:nvSpPr>
        <p:spPr>
          <a:xfrm>
            <a:off x="338736" y="880630"/>
            <a:ext cx="4233264" cy="276999"/>
          </a:xfrm>
          <a:prstGeom prst="rect">
            <a:avLst/>
          </a:prstGeom>
          <a:noFill/>
        </p:spPr>
        <p:txBody>
          <a:bodyPr wrap="square" rtlCol="0">
            <a:spAutoFit/>
          </a:bodyPr>
          <a:lstStyle/>
          <a:p>
            <a:r>
              <a:rPr lang="en-NZ" sz="1200" dirty="0"/>
              <a:t>Daily new cases in the US from 2020/1/22 to 2022/3/20</a:t>
            </a:r>
          </a:p>
        </p:txBody>
      </p:sp>
      <p:pic>
        <p:nvPicPr>
          <p:cNvPr id="3" name="Picture 2">
            <a:extLst>
              <a:ext uri="{FF2B5EF4-FFF2-40B4-BE49-F238E27FC236}">
                <a16:creationId xmlns:a16="http://schemas.microsoft.com/office/drawing/2014/main" id="{C02F9B42-A61D-497F-A36E-F79E9BA45B64}"/>
              </a:ext>
            </a:extLst>
          </p:cNvPr>
          <p:cNvPicPr>
            <a:picLocks noChangeAspect="1"/>
          </p:cNvPicPr>
          <p:nvPr/>
        </p:nvPicPr>
        <p:blipFill>
          <a:blip r:embed="rId4"/>
          <a:stretch>
            <a:fillRect/>
          </a:stretch>
        </p:blipFill>
        <p:spPr>
          <a:xfrm>
            <a:off x="4851498" y="949452"/>
            <a:ext cx="3763641" cy="2327594"/>
          </a:xfrm>
          <a:prstGeom prst="rect">
            <a:avLst/>
          </a:prstGeom>
        </p:spPr>
      </p:pic>
      <p:sp>
        <p:nvSpPr>
          <p:cNvPr id="14" name="TextBox 13">
            <a:extLst>
              <a:ext uri="{FF2B5EF4-FFF2-40B4-BE49-F238E27FC236}">
                <a16:creationId xmlns:a16="http://schemas.microsoft.com/office/drawing/2014/main" id="{D412B22D-AB5B-4F44-8632-C9BE6993C66C}"/>
              </a:ext>
            </a:extLst>
          </p:cNvPr>
          <p:cNvSpPr txBox="1"/>
          <p:nvPr/>
        </p:nvSpPr>
        <p:spPr>
          <a:xfrm>
            <a:off x="4763458" y="854730"/>
            <a:ext cx="4233264" cy="276999"/>
          </a:xfrm>
          <a:prstGeom prst="rect">
            <a:avLst/>
          </a:prstGeom>
          <a:noFill/>
        </p:spPr>
        <p:txBody>
          <a:bodyPr wrap="square" rtlCol="0">
            <a:spAutoFit/>
          </a:bodyPr>
          <a:lstStyle/>
          <a:p>
            <a:r>
              <a:rPr lang="en-NZ" sz="1200" dirty="0"/>
              <a:t>Daily new cases in the US from 2021/11/20 to 2022/3/20</a:t>
            </a:r>
          </a:p>
        </p:txBody>
      </p:sp>
      <p:sp>
        <p:nvSpPr>
          <p:cNvPr id="16" name="TextBox 15">
            <a:extLst>
              <a:ext uri="{FF2B5EF4-FFF2-40B4-BE49-F238E27FC236}">
                <a16:creationId xmlns:a16="http://schemas.microsoft.com/office/drawing/2014/main" id="{79A8B00D-4412-4B34-9C27-1AF73627124B}"/>
              </a:ext>
            </a:extLst>
          </p:cNvPr>
          <p:cNvSpPr txBox="1"/>
          <p:nvPr/>
        </p:nvSpPr>
        <p:spPr>
          <a:xfrm>
            <a:off x="133013" y="233872"/>
            <a:ext cx="8482126" cy="430887"/>
          </a:xfrm>
          <a:prstGeom prst="rect">
            <a:avLst/>
          </a:prstGeom>
          <a:noFill/>
        </p:spPr>
        <p:txBody>
          <a:bodyPr wrap="square">
            <a:spAutoFit/>
          </a:bodyPr>
          <a:lstStyle/>
          <a:p>
            <a:r>
              <a:rPr lang="en-NZ" sz="2200" b="1" dirty="0">
                <a:solidFill>
                  <a:schemeClr val="dk1"/>
                </a:solidFill>
              </a:rPr>
              <a:t>Process of building a Arima Model – Omicron period only</a:t>
            </a:r>
            <a:endParaRPr lang="en-NZ" sz="2200" dirty="0"/>
          </a:p>
        </p:txBody>
      </p:sp>
      <p:sp>
        <p:nvSpPr>
          <p:cNvPr id="17" name="Google Shape;132;p18">
            <a:extLst>
              <a:ext uri="{FF2B5EF4-FFF2-40B4-BE49-F238E27FC236}">
                <a16:creationId xmlns:a16="http://schemas.microsoft.com/office/drawing/2014/main" id="{5BD634FA-4A55-4538-898C-813D4B2AD2CA}"/>
              </a:ext>
            </a:extLst>
          </p:cNvPr>
          <p:cNvSpPr txBox="1"/>
          <p:nvPr/>
        </p:nvSpPr>
        <p:spPr>
          <a:xfrm>
            <a:off x="338736" y="3550121"/>
            <a:ext cx="7691079" cy="147729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NZ" sz="1200" b="1" dirty="0">
                <a:solidFill>
                  <a:schemeClr val="dk1"/>
                </a:solidFill>
                <a:latin typeface="Roboto"/>
                <a:ea typeface="Roboto"/>
                <a:cs typeface="Roboto"/>
                <a:sym typeface="Roboto"/>
              </a:rPr>
              <a:t>R</a:t>
            </a:r>
            <a:r>
              <a:rPr lang="en" sz="1200" b="1" dirty="0">
                <a:solidFill>
                  <a:schemeClr val="dk1"/>
                </a:solidFill>
                <a:latin typeface="Roboto"/>
                <a:ea typeface="Roboto"/>
                <a:cs typeface="Roboto"/>
                <a:sym typeface="Roboto"/>
              </a:rPr>
              <a:t>easons for changing our data set:</a:t>
            </a:r>
          </a:p>
          <a:p>
            <a:pPr marL="171450" lvl="0" indent="-171450" algn="l" rtl="0">
              <a:spcBef>
                <a:spcPts val="0"/>
              </a:spcBef>
              <a:spcAft>
                <a:spcPts val="0"/>
              </a:spcAft>
              <a:buFont typeface="Arial" panose="020B0604020202020204" pitchFamily="34" charset="0"/>
              <a:buChar char="•"/>
            </a:pPr>
            <a:r>
              <a:rPr lang="en" sz="1200" b="1" dirty="0">
                <a:solidFill>
                  <a:schemeClr val="dk1"/>
                </a:solidFill>
                <a:latin typeface="Roboto"/>
                <a:ea typeface="Roboto"/>
                <a:cs typeface="Roboto"/>
                <a:sym typeface="Roboto"/>
              </a:rPr>
              <a:t>Transmission rate of Omicron is more than 500% faster than all its previous variants.</a:t>
            </a:r>
          </a:p>
          <a:p>
            <a:pPr marL="171450" lvl="0" indent="-171450" algn="l" rtl="0">
              <a:spcBef>
                <a:spcPts val="0"/>
              </a:spcBef>
              <a:spcAft>
                <a:spcPts val="0"/>
              </a:spcAft>
              <a:buFont typeface="Arial" panose="020B0604020202020204" pitchFamily="34" charset="0"/>
              <a:buChar char="•"/>
            </a:pPr>
            <a:r>
              <a:rPr lang="en" sz="1200" b="1" dirty="0">
                <a:solidFill>
                  <a:schemeClr val="dk1"/>
                </a:solidFill>
                <a:latin typeface="Roboto"/>
                <a:ea typeface="Roboto"/>
                <a:cs typeface="Roboto"/>
                <a:sym typeface="Roboto"/>
              </a:rPr>
              <a:t>The variance difference between the Omicron period and before is large, which means the variance is far from constant.</a:t>
            </a:r>
          </a:p>
          <a:p>
            <a:pPr marL="171450" lvl="0" indent="-171450" algn="l" rtl="0">
              <a:spcBef>
                <a:spcPts val="0"/>
              </a:spcBef>
              <a:spcAft>
                <a:spcPts val="0"/>
              </a:spcAft>
              <a:buFont typeface="Arial" panose="020B0604020202020204" pitchFamily="34" charset="0"/>
              <a:buChar char="•"/>
            </a:pPr>
            <a:r>
              <a:rPr lang="en" sz="1200" b="1" dirty="0">
                <a:solidFill>
                  <a:schemeClr val="dk1"/>
                </a:solidFill>
                <a:latin typeface="Roboto"/>
                <a:ea typeface="Roboto"/>
                <a:cs typeface="Roboto"/>
                <a:sym typeface="Roboto"/>
              </a:rPr>
              <a:t>This will affect the model accuracy.</a:t>
            </a:r>
          </a:p>
          <a:p>
            <a:pPr marL="0" lvl="0" indent="0" algn="l" rtl="0">
              <a:spcBef>
                <a:spcPts val="0"/>
              </a:spcBef>
              <a:spcAft>
                <a:spcPts val="0"/>
              </a:spcAft>
              <a:buNone/>
            </a:pPr>
            <a:endParaRPr lang="en" sz="1200" b="1" dirty="0">
              <a:solidFill>
                <a:schemeClr val="dk1"/>
              </a:solidFill>
              <a:latin typeface="Roboto"/>
              <a:ea typeface="Roboto"/>
              <a:cs typeface="Roboto"/>
              <a:sym typeface="Roboto"/>
            </a:endParaRPr>
          </a:p>
          <a:p>
            <a:pPr marL="0" lvl="0" indent="0" algn="l" rtl="0">
              <a:spcBef>
                <a:spcPts val="0"/>
              </a:spcBef>
              <a:spcAft>
                <a:spcPts val="0"/>
              </a:spcAft>
              <a:buNone/>
            </a:pPr>
            <a:endParaRPr sz="1200" dirty="0"/>
          </a:p>
        </p:txBody>
      </p:sp>
      <p:sp>
        <p:nvSpPr>
          <p:cNvPr id="2" name="Rectangle 1">
            <a:extLst>
              <a:ext uri="{FF2B5EF4-FFF2-40B4-BE49-F238E27FC236}">
                <a16:creationId xmlns:a16="http://schemas.microsoft.com/office/drawing/2014/main" id="{1F284EB6-921B-4F3E-BF57-9D185583C0E3}"/>
              </a:ext>
            </a:extLst>
          </p:cNvPr>
          <p:cNvSpPr/>
          <p:nvPr/>
        </p:nvSpPr>
        <p:spPr>
          <a:xfrm>
            <a:off x="3124200" y="1295400"/>
            <a:ext cx="516467" cy="147729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5" name="Straight Arrow Connector 4">
            <a:extLst>
              <a:ext uri="{FF2B5EF4-FFF2-40B4-BE49-F238E27FC236}">
                <a16:creationId xmlns:a16="http://schemas.microsoft.com/office/drawing/2014/main" id="{B3EFD629-53BD-4A51-81AC-89E325FB7310}"/>
              </a:ext>
            </a:extLst>
          </p:cNvPr>
          <p:cNvCxnSpPr/>
          <p:nvPr/>
        </p:nvCxnSpPr>
        <p:spPr>
          <a:xfrm>
            <a:off x="3759200" y="2057400"/>
            <a:ext cx="100425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3" name="Picture 2">
            <a:extLst>
              <a:ext uri="{FF2B5EF4-FFF2-40B4-BE49-F238E27FC236}">
                <a16:creationId xmlns:a16="http://schemas.microsoft.com/office/drawing/2014/main" id="{C02F9B42-A61D-497F-A36E-F79E9BA45B64}"/>
              </a:ext>
            </a:extLst>
          </p:cNvPr>
          <p:cNvPicPr>
            <a:picLocks noChangeAspect="1"/>
          </p:cNvPicPr>
          <p:nvPr/>
        </p:nvPicPr>
        <p:blipFill>
          <a:blip r:embed="rId3"/>
          <a:stretch>
            <a:fillRect/>
          </a:stretch>
        </p:blipFill>
        <p:spPr>
          <a:xfrm>
            <a:off x="246528" y="1603490"/>
            <a:ext cx="3763641" cy="2327594"/>
          </a:xfrm>
          <a:prstGeom prst="rect">
            <a:avLst/>
          </a:prstGeom>
        </p:spPr>
      </p:pic>
      <p:sp>
        <p:nvSpPr>
          <p:cNvPr id="14" name="TextBox 13">
            <a:extLst>
              <a:ext uri="{FF2B5EF4-FFF2-40B4-BE49-F238E27FC236}">
                <a16:creationId xmlns:a16="http://schemas.microsoft.com/office/drawing/2014/main" id="{D412B22D-AB5B-4F44-8632-C9BE6993C66C}"/>
              </a:ext>
            </a:extLst>
          </p:cNvPr>
          <p:cNvSpPr txBox="1"/>
          <p:nvPr/>
        </p:nvSpPr>
        <p:spPr>
          <a:xfrm>
            <a:off x="435238" y="1502979"/>
            <a:ext cx="4233264" cy="253916"/>
          </a:xfrm>
          <a:prstGeom prst="rect">
            <a:avLst/>
          </a:prstGeom>
          <a:noFill/>
        </p:spPr>
        <p:txBody>
          <a:bodyPr wrap="square" rtlCol="0">
            <a:spAutoFit/>
          </a:bodyPr>
          <a:lstStyle/>
          <a:p>
            <a:r>
              <a:rPr lang="en-NZ" sz="1050" dirty="0"/>
              <a:t>Daily new cases in the US from 2021/11/20 to 2022/3/20</a:t>
            </a:r>
          </a:p>
        </p:txBody>
      </p:sp>
      <p:sp>
        <p:nvSpPr>
          <p:cNvPr id="16" name="TextBox 15">
            <a:extLst>
              <a:ext uri="{FF2B5EF4-FFF2-40B4-BE49-F238E27FC236}">
                <a16:creationId xmlns:a16="http://schemas.microsoft.com/office/drawing/2014/main" id="{79A8B00D-4412-4B34-9C27-1AF73627124B}"/>
              </a:ext>
            </a:extLst>
          </p:cNvPr>
          <p:cNvSpPr txBox="1"/>
          <p:nvPr/>
        </p:nvSpPr>
        <p:spPr>
          <a:xfrm>
            <a:off x="133013" y="233872"/>
            <a:ext cx="8482126" cy="430887"/>
          </a:xfrm>
          <a:prstGeom prst="rect">
            <a:avLst/>
          </a:prstGeom>
          <a:noFill/>
        </p:spPr>
        <p:txBody>
          <a:bodyPr wrap="square">
            <a:spAutoFit/>
          </a:bodyPr>
          <a:lstStyle/>
          <a:p>
            <a:r>
              <a:rPr lang="en-NZ" sz="2200" b="1" dirty="0">
                <a:solidFill>
                  <a:schemeClr val="dk1"/>
                </a:solidFill>
              </a:rPr>
              <a:t>Process of building a Arima Model – Omicron period only</a:t>
            </a:r>
            <a:endParaRPr lang="en-NZ" sz="2200" dirty="0"/>
          </a:p>
        </p:txBody>
      </p:sp>
      <p:sp>
        <p:nvSpPr>
          <p:cNvPr id="17" name="Google Shape;132;p18">
            <a:extLst>
              <a:ext uri="{FF2B5EF4-FFF2-40B4-BE49-F238E27FC236}">
                <a16:creationId xmlns:a16="http://schemas.microsoft.com/office/drawing/2014/main" id="{5BD634FA-4A55-4538-898C-813D4B2AD2CA}"/>
              </a:ext>
            </a:extLst>
          </p:cNvPr>
          <p:cNvSpPr txBox="1"/>
          <p:nvPr/>
        </p:nvSpPr>
        <p:spPr>
          <a:xfrm>
            <a:off x="3196584" y="2507403"/>
            <a:ext cx="1803249" cy="36930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NZ" sz="1200" b="1" dirty="0">
                <a:solidFill>
                  <a:schemeClr val="dk1"/>
                </a:solidFill>
                <a:latin typeface="Roboto"/>
                <a:ea typeface="Roboto"/>
                <a:cs typeface="Roboto"/>
                <a:sym typeface="Roboto"/>
              </a:rPr>
              <a:t>Data transformation</a:t>
            </a:r>
            <a:endParaRPr lang="en" sz="1200" b="1" dirty="0">
              <a:solidFill>
                <a:schemeClr val="dk1"/>
              </a:solidFill>
              <a:latin typeface="Roboto"/>
              <a:ea typeface="Roboto"/>
              <a:cs typeface="Roboto"/>
              <a:sym typeface="Roboto"/>
            </a:endParaRPr>
          </a:p>
        </p:txBody>
      </p:sp>
      <p:pic>
        <p:nvPicPr>
          <p:cNvPr id="2" name="Picture 1">
            <a:extLst>
              <a:ext uri="{FF2B5EF4-FFF2-40B4-BE49-F238E27FC236}">
                <a16:creationId xmlns:a16="http://schemas.microsoft.com/office/drawing/2014/main" id="{0A125111-1AC4-42FB-8116-5D4203740A84}"/>
              </a:ext>
            </a:extLst>
          </p:cNvPr>
          <p:cNvPicPr>
            <a:picLocks noChangeAspect="1"/>
          </p:cNvPicPr>
          <p:nvPr/>
        </p:nvPicPr>
        <p:blipFill>
          <a:blip r:embed="rId4"/>
          <a:stretch>
            <a:fillRect/>
          </a:stretch>
        </p:blipFill>
        <p:spPr>
          <a:xfrm>
            <a:off x="4949417" y="1603490"/>
            <a:ext cx="4117491" cy="2546430"/>
          </a:xfrm>
          <a:prstGeom prst="rect">
            <a:avLst/>
          </a:prstGeom>
        </p:spPr>
      </p:pic>
      <p:sp>
        <p:nvSpPr>
          <p:cNvPr id="4" name="Arrow: Down 3">
            <a:extLst>
              <a:ext uri="{FF2B5EF4-FFF2-40B4-BE49-F238E27FC236}">
                <a16:creationId xmlns:a16="http://schemas.microsoft.com/office/drawing/2014/main" id="{72943F2D-BA38-4ACE-B706-4264BCBFBB86}"/>
              </a:ext>
            </a:extLst>
          </p:cNvPr>
          <p:cNvSpPr/>
          <p:nvPr/>
        </p:nvSpPr>
        <p:spPr>
          <a:xfrm rot="16200000">
            <a:off x="3854754" y="1878752"/>
            <a:ext cx="453358" cy="1626601"/>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TextBox 11">
            <a:extLst>
              <a:ext uri="{FF2B5EF4-FFF2-40B4-BE49-F238E27FC236}">
                <a16:creationId xmlns:a16="http://schemas.microsoft.com/office/drawing/2014/main" id="{ED54D5DB-CA40-4989-AE61-695C199008F6}"/>
              </a:ext>
            </a:extLst>
          </p:cNvPr>
          <p:cNvSpPr txBox="1"/>
          <p:nvPr/>
        </p:nvSpPr>
        <p:spPr>
          <a:xfrm>
            <a:off x="4572000" y="1502979"/>
            <a:ext cx="4582287" cy="253916"/>
          </a:xfrm>
          <a:prstGeom prst="rect">
            <a:avLst/>
          </a:prstGeom>
          <a:noFill/>
        </p:spPr>
        <p:txBody>
          <a:bodyPr wrap="square">
            <a:spAutoFit/>
          </a:bodyPr>
          <a:lstStyle/>
          <a:p>
            <a:r>
              <a:rPr lang="en-NZ" sz="1050" dirty="0"/>
              <a:t>Differenced Log(Daily new cases in the US from 2021/11/20 to 2022/3/20)</a:t>
            </a:r>
          </a:p>
        </p:txBody>
      </p:sp>
      <p:sp>
        <p:nvSpPr>
          <p:cNvPr id="13" name="Google Shape;113;p16">
            <a:extLst>
              <a:ext uri="{FF2B5EF4-FFF2-40B4-BE49-F238E27FC236}">
                <a16:creationId xmlns:a16="http://schemas.microsoft.com/office/drawing/2014/main" id="{A1143B13-D88A-49A3-8AA3-95B602BD6318}"/>
              </a:ext>
            </a:extLst>
          </p:cNvPr>
          <p:cNvSpPr txBox="1"/>
          <p:nvPr/>
        </p:nvSpPr>
        <p:spPr>
          <a:xfrm>
            <a:off x="6370835" y="3954475"/>
            <a:ext cx="2002774" cy="8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lang="en" b="1" dirty="0">
              <a:solidFill>
                <a:schemeClr val="dk1"/>
              </a:solidFill>
              <a:latin typeface="Roboto"/>
              <a:ea typeface="Roboto"/>
              <a:cs typeface="Roboto"/>
              <a:sym typeface="Roboto"/>
            </a:endParaRPr>
          </a:p>
          <a:p>
            <a:pPr marL="285750" lvl="0" indent="-285750" algn="l" rtl="0">
              <a:spcBef>
                <a:spcPts val="0"/>
              </a:spcBef>
              <a:spcAft>
                <a:spcPts val="0"/>
              </a:spcAft>
              <a:buFont typeface="Arial" panose="020B0604020202020204" pitchFamily="34" charset="0"/>
              <a:buChar char="•"/>
            </a:pPr>
            <a:r>
              <a:rPr lang="en-NZ" b="1" dirty="0">
                <a:solidFill>
                  <a:schemeClr val="dk1"/>
                </a:solidFill>
                <a:latin typeface="Roboto"/>
                <a:ea typeface="Roboto"/>
                <a:cs typeface="Roboto"/>
                <a:sym typeface="Roboto"/>
              </a:rPr>
              <a:t>Constant mean</a:t>
            </a:r>
          </a:p>
          <a:p>
            <a:pPr marL="285750" lvl="0" indent="-285750" algn="l" rtl="0">
              <a:spcBef>
                <a:spcPts val="0"/>
              </a:spcBef>
              <a:spcAft>
                <a:spcPts val="0"/>
              </a:spcAft>
              <a:buFont typeface="Arial" panose="020B0604020202020204" pitchFamily="34" charset="0"/>
              <a:buChar char="•"/>
            </a:pPr>
            <a:r>
              <a:rPr lang="en-NZ" b="1" dirty="0">
                <a:solidFill>
                  <a:schemeClr val="dk1"/>
                </a:solidFill>
                <a:latin typeface="Roboto"/>
                <a:ea typeface="Roboto"/>
                <a:cs typeface="Roboto"/>
                <a:sym typeface="Roboto"/>
              </a:rPr>
              <a:t>Constant variance </a:t>
            </a:r>
            <a:endParaRPr b="1" dirty="0">
              <a:solidFill>
                <a:schemeClr val="dk1"/>
              </a:solidFill>
              <a:latin typeface="Roboto"/>
              <a:ea typeface="Roboto"/>
              <a:cs typeface="Roboto"/>
              <a:sym typeface="Roboto"/>
            </a:endParaRPr>
          </a:p>
        </p:txBody>
      </p:sp>
      <p:pic>
        <p:nvPicPr>
          <p:cNvPr id="15" name="Graphic 14" descr="Checkmark with solid fill">
            <a:extLst>
              <a:ext uri="{FF2B5EF4-FFF2-40B4-BE49-F238E27FC236}">
                <a16:creationId xmlns:a16="http://schemas.microsoft.com/office/drawing/2014/main" id="{8F0B1E8A-E594-4D2A-B19D-C5223535B13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53846" y="4194355"/>
            <a:ext cx="319763" cy="319763"/>
          </a:xfrm>
          <a:prstGeom prst="rect">
            <a:avLst/>
          </a:prstGeom>
        </p:spPr>
      </p:pic>
      <p:pic>
        <p:nvPicPr>
          <p:cNvPr id="19" name="Graphic 18" descr="Checkmark with solid fill">
            <a:extLst>
              <a:ext uri="{FF2B5EF4-FFF2-40B4-BE49-F238E27FC236}">
                <a16:creationId xmlns:a16="http://schemas.microsoft.com/office/drawing/2014/main" id="{2DC1C87A-2581-4C67-9E3F-2307A78BE1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70336" y="4398671"/>
            <a:ext cx="319763" cy="319763"/>
          </a:xfrm>
          <a:prstGeom prst="rect">
            <a:avLst/>
          </a:prstGeom>
        </p:spPr>
      </p:pic>
      <p:sp>
        <p:nvSpPr>
          <p:cNvPr id="20" name="TextBox 19">
            <a:extLst>
              <a:ext uri="{FF2B5EF4-FFF2-40B4-BE49-F238E27FC236}">
                <a16:creationId xmlns:a16="http://schemas.microsoft.com/office/drawing/2014/main" id="{DA16CFA6-AE7B-4099-A5D9-D4A3CD7F3508}"/>
              </a:ext>
            </a:extLst>
          </p:cNvPr>
          <p:cNvSpPr txBox="1"/>
          <p:nvPr/>
        </p:nvSpPr>
        <p:spPr>
          <a:xfrm>
            <a:off x="246528" y="672459"/>
            <a:ext cx="4575842" cy="400110"/>
          </a:xfrm>
          <a:prstGeom prst="rect">
            <a:avLst/>
          </a:prstGeom>
          <a:noFill/>
        </p:spPr>
        <p:txBody>
          <a:bodyPr wrap="square">
            <a:spAutoFit/>
          </a:bodyPr>
          <a:lstStyle/>
          <a:p>
            <a:r>
              <a:rPr lang="en-NZ" sz="2000" b="1" dirty="0">
                <a:solidFill>
                  <a:schemeClr val="dk1"/>
                </a:solidFill>
              </a:rPr>
              <a:t>- Data transformations </a:t>
            </a:r>
            <a:endParaRPr lang="en-NZ" sz="2000" dirty="0"/>
          </a:p>
        </p:txBody>
      </p:sp>
    </p:spTree>
    <p:extLst>
      <p:ext uri="{BB962C8B-B14F-4D97-AF65-F5344CB8AC3E}">
        <p14:creationId xmlns:p14="http://schemas.microsoft.com/office/powerpoint/2010/main" val="1483982868"/>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1008</TotalTime>
  <Words>2247</Words>
  <Application>Microsoft Office PowerPoint</Application>
  <PresentationFormat>On-screen Show (16:9)</PresentationFormat>
  <Paragraphs>165</Paragraphs>
  <Slides>15</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Times New Roman</vt:lpstr>
      <vt:lpstr>Wingdings</vt:lpstr>
      <vt:lpstr>Roboto</vt:lpstr>
      <vt:lpstr>-apple-system</vt:lpstr>
      <vt:lpstr>Merriweather</vt:lpstr>
      <vt:lpstr>Symbol</vt:lpstr>
      <vt:lpstr>arial</vt:lpstr>
      <vt:lpstr>Helvetica Neue</vt:lpstr>
      <vt:lpstr>arial</vt:lpstr>
      <vt:lpstr>Geometric</vt:lpstr>
      <vt:lpstr>Covid Data Analysis</vt:lpstr>
      <vt:lpstr>Contents</vt:lpstr>
      <vt:lpstr>Data preprocessing </vt:lpstr>
      <vt:lpstr>Findings</vt:lpstr>
      <vt:lpstr>Forecasting model- Time Series Analysis (ARIMA MODEL)  Predicting number of new daily Covid19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Tongariro Heather Invasion</dc:title>
  <dc:creator>hana leung</dc:creator>
  <cp:lastModifiedBy>Yongqi Liang</cp:lastModifiedBy>
  <cp:revision>54</cp:revision>
  <dcterms:modified xsi:type="dcterms:W3CDTF">2022-03-30T02:48:46Z</dcterms:modified>
</cp:coreProperties>
</file>