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6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0637"/>
  </p:normalViewPr>
  <p:slideViewPr>
    <p:cSldViewPr snapToGrid="0">
      <p:cViewPr>
        <p:scale>
          <a:sx n="112" d="100"/>
          <a:sy n="112" d="100"/>
        </p:scale>
        <p:origin x="8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4222D-7622-DC4F-8540-C6DCAE51A603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ECE2-2909-EC46-8D5A-E5231CAEC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5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Pipeline Type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dirty="0"/>
              <a:t>Batch Processing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My data set has historical data, so processing it in chunks is more efficient than stream processing in real-time. My data is yearly.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My dataset I not continually collecting data but yearly which is a better reason for batch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Data Format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CSV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CSV will be the data format for storing the processed data since I will be working with PostgreSQL, and if in the future the data is extracted to be analyzed, a CSV file type will be ideal for a lot of data visualization software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CE2-2909-EC46-8D5A-E5231CAEC7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7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Duplicates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Duplicates can occur when multiple records are recorded in the same year.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Since months and days are not provided in the dataset, it is necessary to remove duplicates.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Identify duplicate rows where Country and Year are the same and flag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If two records have the same Country and Year but different values in other columns, compute the mean to obtain a single output for that country and year.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Outliers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Some values may be extreme or unrealistic, such as a negative GDP or unusually high CO₂ emissions.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 Z-score detection to identify outliers that deviate significantly from the mean.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/>
              <a:t>Missing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Missing values in columns can occur due to incomplete data recording.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Since all columns are necessary for machine learning, we will not use median, average, or imputation techniques. Instead, we will drop rows with missing values to maintain data integrity.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CE2-2909-EC46-8D5A-E5231CAEC7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27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Monitor Key Features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shifts in important features like CO2 emissions and others.</a:t>
            </a:r>
          </a:p>
          <a:p>
            <a:pPr marL="0" indent="0">
              <a:buNone/>
            </a:pPr>
            <a:r>
              <a:rPr lang="en-US" b="1" dirty="0"/>
              <a:t>Thresholds &amp; Alerts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acceptable deviation thresholds for key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Trigger an alert if the deviation exceeds the threshold for further examination.</a:t>
            </a:r>
          </a:p>
          <a:p>
            <a:pPr marL="0" indent="0">
              <a:buNone/>
            </a:pPr>
            <a:r>
              <a:rPr lang="en-US" b="1" dirty="0"/>
              <a:t>Monitor Incoming Schema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the new data schema with the previous schema.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Have someone review and approve or decline the new schema.</a:t>
            </a:r>
          </a:p>
          <a:p>
            <a:endParaRPr lang="en-US" dirty="0"/>
          </a:p>
          <a:p>
            <a:r>
              <a:rPr lang="en-US" dirty="0"/>
              <a:t>*The main point is that we set alerts or triggers for approval of data drift or changing the schema, following that the data can be manually reviewed if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CE2-2909-EC46-8D5A-E5231CAEC7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14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</a:t>
            </a:r>
            <a:r>
              <a:rPr lang="en-US" dirty="0" err="1"/>
              <a:t>github</a:t>
            </a:r>
            <a:r>
              <a:rPr lang="en-US" dirty="0"/>
              <a:t> for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ECE2-2909-EC46-8D5A-E5231CAEC7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6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84DA-E3E0-4099-8BC4-1813584CD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6415" y="800100"/>
            <a:ext cx="8447314" cy="3314694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BD63B-9405-4E42-9E2F-07573F9B1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415" y="4909459"/>
            <a:ext cx="8292874" cy="914395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D03A-9A11-476C-B52A-593F3C0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A0168-EB40-45AF-89A1-87DE0A55FFC6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50CD1-7906-4885-9A4D-B764220D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ECA96-1AD5-41FE-AB5C-68ABD652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09E39A-DA3F-4BDC-A89A-6545C1DD3721}"/>
              </a:ext>
            </a:extLst>
          </p:cNvPr>
          <p:cNvCxnSpPr>
            <a:cxnSpLocks/>
          </p:cNvCxnSpPr>
          <p:nvPr/>
        </p:nvCxnSpPr>
        <p:spPr>
          <a:xfrm>
            <a:off x="360154" y="460266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41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4882-AC48-4F1E-837D-E154BEED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613106" cy="128288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D34B7-C335-425E-BF89-DB1A0C23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4525"/>
            <a:ext cx="9613106" cy="3883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3754-C885-4DC6-962D-C861267B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CA68F-747D-436A-B5BB-2EBC3ED499E4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C9693-03CD-4EBD-A3D7-BE310CD5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BBD01-5E50-4FF1-A1D6-B24B7B7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5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A1D39-AB23-4CEE-BBAA-55B29415D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78644"/>
            <a:ext cx="1912144" cy="5272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0688-FA9B-4ABD-9E9E-C7EADE94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578643"/>
            <a:ext cx="7943848" cy="5272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1A6B-AE19-4BD4-AE49-43E78CC0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8DC11-9E39-40A0-B3DC-E3F2AD04A616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62144-27EE-4CE0-B167-F5DBA41B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40B2-EFB0-47EA-878B-6405E1DC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BEE8-2E4A-4A4A-833E-89D8D794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CFDA-CDBF-4B24-9EC3-827F540F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08595"/>
            <a:ext cx="9527275" cy="3643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5871D-4A14-4A17-A0ED-7DDA7752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D654-899B-4DAF-93B9-1CBCAB5F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7FCA-B968-443D-90A7-E0F3C6D6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F5CC56-CBE8-4152-AD5E-982DD286AA28}"/>
              </a:ext>
            </a:extLst>
          </p:cNvPr>
          <p:cNvCxnSpPr>
            <a:cxnSpLocks/>
          </p:cNvCxnSpPr>
          <p:nvPr/>
        </p:nvCxnSpPr>
        <p:spPr>
          <a:xfrm>
            <a:off x="386707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35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5B8-786F-418B-9367-52B19526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3426"/>
            <a:ext cx="8840344" cy="34890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CF574-9044-4964-B6AE-A3983D595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8488"/>
            <a:ext cx="8840344" cy="90077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A109-E9F9-428E-858A-38375BF1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05506-6815-4E0E-B1DE-ECA35C2016DF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BA6F-665B-4D62-84D1-23E03428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A2D7-4390-4B51-90D4-900EAAB1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4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66EE-5127-48B4-A6F6-F5F6B38D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87828"/>
            <a:ext cx="9578683" cy="990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B8A9-5914-49F9-8E0E-C8723C533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057407"/>
            <a:ext cx="4318906" cy="372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D0C2-CAEA-4E31-8FA6-D866315D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9577" y="2057407"/>
            <a:ext cx="4405746" cy="3725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E5DE2-0BD6-45B3-BDB1-675BA058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E85F7-A724-48A4-9D33-CEBC5174E865}" type="datetime1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622B7-97C1-4C72-BCA9-290DC716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7BEE3-B3AE-45B6-924A-08ABC951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10397D-8A25-4307-B58D-8DE617EFD26D}"/>
              </a:ext>
            </a:extLst>
          </p:cNvPr>
          <p:cNvCxnSpPr>
            <a:cxnSpLocks/>
          </p:cNvCxnSpPr>
          <p:nvPr/>
        </p:nvCxnSpPr>
        <p:spPr>
          <a:xfrm>
            <a:off x="375523" y="1760404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747697-5C57-4DA6-8ED6-CAB14CDD220A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2296-2B01-4044-AD7B-497BAC8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09600"/>
            <a:ext cx="10515600" cy="95149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08880-DE5D-4299-BAC3-D45377C4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89859"/>
            <a:ext cx="4381644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A655D-7A3A-4BA5-B82A-744276BE2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713126"/>
            <a:ext cx="4381644" cy="3121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37933-BDAC-4317-9B7E-E30CF0B4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50530" y="1989859"/>
            <a:ext cx="4487137" cy="60267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5878F-AE56-4F8C-A84A-A8534180D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531" y="2713127"/>
            <a:ext cx="4487136" cy="3121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F249A-9D93-4A8E-9284-5AB19AC0A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6E7A-BDD3-46A3-BEE2-EB821F9236B4}" type="datetime1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3883-9438-44C9-877E-EC771D1B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5ED3CC-D7BA-43BD-973A-B09921FE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B03ADF-AEED-49C1-9CF7-7749387E2A4F}"/>
              </a:ext>
            </a:extLst>
          </p:cNvPr>
          <p:cNvCxnSpPr>
            <a:cxnSpLocks/>
          </p:cNvCxnSpPr>
          <p:nvPr/>
        </p:nvCxnSpPr>
        <p:spPr>
          <a:xfrm>
            <a:off x="378503" y="17526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B5345CA-2FC8-42B9-85F7-84F77724D011}"/>
              </a:ext>
            </a:extLst>
          </p:cNvPr>
          <p:cNvCxnSpPr>
            <a:cxnSpLocks/>
          </p:cNvCxnSpPr>
          <p:nvPr/>
        </p:nvCxnSpPr>
        <p:spPr>
          <a:xfrm>
            <a:off x="5563342" y="1752600"/>
            <a:ext cx="0" cy="4300105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770-E2EE-4C9B-9F89-128DAC66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16" y="703687"/>
            <a:ext cx="9406190" cy="17225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CE391-8E22-4716-8A8B-C39BA61A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540C-9440-4E7A-B71A-BEFEE06869E3}" type="datetime1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C042F-179F-4DBC-80B7-34B89EA2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6EA4-4BE5-4D17-A1DC-196FEA9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7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49B6B-2C1C-452D-9F93-BD9A6F2B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18DDB-88AC-4039-B59C-B05DC4C9C16C}" type="datetime1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CA8ED-78AC-4474-8874-E4C4242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B764-0B68-4801-ADE7-93105912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717A-ED7D-43FE-881F-9407FF22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97476"/>
            <a:ext cx="3932237" cy="169371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E954-332E-4D66-AFFD-A15389A7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97475"/>
            <a:ext cx="5140180" cy="526357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15CDA-9FC3-4F17-963C-DD9E226E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91194"/>
            <a:ext cx="3932237" cy="357779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30BE-8EE8-4A41-B20E-ACEFC980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2ABFB-60E7-4BA1-866A-7059F058065B}" type="datetime1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B6719-F550-42EF-B377-8E41A46D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6636-5EF9-499C-A3A0-3021812D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2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38CB-27F1-47CF-B05A-CC068830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59822"/>
            <a:ext cx="3932237" cy="165215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C67EA-3155-4708-9B86-D7B2B54FC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03687"/>
            <a:ext cx="5212917" cy="49690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B434F1-C813-4E9B-98A4-B0B372CE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26277"/>
            <a:ext cx="3932237" cy="32464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2A0B8-75E7-465D-84CB-BC9C3FB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879C9-B751-43BD-8B27-FA18290E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98FB-27B9-46E5-90E3-09B108B0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6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BA68A5-A7C7-4D91-AB95-6E0B6FFD87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93EBF-655A-4373-ADBE-9606BFA9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439"/>
            <a:ext cx="9485160" cy="128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2994-4D2E-43BB-9D9B-117ED94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91757"/>
            <a:ext cx="9485163" cy="3706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28926-9DF1-4A3E-8B81-2191D6F7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300" baseline="0">
                <a:solidFill>
                  <a:schemeClr val="accent1"/>
                </a:solidFill>
              </a:defRPr>
            </a:lvl1pPr>
          </a:lstStyle>
          <a:p>
            <a:fld id="{CFBEA57F-793F-4683-BD8A-741FD4B89154}" type="datetime1">
              <a:rPr lang="en-US" smtClean="0"/>
              <a:t>2/1/25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1BD4F-CE83-48A3-9683-19CF03C0A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1" cap="all" spc="300" baseline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4939-09B3-4A6E-88F8-4D923A56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fld id="{81D2C36F-4504-47C0-B82F-A167342A27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4051E3-92B2-42FC-BB3D-372E4A614439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425084-C97A-4C25-AE47-DDECF2DD3ABC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A478A1-0B34-4F2B-88FA-CF47551E5DF9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5" r:id="rId6"/>
    <p:sldLayoutId id="2147483920" r:id="rId7"/>
    <p:sldLayoutId id="2147483921" r:id="rId8"/>
    <p:sldLayoutId id="2147483922" r:id="rId9"/>
    <p:sldLayoutId id="2147483924" r:id="rId10"/>
    <p:sldLayoutId id="214748392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BBDDCC-0358-4EDD-9820-287B1D8FD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B3B5E1-901E-49C0-9F76-B48432DE9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8D67A-08D1-041E-9897-BEEFDBC73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</p:spPr>
        <p:txBody>
          <a:bodyPr anchor="t">
            <a:normAutofit/>
          </a:bodyPr>
          <a:lstStyle/>
          <a:p>
            <a:r>
              <a:rPr lang="en-US" sz="4000"/>
              <a:t>Data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07DCC-3A39-224A-1AB4-3A4D00355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771933" cy="986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Week 3 Lab 2</a:t>
            </a:r>
          </a:p>
          <a:p>
            <a:pPr>
              <a:lnSpc>
                <a:spcPct val="90000"/>
              </a:lnSpc>
            </a:pPr>
            <a:r>
              <a:rPr lang="en-US" sz="1500"/>
              <a:t>MSDS610</a:t>
            </a:r>
          </a:p>
          <a:p>
            <a:pPr>
              <a:lnSpc>
                <a:spcPct val="90000"/>
              </a:lnSpc>
            </a:pPr>
            <a:r>
              <a:rPr lang="en-US" sz="1500"/>
              <a:t>Hana Mengistu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BB9126A4-722A-7977-4545-5F58073C8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083" b="11232"/>
          <a:stretch/>
        </p:blipFill>
        <p:spPr>
          <a:xfrm>
            <a:off x="324293" y="336207"/>
            <a:ext cx="10424405" cy="41599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BE31AC6-E383-4D2B-9A24-69EEE084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4293" y="334928"/>
            <a:ext cx="11499962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F49F475-10BF-4E7D-9BE8-5329BCAFE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293" y="4502926"/>
            <a:ext cx="1042440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1E947D-525D-4D2A-B0C3-E1BFCA606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4293" y="6047437"/>
            <a:ext cx="1042440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F413A0-B48A-4674-949E-F375E5EB9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4510" y="4502925"/>
            <a:ext cx="0" cy="15516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D089E2-CEA3-48C4-9094-610D00D9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83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0F1165-C2FC-4313-ADED-D8514C00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D564DD-780E-4279-99FF-A16618E11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EF21-0F74-9104-6EA4-BA161AFD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4921"/>
            <a:ext cx="6071154" cy="1467293"/>
          </a:xfrm>
        </p:spPr>
        <p:txBody>
          <a:bodyPr anchor="b">
            <a:normAutofit/>
          </a:bodyPr>
          <a:lstStyle/>
          <a:p>
            <a:r>
              <a:rPr lang="en-US" dirty="0"/>
              <a:t>Diagram</a:t>
            </a: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9A04334-45A9-4F91-BCE9-8F0F4F104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86" y="345885"/>
            <a:ext cx="6885011" cy="37689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24174285-D0DF-AD9F-8521-87EA73486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7" y="671874"/>
            <a:ext cx="6932387" cy="3206227"/>
          </a:xfrm>
          <a:prstGeom prst="rect">
            <a:avLst/>
          </a:prstGeom>
        </p:spPr>
      </p:pic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BA9DC237-3B36-210C-5E16-611D5E6D0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099" y="928480"/>
            <a:ext cx="3377111" cy="4178081"/>
          </a:xfrm>
        </p:spPr>
        <p:txBody>
          <a:bodyPr anchor="t">
            <a:normAutofit/>
          </a:bodyPr>
          <a:lstStyle/>
          <a:p>
            <a:r>
              <a:rPr lang="en-US" dirty="0"/>
              <a:t>Pipeline Type</a:t>
            </a:r>
          </a:p>
          <a:p>
            <a:pPr lvl="1"/>
            <a:r>
              <a:rPr lang="en-US" b="1" dirty="0"/>
              <a:t>Batch Processing</a:t>
            </a:r>
          </a:p>
          <a:p>
            <a:pPr lvl="1"/>
            <a:r>
              <a:rPr lang="en-US" dirty="0"/>
              <a:t>My data set has historical data</a:t>
            </a:r>
          </a:p>
          <a:p>
            <a:pPr lvl="1"/>
            <a:r>
              <a:rPr lang="en-US" dirty="0"/>
              <a:t>My dataset I not continually collecting data Data Format</a:t>
            </a:r>
          </a:p>
          <a:p>
            <a:r>
              <a:rPr lang="en-US" dirty="0"/>
              <a:t>Data Format</a:t>
            </a:r>
          </a:p>
          <a:p>
            <a:pPr lvl="1"/>
            <a:r>
              <a:rPr lang="en-US" dirty="0"/>
              <a:t>CSV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6EB3-0DC4-2EC0-CA19-019E1C19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3933-7C34-068F-7ACE-88BA38DB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0A88F0-556B-4BB7-8AAB-D63AEB65C662}" type="datetime1">
              <a:rPr lang="en-US" smtClean="0"/>
              <a:pPr>
                <a:spcAft>
                  <a:spcPts val="600"/>
                </a:spcAft>
              </a:pPr>
              <a:t>2/1/25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90F1-D2FC-2F82-5F0E-77BE7365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D2C36F-4504-47C0-B82F-A167342A2754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5BB14C7-B6E4-427D-AEAC-7A18D089F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AD74CF-CB22-463B-9031-D3BE16111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2B589D1-AB2D-469C-960E-40C719B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5BC9DE-F4C7-4F1F-833F-C0E20531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7100" y="345884"/>
            <a:ext cx="0" cy="570155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876D832-527B-45C0-8F01-17AA4D902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6197" y="4114799"/>
            <a:ext cx="69109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3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AAB1-F039-5E53-AEB7-634C7781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190E-0504-45E4-F7C4-78CA4FF87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1" dirty="0"/>
              <a:t>Duplicates</a:t>
            </a:r>
          </a:p>
          <a:p>
            <a:r>
              <a:rPr lang="en-US" sz="2000" dirty="0"/>
              <a:t>Since months and days are not provided in the dataset, it is necessary to remove duplicates.</a:t>
            </a:r>
          </a:p>
          <a:p>
            <a:r>
              <a:rPr lang="en-US" sz="2000" dirty="0"/>
              <a:t>Identify duplicate rows where Country and Year are the same and flag them.</a:t>
            </a:r>
          </a:p>
          <a:p>
            <a:r>
              <a:rPr lang="en-US" sz="2000" dirty="0"/>
              <a:t>If two records have the same Country and Year but different values in other columns, compute the mean to obtain a single output for that country and year.</a:t>
            </a:r>
          </a:p>
          <a:p>
            <a:pPr marL="0" indent="0">
              <a:buNone/>
            </a:pPr>
            <a:r>
              <a:rPr lang="en-US" sz="2000" b="1" dirty="0"/>
              <a:t>Outliers</a:t>
            </a:r>
          </a:p>
          <a:p>
            <a:r>
              <a:rPr lang="en-US" sz="2000" dirty="0"/>
              <a:t>Use Z-score detection to identify outliers that deviate significantly from the mean.</a:t>
            </a:r>
          </a:p>
          <a:p>
            <a:pPr marL="0" indent="0">
              <a:buNone/>
            </a:pPr>
            <a:r>
              <a:rPr lang="en-US" sz="2000" b="1" dirty="0"/>
              <a:t>Missing Values</a:t>
            </a:r>
          </a:p>
          <a:p>
            <a:r>
              <a:rPr lang="en-US" sz="2000" dirty="0"/>
              <a:t>Since all columns are necessary for machine learning, we will not use median, average, or imputation techniques. Instead, we will drop rows with missing values to maintain data integrity.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C524-5223-366E-140D-031CC58EB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9D23-9F0D-1B6F-F42D-76156DA1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CB994-BBFC-F3E2-540C-B18DB109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6F84-4C47-8D0A-6257-A4140987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D19F-49F8-5AB5-C9D1-A15B1BFD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Monitor Key Features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shifts in important features like CO2 emissions and others.</a:t>
            </a:r>
          </a:p>
          <a:p>
            <a:pPr marL="0" indent="0">
              <a:buNone/>
            </a:pPr>
            <a:r>
              <a:rPr lang="en-US" b="1" dirty="0"/>
              <a:t>Thresholds &amp; Alerts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Set acceptable deviation thresholds for key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Trigger an alert if the deviation exceeds the threshold for further examination.</a:t>
            </a:r>
          </a:p>
          <a:p>
            <a:pPr marL="0" indent="0">
              <a:buNone/>
            </a:pPr>
            <a:r>
              <a:rPr lang="en-US" b="1" dirty="0"/>
              <a:t>Monitor Incoming Schema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the new data schema with the previous schema.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Have someone review and approve or decline the new schema.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18C94-547E-F9E9-176C-63DA2845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A88F0-556B-4BB7-8AAB-D63AEB65C662}" type="datetime1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7E789-A13C-3FFC-B1D1-8F1EFB03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F62A-AEFA-8B47-DF90-BBFA85497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5318-5918-BF9E-612F-E448E7CC8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Transformed data  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03A6F-BE24-19EC-459C-CAF61D940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Cleaned data in pgAdmin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1019-BF90-9A89-6C98-D31A9CE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112F-55F4-4776-A323-7418930321C8}" type="datetime1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4F03B-62C3-6A16-79C4-AAAAFD99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CB962-7504-3A33-0C37-50957262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439BDA-217E-DD80-14A5-4020479F4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26" y="362740"/>
            <a:ext cx="2882434" cy="631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8559"/>
      </p:ext>
    </p:extLst>
  </p:cSld>
  <p:clrMapOvr>
    <a:masterClrMapping/>
  </p:clrMapOvr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moVTI" id="{DF30D94D-D909-45F8-8565-C675708280D4}" vid="{636A8D8B-0354-48FA-9492-83E81C261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582</Words>
  <Application>Microsoft Macintosh PowerPoint</Application>
  <PresentationFormat>Widescreen</PresentationFormat>
  <Paragraphs>72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Elephant</vt:lpstr>
      <vt:lpstr>Univers Condensed</vt:lpstr>
      <vt:lpstr>MemoVTI</vt:lpstr>
      <vt:lpstr>Data Pipeline</vt:lpstr>
      <vt:lpstr>Diagram</vt:lpstr>
      <vt:lpstr>Data Quality</vt:lpstr>
      <vt:lpstr>Data Drift</vt:lpstr>
      <vt:lpstr>Transformed data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Mengistu, Hana D</dc:creator>
  <cp:lastModifiedBy>Mengistu, Hana D</cp:lastModifiedBy>
  <cp:revision>1</cp:revision>
  <dcterms:created xsi:type="dcterms:W3CDTF">2025-02-01T21:10:42Z</dcterms:created>
  <dcterms:modified xsi:type="dcterms:W3CDTF">2025-02-02T02:43:40Z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de1d5b-8b4b-4e4e-a8a1-d2976158103f_Enabled">
    <vt:lpwstr>true</vt:lpwstr>
  </property>
  <property fmtid="{D5CDD505-2E9C-101B-9397-08002B2CF9AE}" pid="3" name="MSIP_Label_a6de1d5b-8b4b-4e4e-a8a1-d2976158103f_SetDate">
    <vt:lpwstr>2025-02-02T02:42:41Z</vt:lpwstr>
  </property>
  <property fmtid="{D5CDD505-2E9C-101B-9397-08002B2CF9AE}" pid="4" name="MSIP_Label_a6de1d5b-8b4b-4e4e-a8a1-d2976158103f_Method">
    <vt:lpwstr>Standard</vt:lpwstr>
  </property>
  <property fmtid="{D5CDD505-2E9C-101B-9397-08002B2CF9AE}" pid="5" name="MSIP_Label_a6de1d5b-8b4b-4e4e-a8a1-d2976158103f_Name">
    <vt:lpwstr>defa4170-0d19-0005-0004-bc88714345d2</vt:lpwstr>
  </property>
  <property fmtid="{D5CDD505-2E9C-101B-9397-08002B2CF9AE}" pid="6" name="MSIP_Label_a6de1d5b-8b4b-4e4e-a8a1-d2976158103f_SiteId">
    <vt:lpwstr>ecd4c5d9-c2fe-4522-afd1-f0d20755d9d7</vt:lpwstr>
  </property>
  <property fmtid="{D5CDD505-2E9C-101B-9397-08002B2CF9AE}" pid="7" name="MSIP_Label_a6de1d5b-8b4b-4e4e-a8a1-d2976158103f_ActionId">
    <vt:lpwstr>8a9be19f-df2f-4a14-a92c-157ebb206916</vt:lpwstr>
  </property>
  <property fmtid="{D5CDD505-2E9C-101B-9397-08002B2CF9AE}" pid="8" name="MSIP_Label_a6de1d5b-8b4b-4e4e-a8a1-d2976158103f_ContentBits">
    <vt:lpwstr>0</vt:lpwstr>
  </property>
  <property fmtid="{D5CDD505-2E9C-101B-9397-08002B2CF9AE}" pid="9" name="MSIP_Label_a6de1d5b-8b4b-4e4e-a8a1-d2976158103f_Tag">
    <vt:lpwstr>50, 3, 0, 1</vt:lpwstr>
  </property>
</Properties>
</file>