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801"/>
  </p:normalViewPr>
  <p:slideViewPr>
    <p:cSldViewPr snapToGrid="0">
      <p:cViewPr>
        <p:scale>
          <a:sx n="144" d="100"/>
          <a:sy n="144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8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1/26/25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08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3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9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8A7E2-D0FD-084F-F0AC-B4369A58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  <a:br>
              <a:rPr lang="en-US" dirty="0"/>
            </a:br>
            <a:r>
              <a:rPr lang="en-US" dirty="0"/>
              <a:t>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F9A61-BBFB-F4C2-C5B3-ADB19CF9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Lab 1</a:t>
            </a:r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Vector background of vibrant colors splashing">
            <a:extLst>
              <a:ext uri="{FF2B5EF4-FFF2-40B4-BE49-F238E27FC236}">
                <a16:creationId xmlns:a16="http://schemas.microsoft.com/office/drawing/2014/main" id="{1ECC0F69-0F0F-8A67-9AEB-78407B14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63" r="1943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15-F5DE-74A4-EC78-DD2D47DF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A1B4-B5C9-4156-D947-081A2B3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I'm using focuses on global warming and climate change trends across 95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timeline is from 1900 to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information capturing environmental, economic, and societal factors impacting global warming.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1,000,000 rows X 26 Columns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Kaggle: https://</a:t>
            </a:r>
            <a:r>
              <a:rPr lang="en-US" dirty="0" err="1"/>
              <a:t>www.kaggle.com</a:t>
            </a:r>
            <a:r>
              <a:rPr lang="en-US" dirty="0"/>
              <a:t>/datasets/ankushpanday1/global-warming-dataset-195-countries-1900-2023</a:t>
            </a:r>
          </a:p>
        </p:txBody>
      </p:sp>
    </p:spTree>
    <p:extLst>
      <p:ext uri="{BB962C8B-B14F-4D97-AF65-F5344CB8AC3E}">
        <p14:creationId xmlns:p14="http://schemas.microsoft.com/office/powerpoint/2010/main" val="238071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851F06-D722-B087-9C17-7A78810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1815"/>
              </p:ext>
            </p:extLst>
          </p:nvPr>
        </p:nvGraphicFramePr>
        <p:xfrm>
          <a:off x="253408" y="137892"/>
          <a:ext cx="11702605" cy="6514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8717">
                  <a:extLst>
                    <a:ext uri="{9D8B030D-6E8A-4147-A177-3AD203B41FA5}">
                      <a16:colId xmlns:a16="http://schemas.microsoft.com/office/drawing/2014/main" val="1835492563"/>
                    </a:ext>
                  </a:extLst>
                </a:gridCol>
                <a:gridCol w="2921296">
                  <a:extLst>
                    <a:ext uri="{9D8B030D-6E8A-4147-A177-3AD203B41FA5}">
                      <a16:colId xmlns:a16="http://schemas.microsoft.com/office/drawing/2014/main" val="196634635"/>
                    </a:ext>
                  </a:extLst>
                </a:gridCol>
                <a:gridCol w="2921296">
                  <a:extLst>
                    <a:ext uri="{9D8B030D-6E8A-4147-A177-3AD203B41FA5}">
                      <a16:colId xmlns:a16="http://schemas.microsoft.com/office/drawing/2014/main" val="673954220"/>
                    </a:ext>
                  </a:extLst>
                </a:gridCol>
                <a:gridCol w="2921296">
                  <a:extLst>
                    <a:ext uri="{9D8B030D-6E8A-4147-A177-3AD203B41FA5}">
                      <a16:colId xmlns:a16="http://schemas.microsoft.com/office/drawing/2014/main" val="2659683010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Relevance to Problem Defined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28774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Unique id for countries. Country names not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Help identify and categorize data by country for risk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6913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 data sample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Tracking changes over time, which can influence risk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1235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Temperature_Anomaly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Deviation from the average temperature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Directly impacts the risk of global warming, higher anomalies means higher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09411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Co2_Emissions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carbon dioxide emissions in metric 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co2 emission factor in global warming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51559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population of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Large population contributes to higher emissions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6489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Forest_Area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Percentage or area covered by forest in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Less forest area over time more likely for global waring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73380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Gross domestic Product of the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GDP possible greater industrial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06604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Renewal_Energy_Usage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Percentage of energy consumed form renewable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More renewal energy lower global warming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26138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Methane_Emissions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methane emission (metric tons)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emissions used for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47602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Sea_Level_Rise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Rise in sea level (inches, </a:t>
                      </a:r>
                      <a:r>
                        <a:rPr lang="en-US" sz="1100" dirty="0" err="1"/>
                        <a:t>millimetter</a:t>
                      </a:r>
                      <a:r>
                        <a:rPr lang="en-US" sz="1100" dirty="0"/>
                        <a:t> or meters NOT SPECIFIED NEED FURTHER RESERCH)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Tied to risk of costal flooding which shows global warming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14947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Arctic_Ice_Extent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 of Arctic ice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Melted ice = sea level rise and global warming impact/ 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68695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/>
                        <a:t>Urbanization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Percentage of the population living in urban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urbanization, higher emissions in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1132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Deforestation_Rate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Rate of forest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deforestation = higher risk of global warming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3B0BC6-E5B1-A371-F83D-E41840800C41}"/>
              </a:ext>
            </a:extLst>
          </p:cNvPr>
          <p:cNvSpPr txBox="1"/>
          <p:nvPr/>
        </p:nvSpPr>
        <p:spPr>
          <a:xfrm>
            <a:off x="2448976" y="6535442"/>
            <a:ext cx="773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Measurements in dataset are not specified. Guessing 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5520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E6005-7C88-6FB4-65D9-FDB767C4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5D59FC-949E-A6B8-051A-A04C925C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17073"/>
              </p:ext>
            </p:extLst>
          </p:nvPr>
        </p:nvGraphicFramePr>
        <p:xfrm>
          <a:off x="253408" y="0"/>
          <a:ext cx="11685184" cy="656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806">
                  <a:extLst>
                    <a:ext uri="{9D8B030D-6E8A-4147-A177-3AD203B41FA5}">
                      <a16:colId xmlns:a16="http://schemas.microsoft.com/office/drawing/2014/main" val="1835492563"/>
                    </a:ext>
                  </a:extLst>
                </a:gridCol>
                <a:gridCol w="2923953">
                  <a:extLst>
                    <a:ext uri="{9D8B030D-6E8A-4147-A177-3AD203B41FA5}">
                      <a16:colId xmlns:a16="http://schemas.microsoft.com/office/drawing/2014/main" val="196634635"/>
                    </a:ext>
                  </a:extLst>
                </a:gridCol>
                <a:gridCol w="2627129">
                  <a:extLst>
                    <a:ext uri="{9D8B030D-6E8A-4147-A177-3AD203B41FA5}">
                      <a16:colId xmlns:a16="http://schemas.microsoft.com/office/drawing/2014/main" val="673954220"/>
                    </a:ext>
                  </a:extLst>
                </a:gridCol>
                <a:gridCol w="2921296">
                  <a:extLst>
                    <a:ext uri="{9D8B030D-6E8A-4147-A177-3AD203B41FA5}">
                      <a16:colId xmlns:a16="http://schemas.microsoft.com/office/drawing/2014/main" val="2659683010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Relevance to Problem Defined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28774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Extreme_Weather_Events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Count of extreme weather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Extreme weather events signal higher risk of global warming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6913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Average_Rainfall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Annual average 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Indicates global warming effect of water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1235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Solar_Energy_Potential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Measure of the countries potential for solar energy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 solar energy = reduces fossil fuels and mitigates climate change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09411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Waste_Managment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Percentage of waste effectively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Effective waste management reduce emission &amp; 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51559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Per_Capita_Emissions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Carbon emission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Increase in per cap emission = higher chance of climate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6489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Industrial_Activity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Level of industrial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industrial activity = greater emission = increase in climate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73380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Air_Pollution_Index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Measurement of air quality ( value of index possibly)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air pollution index over time = higher global warming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06604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Biodiversity_Index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how many of a particular species are distributed in a specific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Low bio diversity = environmental degradation and is linked to global warming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26138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Ocean_Acidification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Level of ocean  acidity (pH 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Rise in ocean acidification = rising co2 level consequence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47602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Fossil_Fuel_Usage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Percentage of energy consumption derived from fossil fuels.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fossil fuel = increase in co2 emission = higher global warming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14947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Energy_Consumption_Per_Capita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Energy usage per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energy consumption leads to higher emission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68695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Policy_Score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Effectiveness of policy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policy rates = lower risk of global warming risk for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1132"/>
                  </a:ext>
                </a:extLst>
              </a:tr>
              <a:tr h="418978">
                <a:tc>
                  <a:txBody>
                    <a:bodyPr/>
                    <a:lstStyle/>
                    <a:p>
                      <a:r>
                        <a:rPr lang="en-US" dirty="0" err="1"/>
                        <a:t>Average_Temperature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temperature for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average temp shows global warming risk/impact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3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C8A057-0440-EB55-BB63-1CFC84BA9669}"/>
              </a:ext>
            </a:extLst>
          </p:cNvPr>
          <p:cNvSpPr txBox="1"/>
          <p:nvPr/>
        </p:nvSpPr>
        <p:spPr>
          <a:xfrm>
            <a:off x="2448976" y="6535442"/>
            <a:ext cx="773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Measurements in dataset are not specified. Guessing in description</a:t>
            </a:r>
          </a:p>
        </p:txBody>
      </p:sp>
    </p:spTree>
    <p:extLst>
      <p:ext uri="{BB962C8B-B14F-4D97-AF65-F5344CB8AC3E}">
        <p14:creationId xmlns:p14="http://schemas.microsoft.com/office/powerpoint/2010/main" val="43196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9E1-64A5-F064-C592-D7A0F0B8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 well defined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30FE-D731-F577-79F6-BA2B8D8D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countries as “high risk,”” medium risk,” or “low risk” for global warming impact based on factors such as ice extent, sea level rise, and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MLS: countries with higher risk can be focused on to decrease climate change / global warming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47FE-1A8D-69ED-5769-3551F5724665}"/>
              </a:ext>
            </a:extLst>
          </p:cNvPr>
          <p:cNvSpPr txBox="1">
            <a:spLocks/>
          </p:cNvSpPr>
          <p:nvPr/>
        </p:nvSpPr>
        <p:spPr>
          <a:xfrm>
            <a:off x="1777983" y="13431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Sketch of MLS</a:t>
            </a: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C5D42C44-9A06-1C9F-AE96-C5ED62E7137D}"/>
              </a:ext>
            </a:extLst>
          </p:cNvPr>
          <p:cNvSpPr/>
          <p:nvPr/>
        </p:nvSpPr>
        <p:spPr>
          <a:xfrm>
            <a:off x="202663" y="1115685"/>
            <a:ext cx="1564759" cy="251991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Storage:</a:t>
            </a:r>
          </a:p>
          <a:p>
            <a:pPr algn="ctr"/>
            <a:r>
              <a:rPr lang="en-US" dirty="0"/>
              <a:t>PostgreSQL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A63A84-0304-97F6-4A94-7E7CEB13B161}"/>
              </a:ext>
            </a:extLst>
          </p:cNvPr>
          <p:cNvSpPr/>
          <p:nvPr/>
        </p:nvSpPr>
        <p:spPr>
          <a:xfrm>
            <a:off x="3159247" y="1479579"/>
            <a:ext cx="2105246" cy="1818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1. Preprocess data: clean, normalize, etc.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7060E4-05E7-E1E9-F3E8-9092E5384042}"/>
              </a:ext>
            </a:extLst>
          </p:cNvPr>
          <p:cNvSpPr/>
          <p:nvPr/>
        </p:nvSpPr>
        <p:spPr>
          <a:xfrm>
            <a:off x="6401197" y="1496620"/>
            <a:ext cx="2105246" cy="1818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2. Model training: Classification between low &amp; high risk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6B9337-FEA6-3F7D-2ADF-A79EF01B2BA5}"/>
              </a:ext>
            </a:extLst>
          </p:cNvPr>
          <p:cNvSpPr/>
          <p:nvPr/>
        </p:nvSpPr>
        <p:spPr>
          <a:xfrm>
            <a:off x="6401197" y="4104164"/>
            <a:ext cx="2105246" cy="1818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3. Select relevant feature for model accuracy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440AC5-3898-A13F-00C8-319B77766F9B}"/>
              </a:ext>
            </a:extLst>
          </p:cNvPr>
          <p:cNvSpPr/>
          <p:nvPr/>
        </p:nvSpPr>
        <p:spPr>
          <a:xfrm>
            <a:off x="9643148" y="1434300"/>
            <a:ext cx="2105246" cy="1818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Metric to measure ML model: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Accuracy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Confusion matrix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 F1-score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precision and recall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5D9B5-FA40-8B2F-242B-3FB8FB7B90D8}"/>
              </a:ext>
            </a:extLst>
          </p:cNvPr>
          <p:cNvCxnSpPr>
            <a:stCxn id="3" idx="4"/>
            <a:endCxn id="4" idx="1"/>
          </p:cNvCxnSpPr>
          <p:nvPr/>
        </p:nvCxnSpPr>
        <p:spPr>
          <a:xfrm>
            <a:off x="1767422" y="2375643"/>
            <a:ext cx="1391825" cy="1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05F51-66C5-803E-EDF2-1B2864E23B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4493" y="2388663"/>
            <a:ext cx="1136704" cy="17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17C5F1-3D85-CDF2-B55C-DE51316A9228}"/>
              </a:ext>
            </a:extLst>
          </p:cNvPr>
          <p:cNvCxnSpPr/>
          <p:nvPr/>
        </p:nvCxnSpPr>
        <p:spPr>
          <a:xfrm>
            <a:off x="8506443" y="2371621"/>
            <a:ext cx="1136704" cy="17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86684-5E4B-D920-3BF9-01F9B0F62ED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453820" y="3252467"/>
            <a:ext cx="3241951" cy="851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98EF1-E273-5DA9-A6BF-CCA2AF677947}"/>
              </a:ext>
            </a:extLst>
          </p:cNvPr>
          <p:cNvCxnSpPr>
            <a:cxnSpLocks/>
          </p:cNvCxnSpPr>
          <p:nvPr/>
        </p:nvCxnSpPr>
        <p:spPr>
          <a:xfrm flipV="1">
            <a:off x="6885468" y="3331828"/>
            <a:ext cx="0" cy="755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BDBA10-CDBA-200D-DE66-DEA51F29539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695771" y="3252467"/>
            <a:ext cx="0" cy="1755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C5384FF-7C51-ADDD-D299-CF68D4161289}"/>
              </a:ext>
            </a:extLst>
          </p:cNvPr>
          <p:cNvSpPr/>
          <p:nvPr/>
        </p:nvSpPr>
        <p:spPr>
          <a:xfrm>
            <a:off x="10041077" y="5025355"/>
            <a:ext cx="1495242" cy="1213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/>
              <a:t>Output: </a:t>
            </a:r>
          </a:p>
          <a:p>
            <a:pPr marL="171450" indent="-171450" algn="just">
              <a:buFontTx/>
              <a:buChar char="-"/>
            </a:pPr>
            <a:r>
              <a:rPr lang="en-US" sz="1100" dirty="0"/>
              <a:t>Low-risk</a:t>
            </a:r>
          </a:p>
          <a:p>
            <a:pPr marL="171450" indent="-171450" algn="just">
              <a:buFontTx/>
              <a:buChar char="-"/>
            </a:pPr>
            <a:r>
              <a:rPr lang="en-US" sz="1100" dirty="0"/>
              <a:t>Medium risk</a:t>
            </a:r>
          </a:p>
          <a:p>
            <a:pPr marL="171450" indent="-171450" algn="just">
              <a:buFontTx/>
              <a:buChar char="-"/>
            </a:pPr>
            <a:r>
              <a:rPr lang="en-US" sz="1100" dirty="0"/>
              <a:t>High 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93F3E2-63D2-6189-C66F-84817158076D}"/>
              </a:ext>
            </a:extLst>
          </p:cNvPr>
          <p:cNvSpPr/>
          <p:nvPr/>
        </p:nvSpPr>
        <p:spPr>
          <a:xfrm>
            <a:off x="6090721" y="1190847"/>
            <a:ext cx="2994836" cy="5273748"/>
          </a:xfrm>
          <a:prstGeom prst="rect">
            <a:avLst/>
          </a:prstGeom>
          <a:solidFill>
            <a:schemeClr val="accent4">
              <a:lumMod val="40000"/>
              <a:lumOff val="60000"/>
              <a:alpha val="31983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760C4-C842-D54D-2961-B9D53066753A}"/>
              </a:ext>
            </a:extLst>
          </p:cNvPr>
          <p:cNvSpPr/>
          <p:nvPr/>
        </p:nvSpPr>
        <p:spPr>
          <a:xfrm>
            <a:off x="9090837" y="1190847"/>
            <a:ext cx="2994836" cy="2572497"/>
          </a:xfrm>
          <a:prstGeom prst="rect">
            <a:avLst/>
          </a:prstGeom>
          <a:solidFill>
            <a:schemeClr val="accent4">
              <a:lumMod val="40000"/>
              <a:lumOff val="60000"/>
              <a:alpha val="31983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DCC4DEC-2910-A4AB-0EFF-CED3AC95A9B8}"/>
              </a:ext>
            </a:extLst>
          </p:cNvPr>
          <p:cNvSpPr txBox="1">
            <a:spLocks/>
          </p:cNvSpPr>
          <p:nvPr/>
        </p:nvSpPr>
        <p:spPr>
          <a:xfrm>
            <a:off x="7974285" y="971315"/>
            <a:ext cx="2628499" cy="1147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sz="2000" b="0" dirty="0"/>
              <a:t>MLS process</a:t>
            </a:r>
          </a:p>
        </p:txBody>
      </p:sp>
    </p:spTree>
    <p:extLst>
      <p:ext uri="{BB962C8B-B14F-4D97-AF65-F5344CB8AC3E}">
        <p14:creationId xmlns:p14="http://schemas.microsoft.com/office/powerpoint/2010/main" val="208973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5BC1-58FE-0119-044F-10D2ECC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967" y="442220"/>
            <a:ext cx="7043844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 of loaded data on </a:t>
            </a:r>
            <a:r>
              <a:rPr lang="en-US" dirty="0" err="1"/>
              <a:t>PgAdmin</a:t>
            </a:r>
            <a:endParaRPr lang="en-US" dirty="0"/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E920F5A-FB41-D591-B6F9-9B233874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69" y="0"/>
            <a:ext cx="2927336" cy="666093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5C844A-491A-3E28-4124-33301BF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63" y="1114854"/>
            <a:ext cx="6048809" cy="56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11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247</TotalTime>
  <Words>762</Words>
  <Application>Microsoft Macintosh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Data Set Exploration</vt:lpstr>
      <vt:lpstr>Dataset Background</vt:lpstr>
      <vt:lpstr>PowerPoint Presentation</vt:lpstr>
      <vt:lpstr>PowerPoint Presentation</vt:lpstr>
      <vt:lpstr>MLS well defined problem</vt:lpstr>
      <vt:lpstr>PowerPoint Presentation</vt:lpstr>
      <vt:lpstr>Screenshot of loaded data on PgAdmin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Mengistu, Hana D</dc:creator>
  <cp:lastModifiedBy>Mengistu, Hana D</cp:lastModifiedBy>
  <cp:revision>3</cp:revision>
  <dcterms:created xsi:type="dcterms:W3CDTF">2025-01-26T03:15:23Z</dcterms:created>
  <dcterms:modified xsi:type="dcterms:W3CDTF">2025-01-27T04:41:49Z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2025-01-26T04:13:36Z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6626691d-081e-4785-8e45-3a1e7e031d00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50, 3, 0, 1</vt:lpwstr>
  </property>
</Properties>
</file>