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7" r:id="rId2"/>
    <p:sldId id="258" r:id="rId3"/>
    <p:sldId id="290" r:id="rId4"/>
    <p:sldId id="294" r:id="rId5"/>
    <p:sldId id="295" r:id="rId6"/>
    <p:sldId id="296" r:id="rId7"/>
    <p:sldId id="297" r:id="rId8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949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688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234B"/>
    <a:srgbClr val="7391FF"/>
    <a:srgbClr val="C8D7FF"/>
    <a:srgbClr val="F0F5FF"/>
    <a:srgbClr val="EDEBEE"/>
    <a:srgbClr val="193268"/>
    <a:srgbClr val="000000"/>
    <a:srgbClr val="5358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5"/>
    <p:restoredTop sz="95680"/>
  </p:normalViewPr>
  <p:slideViewPr>
    <p:cSldViewPr snapToObjects="1" showGuides="1">
      <p:cViewPr>
        <p:scale>
          <a:sx n="52" d="100"/>
          <a:sy n="52" d="100"/>
        </p:scale>
        <p:origin x="528" y="280"/>
      </p:cViewPr>
      <p:guideLst>
        <p:guide pos="966"/>
        <p:guide pos="13123"/>
        <p:guide orient="horz" pos="7949"/>
        <p:guide pos="12533"/>
        <p:guide orient="horz" pos="1871"/>
        <p:guide orient="horz" pos="2415"/>
        <p:guide pos="1511"/>
        <p:guide orient="horz" pos="918"/>
        <p:guide pos="3688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1/6/22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D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7646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D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877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D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9292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D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06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D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2913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D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8415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1/6/22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1/6/22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1/6/22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1/6/22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1/6/22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1/6/22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1/6/22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1/6/22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1/6/22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1/6/22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1/6/22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1/6/22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강의 소개 및 강의 준비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3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사전 과제의 존재 이유와 팁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사전 과제의 존재 이유와 팁</a:t>
            </a:r>
            <a:endParaRPr lang="ko-KR" altLang="en-US" sz="3000" dirty="0">
              <a:sym typeface="SpoqaHanSans-Bold"/>
            </a:endParaRPr>
          </a:p>
        </p:txBody>
      </p:sp>
      <p:sp>
        <p:nvSpPr>
          <p:cNvPr id="40" name="Shape 289">
            <a:extLst>
              <a:ext uri="{FF2B5EF4-FFF2-40B4-BE49-F238E27FC236}">
                <a16:creationId xmlns:a16="http://schemas.microsoft.com/office/drawing/2014/main" id="{791BBDA4-1323-014C-B54B-11BC087426C4}"/>
              </a:ext>
            </a:extLst>
          </p:cNvPr>
          <p:cNvSpPr/>
          <p:nvPr/>
        </p:nvSpPr>
        <p:spPr>
          <a:xfrm>
            <a:off x="5926138" y="1457325"/>
            <a:ext cx="14859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>
            <a:spAutoFit/>
          </a:bodyPr>
          <a:lstStyle>
            <a:lvl1pPr algn="l">
              <a:defRPr sz="2500" spc="-5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endParaRPr dirty="0"/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사전 과제의</a:t>
            </a:r>
            <a:endParaRPr lang="en-US" altLang="ko-KR" dirty="0"/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존재 이유</a:t>
            </a:r>
            <a:endParaRPr lang="en-US" altLang="ko-KR" dirty="0"/>
          </a:p>
        </p:txBody>
      </p:sp>
      <p:sp>
        <p:nvSpPr>
          <p:cNvPr id="17" name="Shape 226">
            <a:extLst>
              <a:ext uri="{FF2B5EF4-FFF2-40B4-BE49-F238E27FC236}">
                <a16:creationId xmlns:a16="http://schemas.microsoft.com/office/drawing/2014/main" id="{0F40DB5D-798E-DE41-9D14-00A085326A21}"/>
              </a:ext>
            </a:extLst>
          </p:cNvPr>
          <p:cNvSpPr/>
          <p:nvPr/>
        </p:nvSpPr>
        <p:spPr>
          <a:xfrm>
            <a:off x="8691600" y="4049688"/>
            <a:ext cx="69850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사전 과제의 존재 이유</a:t>
            </a:r>
            <a:endParaRPr lang="en-US" dirty="0"/>
          </a:p>
        </p:txBody>
      </p:sp>
      <p:sp>
        <p:nvSpPr>
          <p:cNvPr id="26" name="Shape 228">
            <a:extLst>
              <a:ext uri="{FF2B5EF4-FFF2-40B4-BE49-F238E27FC236}">
                <a16:creationId xmlns:a16="http://schemas.microsoft.com/office/drawing/2014/main" id="{B377B660-B610-5D4E-8EDE-72F8570B6191}"/>
              </a:ext>
            </a:extLst>
          </p:cNvPr>
          <p:cNvSpPr/>
          <p:nvPr/>
        </p:nvSpPr>
        <p:spPr>
          <a:xfrm>
            <a:off x="2557606" y="8565160"/>
            <a:ext cx="222154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b="1" dirty="0">
                <a:solidFill>
                  <a:srgbClr val="53585F"/>
                </a:solidFill>
              </a:rPr>
              <a:t>협업 능력</a:t>
            </a:r>
            <a:endParaRPr lang="en-US" altLang="ko-KR" b="1" dirty="0">
              <a:solidFill>
                <a:srgbClr val="53585F"/>
              </a:solidFill>
            </a:endParaRPr>
          </a:p>
        </p:txBody>
      </p:sp>
      <p:sp>
        <p:nvSpPr>
          <p:cNvPr id="27" name="Shape 228">
            <a:extLst>
              <a:ext uri="{FF2B5EF4-FFF2-40B4-BE49-F238E27FC236}">
                <a16:creationId xmlns:a16="http://schemas.microsoft.com/office/drawing/2014/main" id="{66898383-AE69-4741-B939-B84B46CFAC9D}"/>
              </a:ext>
            </a:extLst>
          </p:cNvPr>
          <p:cNvSpPr/>
          <p:nvPr/>
        </p:nvSpPr>
        <p:spPr>
          <a:xfrm>
            <a:off x="2522724" y="6090685"/>
            <a:ext cx="2971738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b="1" dirty="0">
                <a:solidFill>
                  <a:srgbClr val="53585F"/>
                </a:solidFill>
              </a:rPr>
              <a:t>문제 해결 능력</a:t>
            </a:r>
            <a:endParaRPr lang="en-US" altLang="ko-KR" b="1" dirty="0">
              <a:solidFill>
                <a:srgbClr val="53585F"/>
              </a:solidFill>
            </a:endParaRPr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E4097C4F-1EB8-AC4F-9B82-92D40833DBA8}"/>
              </a:ext>
            </a:extLst>
          </p:cNvPr>
          <p:cNvCxnSpPr>
            <a:cxnSpLocks/>
          </p:cNvCxnSpPr>
          <p:nvPr/>
        </p:nvCxnSpPr>
        <p:spPr>
          <a:xfrm>
            <a:off x="2378708" y="6090685"/>
            <a:ext cx="0" cy="564257"/>
          </a:xfrm>
          <a:prstGeom prst="line">
            <a:avLst/>
          </a:prstGeom>
          <a:ln w="57150">
            <a:solidFill>
              <a:srgbClr val="739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7FA40FFF-B2B0-F945-853A-F17EF67039F6}"/>
              </a:ext>
            </a:extLst>
          </p:cNvPr>
          <p:cNvCxnSpPr>
            <a:cxnSpLocks/>
          </p:cNvCxnSpPr>
          <p:nvPr/>
        </p:nvCxnSpPr>
        <p:spPr>
          <a:xfrm>
            <a:off x="2378708" y="8565160"/>
            <a:ext cx="0" cy="564257"/>
          </a:xfrm>
          <a:prstGeom prst="line">
            <a:avLst/>
          </a:prstGeom>
          <a:ln w="57150">
            <a:solidFill>
              <a:srgbClr val="739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hape 228">
            <a:extLst>
              <a:ext uri="{FF2B5EF4-FFF2-40B4-BE49-F238E27FC236}">
                <a16:creationId xmlns:a16="http://schemas.microsoft.com/office/drawing/2014/main" id="{12E8FAC9-F8D0-E341-9466-7036FF64109D}"/>
              </a:ext>
            </a:extLst>
          </p:cNvPr>
          <p:cNvSpPr/>
          <p:nvPr/>
        </p:nvSpPr>
        <p:spPr>
          <a:xfrm>
            <a:off x="2557606" y="11050124"/>
            <a:ext cx="222154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b="1" dirty="0">
                <a:solidFill>
                  <a:srgbClr val="53585F"/>
                </a:solidFill>
              </a:rPr>
              <a:t>기술적 역량</a:t>
            </a:r>
            <a:endParaRPr lang="en-US" altLang="ko-KR" b="1" dirty="0">
              <a:solidFill>
                <a:srgbClr val="53585F"/>
              </a:solidFill>
            </a:endParaRPr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58C6BD7D-CC38-B846-A8BD-223EC191DFE3}"/>
              </a:ext>
            </a:extLst>
          </p:cNvPr>
          <p:cNvCxnSpPr>
            <a:cxnSpLocks/>
          </p:cNvCxnSpPr>
          <p:nvPr/>
        </p:nvCxnSpPr>
        <p:spPr>
          <a:xfrm>
            <a:off x="2378708" y="11050124"/>
            <a:ext cx="0" cy="564257"/>
          </a:xfrm>
          <a:prstGeom prst="line">
            <a:avLst/>
          </a:prstGeom>
          <a:ln w="57150">
            <a:solidFill>
              <a:srgbClr val="739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hape 228">
            <a:extLst>
              <a:ext uri="{FF2B5EF4-FFF2-40B4-BE49-F238E27FC236}">
                <a16:creationId xmlns:a16="http://schemas.microsoft.com/office/drawing/2014/main" id="{AE1FA9A6-4E3C-8844-9E03-8FF89010BE2F}"/>
              </a:ext>
            </a:extLst>
          </p:cNvPr>
          <p:cNvSpPr/>
          <p:nvPr/>
        </p:nvSpPr>
        <p:spPr>
          <a:xfrm>
            <a:off x="5801426" y="5744436"/>
            <a:ext cx="11285103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marL="457200" indent="-457200" defTabSz="457200">
              <a:spcBef>
                <a:spcPts val="1200"/>
              </a:spcBef>
              <a:buFont typeface="Arial" panose="020B0604020202020204" pitchFamily="34" charset="0"/>
              <a:buChar char="•"/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b="1" dirty="0">
                <a:solidFill>
                  <a:srgbClr val="53585F"/>
                </a:solidFill>
              </a:rPr>
              <a:t>얼마나 문제를 </a:t>
            </a:r>
            <a:r>
              <a:rPr lang="ko-KR" altLang="en-US" b="1" dirty="0">
                <a:solidFill>
                  <a:srgbClr val="ED234B"/>
                </a:solidFill>
              </a:rPr>
              <a:t>정확하고 효율적</a:t>
            </a:r>
            <a:r>
              <a:rPr lang="ko-KR" altLang="en-US" b="1" dirty="0">
                <a:solidFill>
                  <a:srgbClr val="53585F"/>
                </a:solidFill>
              </a:rPr>
              <a:t>으로 풀었는가</a:t>
            </a:r>
            <a:r>
              <a:rPr lang="en-US" altLang="ko-KR" b="1" dirty="0">
                <a:solidFill>
                  <a:srgbClr val="53585F"/>
                </a:solidFill>
              </a:rPr>
              <a:t>?</a:t>
            </a:r>
            <a:endParaRPr lang="ko-KR" altLang="en-US" b="1" dirty="0">
              <a:solidFill>
                <a:srgbClr val="53585F"/>
              </a:solidFill>
            </a:endParaRPr>
          </a:p>
          <a:p>
            <a:pPr marL="457200" indent="-457200" defTabSz="457200">
              <a:spcBef>
                <a:spcPts val="1200"/>
              </a:spcBef>
              <a:buFont typeface="Arial" panose="020B0604020202020204" pitchFamily="34" charset="0"/>
              <a:buChar char="•"/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b="1" dirty="0">
                <a:solidFill>
                  <a:srgbClr val="53585F"/>
                </a:solidFill>
              </a:rPr>
              <a:t>제안한 방법이 얼마나 </a:t>
            </a:r>
            <a:r>
              <a:rPr lang="ko-KR" altLang="en-US" b="1" dirty="0">
                <a:solidFill>
                  <a:srgbClr val="ED234B"/>
                </a:solidFill>
              </a:rPr>
              <a:t>확장성</a:t>
            </a:r>
            <a:r>
              <a:rPr lang="ko-KR" altLang="en-US" b="1" dirty="0">
                <a:solidFill>
                  <a:srgbClr val="53585F"/>
                </a:solidFill>
              </a:rPr>
              <a:t> 있고</a:t>
            </a:r>
            <a:r>
              <a:rPr lang="en-US" altLang="ko-KR" b="1" dirty="0">
                <a:solidFill>
                  <a:srgbClr val="53585F"/>
                </a:solidFill>
              </a:rPr>
              <a:t>, </a:t>
            </a:r>
            <a:r>
              <a:rPr lang="ko-KR" altLang="en-US" b="1" dirty="0">
                <a:solidFill>
                  <a:srgbClr val="ED234B"/>
                </a:solidFill>
              </a:rPr>
              <a:t>유지보수가 </a:t>
            </a:r>
            <a:r>
              <a:rPr lang="ko-KR" altLang="en-US" b="1" dirty="0" err="1">
                <a:solidFill>
                  <a:srgbClr val="ED234B"/>
                </a:solidFill>
              </a:rPr>
              <a:t>용이</a:t>
            </a:r>
            <a:r>
              <a:rPr lang="ko-KR" altLang="en-US" b="1" dirty="0" err="1">
                <a:solidFill>
                  <a:srgbClr val="53585F"/>
                </a:solidFill>
              </a:rPr>
              <a:t>한가</a:t>
            </a:r>
            <a:r>
              <a:rPr lang="en-US" altLang="ko-KR" b="1" dirty="0">
                <a:solidFill>
                  <a:srgbClr val="53585F"/>
                </a:solidFill>
              </a:rPr>
              <a:t>?</a:t>
            </a:r>
            <a:endParaRPr lang="ko-KR" altLang="en-US" b="1" dirty="0">
              <a:solidFill>
                <a:srgbClr val="53585F"/>
              </a:solidFill>
            </a:endParaRPr>
          </a:p>
        </p:txBody>
      </p:sp>
      <p:sp>
        <p:nvSpPr>
          <p:cNvPr id="64" name="Shape 228">
            <a:extLst>
              <a:ext uri="{FF2B5EF4-FFF2-40B4-BE49-F238E27FC236}">
                <a16:creationId xmlns:a16="http://schemas.microsoft.com/office/drawing/2014/main" id="{E872A3CD-E446-7548-95F4-7A462AE6B8AE}"/>
              </a:ext>
            </a:extLst>
          </p:cNvPr>
          <p:cNvSpPr/>
          <p:nvPr/>
        </p:nvSpPr>
        <p:spPr>
          <a:xfrm>
            <a:off x="5798237" y="7871819"/>
            <a:ext cx="13521756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marL="457200" indent="-457200" defTabSz="457200">
              <a:spcBef>
                <a:spcPts val="1200"/>
              </a:spcBef>
              <a:buFont typeface="Arial" panose="020B0604020202020204" pitchFamily="34" charset="0"/>
              <a:buChar char="•"/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b="1" dirty="0">
                <a:solidFill>
                  <a:srgbClr val="ED234B"/>
                </a:solidFill>
              </a:rPr>
              <a:t>변수 </a:t>
            </a:r>
            <a:r>
              <a:rPr lang="ko-KR" altLang="en-US" b="1" dirty="0" err="1">
                <a:solidFill>
                  <a:srgbClr val="ED234B"/>
                </a:solidFill>
              </a:rPr>
              <a:t>네이밍</a:t>
            </a:r>
            <a:r>
              <a:rPr lang="ko-KR" altLang="en-US" b="1" dirty="0" err="1">
                <a:solidFill>
                  <a:srgbClr val="53585F"/>
                </a:solidFill>
              </a:rPr>
              <a:t>이</a:t>
            </a:r>
            <a:r>
              <a:rPr lang="ko-KR" altLang="en-US" b="1" dirty="0">
                <a:solidFill>
                  <a:srgbClr val="53585F"/>
                </a:solidFill>
              </a:rPr>
              <a:t> 일관성 있고</a:t>
            </a:r>
            <a:r>
              <a:rPr lang="en-US" altLang="ko-KR" b="1" dirty="0">
                <a:solidFill>
                  <a:srgbClr val="53585F"/>
                </a:solidFill>
              </a:rPr>
              <a:t>,</a:t>
            </a:r>
            <a:r>
              <a:rPr lang="ko-KR" altLang="en-US" b="1" dirty="0">
                <a:solidFill>
                  <a:srgbClr val="53585F"/>
                </a:solidFill>
              </a:rPr>
              <a:t> 정보를 잘 전달하는가</a:t>
            </a:r>
            <a:r>
              <a:rPr lang="en-US" altLang="ko-KR" b="1" dirty="0">
                <a:solidFill>
                  <a:srgbClr val="53585F"/>
                </a:solidFill>
              </a:rPr>
              <a:t>?</a:t>
            </a:r>
            <a:endParaRPr lang="ko-KR" altLang="en-US" b="1" dirty="0">
              <a:solidFill>
                <a:srgbClr val="53585F"/>
              </a:solidFill>
            </a:endParaRPr>
          </a:p>
          <a:p>
            <a:pPr marL="457200" indent="-457200" defTabSz="457200">
              <a:spcBef>
                <a:spcPts val="1200"/>
              </a:spcBef>
              <a:buFont typeface="Arial" panose="020B0604020202020204" pitchFamily="34" charset="0"/>
              <a:buChar char="•"/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b="1" dirty="0">
                <a:solidFill>
                  <a:srgbClr val="53585F"/>
                </a:solidFill>
              </a:rPr>
              <a:t>적절한 도구를 활용해 </a:t>
            </a:r>
            <a:r>
              <a:rPr lang="en-US" altLang="ko-KR" b="1" dirty="0">
                <a:solidFill>
                  <a:srgbClr val="53585F"/>
                </a:solidFill>
              </a:rPr>
              <a:t>(</a:t>
            </a:r>
            <a:r>
              <a:rPr lang="en" altLang="ko-KR" b="1" dirty="0">
                <a:solidFill>
                  <a:srgbClr val="53585F"/>
                </a:solidFill>
              </a:rPr>
              <a:t>prettier, </a:t>
            </a:r>
            <a:r>
              <a:rPr lang="en" altLang="ko-KR" b="1" dirty="0" err="1">
                <a:solidFill>
                  <a:srgbClr val="53585F"/>
                </a:solidFill>
              </a:rPr>
              <a:t>eslint</a:t>
            </a:r>
            <a:r>
              <a:rPr lang="en" altLang="ko-KR" b="1" dirty="0">
                <a:solidFill>
                  <a:srgbClr val="53585F"/>
                </a:solidFill>
              </a:rPr>
              <a:t>)</a:t>
            </a:r>
            <a:r>
              <a:rPr lang="ko-KR" altLang="en-US" b="1" dirty="0">
                <a:solidFill>
                  <a:srgbClr val="53585F"/>
                </a:solidFill>
              </a:rPr>
              <a:t> </a:t>
            </a:r>
            <a:r>
              <a:rPr lang="ko-KR" altLang="en-US" b="1" dirty="0">
                <a:solidFill>
                  <a:srgbClr val="ED234B"/>
                </a:solidFill>
              </a:rPr>
              <a:t>코딩 컨벤션</a:t>
            </a:r>
            <a:r>
              <a:rPr lang="ko-KR" altLang="en-US" b="1" dirty="0">
                <a:solidFill>
                  <a:srgbClr val="53585F"/>
                </a:solidFill>
              </a:rPr>
              <a:t>을  준수했는가</a:t>
            </a:r>
            <a:r>
              <a:rPr lang="en-US" altLang="ko-KR" b="1" dirty="0">
                <a:solidFill>
                  <a:srgbClr val="53585F"/>
                </a:solidFill>
              </a:rPr>
              <a:t>?</a:t>
            </a:r>
            <a:endParaRPr lang="en" altLang="ko-KR" b="1" dirty="0">
              <a:solidFill>
                <a:srgbClr val="53585F"/>
              </a:solidFill>
            </a:endParaRPr>
          </a:p>
          <a:p>
            <a:pPr marL="457200" indent="-457200" defTabSz="457200">
              <a:spcBef>
                <a:spcPts val="1200"/>
              </a:spcBef>
              <a:buFont typeface="Arial" panose="020B0604020202020204" pitchFamily="34" charset="0"/>
              <a:buChar char="•"/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b="1" dirty="0">
                <a:solidFill>
                  <a:srgbClr val="53585F"/>
                </a:solidFill>
              </a:rPr>
              <a:t>모듈화가 잘 되어 있는</a:t>
            </a:r>
            <a:r>
              <a:rPr lang="en-US" altLang="ko-KR" b="1" dirty="0">
                <a:solidFill>
                  <a:srgbClr val="53585F"/>
                </a:solidFill>
              </a:rPr>
              <a:t>,</a:t>
            </a:r>
            <a:r>
              <a:rPr lang="ko-KR" altLang="en-US" b="1" dirty="0">
                <a:solidFill>
                  <a:srgbClr val="53585F"/>
                </a:solidFill>
              </a:rPr>
              <a:t> </a:t>
            </a:r>
            <a:r>
              <a:rPr lang="ko-KR" altLang="en-US" b="1" dirty="0">
                <a:solidFill>
                  <a:srgbClr val="ED234B"/>
                </a:solidFill>
              </a:rPr>
              <a:t>파악하기 쉬운</a:t>
            </a:r>
            <a:r>
              <a:rPr lang="ko-KR" altLang="en-US" b="1" dirty="0">
                <a:solidFill>
                  <a:srgbClr val="53585F"/>
                </a:solidFill>
              </a:rPr>
              <a:t> 코드인가</a:t>
            </a:r>
            <a:r>
              <a:rPr lang="en-US" altLang="ko-KR" b="1" dirty="0">
                <a:solidFill>
                  <a:srgbClr val="53585F"/>
                </a:solidFill>
              </a:rPr>
              <a:t>?</a:t>
            </a:r>
            <a:endParaRPr lang="ko-KR" altLang="en-US" b="1" dirty="0">
              <a:solidFill>
                <a:srgbClr val="53585F"/>
              </a:solidFill>
            </a:endParaRPr>
          </a:p>
        </p:txBody>
      </p:sp>
      <p:sp>
        <p:nvSpPr>
          <p:cNvPr id="65" name="Shape 228">
            <a:extLst>
              <a:ext uri="{FF2B5EF4-FFF2-40B4-BE49-F238E27FC236}">
                <a16:creationId xmlns:a16="http://schemas.microsoft.com/office/drawing/2014/main" id="{B09E7FFB-888E-9A4E-BB29-F36BF4A144A6}"/>
              </a:ext>
            </a:extLst>
          </p:cNvPr>
          <p:cNvSpPr/>
          <p:nvPr/>
        </p:nvSpPr>
        <p:spPr>
          <a:xfrm>
            <a:off x="5798237" y="10525372"/>
            <a:ext cx="13521756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marL="457200" indent="-457200" defTabSz="457200">
              <a:spcBef>
                <a:spcPts val="1200"/>
              </a:spcBef>
              <a:buFont typeface="Arial" panose="020B0604020202020204" pitchFamily="34" charset="0"/>
              <a:buChar char="•"/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b="1" dirty="0">
                <a:solidFill>
                  <a:srgbClr val="53585F"/>
                </a:solidFill>
              </a:rPr>
              <a:t>적절한 </a:t>
            </a:r>
            <a:r>
              <a:rPr lang="ko-KR" altLang="en-US" b="1" dirty="0">
                <a:solidFill>
                  <a:srgbClr val="ED234B"/>
                </a:solidFill>
              </a:rPr>
              <a:t>문법</a:t>
            </a:r>
            <a:r>
              <a:rPr lang="ko-KR" altLang="en-US" b="1" dirty="0">
                <a:solidFill>
                  <a:srgbClr val="53585F"/>
                </a:solidFill>
              </a:rPr>
              <a:t>을 사용해 구현했는가</a:t>
            </a:r>
            <a:r>
              <a:rPr lang="en-US" altLang="ko-KR" b="1" dirty="0">
                <a:solidFill>
                  <a:srgbClr val="53585F"/>
                </a:solidFill>
              </a:rPr>
              <a:t>?</a:t>
            </a:r>
            <a:r>
              <a:rPr lang="ko-KR" altLang="en-US" b="1" dirty="0">
                <a:solidFill>
                  <a:srgbClr val="53585F"/>
                </a:solidFill>
              </a:rPr>
              <a:t> </a:t>
            </a:r>
            <a:endParaRPr lang="en-US" altLang="ko-KR" b="1" dirty="0">
              <a:solidFill>
                <a:srgbClr val="53585F"/>
              </a:solidFill>
            </a:endParaRPr>
          </a:p>
          <a:p>
            <a:pPr marL="457200" indent="-457200" defTabSz="457200">
              <a:spcBef>
                <a:spcPts val="1200"/>
              </a:spcBef>
              <a:buFont typeface="Arial" panose="020B0604020202020204" pitchFamily="34" charset="0"/>
              <a:buChar char="•"/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b="1" dirty="0">
                <a:solidFill>
                  <a:srgbClr val="ED234B"/>
                </a:solidFill>
              </a:rPr>
              <a:t>Edge Case, </a:t>
            </a:r>
            <a:r>
              <a:rPr lang="ko-KR" altLang="en-US" b="1" dirty="0">
                <a:solidFill>
                  <a:srgbClr val="ED234B"/>
                </a:solidFill>
              </a:rPr>
              <a:t>에러 처리</a:t>
            </a:r>
            <a:r>
              <a:rPr lang="ko-KR" altLang="en-US" b="1" dirty="0">
                <a:solidFill>
                  <a:srgbClr val="53585F"/>
                </a:solidFill>
              </a:rPr>
              <a:t>에 대한 고려가 되어 있는가</a:t>
            </a:r>
            <a:r>
              <a:rPr lang="en-US" altLang="ko-KR" b="1" dirty="0">
                <a:solidFill>
                  <a:srgbClr val="53585F"/>
                </a:solidFill>
              </a:rPr>
              <a:t>?</a:t>
            </a:r>
            <a:endParaRPr lang="ko-KR" altLang="en-US" b="1" dirty="0">
              <a:solidFill>
                <a:srgbClr val="53585F"/>
              </a:solidFill>
            </a:endParaRPr>
          </a:p>
          <a:p>
            <a:pPr marL="457200" indent="-457200" defTabSz="457200">
              <a:spcBef>
                <a:spcPts val="1200"/>
              </a:spcBef>
              <a:buFont typeface="Arial" panose="020B0604020202020204" pitchFamily="34" charset="0"/>
              <a:buChar char="•"/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b="1" dirty="0">
                <a:solidFill>
                  <a:srgbClr val="ED234B"/>
                </a:solidFill>
              </a:rPr>
              <a:t>성능 최적화</a:t>
            </a:r>
            <a:r>
              <a:rPr lang="ko-KR" altLang="en-US" b="1" dirty="0">
                <a:solidFill>
                  <a:srgbClr val="53585F"/>
                </a:solidFill>
              </a:rPr>
              <a:t>가 되어 있는가</a:t>
            </a:r>
            <a:r>
              <a:rPr lang="en-US" altLang="ko-KR" b="1" dirty="0">
                <a:solidFill>
                  <a:srgbClr val="53585F"/>
                </a:solidFill>
              </a:rPr>
              <a:t>?</a:t>
            </a:r>
            <a:endParaRPr lang="ko-KR" altLang="en-US" b="1" dirty="0">
              <a:solidFill>
                <a:srgbClr val="5358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83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사전 과제의 존재 이유와 팁</a:t>
            </a:r>
            <a:endParaRPr lang="ko-KR" altLang="en-US" sz="3000" dirty="0">
              <a:sym typeface="SpoqaHanSans-Bold"/>
            </a:endParaRPr>
          </a:p>
        </p:txBody>
      </p:sp>
      <p:sp>
        <p:nvSpPr>
          <p:cNvPr id="40" name="Shape 289">
            <a:extLst>
              <a:ext uri="{FF2B5EF4-FFF2-40B4-BE49-F238E27FC236}">
                <a16:creationId xmlns:a16="http://schemas.microsoft.com/office/drawing/2014/main" id="{791BBDA4-1323-014C-B54B-11BC087426C4}"/>
              </a:ext>
            </a:extLst>
          </p:cNvPr>
          <p:cNvSpPr/>
          <p:nvPr/>
        </p:nvSpPr>
        <p:spPr>
          <a:xfrm>
            <a:off x="5926138" y="1457325"/>
            <a:ext cx="14859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>
            <a:lvl1pPr algn="l">
              <a:defRPr sz="2500" spc="-5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endParaRPr dirty="0"/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solidFill>
                  <a:schemeClr val="bg1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사전 과제 풀이 팁</a:t>
            </a:r>
            <a:endParaRPr lang="en-US" altLang="ko-KR" dirty="0"/>
          </a:p>
        </p:txBody>
      </p:sp>
      <p:sp>
        <p:nvSpPr>
          <p:cNvPr id="17" name="Shape 226">
            <a:extLst>
              <a:ext uri="{FF2B5EF4-FFF2-40B4-BE49-F238E27FC236}">
                <a16:creationId xmlns:a16="http://schemas.microsoft.com/office/drawing/2014/main" id="{0F40DB5D-798E-DE41-9D14-00A085326A21}"/>
              </a:ext>
            </a:extLst>
          </p:cNvPr>
          <p:cNvSpPr/>
          <p:nvPr/>
        </p:nvSpPr>
        <p:spPr>
          <a:xfrm>
            <a:off x="8691600" y="4049688"/>
            <a:ext cx="69850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사전 과제 풀이 팁</a:t>
            </a:r>
            <a:endParaRPr 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65CCFD2-4A32-024A-B1E6-F428920F5EEB}"/>
              </a:ext>
            </a:extLst>
          </p:cNvPr>
          <p:cNvGrpSpPr/>
          <p:nvPr/>
        </p:nvGrpSpPr>
        <p:grpSpPr>
          <a:xfrm>
            <a:off x="2686150" y="6006054"/>
            <a:ext cx="19426688" cy="1421955"/>
            <a:chOff x="2557606" y="11566831"/>
            <a:chExt cx="19426688" cy="1421955"/>
          </a:xfrm>
        </p:grpSpPr>
        <p:sp>
          <p:nvSpPr>
            <p:cNvPr id="33" name="Shape 228">
              <a:extLst>
                <a:ext uri="{FF2B5EF4-FFF2-40B4-BE49-F238E27FC236}">
                  <a16:creationId xmlns:a16="http://schemas.microsoft.com/office/drawing/2014/main" id="{F835072D-E4BF-1246-96B3-C08D3CE3F961}"/>
                </a:ext>
              </a:extLst>
            </p:cNvPr>
            <p:cNvSpPr/>
            <p:nvPr/>
          </p:nvSpPr>
          <p:spPr>
            <a:xfrm>
              <a:off x="4069774" y="11566831"/>
              <a:ext cx="16402352" cy="564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2700" tIns="12700" rIns="12700" bIns="12700" anchor="ctr">
              <a:spAutoFit/>
            </a:bodyPr>
            <a:lstStyle/>
            <a:p>
              <a:pPr algn="ctr" defTabSz="457200">
                <a:spcBef>
                  <a:spcPts val="1200"/>
                </a:spcBef>
                <a:defRPr sz="3500" spc="-35">
                  <a:solidFill>
                    <a:srgbClr val="7391FF"/>
                  </a:solidFill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pPr>
              <a:r>
                <a:rPr lang="en-US" altLang="ko-KR" b="1" dirty="0">
                  <a:solidFill>
                    <a:srgbClr val="7391FF"/>
                  </a:solidFill>
                </a:rPr>
                <a:t>1.</a:t>
              </a:r>
              <a:r>
                <a:rPr lang="ko-KR" altLang="en-US" b="1" dirty="0">
                  <a:solidFill>
                    <a:srgbClr val="7391FF"/>
                  </a:solidFill>
                </a:rPr>
                <a:t> 섣부른 구현은 금물</a:t>
              </a:r>
              <a:endParaRPr lang="en-US" altLang="ko-KR" b="1" dirty="0">
                <a:solidFill>
                  <a:srgbClr val="7391FF"/>
                </a:solidFill>
              </a:endParaRPr>
            </a:p>
          </p:txBody>
        </p:sp>
        <p:sp>
          <p:nvSpPr>
            <p:cNvPr id="34" name="Shape 228">
              <a:extLst>
                <a:ext uri="{FF2B5EF4-FFF2-40B4-BE49-F238E27FC236}">
                  <a16:creationId xmlns:a16="http://schemas.microsoft.com/office/drawing/2014/main" id="{6AE1CB8A-59A6-6245-B282-0873CAC34284}"/>
                </a:ext>
              </a:extLst>
            </p:cNvPr>
            <p:cNvSpPr/>
            <p:nvPr/>
          </p:nvSpPr>
          <p:spPr>
            <a:xfrm>
              <a:off x="2557606" y="12424529"/>
              <a:ext cx="19426688" cy="564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2700" tIns="12700" rIns="12700" bIns="12700" anchor="ctr">
              <a:spAutoFit/>
            </a:bodyPr>
            <a:lstStyle/>
            <a:p>
              <a:pPr algn="ctr" defTabSz="457200">
                <a:spcBef>
                  <a:spcPts val="1200"/>
                </a:spcBef>
                <a:defRPr sz="3500" spc="-35">
                  <a:solidFill>
                    <a:srgbClr val="7391FF"/>
                  </a:solidFill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pPr>
              <a:r>
                <a:rPr lang="ko-KR" altLang="en-US" b="1" dirty="0" err="1">
                  <a:solidFill>
                    <a:srgbClr val="53585F"/>
                  </a:solidFill>
                </a:rPr>
                <a:t>의사코드</a:t>
              </a:r>
              <a:r>
                <a:rPr lang="ko-KR" altLang="en-US" b="1" dirty="0">
                  <a:solidFill>
                    <a:srgbClr val="53585F"/>
                  </a:solidFill>
                </a:rPr>
                <a:t> </a:t>
              </a:r>
              <a:r>
                <a:rPr lang="en-US" altLang="ko-KR" b="1" dirty="0">
                  <a:solidFill>
                    <a:srgbClr val="53585F"/>
                  </a:solidFill>
                </a:rPr>
                <a:t>(pseudocode)</a:t>
              </a:r>
              <a:r>
                <a:rPr lang="ko-KR" altLang="en-US" b="1" dirty="0">
                  <a:solidFill>
                    <a:srgbClr val="53585F"/>
                  </a:solidFill>
                </a:rPr>
                <a:t> 혹은 주석</a:t>
              </a:r>
              <a:r>
                <a:rPr lang="en-US" altLang="ko-KR" b="1" dirty="0">
                  <a:solidFill>
                    <a:srgbClr val="53585F"/>
                  </a:solidFill>
                </a:rPr>
                <a:t>,</a:t>
              </a:r>
              <a:r>
                <a:rPr lang="ko-KR" altLang="en-US" b="1" dirty="0">
                  <a:solidFill>
                    <a:srgbClr val="53585F"/>
                  </a:solidFill>
                </a:rPr>
                <a:t> </a:t>
              </a:r>
              <a:r>
                <a:rPr lang="ko-KR" altLang="en-US" b="1" dirty="0" err="1">
                  <a:solidFill>
                    <a:srgbClr val="53585F"/>
                  </a:solidFill>
                </a:rPr>
                <a:t>손그림</a:t>
              </a:r>
              <a:r>
                <a:rPr lang="ko-KR" altLang="en-US" b="1" dirty="0">
                  <a:solidFill>
                    <a:srgbClr val="53585F"/>
                  </a:solidFill>
                </a:rPr>
                <a:t> 등으로 </a:t>
              </a:r>
              <a:r>
                <a:rPr lang="ko-KR" altLang="en-US" b="1" dirty="0">
                  <a:solidFill>
                    <a:srgbClr val="ED234B"/>
                  </a:solidFill>
                </a:rPr>
                <a:t>코드 흐름을 미리 생각</a:t>
              </a:r>
              <a:r>
                <a:rPr lang="ko-KR" altLang="en-US" b="1" dirty="0">
                  <a:solidFill>
                    <a:srgbClr val="53585F"/>
                  </a:solidFill>
                </a:rPr>
                <a:t>해보고 구현에 들어가기</a:t>
              </a:r>
              <a:endParaRPr lang="en-US" altLang="ko-KR" b="1" dirty="0">
                <a:solidFill>
                  <a:srgbClr val="53585F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A91BECB8-8964-E645-8B71-0865FD22F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398" y="8298160"/>
            <a:ext cx="13796191" cy="346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227">
            <a:extLst>
              <a:ext uri="{FF2B5EF4-FFF2-40B4-BE49-F238E27FC236}">
                <a16:creationId xmlns:a16="http://schemas.microsoft.com/office/drawing/2014/main" id="{7C73C309-D3B9-9E42-A20E-DE324C773A01}"/>
              </a:ext>
            </a:extLst>
          </p:cNvPr>
          <p:cNvSpPr/>
          <p:nvPr/>
        </p:nvSpPr>
        <p:spPr>
          <a:xfrm>
            <a:off x="14279438" y="8226152"/>
            <a:ext cx="2736304" cy="3883322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57150">
            <a:solidFill>
              <a:srgbClr val="ED234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" name="Shape 227">
            <a:extLst>
              <a:ext uri="{FF2B5EF4-FFF2-40B4-BE49-F238E27FC236}">
                <a16:creationId xmlns:a16="http://schemas.microsoft.com/office/drawing/2014/main" id="{B23C20D5-C046-B34C-BFB6-0966A6767E3F}"/>
              </a:ext>
            </a:extLst>
          </p:cNvPr>
          <p:cNvSpPr/>
          <p:nvPr/>
        </p:nvSpPr>
        <p:spPr>
          <a:xfrm>
            <a:off x="7366670" y="8226152"/>
            <a:ext cx="2736304" cy="3883322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57150">
            <a:solidFill>
              <a:srgbClr val="7391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사전 과제의 존재 이유와 팁</a:t>
            </a:r>
            <a:endParaRPr lang="ko-KR" altLang="en-US" sz="3000" dirty="0">
              <a:sym typeface="SpoqaHanSans-Bold"/>
            </a:endParaRPr>
          </a:p>
        </p:txBody>
      </p:sp>
      <p:sp>
        <p:nvSpPr>
          <p:cNvPr id="40" name="Shape 289">
            <a:extLst>
              <a:ext uri="{FF2B5EF4-FFF2-40B4-BE49-F238E27FC236}">
                <a16:creationId xmlns:a16="http://schemas.microsoft.com/office/drawing/2014/main" id="{791BBDA4-1323-014C-B54B-11BC087426C4}"/>
              </a:ext>
            </a:extLst>
          </p:cNvPr>
          <p:cNvSpPr/>
          <p:nvPr/>
        </p:nvSpPr>
        <p:spPr>
          <a:xfrm>
            <a:off x="5926138" y="1457325"/>
            <a:ext cx="14859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>
            <a:spAutoFit/>
          </a:bodyPr>
          <a:lstStyle>
            <a:lvl1pPr algn="l">
              <a:defRPr sz="2500" spc="-5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endParaRPr dirty="0"/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solidFill>
                  <a:schemeClr val="bg1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사전 과제 풀이 팁</a:t>
            </a:r>
            <a:endParaRPr lang="en-US" altLang="ko-KR" dirty="0"/>
          </a:p>
        </p:txBody>
      </p:sp>
      <p:sp>
        <p:nvSpPr>
          <p:cNvPr id="17" name="Shape 226">
            <a:extLst>
              <a:ext uri="{FF2B5EF4-FFF2-40B4-BE49-F238E27FC236}">
                <a16:creationId xmlns:a16="http://schemas.microsoft.com/office/drawing/2014/main" id="{0F40DB5D-798E-DE41-9D14-00A085326A21}"/>
              </a:ext>
            </a:extLst>
          </p:cNvPr>
          <p:cNvSpPr/>
          <p:nvPr/>
        </p:nvSpPr>
        <p:spPr>
          <a:xfrm>
            <a:off x="8691600" y="4049688"/>
            <a:ext cx="69850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사전 과제 풀이 팁</a:t>
            </a:r>
            <a:endParaRPr 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65CCFD2-4A32-024A-B1E6-F428920F5EEB}"/>
              </a:ext>
            </a:extLst>
          </p:cNvPr>
          <p:cNvGrpSpPr/>
          <p:nvPr/>
        </p:nvGrpSpPr>
        <p:grpSpPr>
          <a:xfrm>
            <a:off x="2686150" y="5993904"/>
            <a:ext cx="19426688" cy="1421955"/>
            <a:chOff x="2557606" y="11566831"/>
            <a:chExt cx="19426688" cy="1421955"/>
          </a:xfrm>
        </p:grpSpPr>
        <p:sp>
          <p:nvSpPr>
            <p:cNvPr id="33" name="Shape 228">
              <a:extLst>
                <a:ext uri="{FF2B5EF4-FFF2-40B4-BE49-F238E27FC236}">
                  <a16:creationId xmlns:a16="http://schemas.microsoft.com/office/drawing/2014/main" id="{F835072D-E4BF-1246-96B3-C08D3CE3F961}"/>
                </a:ext>
              </a:extLst>
            </p:cNvPr>
            <p:cNvSpPr/>
            <p:nvPr/>
          </p:nvSpPr>
          <p:spPr>
            <a:xfrm>
              <a:off x="4069774" y="11566831"/>
              <a:ext cx="16402352" cy="564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2700" tIns="12700" rIns="12700" bIns="12700" anchor="ctr">
              <a:spAutoFit/>
            </a:bodyPr>
            <a:lstStyle/>
            <a:p>
              <a:pPr algn="ctr" defTabSz="457200">
                <a:spcBef>
                  <a:spcPts val="1200"/>
                </a:spcBef>
                <a:defRPr sz="3500" spc="-35">
                  <a:solidFill>
                    <a:srgbClr val="7391FF"/>
                  </a:solidFill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pPr>
              <a:r>
                <a:rPr lang="en-US" altLang="ko-KR" b="1" dirty="0">
                  <a:solidFill>
                    <a:srgbClr val="7391FF"/>
                  </a:solidFill>
                </a:rPr>
                <a:t>2. </a:t>
              </a:r>
              <a:r>
                <a:rPr lang="ko-KR" altLang="en-US" b="1" dirty="0">
                  <a:solidFill>
                    <a:srgbClr val="7391FF"/>
                  </a:solidFill>
                </a:rPr>
                <a:t>아는 것을 잘 풀기 </a:t>
              </a:r>
            </a:p>
          </p:txBody>
        </p:sp>
        <p:sp>
          <p:nvSpPr>
            <p:cNvPr id="34" name="Shape 228">
              <a:extLst>
                <a:ext uri="{FF2B5EF4-FFF2-40B4-BE49-F238E27FC236}">
                  <a16:creationId xmlns:a16="http://schemas.microsoft.com/office/drawing/2014/main" id="{6AE1CB8A-59A6-6245-B282-0873CAC34284}"/>
                </a:ext>
              </a:extLst>
            </p:cNvPr>
            <p:cNvSpPr/>
            <p:nvPr/>
          </p:nvSpPr>
          <p:spPr>
            <a:xfrm>
              <a:off x="2557606" y="12424529"/>
              <a:ext cx="19426688" cy="564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2700" tIns="12700" rIns="12700" bIns="12700" anchor="ctr">
              <a:spAutoFit/>
            </a:bodyPr>
            <a:lstStyle/>
            <a:p>
              <a:pPr algn="ctr" defTabSz="457200">
                <a:spcBef>
                  <a:spcPts val="1200"/>
                </a:spcBef>
                <a:defRPr sz="3500" spc="-35">
                  <a:solidFill>
                    <a:srgbClr val="7391FF"/>
                  </a:solidFill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pPr>
              <a:r>
                <a:rPr lang="ko-KR" altLang="en-US" b="1" dirty="0">
                  <a:solidFill>
                    <a:srgbClr val="53585F"/>
                  </a:solidFill>
                </a:rPr>
                <a:t>최대한 많은 문제를 정확하지 않게 구현하는 것 </a:t>
              </a:r>
              <a:r>
                <a:rPr lang="en-US" altLang="ko-KR" b="1" dirty="0">
                  <a:solidFill>
                    <a:srgbClr val="53585F"/>
                  </a:solidFill>
                </a:rPr>
                <a:t>&lt; </a:t>
              </a:r>
              <a:r>
                <a:rPr lang="ko-KR" altLang="en-US" b="1" dirty="0">
                  <a:solidFill>
                    <a:srgbClr val="ED234B"/>
                  </a:solidFill>
                </a:rPr>
                <a:t>아는 문제들을 정확하고 완벽하게</a:t>
              </a:r>
              <a:r>
                <a:rPr lang="ko-KR" altLang="en-US" b="1" dirty="0">
                  <a:solidFill>
                    <a:srgbClr val="53585F"/>
                  </a:solidFill>
                </a:rPr>
                <a:t> 구현하는 것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7735DF1C-3F8D-5E4C-BF40-E3CEDC2D1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9375" y1="31563" x2="47422" y2="617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646" y="7866112"/>
            <a:ext cx="3170099" cy="31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CBC2FE-D954-E046-A0A6-2CC57FFD7D2F}"/>
              </a:ext>
            </a:extLst>
          </p:cNvPr>
          <p:cNvSpPr txBox="1"/>
          <p:nvPr/>
        </p:nvSpPr>
        <p:spPr>
          <a:xfrm>
            <a:off x="12923590" y="8814122"/>
            <a:ext cx="556633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DE" sz="10000" dirty="0"/>
              <a:t>💯</a:t>
            </a:r>
            <a:endParaRPr lang="en-US" altLang="ko-KR" sz="10000" dirty="0">
              <a:latin typeface="+mj-ea"/>
              <a:ea typeface="+mj-ea"/>
            </a:endParaRPr>
          </a:p>
          <a:p>
            <a:pPr algn="ctr"/>
            <a:r>
              <a:rPr lang="ko-KR" altLang="en-US" sz="10000" dirty="0">
                <a:latin typeface="+mj-ea"/>
              </a:rPr>
              <a:t>🙆‍♀️</a:t>
            </a:r>
            <a:endParaRPr lang="ko-Kore-DE" altLang="en-US" sz="100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E6D0D-A4C3-A543-AFDA-F75E91C4EF6D}"/>
              </a:ext>
            </a:extLst>
          </p:cNvPr>
          <p:cNvSpPr txBox="1"/>
          <p:nvPr/>
        </p:nvSpPr>
        <p:spPr>
          <a:xfrm>
            <a:off x="8016489" y="10391030"/>
            <a:ext cx="14670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DE" altLang="en-US" sz="10000" dirty="0"/>
              <a:t>🙅‍♀️</a:t>
            </a:r>
          </a:p>
        </p:txBody>
      </p:sp>
    </p:spTree>
    <p:extLst>
      <p:ext uri="{BB962C8B-B14F-4D97-AF65-F5344CB8AC3E}">
        <p14:creationId xmlns:p14="http://schemas.microsoft.com/office/powerpoint/2010/main" val="33237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사전 과제의 존재 이유와 팁</a:t>
            </a:r>
            <a:endParaRPr lang="ko-KR" altLang="en-US" sz="3000" dirty="0">
              <a:sym typeface="SpoqaHanSans-Bold"/>
            </a:endParaRPr>
          </a:p>
        </p:txBody>
      </p:sp>
      <p:sp>
        <p:nvSpPr>
          <p:cNvPr id="40" name="Shape 289">
            <a:extLst>
              <a:ext uri="{FF2B5EF4-FFF2-40B4-BE49-F238E27FC236}">
                <a16:creationId xmlns:a16="http://schemas.microsoft.com/office/drawing/2014/main" id="{791BBDA4-1323-014C-B54B-11BC087426C4}"/>
              </a:ext>
            </a:extLst>
          </p:cNvPr>
          <p:cNvSpPr/>
          <p:nvPr/>
        </p:nvSpPr>
        <p:spPr>
          <a:xfrm>
            <a:off x="5926138" y="1457325"/>
            <a:ext cx="14859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>
            <a:lvl1pPr algn="l">
              <a:defRPr sz="2500" spc="-5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endParaRPr dirty="0"/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solidFill>
                  <a:schemeClr val="bg1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사전 과제 풀이 팁</a:t>
            </a:r>
            <a:endParaRPr lang="en-US" altLang="ko-KR" dirty="0"/>
          </a:p>
        </p:txBody>
      </p:sp>
      <p:sp>
        <p:nvSpPr>
          <p:cNvPr id="17" name="Shape 226">
            <a:extLst>
              <a:ext uri="{FF2B5EF4-FFF2-40B4-BE49-F238E27FC236}">
                <a16:creationId xmlns:a16="http://schemas.microsoft.com/office/drawing/2014/main" id="{0F40DB5D-798E-DE41-9D14-00A085326A21}"/>
              </a:ext>
            </a:extLst>
          </p:cNvPr>
          <p:cNvSpPr/>
          <p:nvPr/>
        </p:nvSpPr>
        <p:spPr>
          <a:xfrm>
            <a:off x="8691600" y="4049688"/>
            <a:ext cx="69850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사전 과제 풀이 팁</a:t>
            </a:r>
            <a:endParaRPr 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65CCFD2-4A32-024A-B1E6-F428920F5EEB}"/>
              </a:ext>
            </a:extLst>
          </p:cNvPr>
          <p:cNvGrpSpPr/>
          <p:nvPr/>
        </p:nvGrpSpPr>
        <p:grpSpPr>
          <a:xfrm>
            <a:off x="2686150" y="5999459"/>
            <a:ext cx="19426688" cy="2244725"/>
            <a:chOff x="2557606" y="11566831"/>
            <a:chExt cx="19426688" cy="2244725"/>
          </a:xfrm>
        </p:grpSpPr>
        <p:sp>
          <p:nvSpPr>
            <p:cNvPr id="33" name="Shape 228">
              <a:extLst>
                <a:ext uri="{FF2B5EF4-FFF2-40B4-BE49-F238E27FC236}">
                  <a16:creationId xmlns:a16="http://schemas.microsoft.com/office/drawing/2014/main" id="{F835072D-E4BF-1246-96B3-C08D3CE3F961}"/>
                </a:ext>
              </a:extLst>
            </p:cNvPr>
            <p:cNvSpPr/>
            <p:nvPr/>
          </p:nvSpPr>
          <p:spPr>
            <a:xfrm>
              <a:off x="4069774" y="11566831"/>
              <a:ext cx="16402352" cy="564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2700" tIns="12700" rIns="12700" bIns="12700" anchor="ctr">
              <a:spAutoFit/>
            </a:bodyPr>
            <a:lstStyle/>
            <a:p>
              <a:pPr algn="ctr" defTabSz="457200">
                <a:spcBef>
                  <a:spcPts val="1200"/>
                </a:spcBef>
                <a:defRPr sz="3500" spc="-35">
                  <a:solidFill>
                    <a:srgbClr val="7391FF"/>
                  </a:solidFill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pPr>
              <a:r>
                <a:rPr lang="en-US" altLang="ko-KR" b="1" dirty="0">
                  <a:solidFill>
                    <a:srgbClr val="7391FF"/>
                  </a:solidFill>
                </a:rPr>
                <a:t>3. </a:t>
              </a:r>
              <a:r>
                <a:rPr lang="ko-KR" altLang="en-US" b="1" dirty="0">
                  <a:solidFill>
                    <a:srgbClr val="7391FF"/>
                  </a:solidFill>
                </a:rPr>
                <a:t>코드 </a:t>
              </a:r>
              <a:r>
                <a:rPr lang="ko-KR" altLang="en-US" b="1" dirty="0" err="1">
                  <a:solidFill>
                    <a:srgbClr val="7391FF"/>
                  </a:solidFill>
                </a:rPr>
                <a:t>가독성과</a:t>
              </a:r>
              <a:r>
                <a:rPr lang="ko-KR" altLang="en-US" b="1" dirty="0">
                  <a:solidFill>
                    <a:srgbClr val="7391FF"/>
                  </a:solidFill>
                </a:rPr>
                <a:t> </a:t>
              </a:r>
              <a:r>
                <a:rPr lang="ko-KR" altLang="en-US" b="1" dirty="0" err="1">
                  <a:solidFill>
                    <a:srgbClr val="7391FF"/>
                  </a:solidFill>
                </a:rPr>
                <a:t>재사용성</a:t>
              </a:r>
              <a:r>
                <a:rPr lang="ko-KR" altLang="en-US" b="1" dirty="0">
                  <a:solidFill>
                    <a:srgbClr val="7391FF"/>
                  </a:solidFill>
                </a:rPr>
                <a:t> 고려하기 </a:t>
              </a:r>
            </a:p>
          </p:txBody>
        </p:sp>
        <p:sp>
          <p:nvSpPr>
            <p:cNvPr id="34" name="Shape 228">
              <a:extLst>
                <a:ext uri="{FF2B5EF4-FFF2-40B4-BE49-F238E27FC236}">
                  <a16:creationId xmlns:a16="http://schemas.microsoft.com/office/drawing/2014/main" id="{6AE1CB8A-59A6-6245-B282-0873CAC34284}"/>
                </a:ext>
              </a:extLst>
            </p:cNvPr>
            <p:cNvSpPr/>
            <p:nvPr/>
          </p:nvSpPr>
          <p:spPr>
            <a:xfrm>
              <a:off x="2557606" y="12554802"/>
              <a:ext cx="19426688" cy="12567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2700" tIns="12700" rIns="12700" bIns="12700" anchor="ctr">
              <a:spAutoFit/>
            </a:bodyPr>
            <a:lstStyle/>
            <a:p>
              <a:pPr algn="ctr" defTabSz="457200">
                <a:spcBef>
                  <a:spcPts val="1200"/>
                </a:spcBef>
                <a:defRPr sz="3500" spc="-35">
                  <a:solidFill>
                    <a:srgbClr val="7391FF"/>
                  </a:solidFill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pPr>
              <a:r>
                <a:rPr lang="ko-KR" altLang="en-US" b="1" dirty="0">
                  <a:solidFill>
                    <a:srgbClr val="53585F"/>
                  </a:solidFill>
                </a:rPr>
                <a:t>잘 돌아가기만 하면 되는 코드 </a:t>
              </a:r>
              <a:r>
                <a:rPr lang="en-US" altLang="ko-KR" b="1" dirty="0">
                  <a:solidFill>
                    <a:srgbClr val="53585F"/>
                  </a:solidFill>
                </a:rPr>
                <a:t>(</a:t>
              </a:r>
              <a:r>
                <a:rPr lang="en" altLang="ko-KR" b="1" dirty="0">
                  <a:solidFill>
                    <a:srgbClr val="53585F"/>
                  </a:solidFill>
                </a:rPr>
                <a:t>X) </a:t>
              </a:r>
              <a:r>
                <a:rPr lang="ko-KR" altLang="en-US" b="1" dirty="0">
                  <a:solidFill>
                    <a:srgbClr val="53585F"/>
                  </a:solidFill>
                </a:rPr>
                <a:t>코드 리뷰를 진행하는 코드 </a:t>
              </a:r>
              <a:r>
                <a:rPr lang="en-US" altLang="ko-KR" b="1" dirty="0">
                  <a:solidFill>
                    <a:srgbClr val="53585F"/>
                  </a:solidFill>
                </a:rPr>
                <a:t>(</a:t>
              </a:r>
              <a:r>
                <a:rPr lang="en" altLang="ko-KR" b="1" dirty="0">
                  <a:solidFill>
                    <a:srgbClr val="53585F"/>
                  </a:solidFill>
                </a:rPr>
                <a:t>O)</a:t>
              </a:r>
            </a:p>
            <a:p>
              <a:pPr algn="ctr" defTabSz="457200">
                <a:spcBef>
                  <a:spcPts val="1200"/>
                </a:spcBef>
                <a:defRPr sz="3500" spc="-35">
                  <a:solidFill>
                    <a:srgbClr val="7391FF"/>
                  </a:solidFill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pPr>
              <a:r>
                <a:rPr lang="ko-KR" altLang="en-US" b="1" dirty="0">
                  <a:solidFill>
                    <a:srgbClr val="ED234B"/>
                  </a:solidFill>
                </a:rPr>
                <a:t>적절한 </a:t>
              </a:r>
              <a:r>
                <a:rPr lang="ko-KR" altLang="en-US" b="1" dirty="0" err="1">
                  <a:solidFill>
                    <a:srgbClr val="ED234B"/>
                  </a:solidFill>
                </a:rPr>
                <a:t>네이밍과</a:t>
              </a:r>
              <a:r>
                <a:rPr lang="ko-KR" altLang="en-US" b="1" dirty="0">
                  <a:solidFill>
                    <a:srgbClr val="ED234B"/>
                  </a:solidFill>
                </a:rPr>
                <a:t> 모듈화 </a:t>
              </a:r>
              <a:r>
                <a:rPr lang="en-US" altLang="ko-KR" b="1" dirty="0">
                  <a:solidFill>
                    <a:srgbClr val="53585F"/>
                  </a:solidFill>
                </a:rPr>
                <a:t>+ </a:t>
              </a:r>
              <a:r>
                <a:rPr lang="ko-KR" altLang="en-US" b="1" dirty="0">
                  <a:solidFill>
                    <a:srgbClr val="ED234B"/>
                  </a:solidFill>
                </a:rPr>
                <a:t>반복되는 </a:t>
              </a:r>
              <a:r>
                <a:rPr lang="ko-KR" altLang="en-US" b="1" dirty="0" err="1">
                  <a:solidFill>
                    <a:srgbClr val="ED234B"/>
                  </a:solidFill>
                </a:rPr>
                <a:t>로직은</a:t>
              </a:r>
              <a:r>
                <a:rPr lang="ko-KR" altLang="en-US" b="1" dirty="0">
                  <a:solidFill>
                    <a:srgbClr val="ED234B"/>
                  </a:solidFill>
                </a:rPr>
                <a:t> 재사용</a:t>
              </a:r>
              <a:r>
                <a:rPr lang="ko-KR" altLang="en-US" b="1" dirty="0">
                  <a:solidFill>
                    <a:srgbClr val="53585F"/>
                  </a:solidFill>
                </a:rPr>
                <a:t> 가능하도록 확장해 활용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54548BD5-7638-C545-87CF-C1615119E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589" y="8948168"/>
            <a:ext cx="11869233" cy="28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3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사전 과제의 존재 이유와 팁</a:t>
            </a:r>
            <a:endParaRPr lang="ko-KR" altLang="en-US" sz="3000" dirty="0">
              <a:sym typeface="SpoqaHanSans-Bold"/>
            </a:endParaRPr>
          </a:p>
        </p:txBody>
      </p:sp>
      <p:sp>
        <p:nvSpPr>
          <p:cNvPr id="40" name="Shape 289">
            <a:extLst>
              <a:ext uri="{FF2B5EF4-FFF2-40B4-BE49-F238E27FC236}">
                <a16:creationId xmlns:a16="http://schemas.microsoft.com/office/drawing/2014/main" id="{791BBDA4-1323-014C-B54B-11BC087426C4}"/>
              </a:ext>
            </a:extLst>
          </p:cNvPr>
          <p:cNvSpPr/>
          <p:nvPr/>
        </p:nvSpPr>
        <p:spPr>
          <a:xfrm>
            <a:off x="5926138" y="1457325"/>
            <a:ext cx="14859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>
            <a:spAutoFit/>
          </a:bodyPr>
          <a:lstStyle>
            <a:lvl1pPr algn="l">
              <a:defRPr sz="2500" spc="-5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endParaRPr dirty="0"/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solidFill>
                  <a:schemeClr val="bg1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사전 과제 풀이 팁</a:t>
            </a:r>
            <a:endParaRPr lang="en-US" altLang="ko-KR" dirty="0"/>
          </a:p>
        </p:txBody>
      </p:sp>
      <p:sp>
        <p:nvSpPr>
          <p:cNvPr id="17" name="Shape 226">
            <a:extLst>
              <a:ext uri="{FF2B5EF4-FFF2-40B4-BE49-F238E27FC236}">
                <a16:creationId xmlns:a16="http://schemas.microsoft.com/office/drawing/2014/main" id="{0F40DB5D-798E-DE41-9D14-00A085326A21}"/>
              </a:ext>
            </a:extLst>
          </p:cNvPr>
          <p:cNvSpPr/>
          <p:nvPr/>
        </p:nvSpPr>
        <p:spPr>
          <a:xfrm>
            <a:off x="8691600" y="4049688"/>
            <a:ext cx="69850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사전 과제 풀이 팁</a:t>
            </a:r>
            <a:endParaRPr 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65CCFD2-4A32-024A-B1E6-F428920F5EEB}"/>
              </a:ext>
            </a:extLst>
          </p:cNvPr>
          <p:cNvGrpSpPr/>
          <p:nvPr/>
        </p:nvGrpSpPr>
        <p:grpSpPr>
          <a:xfrm>
            <a:off x="2686150" y="5705872"/>
            <a:ext cx="19426688" cy="1898476"/>
            <a:chOff x="2557606" y="11566831"/>
            <a:chExt cx="19426688" cy="1898476"/>
          </a:xfrm>
        </p:grpSpPr>
        <p:sp>
          <p:nvSpPr>
            <p:cNvPr id="33" name="Shape 228">
              <a:extLst>
                <a:ext uri="{FF2B5EF4-FFF2-40B4-BE49-F238E27FC236}">
                  <a16:creationId xmlns:a16="http://schemas.microsoft.com/office/drawing/2014/main" id="{F835072D-E4BF-1246-96B3-C08D3CE3F961}"/>
                </a:ext>
              </a:extLst>
            </p:cNvPr>
            <p:cNvSpPr/>
            <p:nvPr/>
          </p:nvSpPr>
          <p:spPr>
            <a:xfrm>
              <a:off x="4069774" y="11566831"/>
              <a:ext cx="16402352" cy="564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2700" tIns="12700" rIns="12700" bIns="12700" anchor="ctr">
              <a:spAutoFit/>
            </a:bodyPr>
            <a:lstStyle/>
            <a:p>
              <a:pPr algn="ctr" defTabSz="457200">
                <a:spcBef>
                  <a:spcPts val="1200"/>
                </a:spcBef>
                <a:defRPr sz="3500" spc="-35">
                  <a:solidFill>
                    <a:srgbClr val="7391FF"/>
                  </a:solidFill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pPr>
              <a:r>
                <a:rPr lang="en-US" altLang="ko-KR" b="1" dirty="0">
                  <a:solidFill>
                    <a:srgbClr val="7391FF"/>
                  </a:solidFill>
                </a:rPr>
                <a:t>4. HTML5, CSS3, ES6 </a:t>
              </a:r>
              <a:r>
                <a:rPr lang="ko-KR" altLang="en-US" b="1" dirty="0">
                  <a:solidFill>
                    <a:srgbClr val="7391FF"/>
                  </a:solidFill>
                </a:rPr>
                <a:t>문법 숙지하기</a:t>
              </a:r>
            </a:p>
          </p:txBody>
        </p:sp>
        <p:sp>
          <p:nvSpPr>
            <p:cNvPr id="34" name="Shape 228">
              <a:extLst>
                <a:ext uri="{FF2B5EF4-FFF2-40B4-BE49-F238E27FC236}">
                  <a16:creationId xmlns:a16="http://schemas.microsoft.com/office/drawing/2014/main" id="{6AE1CB8A-59A6-6245-B282-0873CAC34284}"/>
                </a:ext>
              </a:extLst>
            </p:cNvPr>
            <p:cNvSpPr/>
            <p:nvPr/>
          </p:nvSpPr>
          <p:spPr>
            <a:xfrm>
              <a:off x="2557606" y="12901050"/>
              <a:ext cx="19426688" cy="564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2700" tIns="12700" rIns="12700" bIns="12700" anchor="ctr">
              <a:spAutoFit/>
            </a:bodyPr>
            <a:lstStyle/>
            <a:p>
              <a:pPr algn="ctr" defTabSz="457200">
                <a:spcBef>
                  <a:spcPts val="1200"/>
                </a:spcBef>
                <a:defRPr sz="3500" spc="-35">
                  <a:solidFill>
                    <a:srgbClr val="7391FF"/>
                  </a:solidFill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pPr>
              <a:r>
                <a:rPr lang="ko-KR" altLang="en-US" b="1" dirty="0">
                  <a:solidFill>
                    <a:srgbClr val="53585F"/>
                  </a:solidFill>
                </a:rPr>
                <a:t>문법을 숙지하지 않으면 </a:t>
              </a:r>
              <a:r>
                <a:rPr lang="ko-KR" altLang="en-US" b="1" dirty="0">
                  <a:solidFill>
                    <a:srgbClr val="ED234B"/>
                  </a:solidFill>
                </a:rPr>
                <a:t>적합한 선택지</a:t>
              </a:r>
              <a:r>
                <a:rPr lang="ko-KR" altLang="en-US" b="1" dirty="0">
                  <a:solidFill>
                    <a:srgbClr val="53585F"/>
                  </a:solidFill>
                </a:rPr>
                <a:t>들을 충분히 생각해내기 어려움</a:t>
              </a:r>
            </a:p>
          </p:txBody>
        </p:sp>
      </p:grpSp>
      <p:pic>
        <p:nvPicPr>
          <p:cNvPr id="1026" name="Picture 2" descr="HTML5 - 위키백과, 우리 모두의 백과사전">
            <a:extLst>
              <a:ext uri="{FF2B5EF4-FFF2-40B4-BE49-F238E27FC236}">
                <a16:creationId xmlns:a16="http://schemas.microsoft.com/office/drawing/2014/main" id="{12D530AE-DF64-E947-BFA1-6A3FF6F43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948" y="8822284"/>
            <a:ext cx="2876352" cy="287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 - 위키백과, 우리 모두의 백과사전">
            <a:extLst>
              <a:ext uri="{FF2B5EF4-FFF2-40B4-BE49-F238E27FC236}">
                <a16:creationId xmlns:a16="http://schemas.microsoft.com/office/drawing/2014/main" id="{FE47E258-0F12-D144-A04B-6CBB39D60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429" y="8820807"/>
            <a:ext cx="2038747" cy="287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8788A1-E16A-A84C-B3B3-59AA11CC01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92994" y="8796197"/>
            <a:ext cx="2073114" cy="294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8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사전 과제의 존재 이유와 팁</a:t>
            </a:r>
            <a:endParaRPr lang="ko-KR" altLang="en-US" sz="3000" dirty="0">
              <a:sym typeface="SpoqaHanSans-Bold"/>
            </a:endParaRPr>
          </a:p>
        </p:txBody>
      </p:sp>
      <p:sp>
        <p:nvSpPr>
          <p:cNvPr id="40" name="Shape 289">
            <a:extLst>
              <a:ext uri="{FF2B5EF4-FFF2-40B4-BE49-F238E27FC236}">
                <a16:creationId xmlns:a16="http://schemas.microsoft.com/office/drawing/2014/main" id="{791BBDA4-1323-014C-B54B-11BC087426C4}"/>
              </a:ext>
            </a:extLst>
          </p:cNvPr>
          <p:cNvSpPr/>
          <p:nvPr/>
        </p:nvSpPr>
        <p:spPr>
          <a:xfrm>
            <a:off x="5926138" y="1457325"/>
            <a:ext cx="14859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>
            <a:lvl1pPr algn="l">
              <a:defRPr sz="2500" spc="-5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endParaRPr dirty="0"/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solidFill>
                  <a:schemeClr val="bg1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사전 과제 풀이 팁</a:t>
            </a:r>
            <a:endParaRPr lang="en-US" altLang="ko-KR" dirty="0"/>
          </a:p>
        </p:txBody>
      </p:sp>
      <p:sp>
        <p:nvSpPr>
          <p:cNvPr id="17" name="Shape 226">
            <a:extLst>
              <a:ext uri="{FF2B5EF4-FFF2-40B4-BE49-F238E27FC236}">
                <a16:creationId xmlns:a16="http://schemas.microsoft.com/office/drawing/2014/main" id="{0F40DB5D-798E-DE41-9D14-00A085326A21}"/>
              </a:ext>
            </a:extLst>
          </p:cNvPr>
          <p:cNvSpPr/>
          <p:nvPr/>
        </p:nvSpPr>
        <p:spPr>
          <a:xfrm>
            <a:off x="8691600" y="4049688"/>
            <a:ext cx="69850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사전 과제 풀이 팁</a:t>
            </a:r>
            <a:endParaRPr 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65CCFD2-4A32-024A-B1E6-F428920F5EEB}"/>
              </a:ext>
            </a:extLst>
          </p:cNvPr>
          <p:cNvGrpSpPr/>
          <p:nvPr/>
        </p:nvGrpSpPr>
        <p:grpSpPr>
          <a:xfrm>
            <a:off x="2686150" y="5708885"/>
            <a:ext cx="19426688" cy="2244725"/>
            <a:chOff x="2557606" y="11566831"/>
            <a:chExt cx="19426688" cy="2244725"/>
          </a:xfrm>
        </p:grpSpPr>
        <p:sp>
          <p:nvSpPr>
            <p:cNvPr id="33" name="Shape 228">
              <a:extLst>
                <a:ext uri="{FF2B5EF4-FFF2-40B4-BE49-F238E27FC236}">
                  <a16:creationId xmlns:a16="http://schemas.microsoft.com/office/drawing/2014/main" id="{F835072D-E4BF-1246-96B3-C08D3CE3F961}"/>
                </a:ext>
              </a:extLst>
            </p:cNvPr>
            <p:cNvSpPr/>
            <p:nvPr/>
          </p:nvSpPr>
          <p:spPr>
            <a:xfrm>
              <a:off x="4069774" y="11566831"/>
              <a:ext cx="16402352" cy="564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2700" tIns="12700" rIns="12700" bIns="12700" anchor="ctr">
              <a:spAutoFit/>
            </a:bodyPr>
            <a:lstStyle/>
            <a:p>
              <a:pPr algn="ctr" defTabSz="457200">
                <a:spcBef>
                  <a:spcPts val="1200"/>
                </a:spcBef>
                <a:defRPr sz="3500" spc="-35">
                  <a:solidFill>
                    <a:srgbClr val="7391FF"/>
                  </a:solidFill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pPr>
              <a:r>
                <a:rPr lang="en-US" altLang="ko-KR" b="1" dirty="0">
                  <a:solidFill>
                    <a:srgbClr val="7391FF"/>
                  </a:solidFill>
                </a:rPr>
                <a:t>5.</a:t>
              </a:r>
              <a:r>
                <a:rPr lang="ko-KR" altLang="en-US" b="1" dirty="0">
                  <a:solidFill>
                    <a:srgbClr val="7391FF"/>
                  </a:solidFill>
                </a:rPr>
                <a:t> 개발자 도구를 활용한 디버깅</a:t>
              </a:r>
            </a:p>
          </p:txBody>
        </p:sp>
        <p:sp>
          <p:nvSpPr>
            <p:cNvPr id="34" name="Shape 228">
              <a:extLst>
                <a:ext uri="{FF2B5EF4-FFF2-40B4-BE49-F238E27FC236}">
                  <a16:creationId xmlns:a16="http://schemas.microsoft.com/office/drawing/2014/main" id="{6AE1CB8A-59A6-6245-B282-0873CAC34284}"/>
                </a:ext>
              </a:extLst>
            </p:cNvPr>
            <p:cNvSpPr/>
            <p:nvPr/>
          </p:nvSpPr>
          <p:spPr>
            <a:xfrm>
              <a:off x="2557606" y="12554802"/>
              <a:ext cx="19426688" cy="12567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2700" tIns="12700" rIns="12700" bIns="12700" anchor="ctr">
              <a:spAutoFit/>
            </a:bodyPr>
            <a:lstStyle/>
            <a:p>
              <a:pPr algn="ctr" defTabSz="457200">
                <a:spcBef>
                  <a:spcPts val="1200"/>
                </a:spcBef>
                <a:defRPr sz="3500" spc="-35">
                  <a:solidFill>
                    <a:srgbClr val="7391FF"/>
                  </a:solidFill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pPr>
              <a:r>
                <a:rPr lang="ko-KR" altLang="en-US" b="1" dirty="0">
                  <a:solidFill>
                    <a:srgbClr val="ED234B"/>
                  </a:solidFill>
                </a:rPr>
                <a:t>콘솔 창과 </a:t>
              </a:r>
              <a:r>
                <a:rPr lang="en-US" altLang="ko-KR" b="1" dirty="0">
                  <a:solidFill>
                    <a:srgbClr val="ED234B"/>
                  </a:solidFill>
                </a:rPr>
                <a:t>debugger</a:t>
              </a:r>
              <a:r>
                <a:rPr lang="ko-KR" altLang="en-US" b="1" dirty="0">
                  <a:solidFill>
                    <a:srgbClr val="ED234B"/>
                  </a:solidFill>
                </a:rPr>
                <a:t>을 활용</a:t>
              </a:r>
              <a:r>
                <a:rPr lang="ko-KR" altLang="en-US" b="1" dirty="0">
                  <a:solidFill>
                    <a:srgbClr val="53585F"/>
                  </a:solidFill>
                </a:rPr>
                <a:t>한 </a:t>
              </a:r>
              <a:r>
                <a:rPr lang="ko-KR" altLang="en-US" b="1" dirty="0">
                  <a:solidFill>
                    <a:srgbClr val="ED234B"/>
                  </a:solidFill>
                </a:rPr>
                <a:t>디버깅 역량</a:t>
              </a:r>
              <a:r>
                <a:rPr lang="ko-KR" altLang="en-US" b="1" dirty="0">
                  <a:solidFill>
                    <a:srgbClr val="53585F"/>
                  </a:solidFill>
                </a:rPr>
                <a:t>이</a:t>
              </a:r>
              <a:endParaRPr lang="en-US" altLang="ko-KR" b="1" dirty="0">
                <a:solidFill>
                  <a:srgbClr val="53585F"/>
                </a:solidFill>
              </a:endParaRPr>
            </a:p>
            <a:p>
              <a:pPr algn="ctr" defTabSz="457200">
                <a:spcBef>
                  <a:spcPts val="1200"/>
                </a:spcBef>
                <a:defRPr sz="3500" spc="-35">
                  <a:solidFill>
                    <a:srgbClr val="7391FF"/>
                  </a:solidFill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pPr>
              <a:r>
                <a:rPr lang="ko-KR" altLang="en-US" b="1" dirty="0">
                  <a:solidFill>
                    <a:srgbClr val="53585F"/>
                  </a:solidFill>
                </a:rPr>
                <a:t>구현 과정에서 막히는 부분을 잘 해결할 수 있는지를 결정</a:t>
              </a:r>
              <a:r>
                <a:rPr lang="en-US" altLang="ko-KR" b="1" dirty="0">
                  <a:solidFill>
                    <a:srgbClr val="53585F"/>
                  </a:solidFill>
                </a:rPr>
                <a:t> </a:t>
              </a:r>
              <a:r>
                <a:rPr lang="ko-KR" altLang="en-US" b="1" dirty="0">
                  <a:solidFill>
                    <a:srgbClr val="53585F"/>
                  </a:solidFill>
                </a:rPr>
                <a:t>지음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6D865BC-02E2-544F-8813-C213DE2182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74"/>
          <a:stretch/>
        </p:blipFill>
        <p:spPr>
          <a:xfrm>
            <a:off x="7635311" y="8226152"/>
            <a:ext cx="9111789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1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22734</TotalTime>
  <Words>294</Words>
  <Application>Microsoft Macintosh PowerPoint</Application>
  <PresentationFormat>사용자 지정</PresentationFormat>
  <Paragraphs>61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SpoqaHanSans-Bold</vt:lpstr>
      <vt:lpstr>SpoqaHanSans-Light</vt:lpstr>
      <vt:lpstr>SpoqaHanSans-Regular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이해나[ 학부졸업 / 경영학과 ]</cp:lastModifiedBy>
  <cp:revision>76</cp:revision>
  <dcterms:created xsi:type="dcterms:W3CDTF">2021-04-05T07:22:06Z</dcterms:created>
  <dcterms:modified xsi:type="dcterms:W3CDTF">2022-01-08T09:29:58Z</dcterms:modified>
</cp:coreProperties>
</file>