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1" r:id="rId4"/>
    <p:sldId id="273" r:id="rId5"/>
    <p:sldId id="274" r:id="rId6"/>
    <p:sldId id="280" r:id="rId7"/>
    <p:sldId id="275" r:id="rId8"/>
    <p:sldId id="279" r:id="rId9"/>
    <p:sldId id="276" r:id="rId10"/>
    <p:sldId id="277" r:id="rId11"/>
    <p:sldId id="278" r:id="rId12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949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688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1FF"/>
    <a:srgbClr val="000000"/>
    <a:srgbClr val="ED234B"/>
    <a:srgbClr val="53585F"/>
    <a:srgbClr val="193268"/>
    <a:srgbClr val="F0F5FF"/>
    <a:srgbClr val="C8D7FF"/>
    <a:srgbClr val="ED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3"/>
    <p:restoredTop sz="95680"/>
  </p:normalViewPr>
  <p:slideViewPr>
    <p:cSldViewPr snapToObjects="1" showGuides="1">
      <p:cViewPr>
        <p:scale>
          <a:sx n="55" d="100"/>
          <a:sy n="55" d="100"/>
        </p:scale>
        <p:origin x="-456" y="1224"/>
      </p:cViewPr>
      <p:guideLst>
        <p:guide pos="966"/>
        <p:guide pos="13123"/>
        <p:guide orient="horz" pos="7949"/>
        <p:guide pos="12533"/>
        <p:guide orient="horz" pos="1871"/>
        <p:guide orient="horz" pos="2415"/>
        <p:guide pos="1511"/>
        <p:guide orient="horz" pos="918"/>
        <p:guide pos="3688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4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91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323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DE"/>
              <a:t>http://vanilla-js.com/</a:t>
            </a:r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981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19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569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33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1/5/22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0435653/what-is-vanilla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nted.jobs/wd/18620" TargetMode="External"/><Relationship Id="rId5" Type="http://schemas.openxmlformats.org/officeDocument/2006/relationships/hyperlink" Target="https://tech.kakao.com/2021/07/30/frontend-recruitment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 소개 및 강의 준비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첫 인사 및 강의 소개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+</a:t>
            </a:r>
            <a:r>
              <a:rPr lang="ko-KR" altLang="en-US" dirty="0" err="1"/>
              <a:t> 강의 특징</a:t>
            </a:r>
            <a:endParaRPr lang="en-US" altLang="ko-KR" dirty="0" err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15E347-D72A-7C49-9144-A0ACDFE9C7BC}"/>
              </a:ext>
            </a:extLst>
          </p:cNvPr>
          <p:cNvCxnSpPr>
            <a:cxnSpLocks/>
          </p:cNvCxnSpPr>
          <p:nvPr/>
        </p:nvCxnSpPr>
        <p:spPr>
          <a:xfrm>
            <a:off x="12184101" y="8448825"/>
            <a:ext cx="0" cy="128949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8">
            <a:extLst>
              <a:ext uri="{FF2B5EF4-FFF2-40B4-BE49-F238E27FC236}">
                <a16:creationId xmlns:a16="http://schemas.microsoft.com/office/drawing/2014/main" id="{326D5A90-AD21-1B48-9B88-C2E62481BA09}"/>
              </a:ext>
            </a:extLst>
          </p:cNvPr>
          <p:cNvSpPr/>
          <p:nvPr/>
        </p:nvSpPr>
        <p:spPr>
          <a:xfrm>
            <a:off x="5926137" y="9954344"/>
            <a:ext cx="1245710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과제 풀이 도중에는 특정 주제에 대한 </a:t>
            </a: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Deep dive X</a:t>
            </a: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깊게 알아볼 만한 개념은 간단 설명 후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레퍼런스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제공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심화 파트에서 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Typescript,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최적화 등의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심화 주제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를 다룰 예정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9D11C233-99E8-D74A-AA6A-BE99AF17AB46}"/>
              </a:ext>
            </a:extLst>
          </p:cNvPr>
          <p:cNvSpPr/>
          <p:nvPr/>
        </p:nvSpPr>
        <p:spPr>
          <a:xfrm>
            <a:off x="5854700" y="5270499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228">
            <a:extLst>
              <a:ext uri="{FF2B5EF4-FFF2-40B4-BE49-F238E27FC236}">
                <a16:creationId xmlns:a16="http://schemas.microsoft.com/office/drawing/2014/main" id="{2F80A881-450E-734A-8E91-552054AB7672}"/>
              </a:ext>
            </a:extLst>
          </p:cNvPr>
          <p:cNvSpPr/>
          <p:nvPr/>
        </p:nvSpPr>
        <p:spPr>
          <a:xfrm>
            <a:off x="6430764" y="5586299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프론트엔드 개발자 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준비생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을 대상으로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>
                <a:solidFill>
                  <a:srgbClr val="7391F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프론트엔드 개발자 취업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직접적으로 도움이 될 만한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7391FF"/>
              </a:solidFill>
            </a:endParaRPr>
          </a:p>
        </p:txBody>
      </p:sp>
      <p:sp>
        <p:nvSpPr>
          <p:cNvPr id="11" name="Shape 226">
            <a:extLst>
              <a:ext uri="{FF2B5EF4-FFF2-40B4-BE49-F238E27FC236}">
                <a16:creationId xmlns:a16="http://schemas.microsoft.com/office/drawing/2014/main" id="{641A48A4-E665-F54D-B9E8-C90E37B40B4B}"/>
              </a:ext>
            </a:extLst>
          </p:cNvPr>
          <p:cNvSpPr/>
          <p:nvPr/>
        </p:nvSpPr>
        <p:spPr>
          <a:xfrm>
            <a:off x="8209155" y="4049688"/>
            <a:ext cx="79641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특징 </a:t>
            </a:r>
            <a:r>
              <a:rPr lang="en-US" altLang="ko-KR" dirty="0"/>
              <a:t>3.</a:t>
            </a:r>
            <a:r>
              <a:rPr lang="ko-KR" altLang="en-US" dirty="0"/>
              <a:t> 실습 위주의 내용</a:t>
            </a:r>
            <a:endParaRPr lang="en-US" altLang="ko-Kore-DE" dirty="0"/>
          </a:p>
        </p:txBody>
      </p:sp>
    </p:spTree>
    <p:extLst>
      <p:ext uri="{BB962C8B-B14F-4D97-AF65-F5344CB8AC3E}">
        <p14:creationId xmlns:p14="http://schemas.microsoft.com/office/powerpoint/2010/main" val="233559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dirty="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+</a:t>
            </a:r>
            <a:r>
              <a:rPr lang="ko-KR" altLang="en-US" dirty="0" err="1"/>
              <a:t> 강의 특징</a:t>
            </a:r>
            <a:endParaRPr lang="en-US" altLang="ko-KR" dirty="0" err="1"/>
          </a:p>
        </p:txBody>
      </p:sp>
      <p:sp>
        <p:nvSpPr>
          <p:cNvPr id="20" name="Shape 226">
            <a:extLst>
              <a:ext uri="{FF2B5EF4-FFF2-40B4-BE49-F238E27FC236}">
                <a16:creationId xmlns:a16="http://schemas.microsoft.com/office/drawing/2014/main" id="{929FC70D-1CBB-6249-82B1-ABBDBCFD2D10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특징 </a:t>
            </a:r>
            <a:r>
              <a:rPr lang="en-US" altLang="ko-KR" dirty="0"/>
              <a:t>4.</a:t>
            </a:r>
            <a:r>
              <a:rPr lang="ko-KR" altLang="en-US" dirty="0"/>
              <a:t> 취업 관련 팁</a:t>
            </a:r>
            <a:endParaRPr lang="en-US" altLang="ko-Kore-DE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15E347-D72A-7C49-9144-A0ACDFE9C7BC}"/>
              </a:ext>
            </a:extLst>
          </p:cNvPr>
          <p:cNvCxnSpPr>
            <a:cxnSpLocks/>
          </p:cNvCxnSpPr>
          <p:nvPr/>
        </p:nvCxnSpPr>
        <p:spPr>
          <a:xfrm>
            <a:off x="12184101" y="8448825"/>
            <a:ext cx="0" cy="128949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8">
            <a:extLst>
              <a:ext uri="{FF2B5EF4-FFF2-40B4-BE49-F238E27FC236}">
                <a16:creationId xmlns:a16="http://schemas.microsoft.com/office/drawing/2014/main" id="{326D5A90-AD21-1B48-9B88-C2E62481BA09}"/>
              </a:ext>
            </a:extLst>
          </p:cNvPr>
          <p:cNvSpPr/>
          <p:nvPr/>
        </p:nvSpPr>
        <p:spPr>
          <a:xfrm>
            <a:off x="5926137" y="9954344"/>
            <a:ext cx="1245710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FE 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지식 외에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취업 관련 팁 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전달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(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코딩테스트 준비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,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자기소개서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,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포트폴리오 등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)</a:t>
            </a: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스타트업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/IT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대기업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,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수시채용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/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공채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유형 별 전략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등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9D11C233-99E8-D74A-AA6A-BE99AF17AB46}"/>
              </a:ext>
            </a:extLst>
          </p:cNvPr>
          <p:cNvSpPr/>
          <p:nvPr/>
        </p:nvSpPr>
        <p:spPr>
          <a:xfrm>
            <a:off x="5854700" y="5270499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228">
            <a:extLst>
              <a:ext uri="{FF2B5EF4-FFF2-40B4-BE49-F238E27FC236}">
                <a16:creationId xmlns:a16="http://schemas.microsoft.com/office/drawing/2014/main" id="{2F80A881-450E-734A-8E91-552054AB7672}"/>
              </a:ext>
            </a:extLst>
          </p:cNvPr>
          <p:cNvSpPr/>
          <p:nvPr/>
        </p:nvSpPr>
        <p:spPr>
          <a:xfrm>
            <a:off x="6430764" y="5586299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프론트엔드 개발자 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준비생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을 대상으로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>
                <a:solidFill>
                  <a:srgbClr val="7391F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프론트엔드 개발자 취업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직접적으로 도움이 될 만한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739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27">
            <a:extLst>
              <a:ext uri="{FF2B5EF4-FFF2-40B4-BE49-F238E27FC236}">
                <a16:creationId xmlns:a16="http://schemas.microsoft.com/office/drawing/2014/main" id="{BDBA50EF-3AE7-4B40-A670-7043BB1E9B0E}"/>
              </a:ext>
            </a:extLst>
          </p:cNvPr>
          <p:cNvSpPr/>
          <p:nvPr/>
        </p:nvSpPr>
        <p:spPr>
          <a:xfrm>
            <a:off x="2476499" y="3924788"/>
            <a:ext cx="6985001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Shape 228">
            <a:extLst>
              <a:ext uri="{FF2B5EF4-FFF2-40B4-BE49-F238E27FC236}">
                <a16:creationId xmlns:a16="http://schemas.microsoft.com/office/drawing/2014/main" id="{B7B1E8EF-8424-6848-A921-1197CC915F25}"/>
              </a:ext>
            </a:extLst>
          </p:cNvPr>
          <p:cNvSpPr/>
          <p:nvPr/>
        </p:nvSpPr>
        <p:spPr>
          <a:xfrm>
            <a:off x="2382181" y="7795688"/>
            <a:ext cx="1037419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dirty="0">
                <a:solidFill>
                  <a:srgbClr val="53585F"/>
                </a:solidFill>
              </a:rPr>
              <a:t>Frontend Developer </a:t>
            </a:r>
            <a:r>
              <a:rPr lang="en-US" b="1" dirty="0">
                <a:solidFill>
                  <a:srgbClr val="53585F"/>
                </a:solidFill>
              </a:rPr>
              <a:t>@kakaoenterprise</a:t>
            </a:r>
          </a:p>
        </p:txBody>
      </p:sp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강사 소개</a:t>
            </a:r>
            <a:endParaRPr lang="en-US" altLang="ko-KR" dirty="0" err="1"/>
          </a:p>
        </p:txBody>
      </p:sp>
      <p:sp>
        <p:nvSpPr>
          <p:cNvPr id="20" name="Shape 226">
            <a:extLst>
              <a:ext uri="{FF2B5EF4-FFF2-40B4-BE49-F238E27FC236}">
                <a16:creationId xmlns:a16="http://schemas.microsoft.com/office/drawing/2014/main" id="{929FC70D-1CBB-6249-82B1-ABBDBCFD2D10}"/>
              </a:ext>
            </a:extLst>
          </p:cNvPr>
          <p:cNvSpPr/>
          <p:nvPr/>
        </p:nvSpPr>
        <p:spPr>
          <a:xfrm>
            <a:off x="2902174" y="4337720"/>
            <a:ext cx="6985001" cy="156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이해나</a:t>
            </a:r>
            <a:endParaRPr lang="en-US" altLang="ko-KR" dirty="0" err="1"/>
          </a:p>
          <a:p>
            <a:pPr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ore-DE" dirty="0"/>
              <a:t>Hannah </a:t>
            </a:r>
            <a:r>
              <a:rPr lang="en-US" dirty="0"/>
              <a:t>Lee</a:t>
            </a:r>
          </a:p>
        </p:txBody>
      </p:sp>
      <p:pic>
        <p:nvPicPr>
          <p:cNvPr id="1026" name="Picture 2" descr="Github 로고 - 무료 소셜 미디어개 아이콘">
            <a:extLst>
              <a:ext uri="{FF2B5EF4-FFF2-40B4-BE49-F238E27FC236}">
                <a16:creationId xmlns:a16="http://schemas.microsoft.com/office/drawing/2014/main" id="{FDBFA2F7-AB54-6245-BD1F-CCE2F3B2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74" y="6181631"/>
            <a:ext cx="638777" cy="63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hape 226">
            <a:extLst>
              <a:ext uri="{FF2B5EF4-FFF2-40B4-BE49-F238E27FC236}">
                <a16:creationId xmlns:a16="http://schemas.microsoft.com/office/drawing/2014/main" id="{ED8463C1-1838-D844-A6FC-97B7945636F7}"/>
              </a:ext>
            </a:extLst>
          </p:cNvPr>
          <p:cNvSpPr/>
          <p:nvPr/>
        </p:nvSpPr>
        <p:spPr>
          <a:xfrm>
            <a:off x="3723795" y="6179207"/>
            <a:ext cx="30252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sz="4000" dirty="0">
                <a:solidFill>
                  <a:srgbClr val="53585F"/>
                </a:solidFill>
              </a:rPr>
              <a:t>hanameee</a:t>
            </a:r>
          </a:p>
        </p:txBody>
      </p:sp>
      <p:sp>
        <p:nvSpPr>
          <p:cNvPr id="37" name="Shape 227">
            <a:extLst>
              <a:ext uri="{FF2B5EF4-FFF2-40B4-BE49-F238E27FC236}">
                <a16:creationId xmlns:a16="http://schemas.microsoft.com/office/drawing/2014/main" id="{D4130820-328D-A64E-8165-8111B5AB387B}"/>
              </a:ext>
            </a:extLst>
          </p:cNvPr>
          <p:cNvSpPr/>
          <p:nvPr/>
        </p:nvSpPr>
        <p:spPr>
          <a:xfrm>
            <a:off x="2696858" y="9090248"/>
            <a:ext cx="2221540" cy="10722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#React</a:t>
            </a:r>
            <a:endParaRPr sz="350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F0F5AFA-387B-0D44-930A-86EB59E2A5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765" t="789" r="13765" b="2751"/>
          <a:stretch>
            <a:fillRect/>
          </a:stretch>
        </p:blipFill>
        <p:spPr>
          <a:xfrm>
            <a:off x="17297084" y="7673659"/>
            <a:ext cx="4800916" cy="4800916"/>
          </a:xfrm>
          <a:custGeom>
            <a:avLst/>
            <a:gdLst>
              <a:gd name="connsiteX0" fmla="*/ 2400458 w 4800916"/>
              <a:gd name="connsiteY0" fmla="*/ 0 h 4800916"/>
              <a:gd name="connsiteX1" fmla="*/ 4800916 w 4800916"/>
              <a:gd name="connsiteY1" fmla="*/ 2400458 h 4800916"/>
              <a:gd name="connsiteX2" fmla="*/ 2400458 w 4800916"/>
              <a:gd name="connsiteY2" fmla="*/ 4800916 h 4800916"/>
              <a:gd name="connsiteX3" fmla="*/ 0 w 4800916"/>
              <a:gd name="connsiteY3" fmla="*/ 2400458 h 4800916"/>
              <a:gd name="connsiteX4" fmla="*/ 2400458 w 4800916"/>
              <a:gd name="connsiteY4" fmla="*/ 0 h 48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916" h="4800916">
                <a:moveTo>
                  <a:pt x="2400458" y="0"/>
                </a:moveTo>
                <a:cubicBezTo>
                  <a:pt x="3726194" y="0"/>
                  <a:pt x="4800916" y="1074722"/>
                  <a:pt x="4800916" y="2400458"/>
                </a:cubicBezTo>
                <a:cubicBezTo>
                  <a:pt x="4800916" y="3726194"/>
                  <a:pt x="3726194" y="4800916"/>
                  <a:pt x="2400458" y="4800916"/>
                </a:cubicBezTo>
                <a:cubicBezTo>
                  <a:pt x="1074722" y="4800916"/>
                  <a:pt x="0" y="3726194"/>
                  <a:pt x="0" y="2400458"/>
                </a:cubicBezTo>
                <a:cubicBezTo>
                  <a:pt x="0" y="1074722"/>
                  <a:pt x="1074722" y="0"/>
                  <a:pt x="2400458" y="0"/>
                </a:cubicBezTo>
                <a:close/>
              </a:path>
            </a:pathLst>
          </a:custGeom>
        </p:spPr>
      </p:pic>
      <p:sp>
        <p:nvSpPr>
          <p:cNvPr id="49" name="Shape 227">
            <a:extLst>
              <a:ext uri="{FF2B5EF4-FFF2-40B4-BE49-F238E27FC236}">
                <a16:creationId xmlns:a16="http://schemas.microsoft.com/office/drawing/2014/main" id="{67E748D3-23CE-8F4A-A73D-874F9AB561FD}"/>
              </a:ext>
            </a:extLst>
          </p:cNvPr>
          <p:cNvSpPr/>
          <p:nvPr/>
        </p:nvSpPr>
        <p:spPr>
          <a:xfrm>
            <a:off x="5236411" y="9113636"/>
            <a:ext cx="1849365" cy="10722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#2</a:t>
            </a:r>
            <a:r>
              <a:rPr lang="ko-KR" altLang="en-US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년차</a:t>
            </a:r>
            <a:endParaRPr sz="350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50" name="Shape 227">
            <a:extLst>
              <a:ext uri="{FF2B5EF4-FFF2-40B4-BE49-F238E27FC236}">
                <a16:creationId xmlns:a16="http://schemas.microsoft.com/office/drawing/2014/main" id="{C30A2FAD-B0AA-6840-AFF8-5376C8DC2CF0}"/>
              </a:ext>
            </a:extLst>
          </p:cNvPr>
          <p:cNvSpPr/>
          <p:nvPr/>
        </p:nvSpPr>
        <p:spPr>
          <a:xfrm>
            <a:off x="2696858" y="10510212"/>
            <a:ext cx="3308403" cy="10722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#</a:t>
            </a:r>
            <a:r>
              <a:rPr lang="ko-KR" altLang="en-US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취준생이해도</a:t>
            </a:r>
            <a:endParaRPr sz="35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6" name="Shape 227">
            <a:extLst>
              <a:ext uri="{FF2B5EF4-FFF2-40B4-BE49-F238E27FC236}">
                <a16:creationId xmlns:a16="http://schemas.microsoft.com/office/drawing/2014/main" id="{3609D972-F042-1948-B7DE-320839A1DE39}"/>
              </a:ext>
            </a:extLst>
          </p:cNvPr>
          <p:cNvSpPr/>
          <p:nvPr/>
        </p:nvSpPr>
        <p:spPr>
          <a:xfrm>
            <a:off x="7403789" y="9113636"/>
            <a:ext cx="1912377" cy="10722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#</a:t>
            </a:r>
            <a:r>
              <a:rPr lang="ko-KR" altLang="en-US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멘토링</a:t>
            </a:r>
            <a:endParaRPr sz="350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8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27">
            <a:extLst>
              <a:ext uri="{FF2B5EF4-FFF2-40B4-BE49-F238E27FC236}">
                <a16:creationId xmlns:a16="http://schemas.microsoft.com/office/drawing/2014/main" id="{BDBA50EF-3AE7-4B40-A670-7043BB1E9B0E}"/>
              </a:ext>
            </a:extLst>
          </p:cNvPr>
          <p:cNvSpPr/>
          <p:nvPr/>
        </p:nvSpPr>
        <p:spPr>
          <a:xfrm>
            <a:off x="5854700" y="5270499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Shape 228">
            <a:extLst>
              <a:ext uri="{FF2B5EF4-FFF2-40B4-BE49-F238E27FC236}">
                <a16:creationId xmlns:a16="http://schemas.microsoft.com/office/drawing/2014/main" id="{B7B1E8EF-8424-6848-A921-1197CC915F25}"/>
              </a:ext>
            </a:extLst>
          </p:cNvPr>
          <p:cNvSpPr/>
          <p:nvPr/>
        </p:nvSpPr>
        <p:spPr>
          <a:xfrm>
            <a:off x="6430764" y="5586299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프론트엔드 개발자 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준비생</a:t>
            </a: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을 대상으로</a:t>
            </a:r>
            <a:endParaRPr lang="en-US" altLang="ko-KR" sz="3500">
              <a:solidFill>
                <a:srgbClr val="53585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>
                <a:solidFill>
                  <a:srgbClr val="53585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프론트엔드 개발자 취업</a:t>
            </a: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에 직접적으로 도움이 될 만한</a:t>
            </a:r>
            <a:endParaRPr lang="en-US" altLang="ko-KR" sz="3500">
              <a:solidFill>
                <a:srgbClr val="53585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</p:txBody>
      </p:sp>
      <p:sp>
        <p:nvSpPr>
          <p:cNvPr id="16" name="Shape 226">
            <a:extLst>
              <a:ext uri="{FF2B5EF4-FFF2-40B4-BE49-F238E27FC236}">
                <a16:creationId xmlns:a16="http://schemas.microsoft.com/office/drawing/2014/main" id="{305DDBEF-EE70-604F-AE57-A667254D4B1F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목표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+</a:t>
            </a:r>
            <a:r>
              <a:rPr lang="ko-KR" altLang="en-US" dirty="0" err="1"/>
              <a:t> 강의 특징</a:t>
            </a:r>
            <a:endParaRPr lang="en-US" altLang="ko-KR" dirty="0" err="1"/>
          </a:p>
        </p:txBody>
      </p:sp>
      <p:sp>
        <p:nvSpPr>
          <p:cNvPr id="20" name="Shape 226">
            <a:extLst>
              <a:ext uri="{FF2B5EF4-FFF2-40B4-BE49-F238E27FC236}">
                <a16:creationId xmlns:a16="http://schemas.microsoft.com/office/drawing/2014/main" id="{929FC70D-1CBB-6249-82B1-ABBDBCFD2D10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특징 </a:t>
            </a:r>
            <a:r>
              <a:rPr lang="en-US" altLang="ko-KR" dirty="0"/>
              <a:t>1.</a:t>
            </a:r>
            <a:r>
              <a:rPr lang="ko-KR" altLang="en-US" dirty="0"/>
              <a:t> 취업 </a:t>
            </a:r>
            <a:r>
              <a:rPr lang="ko-KR" altLang="en-US" dirty="0" err="1"/>
              <a:t>준비생</a:t>
            </a:r>
            <a:r>
              <a:rPr lang="ko-KR" altLang="en-US" dirty="0"/>
              <a:t> 대상</a:t>
            </a:r>
            <a:endParaRPr 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15E347-D72A-7C49-9144-A0ACDFE9C7BC}"/>
              </a:ext>
            </a:extLst>
          </p:cNvPr>
          <p:cNvCxnSpPr>
            <a:cxnSpLocks/>
          </p:cNvCxnSpPr>
          <p:nvPr/>
        </p:nvCxnSpPr>
        <p:spPr>
          <a:xfrm>
            <a:off x="12184101" y="8448825"/>
            <a:ext cx="0" cy="128949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8">
            <a:extLst>
              <a:ext uri="{FF2B5EF4-FFF2-40B4-BE49-F238E27FC236}">
                <a16:creationId xmlns:a16="http://schemas.microsoft.com/office/drawing/2014/main" id="{326D5A90-AD21-1B48-9B88-C2E62481BA09}"/>
              </a:ext>
            </a:extLst>
          </p:cNvPr>
          <p:cNvSpPr/>
          <p:nvPr/>
        </p:nvSpPr>
        <p:spPr>
          <a:xfrm>
            <a:off x="7141520" y="9882336"/>
            <a:ext cx="1008516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ED234B"/>
                </a:solidFill>
              </a:rPr>
              <a:t>HTML, CSS, Javascript, React</a:t>
            </a: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기초 지식</a:t>
            </a:r>
            <a:r>
              <a:rPr lang="ko-KR" altLang="en-US" u="sng" dirty="0">
                <a:solidFill>
                  <a:srgbClr val="ED234B"/>
                </a:solidFill>
              </a:rPr>
              <a:t> </a:t>
            </a:r>
            <a:r>
              <a:rPr lang="ko-KR" altLang="en-US" dirty="0">
                <a:solidFill>
                  <a:srgbClr val="ED234B"/>
                </a:solidFill>
              </a:rPr>
              <a:t>설명 </a:t>
            </a: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X</a:t>
            </a: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면접에 나올 만한 내용들</a:t>
            </a:r>
            <a:r>
              <a:rPr lang="ko-KR" altLang="en-US" dirty="0">
                <a:solidFill>
                  <a:srgbClr val="ED234B"/>
                </a:solidFill>
              </a:rPr>
              <a:t> 위주 설명 </a:t>
            </a: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O</a:t>
            </a: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9D11C233-99E8-D74A-AA6A-BE99AF17AB46}"/>
              </a:ext>
            </a:extLst>
          </p:cNvPr>
          <p:cNvSpPr/>
          <p:nvPr/>
        </p:nvSpPr>
        <p:spPr>
          <a:xfrm>
            <a:off x="5854700" y="5270499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228">
            <a:extLst>
              <a:ext uri="{FF2B5EF4-FFF2-40B4-BE49-F238E27FC236}">
                <a16:creationId xmlns:a16="http://schemas.microsoft.com/office/drawing/2014/main" id="{2F80A881-450E-734A-8E91-552054AB7672}"/>
              </a:ext>
            </a:extLst>
          </p:cNvPr>
          <p:cNvSpPr/>
          <p:nvPr/>
        </p:nvSpPr>
        <p:spPr>
          <a:xfrm>
            <a:off x="6430764" y="5586299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프론트엔드 개발자 </a:t>
            </a:r>
            <a:r>
              <a:rPr lang="ko-KR" altLang="en-US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준비생</a:t>
            </a: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을 대상으로</a:t>
            </a:r>
            <a:endParaRPr lang="en-US" altLang="ko-KR" sz="3500">
              <a:solidFill>
                <a:srgbClr val="53585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>
                <a:solidFill>
                  <a:srgbClr val="53585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프론트엔드 개발자 취업</a:t>
            </a: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에 직접적으로 도움이 될 만한</a:t>
            </a:r>
            <a:endParaRPr lang="en-US" altLang="ko-KR" sz="3500">
              <a:solidFill>
                <a:srgbClr val="53585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>
                <a:solidFill>
                  <a:srgbClr val="53585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9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+</a:t>
            </a:r>
            <a:r>
              <a:rPr lang="ko-KR" altLang="en-US" dirty="0" err="1"/>
              <a:t> 강의 특징</a:t>
            </a:r>
            <a:endParaRPr lang="en-US" altLang="ko-KR" dirty="0" err="1"/>
          </a:p>
        </p:txBody>
      </p:sp>
      <p:sp>
        <p:nvSpPr>
          <p:cNvPr id="20" name="Shape 226">
            <a:extLst>
              <a:ext uri="{FF2B5EF4-FFF2-40B4-BE49-F238E27FC236}">
                <a16:creationId xmlns:a16="http://schemas.microsoft.com/office/drawing/2014/main" id="{929FC70D-1CBB-6249-82B1-ABBDBCFD2D10}"/>
              </a:ext>
            </a:extLst>
          </p:cNvPr>
          <p:cNvSpPr/>
          <p:nvPr/>
        </p:nvSpPr>
        <p:spPr>
          <a:xfrm>
            <a:off x="8209155" y="4049688"/>
            <a:ext cx="79641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특징 </a:t>
            </a:r>
            <a:r>
              <a:rPr lang="en-US" altLang="ko-KR" dirty="0"/>
              <a:t>2.</a:t>
            </a:r>
            <a:r>
              <a:rPr lang="ko-KR" altLang="en-US" dirty="0"/>
              <a:t> 사전 과제 구현</a:t>
            </a:r>
            <a:endParaRPr lang="en-US" altLang="ko-Kore-DE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15E347-D72A-7C49-9144-A0ACDFE9C7BC}"/>
              </a:ext>
            </a:extLst>
          </p:cNvPr>
          <p:cNvCxnSpPr>
            <a:cxnSpLocks/>
          </p:cNvCxnSpPr>
          <p:nvPr/>
        </p:nvCxnSpPr>
        <p:spPr>
          <a:xfrm>
            <a:off x="12184101" y="8448825"/>
            <a:ext cx="0" cy="128949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8">
            <a:extLst>
              <a:ext uri="{FF2B5EF4-FFF2-40B4-BE49-F238E27FC236}">
                <a16:creationId xmlns:a16="http://schemas.microsoft.com/office/drawing/2014/main" id="{326D5A90-AD21-1B48-9B88-C2E62481BA09}"/>
              </a:ext>
            </a:extLst>
          </p:cNvPr>
          <p:cNvSpPr/>
          <p:nvPr/>
        </p:nvSpPr>
        <p:spPr>
          <a:xfrm>
            <a:off x="7141520" y="9954344"/>
            <a:ext cx="1008516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</a:rPr>
              <a:t>다양한 주제의 사전과제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직접 구현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라이브러리 사용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최소화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Vanilla JS &amp;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React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실습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9D11C233-99E8-D74A-AA6A-BE99AF17AB46}"/>
              </a:ext>
            </a:extLst>
          </p:cNvPr>
          <p:cNvSpPr/>
          <p:nvPr/>
        </p:nvSpPr>
        <p:spPr>
          <a:xfrm>
            <a:off x="5854700" y="5270499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228">
            <a:extLst>
              <a:ext uri="{FF2B5EF4-FFF2-40B4-BE49-F238E27FC236}">
                <a16:creationId xmlns:a16="http://schemas.microsoft.com/office/drawing/2014/main" id="{2F80A881-450E-734A-8E91-552054AB7672}"/>
              </a:ext>
            </a:extLst>
          </p:cNvPr>
          <p:cNvSpPr/>
          <p:nvPr/>
        </p:nvSpPr>
        <p:spPr>
          <a:xfrm>
            <a:off x="6430764" y="5586299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dirty="0" err="1">
                <a:solidFill>
                  <a:srgbClr val="53585F"/>
                </a:solidFill>
                <a:sym typeface="SpoqaHanSans-Regular"/>
              </a:rPr>
              <a:t>프론트엔드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 개발자 </a:t>
            </a:r>
            <a:r>
              <a:rPr lang="ko-KR" altLang="en-US" sz="35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</a:t>
            </a:r>
            <a:r>
              <a:rPr lang="ko-KR" altLang="en-US" sz="3500" b="1" dirty="0" err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준비생</a:t>
            </a:r>
            <a:r>
              <a:rPr lang="ko-KR" altLang="en-US" sz="3500" dirty="0" err="1">
                <a:solidFill>
                  <a:srgbClr val="53585F"/>
                </a:solidFill>
                <a:sym typeface="SpoqaHanSans-Regular"/>
              </a:rPr>
              <a:t>을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 대상으로</a:t>
            </a:r>
            <a:endParaRPr lang="en-US" altLang="ko-KR" sz="3500" dirty="0">
              <a:solidFill>
                <a:srgbClr val="53585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 dirty="0">
                <a:solidFill>
                  <a:srgbClr val="53585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</a:t>
            </a:r>
            <a:r>
              <a:rPr lang="ko-KR" altLang="en-US" sz="3500" b="1" dirty="0" err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프론트엔드</a:t>
            </a:r>
            <a:r>
              <a:rPr lang="ko-KR" altLang="en-US" sz="35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 개발자 취업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에 직접적으로 도움이 될 만한</a:t>
            </a:r>
            <a:endParaRPr lang="en-US" altLang="ko-KR" sz="3500" dirty="0">
              <a:solidFill>
                <a:srgbClr val="53585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0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+</a:t>
            </a:r>
            <a:r>
              <a:rPr lang="ko-KR" altLang="en-US" dirty="0" err="1"/>
              <a:t> 강의 특징</a:t>
            </a:r>
            <a:endParaRPr lang="en-US" altLang="ko-KR" dirty="0" err="1"/>
          </a:p>
        </p:txBody>
      </p:sp>
      <p:sp>
        <p:nvSpPr>
          <p:cNvPr id="20" name="Shape 226">
            <a:extLst>
              <a:ext uri="{FF2B5EF4-FFF2-40B4-BE49-F238E27FC236}">
                <a16:creationId xmlns:a16="http://schemas.microsoft.com/office/drawing/2014/main" id="{929FC70D-1CBB-6249-82B1-ABBDBCFD2D10}"/>
              </a:ext>
            </a:extLst>
          </p:cNvPr>
          <p:cNvSpPr/>
          <p:nvPr/>
        </p:nvSpPr>
        <p:spPr>
          <a:xfrm>
            <a:off x="8209155" y="4049688"/>
            <a:ext cx="79641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특징 </a:t>
            </a:r>
            <a:r>
              <a:rPr lang="en-US" altLang="ko-KR" dirty="0"/>
              <a:t>2.</a:t>
            </a:r>
            <a:r>
              <a:rPr lang="ko-KR" altLang="en-US" dirty="0"/>
              <a:t> 사전 과제 구현</a:t>
            </a:r>
            <a:endParaRPr lang="en-US" altLang="ko-Kore-DE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15E347-D72A-7C49-9144-A0ACDFE9C7BC}"/>
              </a:ext>
            </a:extLst>
          </p:cNvPr>
          <p:cNvCxnSpPr>
            <a:cxnSpLocks/>
          </p:cNvCxnSpPr>
          <p:nvPr/>
        </p:nvCxnSpPr>
        <p:spPr>
          <a:xfrm>
            <a:off x="12184101" y="8448825"/>
            <a:ext cx="0" cy="128949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8">
            <a:extLst>
              <a:ext uri="{FF2B5EF4-FFF2-40B4-BE49-F238E27FC236}">
                <a16:creationId xmlns:a16="http://schemas.microsoft.com/office/drawing/2014/main" id="{326D5A90-AD21-1B48-9B88-C2E62481BA09}"/>
              </a:ext>
            </a:extLst>
          </p:cNvPr>
          <p:cNvSpPr/>
          <p:nvPr/>
        </p:nvSpPr>
        <p:spPr>
          <a:xfrm>
            <a:off x="7141520" y="9954344"/>
            <a:ext cx="1008516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</a:rPr>
              <a:t>다양한 주제의 사전과제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직접 구현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라이브러리 사용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최소화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Vanilla JS &amp;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React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실습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9D11C233-99E8-D74A-AA6A-BE99AF17AB46}"/>
              </a:ext>
            </a:extLst>
          </p:cNvPr>
          <p:cNvSpPr/>
          <p:nvPr/>
        </p:nvSpPr>
        <p:spPr>
          <a:xfrm>
            <a:off x="5854700" y="5270499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228">
            <a:extLst>
              <a:ext uri="{FF2B5EF4-FFF2-40B4-BE49-F238E27FC236}">
                <a16:creationId xmlns:a16="http://schemas.microsoft.com/office/drawing/2014/main" id="{2F80A881-450E-734A-8E91-552054AB7672}"/>
              </a:ext>
            </a:extLst>
          </p:cNvPr>
          <p:cNvSpPr/>
          <p:nvPr/>
        </p:nvSpPr>
        <p:spPr>
          <a:xfrm>
            <a:off x="6430764" y="5586299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dirty="0" err="1">
                <a:solidFill>
                  <a:srgbClr val="53585F"/>
                </a:solidFill>
                <a:sym typeface="SpoqaHanSans-Regular"/>
              </a:rPr>
              <a:t>프론트엔드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 개발자 </a:t>
            </a:r>
            <a:r>
              <a:rPr lang="ko-KR" altLang="en-US" sz="35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</a:t>
            </a:r>
            <a:r>
              <a:rPr lang="ko-KR" altLang="en-US" sz="3500" b="1" dirty="0" err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준비생</a:t>
            </a:r>
            <a:r>
              <a:rPr lang="ko-KR" altLang="en-US" sz="3500" dirty="0" err="1">
                <a:solidFill>
                  <a:srgbClr val="53585F"/>
                </a:solidFill>
                <a:sym typeface="SpoqaHanSans-Regular"/>
              </a:rPr>
              <a:t>을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 대상으로</a:t>
            </a:r>
            <a:endParaRPr lang="en-US" altLang="ko-KR" sz="3500" dirty="0">
              <a:solidFill>
                <a:srgbClr val="53585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 dirty="0">
                <a:solidFill>
                  <a:srgbClr val="53585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</a:t>
            </a:r>
            <a:r>
              <a:rPr lang="ko-KR" altLang="en-US" sz="3500" b="1" dirty="0" err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프론트엔드</a:t>
            </a:r>
            <a:r>
              <a:rPr lang="ko-KR" altLang="en-US" sz="35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 개발자 취업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에 직접적으로 도움이 될 만한</a:t>
            </a:r>
            <a:endParaRPr lang="en-US" altLang="ko-KR" sz="3500" dirty="0">
              <a:solidFill>
                <a:srgbClr val="53585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2" name="왼쪽 중괄호[L] 1">
            <a:extLst>
              <a:ext uri="{FF2B5EF4-FFF2-40B4-BE49-F238E27FC236}">
                <a16:creationId xmlns:a16="http://schemas.microsoft.com/office/drawing/2014/main" id="{B064BE61-1E9A-E04F-A73E-046B427B5EF9}"/>
              </a:ext>
            </a:extLst>
          </p:cNvPr>
          <p:cNvSpPr/>
          <p:nvPr/>
        </p:nvSpPr>
        <p:spPr>
          <a:xfrm>
            <a:off x="15503582" y="9244876"/>
            <a:ext cx="576056" cy="3513817"/>
          </a:xfrm>
          <a:prstGeom prst="leftBrace">
            <a:avLst>
              <a:gd name="adj1" fmla="val 20009"/>
              <a:gd name="adj2" fmla="val 27346"/>
            </a:avLst>
          </a:prstGeom>
          <a:noFill/>
          <a:ln w="3810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sp>
        <p:nvSpPr>
          <p:cNvPr id="12" name="Shape 228">
            <a:extLst>
              <a:ext uri="{FF2B5EF4-FFF2-40B4-BE49-F238E27FC236}">
                <a16:creationId xmlns:a16="http://schemas.microsoft.com/office/drawing/2014/main" id="{5E09AC56-EA45-2B45-A592-0267B97E168D}"/>
              </a:ext>
            </a:extLst>
          </p:cNvPr>
          <p:cNvSpPr/>
          <p:nvPr/>
        </p:nvSpPr>
        <p:spPr>
          <a:xfrm>
            <a:off x="16295662" y="9378280"/>
            <a:ext cx="4032448" cy="33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미니 프로젝트 </a:t>
            </a:r>
            <a:r>
              <a:rPr lang="en-US" altLang="ko-KR" sz="28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</a:p>
          <a:p>
            <a:pPr marL="914342" lvl="1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dirty="0">
                <a:solidFill>
                  <a:srgbClr val="000000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회원가입 폼</a:t>
            </a:r>
            <a:endParaRPr lang="en-US" altLang="ko-KR" sz="2800" dirty="0">
              <a:solidFill>
                <a:srgbClr val="000000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marL="914342" lvl="1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dirty="0">
                <a:solidFill>
                  <a:srgbClr val="000000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스톱워치</a:t>
            </a:r>
            <a:endParaRPr lang="en-US" altLang="ko-KR" sz="2800" dirty="0">
              <a:solidFill>
                <a:srgbClr val="000000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marL="914342" lvl="1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dirty="0">
                <a:solidFill>
                  <a:srgbClr val="000000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장바구니</a:t>
            </a:r>
            <a:endParaRPr lang="en-US" altLang="ko-KR" sz="2800" dirty="0">
              <a:solidFill>
                <a:srgbClr val="000000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메인 프로젝트 </a:t>
            </a:r>
            <a:r>
              <a:rPr lang="en-US" altLang="ko-KR" sz="28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</a:p>
          <a:p>
            <a:pPr marL="914342" lvl="1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dirty="0">
                <a:solidFill>
                  <a:srgbClr val="000000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배경 사진 검색기</a:t>
            </a:r>
            <a:endParaRPr lang="en-US" altLang="ko-KR" sz="2800" dirty="0">
              <a:solidFill>
                <a:srgbClr val="000000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1026" name="Picture 2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5BEC6908-C291-CE4E-918E-694A0572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202" y="11682536"/>
            <a:ext cx="695796" cy="4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7D7CC70E-0ABA-B44E-B6CF-87A91D74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094" y="9338087"/>
            <a:ext cx="695796" cy="4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자바스크립트 - 위키백과, 우리 모두의 백과사전">
            <a:extLst>
              <a:ext uri="{FF2B5EF4-FFF2-40B4-BE49-F238E27FC236}">
                <a16:creationId xmlns:a16="http://schemas.microsoft.com/office/drawing/2014/main" id="{9E4C6DCC-5EAF-954C-8EA7-3619F10A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942" y="9381585"/>
            <a:ext cx="404411" cy="4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9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+</a:t>
            </a:r>
            <a:r>
              <a:rPr lang="ko-KR" altLang="en-US" dirty="0" err="1"/>
              <a:t> 강의 특징</a:t>
            </a:r>
            <a:endParaRPr lang="en-US" altLang="ko-KR" dirty="0" err="1"/>
          </a:p>
        </p:txBody>
      </p:sp>
      <p:sp>
        <p:nvSpPr>
          <p:cNvPr id="20" name="Shape 226">
            <a:extLst>
              <a:ext uri="{FF2B5EF4-FFF2-40B4-BE49-F238E27FC236}">
                <a16:creationId xmlns:a16="http://schemas.microsoft.com/office/drawing/2014/main" id="{929FC70D-1CBB-6249-82B1-ABBDBCFD2D10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본 강의의 목표</a:t>
            </a:r>
            <a:endParaRPr 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15E347-D72A-7C49-9144-A0ACDFE9C7BC}"/>
              </a:ext>
            </a:extLst>
          </p:cNvPr>
          <p:cNvCxnSpPr>
            <a:cxnSpLocks/>
          </p:cNvCxnSpPr>
          <p:nvPr/>
        </p:nvCxnSpPr>
        <p:spPr>
          <a:xfrm>
            <a:off x="12184101" y="8160793"/>
            <a:ext cx="0" cy="128949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8">
            <a:extLst>
              <a:ext uri="{FF2B5EF4-FFF2-40B4-BE49-F238E27FC236}">
                <a16:creationId xmlns:a16="http://schemas.microsoft.com/office/drawing/2014/main" id="{326D5A90-AD21-1B48-9B88-C2E62481BA09}"/>
              </a:ext>
            </a:extLst>
          </p:cNvPr>
          <p:cNvSpPr/>
          <p:nvPr/>
        </p:nvSpPr>
        <p:spPr>
          <a:xfrm>
            <a:off x="7141520" y="9954344"/>
            <a:ext cx="1008516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</a:rPr>
              <a:t>다양한 주제의 사전과제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직접 구현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라이브러리 사용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최소화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Vanilla JS &amp;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React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실습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9D11C233-99E8-D74A-AA6A-BE99AF17AB46}"/>
              </a:ext>
            </a:extLst>
          </p:cNvPr>
          <p:cNvSpPr/>
          <p:nvPr/>
        </p:nvSpPr>
        <p:spPr>
          <a:xfrm>
            <a:off x="5854700" y="4982467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228">
            <a:extLst>
              <a:ext uri="{FF2B5EF4-FFF2-40B4-BE49-F238E27FC236}">
                <a16:creationId xmlns:a16="http://schemas.microsoft.com/office/drawing/2014/main" id="{2F80A881-450E-734A-8E91-552054AB7672}"/>
              </a:ext>
            </a:extLst>
          </p:cNvPr>
          <p:cNvSpPr/>
          <p:nvPr/>
        </p:nvSpPr>
        <p:spPr>
          <a:xfrm>
            <a:off x="6430764" y="5298267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프론트엔드 개발자 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준비생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을 대상으로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>
                <a:solidFill>
                  <a:srgbClr val="7391F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프론트엔드 개발자 취업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직접적으로 도움이 될 만한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7391FF"/>
              </a:solidFill>
            </a:endParaRPr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58051396-1469-E041-A45E-55AA54FE2460}"/>
              </a:ext>
            </a:extLst>
          </p:cNvPr>
          <p:cNvSpPr/>
          <p:nvPr/>
        </p:nvSpPr>
        <p:spPr>
          <a:xfrm>
            <a:off x="0" y="0"/>
            <a:ext cx="24382412" cy="13716000"/>
          </a:xfrm>
          <a:custGeom>
            <a:avLst/>
            <a:gdLst>
              <a:gd name="connsiteX0" fmla="*/ 10063092 w 24382412"/>
              <a:gd name="connsiteY0" fmla="*/ 11178480 h 13716000"/>
              <a:gd name="connsiteX1" fmla="*/ 9670926 w 24382412"/>
              <a:gd name="connsiteY1" fmla="*/ 11570645 h 13716000"/>
              <a:gd name="connsiteX2" fmla="*/ 10063092 w 24382412"/>
              <a:gd name="connsiteY2" fmla="*/ 11962810 h 13716000"/>
              <a:gd name="connsiteX3" fmla="*/ 11583017 w 24382412"/>
              <a:gd name="connsiteY3" fmla="*/ 11962810 h 13716000"/>
              <a:gd name="connsiteX4" fmla="*/ 11975182 w 24382412"/>
              <a:gd name="connsiteY4" fmla="*/ 11570645 h 13716000"/>
              <a:gd name="connsiteX5" fmla="*/ 11583017 w 24382412"/>
              <a:gd name="connsiteY5" fmla="*/ 11178480 h 13716000"/>
              <a:gd name="connsiteX6" fmla="*/ 0 w 24382412"/>
              <a:gd name="connsiteY6" fmla="*/ 0 h 13716000"/>
              <a:gd name="connsiteX7" fmla="*/ 24382412 w 24382412"/>
              <a:gd name="connsiteY7" fmla="*/ 0 h 13716000"/>
              <a:gd name="connsiteX8" fmla="*/ 24382412 w 24382412"/>
              <a:gd name="connsiteY8" fmla="*/ 13716000 h 13716000"/>
              <a:gd name="connsiteX9" fmla="*/ 0 w 24382412"/>
              <a:gd name="connsiteY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2412" h="13716000">
                <a:moveTo>
                  <a:pt x="10063092" y="11178480"/>
                </a:moveTo>
                <a:cubicBezTo>
                  <a:pt x="9846504" y="11178480"/>
                  <a:pt x="9670926" y="11354058"/>
                  <a:pt x="9670926" y="11570645"/>
                </a:cubicBezTo>
                <a:cubicBezTo>
                  <a:pt x="9670926" y="11787232"/>
                  <a:pt x="9846504" y="11962810"/>
                  <a:pt x="10063092" y="11962810"/>
                </a:cubicBezTo>
                <a:lnTo>
                  <a:pt x="11583017" y="11962810"/>
                </a:lnTo>
                <a:cubicBezTo>
                  <a:pt x="11799604" y="11962810"/>
                  <a:pt x="11975182" y="11787232"/>
                  <a:pt x="11975182" y="11570645"/>
                </a:cubicBezTo>
                <a:cubicBezTo>
                  <a:pt x="11975182" y="11354058"/>
                  <a:pt x="11799604" y="11178480"/>
                  <a:pt x="11583017" y="11178480"/>
                </a:cubicBezTo>
                <a:close/>
                <a:moveTo>
                  <a:pt x="0" y="0"/>
                </a:moveTo>
                <a:lnTo>
                  <a:pt x="24382412" y="0"/>
                </a:lnTo>
                <a:lnTo>
                  <a:pt x="2438241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DE" altLang="en-US"/>
          </a:p>
        </p:txBody>
      </p:sp>
      <p:sp>
        <p:nvSpPr>
          <p:cNvPr id="12" name="Shape 227">
            <a:extLst>
              <a:ext uri="{FF2B5EF4-FFF2-40B4-BE49-F238E27FC236}">
                <a16:creationId xmlns:a16="http://schemas.microsoft.com/office/drawing/2014/main" id="{7E70A876-AB41-E547-9A38-1CCF2C259C71}"/>
              </a:ext>
            </a:extLst>
          </p:cNvPr>
          <p:cNvSpPr/>
          <p:nvPr/>
        </p:nvSpPr>
        <p:spPr>
          <a:xfrm>
            <a:off x="5854700" y="2396802"/>
            <a:ext cx="12528550" cy="8061598"/>
          </a:xfrm>
          <a:prstGeom prst="roundRect">
            <a:avLst>
              <a:gd name="adj" fmla="val 11972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6349C41C-0346-9B44-9D38-D22103DCCE9B}"/>
              </a:ext>
            </a:extLst>
          </p:cNvPr>
          <p:cNvSpPr/>
          <p:nvPr/>
        </p:nvSpPr>
        <p:spPr>
          <a:xfrm>
            <a:off x="8798606" y="2695327"/>
            <a:ext cx="6985001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Vanilla</a:t>
            </a:r>
            <a:r>
              <a:rPr lang="ko-KR" altLang="en-US" dirty="0"/>
              <a:t> </a:t>
            </a:r>
            <a:r>
              <a:rPr lang="en-US" dirty="0"/>
              <a:t>Javascript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500" dirty="0"/>
              <a:t>(aka. Vanilla JS)</a:t>
            </a:r>
            <a:endParaRPr lang="en-US" sz="3500" dirty="0"/>
          </a:p>
        </p:txBody>
      </p:sp>
      <p:sp>
        <p:nvSpPr>
          <p:cNvPr id="2" name="사다리꼴[T] 1">
            <a:extLst>
              <a:ext uri="{FF2B5EF4-FFF2-40B4-BE49-F238E27FC236}">
                <a16:creationId xmlns:a16="http://schemas.microsoft.com/office/drawing/2014/main" id="{458A47EE-44E9-044C-8F89-2E302C52011E}"/>
              </a:ext>
            </a:extLst>
          </p:cNvPr>
          <p:cNvSpPr/>
          <p:nvPr/>
        </p:nvSpPr>
        <p:spPr>
          <a:xfrm rot="10800000">
            <a:off x="10102975" y="10390980"/>
            <a:ext cx="1512168" cy="792088"/>
          </a:xfrm>
          <a:prstGeom prst="trapezoid">
            <a:avLst>
              <a:gd name="adj" fmla="val 52302"/>
            </a:avLst>
          </a:prstGeom>
          <a:solidFill>
            <a:srgbClr val="F0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CBC69-97B5-D24A-9E43-5F5394B7E8E1}"/>
              </a:ext>
            </a:extLst>
          </p:cNvPr>
          <p:cNvSpPr txBox="1"/>
          <p:nvPr/>
        </p:nvSpPr>
        <p:spPr>
          <a:xfrm>
            <a:off x="4413687" y="12330608"/>
            <a:ext cx="1575483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DE" altLang="en-US" sz="3500" dirty="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내용</a:t>
            </a:r>
            <a:r>
              <a:rPr lang="ko-KR" altLang="en-US" sz="3500" dirty="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ko-Kore-DE" altLang="en-US" sz="3500" dirty="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출처</a:t>
            </a:r>
            <a:r>
              <a:rPr lang="en-US" altLang="ko-Kore-DE" sz="3500" dirty="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:</a:t>
            </a:r>
            <a:r>
              <a:rPr lang="ko-KR" altLang="en-US" sz="3500" dirty="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ko-Kore-DE" altLang="en-US" sz="3500" dirty="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/>
              </a:rPr>
              <a:t>https://stackoverflow.com/questions/20435653/what-is-vanillajs</a:t>
            </a:r>
            <a:endParaRPr lang="ko-Kore-DE" altLang="en-US" sz="3500" dirty="0">
              <a:solidFill>
                <a:schemeClr val="bg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9" name="Shape 228">
            <a:extLst>
              <a:ext uri="{FF2B5EF4-FFF2-40B4-BE49-F238E27FC236}">
                <a16:creationId xmlns:a16="http://schemas.microsoft.com/office/drawing/2014/main" id="{618B680C-C6D0-554B-8D2B-53818F076C27}"/>
              </a:ext>
            </a:extLst>
          </p:cNvPr>
          <p:cNvSpPr/>
          <p:nvPr/>
        </p:nvSpPr>
        <p:spPr>
          <a:xfrm>
            <a:off x="6583164" y="4624122"/>
            <a:ext cx="11152658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u="sng" dirty="0">
                <a:solidFill>
                  <a:srgbClr val="53585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라이브러리</a:t>
            </a:r>
            <a:r>
              <a:rPr lang="en-US" altLang="ko-KR" sz="3500" b="1" u="sng" dirty="0">
                <a:solidFill>
                  <a:srgbClr val="53585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,</a:t>
            </a:r>
            <a:r>
              <a:rPr lang="ko-KR" altLang="en-US" sz="3500" b="1" u="sng" dirty="0">
                <a:solidFill>
                  <a:srgbClr val="53585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 프레임워크를 사용하지 않은</a:t>
            </a:r>
            <a:endParaRPr lang="en-US" altLang="ko-KR" sz="3500" b="1" u="sng" dirty="0">
              <a:solidFill>
                <a:srgbClr val="53585F"/>
              </a:solidFill>
              <a:latin typeface="SpoqaHanSans-Bold" panose="020B0500000000000000" pitchFamily="34" charset="-128"/>
              <a:ea typeface="SpoqaHanSans-Bold" panose="020B0500000000000000" pitchFamily="34" charset="-128"/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u="sng" dirty="0">
                <a:solidFill>
                  <a:srgbClr val="53585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순수 자바스크립트</a:t>
            </a:r>
            <a:r>
              <a:rPr lang="ko-KR" altLang="en-US" sz="3500" dirty="0">
                <a:solidFill>
                  <a:srgbClr val="53585F"/>
                </a:solidFill>
                <a:sym typeface="SpoqaHanSans-Regular"/>
              </a:rPr>
              <a:t>를 의미하는 용어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21" name="Shape 228">
            <a:extLst>
              <a:ext uri="{FF2B5EF4-FFF2-40B4-BE49-F238E27FC236}">
                <a16:creationId xmlns:a16="http://schemas.microsoft.com/office/drawing/2014/main" id="{45DADE8F-E242-6341-8CF5-F2E4BB20FFE5}"/>
              </a:ext>
            </a:extLst>
          </p:cNvPr>
          <p:cNvSpPr/>
          <p:nvPr/>
        </p:nvSpPr>
        <p:spPr>
          <a:xfrm>
            <a:off x="6583164" y="6268770"/>
            <a:ext cx="11152658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공식적인 용어 </a:t>
            </a:r>
            <a:r>
              <a:rPr lang="en-US" altLang="ko-KR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(X)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 널리 통용되는 별명 </a:t>
            </a:r>
            <a:r>
              <a:rPr lang="en-US" altLang="ko-KR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(O)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라이브러리의 남용을 풍자하면서 나온 개그의 일종</a:t>
            </a:r>
            <a:endParaRPr lang="en-US" altLang="ko-KR" sz="35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</p:txBody>
      </p:sp>
      <p:sp>
        <p:nvSpPr>
          <p:cNvPr id="22" name="Shape 228">
            <a:extLst>
              <a:ext uri="{FF2B5EF4-FFF2-40B4-BE49-F238E27FC236}">
                <a16:creationId xmlns:a16="http://schemas.microsoft.com/office/drawing/2014/main" id="{B929CD73-566A-BE46-8A61-77217196899B}"/>
              </a:ext>
            </a:extLst>
          </p:cNvPr>
          <p:cNvSpPr/>
          <p:nvPr/>
        </p:nvSpPr>
        <p:spPr>
          <a:xfrm>
            <a:off x="6583164" y="7880771"/>
            <a:ext cx="11152658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어떠한 라이브러리</a:t>
            </a:r>
            <a:r>
              <a:rPr lang="en-US" altLang="ko-KR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,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 프레임워크도 </a:t>
            </a:r>
            <a:r>
              <a:rPr lang="ko-KR" altLang="en-US" sz="3500" b="1" u="sng" dirty="0">
                <a:solidFill>
                  <a:srgbClr val="53585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사용하지 않음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을</a:t>
            </a:r>
            <a:endParaRPr lang="en-US" altLang="ko-KR" sz="35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u="sng" dirty="0">
                <a:solidFill>
                  <a:srgbClr val="53585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특히 강조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하고 싶을때 사용하는 용어</a:t>
            </a:r>
            <a:endParaRPr lang="en-US" altLang="ko-KR" sz="35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1A0952-076F-9A47-A729-90BA8A94A5D9}"/>
              </a:ext>
            </a:extLst>
          </p:cNvPr>
          <p:cNvSpPr txBox="1"/>
          <p:nvPr/>
        </p:nvSpPr>
        <p:spPr>
          <a:xfrm>
            <a:off x="5854700" y="9522296"/>
            <a:ext cx="1252855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예시</a:t>
            </a:r>
            <a:r>
              <a:rPr lang="en-US" altLang="ko-KR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)</a:t>
            </a:r>
            <a:r>
              <a:rPr lang="ko-KR" altLang="en-US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en-US" altLang="ko-KR" i="1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“Vanilla JS</a:t>
            </a:r>
            <a:r>
              <a:rPr lang="ko-KR" altLang="en-US" i="1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로 상태 관리 구현하기</a:t>
            </a:r>
            <a:r>
              <a:rPr lang="en-US" altLang="ko-KR" i="1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61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+</a:t>
            </a:r>
            <a:r>
              <a:rPr lang="ko-KR" altLang="en-US" dirty="0" err="1"/>
              <a:t> 강의 특징</a:t>
            </a:r>
            <a:endParaRPr lang="en-US" altLang="ko-KR" dirty="0" err="1"/>
          </a:p>
        </p:txBody>
      </p:sp>
      <p:sp>
        <p:nvSpPr>
          <p:cNvPr id="20" name="Shape 226">
            <a:extLst>
              <a:ext uri="{FF2B5EF4-FFF2-40B4-BE49-F238E27FC236}">
                <a16:creationId xmlns:a16="http://schemas.microsoft.com/office/drawing/2014/main" id="{929FC70D-1CBB-6249-82B1-ABBDBCFD2D10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본 강의의 목표</a:t>
            </a:r>
            <a:endParaRPr 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15E347-D72A-7C49-9144-A0ACDFE9C7BC}"/>
              </a:ext>
            </a:extLst>
          </p:cNvPr>
          <p:cNvCxnSpPr>
            <a:cxnSpLocks/>
          </p:cNvCxnSpPr>
          <p:nvPr/>
        </p:nvCxnSpPr>
        <p:spPr>
          <a:xfrm>
            <a:off x="12184101" y="8448825"/>
            <a:ext cx="0" cy="128949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8">
            <a:extLst>
              <a:ext uri="{FF2B5EF4-FFF2-40B4-BE49-F238E27FC236}">
                <a16:creationId xmlns:a16="http://schemas.microsoft.com/office/drawing/2014/main" id="{326D5A90-AD21-1B48-9B88-C2E62481BA09}"/>
              </a:ext>
            </a:extLst>
          </p:cNvPr>
          <p:cNvSpPr/>
          <p:nvPr/>
        </p:nvSpPr>
        <p:spPr>
          <a:xfrm>
            <a:off x="7141520" y="9954344"/>
            <a:ext cx="1008516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</a:rPr>
              <a:t>다양한 주제의 사전과제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직접 구현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라이브러리 사용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최소화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Vanilla JS &amp;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React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실습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9D11C233-99E8-D74A-AA6A-BE99AF17AB46}"/>
              </a:ext>
            </a:extLst>
          </p:cNvPr>
          <p:cNvSpPr/>
          <p:nvPr/>
        </p:nvSpPr>
        <p:spPr>
          <a:xfrm>
            <a:off x="5854700" y="5270499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228">
            <a:extLst>
              <a:ext uri="{FF2B5EF4-FFF2-40B4-BE49-F238E27FC236}">
                <a16:creationId xmlns:a16="http://schemas.microsoft.com/office/drawing/2014/main" id="{2F80A881-450E-734A-8E91-552054AB7672}"/>
              </a:ext>
            </a:extLst>
          </p:cNvPr>
          <p:cNvSpPr/>
          <p:nvPr/>
        </p:nvSpPr>
        <p:spPr>
          <a:xfrm>
            <a:off x="6430764" y="5586299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프론트엔드 개발자 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준비생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을 대상으로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>
                <a:solidFill>
                  <a:srgbClr val="7391F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프론트엔드 개발자 취업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직접적으로 도움이 될 만한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7391FF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93F035C3-F762-C54F-9FE0-C8E163254C26}"/>
              </a:ext>
            </a:extLst>
          </p:cNvPr>
          <p:cNvSpPr/>
          <p:nvPr/>
        </p:nvSpPr>
        <p:spPr>
          <a:xfrm>
            <a:off x="0" y="0"/>
            <a:ext cx="24382412" cy="13716000"/>
          </a:xfrm>
          <a:custGeom>
            <a:avLst/>
            <a:gdLst>
              <a:gd name="connsiteX0" fmla="*/ 10063092 w 24382412"/>
              <a:gd name="connsiteY0" fmla="*/ 11178480 h 13716000"/>
              <a:gd name="connsiteX1" fmla="*/ 9670926 w 24382412"/>
              <a:gd name="connsiteY1" fmla="*/ 11570645 h 13716000"/>
              <a:gd name="connsiteX2" fmla="*/ 10063092 w 24382412"/>
              <a:gd name="connsiteY2" fmla="*/ 11962810 h 13716000"/>
              <a:gd name="connsiteX3" fmla="*/ 11583017 w 24382412"/>
              <a:gd name="connsiteY3" fmla="*/ 11962810 h 13716000"/>
              <a:gd name="connsiteX4" fmla="*/ 11975182 w 24382412"/>
              <a:gd name="connsiteY4" fmla="*/ 11570645 h 13716000"/>
              <a:gd name="connsiteX5" fmla="*/ 11583017 w 24382412"/>
              <a:gd name="connsiteY5" fmla="*/ 11178480 h 13716000"/>
              <a:gd name="connsiteX6" fmla="*/ 0 w 24382412"/>
              <a:gd name="connsiteY6" fmla="*/ 0 h 13716000"/>
              <a:gd name="connsiteX7" fmla="*/ 24382412 w 24382412"/>
              <a:gd name="connsiteY7" fmla="*/ 0 h 13716000"/>
              <a:gd name="connsiteX8" fmla="*/ 24382412 w 24382412"/>
              <a:gd name="connsiteY8" fmla="*/ 13716000 h 13716000"/>
              <a:gd name="connsiteX9" fmla="*/ 0 w 24382412"/>
              <a:gd name="connsiteY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2412" h="13716000">
                <a:moveTo>
                  <a:pt x="10063092" y="11178480"/>
                </a:moveTo>
                <a:cubicBezTo>
                  <a:pt x="9846504" y="11178480"/>
                  <a:pt x="9670926" y="11354058"/>
                  <a:pt x="9670926" y="11570645"/>
                </a:cubicBezTo>
                <a:cubicBezTo>
                  <a:pt x="9670926" y="11787232"/>
                  <a:pt x="9846504" y="11962810"/>
                  <a:pt x="10063092" y="11962810"/>
                </a:cubicBezTo>
                <a:lnTo>
                  <a:pt x="11583017" y="11962810"/>
                </a:lnTo>
                <a:cubicBezTo>
                  <a:pt x="11799604" y="11962810"/>
                  <a:pt x="11975182" y="11787232"/>
                  <a:pt x="11975182" y="11570645"/>
                </a:cubicBezTo>
                <a:cubicBezTo>
                  <a:pt x="11975182" y="11354058"/>
                  <a:pt x="11799604" y="11178480"/>
                  <a:pt x="11583017" y="11178480"/>
                </a:cubicBezTo>
                <a:close/>
                <a:moveTo>
                  <a:pt x="0" y="0"/>
                </a:moveTo>
                <a:lnTo>
                  <a:pt x="24382412" y="0"/>
                </a:lnTo>
                <a:lnTo>
                  <a:pt x="2438241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DE" altLang="en-US"/>
          </a:p>
        </p:txBody>
      </p:sp>
      <p:sp>
        <p:nvSpPr>
          <p:cNvPr id="12" name="Shape 227">
            <a:extLst>
              <a:ext uri="{FF2B5EF4-FFF2-40B4-BE49-F238E27FC236}">
                <a16:creationId xmlns:a16="http://schemas.microsoft.com/office/drawing/2014/main" id="{7E70A876-AB41-E547-9A38-1CCF2C259C71}"/>
              </a:ext>
            </a:extLst>
          </p:cNvPr>
          <p:cNvSpPr/>
          <p:nvPr/>
        </p:nvSpPr>
        <p:spPr>
          <a:xfrm>
            <a:off x="5854700" y="2396802"/>
            <a:ext cx="12528550" cy="8061598"/>
          </a:xfrm>
          <a:prstGeom prst="roundRect">
            <a:avLst>
              <a:gd name="adj" fmla="val 11972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6349C41C-0346-9B44-9D38-D22103DCCE9B}"/>
              </a:ext>
            </a:extLst>
          </p:cNvPr>
          <p:cNvSpPr/>
          <p:nvPr/>
        </p:nvSpPr>
        <p:spPr>
          <a:xfrm>
            <a:off x="8626475" y="2695328"/>
            <a:ext cx="6985001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왜 </a:t>
            </a:r>
            <a:r>
              <a:rPr lang="en-US" altLang="ko-KR" dirty="0"/>
              <a:t>Vanilla</a:t>
            </a:r>
            <a:r>
              <a:rPr lang="ko-KR" altLang="en-US" dirty="0"/>
              <a:t> </a:t>
            </a:r>
            <a:r>
              <a:rPr lang="en-US" altLang="ko-KR" dirty="0"/>
              <a:t>JS</a:t>
            </a:r>
            <a:r>
              <a:rPr lang="ko-KR" altLang="en-US" dirty="0"/>
              <a:t>를 사용하나요</a:t>
            </a:r>
            <a:r>
              <a:rPr lang="en-US" altLang="ko-KR" dirty="0"/>
              <a:t>?</a:t>
            </a:r>
          </a:p>
          <a:p>
            <a:pPr lvl="0"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500" spc="-45" dirty="0">
                <a:solidFill>
                  <a:srgbClr val="7391FF"/>
                </a:solidFill>
                <a:latin typeface="SpoqaHanSans-Bold"/>
                <a:ea typeface="SpoqaHanSans-Bold"/>
                <a:sym typeface="SpoqaHanSans-Bold"/>
              </a:rPr>
              <a:t>(</a:t>
            </a:r>
            <a:r>
              <a:rPr lang="ko-KR" altLang="en-US" sz="3500" spc="-45" dirty="0">
                <a:solidFill>
                  <a:srgbClr val="7391FF"/>
                </a:solidFill>
                <a:latin typeface="SpoqaHanSans-Bold"/>
                <a:ea typeface="SpoqaHanSans-Bold"/>
                <a:sym typeface="SpoqaHanSans-Bold"/>
              </a:rPr>
              <a:t>이상편</a:t>
            </a:r>
            <a:r>
              <a:rPr lang="en-US" altLang="ko-KR" sz="3500" spc="-45" dirty="0">
                <a:solidFill>
                  <a:srgbClr val="7391FF"/>
                </a:solidFill>
                <a:latin typeface="SpoqaHanSans-Bold"/>
                <a:ea typeface="SpoqaHanSans-Bold"/>
                <a:sym typeface="SpoqaHanSans-Bold"/>
              </a:rPr>
              <a:t>)</a:t>
            </a:r>
            <a:endParaRPr lang="en-US" altLang="ko-Kore-DE" sz="3500" spc="-45" dirty="0">
              <a:solidFill>
                <a:srgbClr val="7391FF"/>
              </a:solidFill>
              <a:latin typeface="SpoqaHanSans-Bold"/>
              <a:ea typeface="SpoqaHanSans-Bold"/>
              <a:sym typeface="SpoqaHanSans-Bold"/>
            </a:endParaRPr>
          </a:p>
        </p:txBody>
      </p:sp>
      <p:sp>
        <p:nvSpPr>
          <p:cNvPr id="2" name="사다리꼴[T] 1">
            <a:extLst>
              <a:ext uri="{FF2B5EF4-FFF2-40B4-BE49-F238E27FC236}">
                <a16:creationId xmlns:a16="http://schemas.microsoft.com/office/drawing/2014/main" id="{458A47EE-44E9-044C-8F89-2E302C52011E}"/>
              </a:ext>
            </a:extLst>
          </p:cNvPr>
          <p:cNvSpPr/>
          <p:nvPr/>
        </p:nvSpPr>
        <p:spPr>
          <a:xfrm rot="10800000">
            <a:off x="10102975" y="10390980"/>
            <a:ext cx="1512168" cy="792088"/>
          </a:xfrm>
          <a:prstGeom prst="trapezoid">
            <a:avLst>
              <a:gd name="adj" fmla="val 52302"/>
            </a:avLst>
          </a:prstGeom>
          <a:solidFill>
            <a:srgbClr val="F0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sp>
        <p:nvSpPr>
          <p:cNvPr id="17" name="Shape 228">
            <a:extLst>
              <a:ext uri="{FF2B5EF4-FFF2-40B4-BE49-F238E27FC236}">
                <a16:creationId xmlns:a16="http://schemas.microsoft.com/office/drawing/2014/main" id="{35C6A3FA-39D9-674A-84FC-486C9DDA7836}"/>
              </a:ext>
            </a:extLst>
          </p:cNvPr>
          <p:cNvSpPr/>
          <p:nvPr/>
        </p:nvSpPr>
        <p:spPr>
          <a:xfrm>
            <a:off x="6398534" y="4773438"/>
            <a:ext cx="11440883" cy="495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빠르게 변화하는 </a:t>
            </a:r>
            <a:r>
              <a:rPr lang="ko-KR" altLang="en-US" sz="35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프론트엔드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 기술 생태계 내에서</a:t>
            </a:r>
            <a:endParaRPr lang="en-US" altLang="ko-KR" sz="35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u="sng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순수 자바스크립트 </a:t>
            </a:r>
            <a:r>
              <a:rPr lang="en-US" altLang="ko-KR" sz="3500" b="1" u="sng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+</a:t>
            </a:r>
            <a:r>
              <a:rPr lang="ko-KR" altLang="en-US" sz="3500" b="1" u="sng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 브라우저에 대한 견고한 이해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는 필수 소양</a:t>
            </a:r>
            <a:endParaRPr lang="en-US" altLang="ko-KR" sz="35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20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프레임워크</a:t>
            </a:r>
            <a:r>
              <a:rPr lang="en-US" altLang="ko-KR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/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라이브러리를 걷어낸 </a:t>
            </a:r>
            <a:r>
              <a:rPr lang="en-US" altLang="ko-KR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Vanilla JS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 구현 훈련 시</a:t>
            </a:r>
            <a:endParaRPr lang="en-US" altLang="ko-KR" sz="35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u="sng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라이브러리가 대신 해주는 일들을 파악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하기 용이함</a:t>
            </a:r>
            <a:endParaRPr lang="en-US" altLang="ko-KR" sz="35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20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SpoqaHanSans-Regular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편리함을 누려 효율적으로 개발하되</a:t>
            </a:r>
            <a:r>
              <a:rPr lang="en-US" altLang="ko-KR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,</a:t>
            </a: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편리함의 이면에 어떤 일들이 일어나는지를 알고 쓰자</a:t>
            </a:r>
            <a:r>
              <a:rPr lang="ko-KR" altLang="en-US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는 취지</a:t>
            </a:r>
            <a:r>
              <a:rPr lang="en-US" altLang="ko-KR" sz="35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474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>
                <a:sym typeface="SpoqaHanSans-Bold"/>
              </a:rPr>
              <a:t>첫 인사 및 강의 소개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강의 목표</a:t>
            </a:r>
            <a:endParaRPr lang="en-US" altLang="ko-KR" dirty="0" err="1"/>
          </a:p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+</a:t>
            </a:r>
            <a:r>
              <a:rPr lang="ko-KR" altLang="en-US" dirty="0" err="1"/>
              <a:t> 강의 특징</a:t>
            </a:r>
            <a:endParaRPr lang="en-US" altLang="ko-KR" dirty="0" err="1"/>
          </a:p>
        </p:txBody>
      </p:sp>
      <p:sp>
        <p:nvSpPr>
          <p:cNvPr id="20" name="Shape 226">
            <a:extLst>
              <a:ext uri="{FF2B5EF4-FFF2-40B4-BE49-F238E27FC236}">
                <a16:creationId xmlns:a16="http://schemas.microsoft.com/office/drawing/2014/main" id="{929FC70D-1CBB-6249-82B1-ABBDBCFD2D10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본 강의의 목표</a:t>
            </a:r>
            <a:endParaRPr 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15E347-D72A-7C49-9144-A0ACDFE9C7BC}"/>
              </a:ext>
            </a:extLst>
          </p:cNvPr>
          <p:cNvCxnSpPr>
            <a:cxnSpLocks/>
          </p:cNvCxnSpPr>
          <p:nvPr/>
        </p:nvCxnSpPr>
        <p:spPr>
          <a:xfrm>
            <a:off x="12184101" y="8952881"/>
            <a:ext cx="0" cy="128949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8">
            <a:extLst>
              <a:ext uri="{FF2B5EF4-FFF2-40B4-BE49-F238E27FC236}">
                <a16:creationId xmlns:a16="http://schemas.microsoft.com/office/drawing/2014/main" id="{326D5A90-AD21-1B48-9B88-C2E62481BA09}"/>
              </a:ext>
            </a:extLst>
          </p:cNvPr>
          <p:cNvSpPr/>
          <p:nvPr/>
        </p:nvSpPr>
        <p:spPr>
          <a:xfrm>
            <a:off x="7141520" y="9954344"/>
            <a:ext cx="1008516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</a:rPr>
              <a:t>다양한 주제의 사전과제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직접 구현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라이브러리 사용 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최소화</a:t>
            </a:r>
            <a:endParaRPr lang="en-US" altLang="ko-KR" b="1" u="sng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Vanilla JS &amp;</a:t>
            </a:r>
            <a:r>
              <a:rPr lang="ko-KR" altLang="en-US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React</a:t>
            </a:r>
            <a:r>
              <a:rPr lang="en-US" altLang="ko-KR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ko-KR" altLang="en-US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실습</a:t>
            </a:r>
            <a:endParaRPr lang="en-US" altLang="ko-KR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9D11C233-99E8-D74A-AA6A-BE99AF17AB46}"/>
              </a:ext>
            </a:extLst>
          </p:cNvPr>
          <p:cNvSpPr/>
          <p:nvPr/>
        </p:nvSpPr>
        <p:spPr>
          <a:xfrm>
            <a:off x="5854700" y="5675472"/>
            <a:ext cx="12528550" cy="317500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228">
            <a:extLst>
              <a:ext uri="{FF2B5EF4-FFF2-40B4-BE49-F238E27FC236}">
                <a16:creationId xmlns:a16="http://schemas.microsoft.com/office/drawing/2014/main" id="{2F80A881-450E-734A-8E91-552054AB7672}"/>
              </a:ext>
            </a:extLst>
          </p:cNvPr>
          <p:cNvSpPr/>
          <p:nvPr/>
        </p:nvSpPr>
        <p:spPr>
          <a:xfrm>
            <a:off x="6430764" y="5991272"/>
            <a:ext cx="1159328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프론트엔드 개발자 </a:t>
            </a: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취업 준비생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을 대상으로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 b="1" u="sng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"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대한 이해도와 경험을 높이고</a:t>
            </a:r>
            <a:r>
              <a:rPr lang="en-US" altLang="ko-KR" sz="3500">
                <a:solidFill>
                  <a:srgbClr val="7391FF"/>
                </a:solidFill>
                <a:sym typeface="SpoqaHanSans-Regular"/>
              </a:rPr>
              <a:t>,</a:t>
            </a: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신입 프론트엔드 개발자 취업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에 직접적으로 도움이 될 만한</a:t>
            </a:r>
            <a:endParaRPr lang="en-US" altLang="ko-KR" sz="3500">
              <a:solidFill>
                <a:srgbClr val="7391FF"/>
              </a:solidFill>
              <a:sym typeface="SpoqaHanSans-Regular"/>
            </a:endParaRPr>
          </a:p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500" b="1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지식과 노하우</a:t>
            </a:r>
            <a:r>
              <a:rPr lang="ko-KR" altLang="en-US" sz="3500">
                <a:solidFill>
                  <a:srgbClr val="7391FF"/>
                </a:solidFill>
                <a:sym typeface="SpoqaHanSans-Regular"/>
              </a:rPr>
              <a:t>를 전달하는 것</a:t>
            </a:r>
            <a:endParaRPr lang="en-US" altLang="ko-KR" dirty="0">
              <a:solidFill>
                <a:srgbClr val="7391FF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93F035C3-F762-C54F-9FE0-C8E163254C26}"/>
              </a:ext>
            </a:extLst>
          </p:cNvPr>
          <p:cNvSpPr/>
          <p:nvPr/>
        </p:nvSpPr>
        <p:spPr>
          <a:xfrm>
            <a:off x="0" y="0"/>
            <a:ext cx="24382412" cy="13716000"/>
          </a:xfrm>
          <a:custGeom>
            <a:avLst/>
            <a:gdLst>
              <a:gd name="connsiteX0" fmla="*/ 10063092 w 24382412"/>
              <a:gd name="connsiteY0" fmla="*/ 11178480 h 13716000"/>
              <a:gd name="connsiteX1" fmla="*/ 9670926 w 24382412"/>
              <a:gd name="connsiteY1" fmla="*/ 11570645 h 13716000"/>
              <a:gd name="connsiteX2" fmla="*/ 10063092 w 24382412"/>
              <a:gd name="connsiteY2" fmla="*/ 11962810 h 13716000"/>
              <a:gd name="connsiteX3" fmla="*/ 11583017 w 24382412"/>
              <a:gd name="connsiteY3" fmla="*/ 11962810 h 13716000"/>
              <a:gd name="connsiteX4" fmla="*/ 11975182 w 24382412"/>
              <a:gd name="connsiteY4" fmla="*/ 11570645 h 13716000"/>
              <a:gd name="connsiteX5" fmla="*/ 11583017 w 24382412"/>
              <a:gd name="connsiteY5" fmla="*/ 11178480 h 13716000"/>
              <a:gd name="connsiteX6" fmla="*/ 0 w 24382412"/>
              <a:gd name="connsiteY6" fmla="*/ 0 h 13716000"/>
              <a:gd name="connsiteX7" fmla="*/ 24382412 w 24382412"/>
              <a:gd name="connsiteY7" fmla="*/ 0 h 13716000"/>
              <a:gd name="connsiteX8" fmla="*/ 24382412 w 24382412"/>
              <a:gd name="connsiteY8" fmla="*/ 13716000 h 13716000"/>
              <a:gd name="connsiteX9" fmla="*/ 0 w 24382412"/>
              <a:gd name="connsiteY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2412" h="13716000">
                <a:moveTo>
                  <a:pt x="10063092" y="11178480"/>
                </a:moveTo>
                <a:cubicBezTo>
                  <a:pt x="9846504" y="11178480"/>
                  <a:pt x="9670926" y="11354058"/>
                  <a:pt x="9670926" y="11570645"/>
                </a:cubicBezTo>
                <a:cubicBezTo>
                  <a:pt x="9670926" y="11787232"/>
                  <a:pt x="9846504" y="11962810"/>
                  <a:pt x="10063092" y="11962810"/>
                </a:cubicBezTo>
                <a:lnTo>
                  <a:pt x="11583017" y="11962810"/>
                </a:lnTo>
                <a:cubicBezTo>
                  <a:pt x="11799604" y="11962810"/>
                  <a:pt x="11975182" y="11787232"/>
                  <a:pt x="11975182" y="11570645"/>
                </a:cubicBezTo>
                <a:cubicBezTo>
                  <a:pt x="11975182" y="11354058"/>
                  <a:pt x="11799604" y="11178480"/>
                  <a:pt x="11583017" y="11178480"/>
                </a:cubicBezTo>
                <a:close/>
                <a:moveTo>
                  <a:pt x="0" y="0"/>
                </a:moveTo>
                <a:lnTo>
                  <a:pt x="24382412" y="0"/>
                </a:lnTo>
                <a:lnTo>
                  <a:pt x="2438241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DE" altLang="en-US"/>
          </a:p>
        </p:txBody>
      </p:sp>
      <p:sp>
        <p:nvSpPr>
          <p:cNvPr id="12" name="Shape 227">
            <a:extLst>
              <a:ext uri="{FF2B5EF4-FFF2-40B4-BE49-F238E27FC236}">
                <a16:creationId xmlns:a16="http://schemas.microsoft.com/office/drawing/2014/main" id="{7E70A876-AB41-E547-9A38-1CCF2C259C71}"/>
              </a:ext>
            </a:extLst>
          </p:cNvPr>
          <p:cNvSpPr/>
          <p:nvPr/>
        </p:nvSpPr>
        <p:spPr>
          <a:xfrm>
            <a:off x="5854700" y="2396802"/>
            <a:ext cx="12528550" cy="8061598"/>
          </a:xfrm>
          <a:prstGeom prst="roundRect">
            <a:avLst>
              <a:gd name="adj" fmla="val 11972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6349C41C-0346-9B44-9D38-D22103DCCE9B}"/>
              </a:ext>
            </a:extLst>
          </p:cNvPr>
          <p:cNvSpPr/>
          <p:nvPr/>
        </p:nvSpPr>
        <p:spPr>
          <a:xfrm>
            <a:off x="8626475" y="2695328"/>
            <a:ext cx="6985001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왜 </a:t>
            </a:r>
            <a:r>
              <a:rPr lang="en-US" altLang="ko-KR" dirty="0"/>
              <a:t>Vanilla</a:t>
            </a:r>
            <a:r>
              <a:rPr lang="ko-KR" altLang="en-US" dirty="0"/>
              <a:t> </a:t>
            </a:r>
            <a:r>
              <a:rPr lang="en-US" altLang="ko-KR" dirty="0"/>
              <a:t>JS</a:t>
            </a:r>
            <a:r>
              <a:rPr lang="ko-KR" altLang="en-US" dirty="0"/>
              <a:t>를 사용하나요</a:t>
            </a:r>
            <a:r>
              <a:rPr lang="en-US" altLang="ko-KR" dirty="0"/>
              <a:t>?</a:t>
            </a:r>
          </a:p>
          <a:p>
            <a:pPr lvl="0"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500" spc="-45" dirty="0">
                <a:solidFill>
                  <a:srgbClr val="7391FF"/>
                </a:solidFill>
                <a:latin typeface="SpoqaHanSans-Bold"/>
                <a:ea typeface="SpoqaHanSans-Bold"/>
                <a:sym typeface="SpoqaHanSans-Bold"/>
              </a:rPr>
              <a:t>(</a:t>
            </a:r>
            <a:r>
              <a:rPr lang="ko-KR" altLang="en-US" sz="3500" spc="-45" dirty="0">
                <a:solidFill>
                  <a:srgbClr val="7391FF"/>
                </a:solidFill>
                <a:latin typeface="SpoqaHanSans-Bold"/>
                <a:ea typeface="SpoqaHanSans-Bold"/>
                <a:sym typeface="SpoqaHanSans-Bold"/>
              </a:rPr>
              <a:t>현실편</a:t>
            </a:r>
            <a:r>
              <a:rPr lang="en-US" altLang="ko-KR" sz="3500" spc="-45" dirty="0">
                <a:solidFill>
                  <a:srgbClr val="7391FF"/>
                </a:solidFill>
                <a:latin typeface="SpoqaHanSans-Bold"/>
                <a:ea typeface="SpoqaHanSans-Bold"/>
                <a:sym typeface="SpoqaHanSans-Bold"/>
              </a:rPr>
              <a:t>)</a:t>
            </a:r>
            <a:endParaRPr lang="en-US" altLang="ko-Kore-DE" sz="3500" spc="-45" dirty="0">
              <a:solidFill>
                <a:srgbClr val="7391FF"/>
              </a:solidFill>
              <a:latin typeface="SpoqaHanSans-Bold"/>
              <a:ea typeface="SpoqaHanSans-Bold"/>
              <a:sym typeface="SpoqaHanSans-Bold"/>
            </a:endParaRPr>
          </a:p>
        </p:txBody>
      </p:sp>
      <p:sp>
        <p:nvSpPr>
          <p:cNvPr id="2" name="사다리꼴[T] 1">
            <a:extLst>
              <a:ext uri="{FF2B5EF4-FFF2-40B4-BE49-F238E27FC236}">
                <a16:creationId xmlns:a16="http://schemas.microsoft.com/office/drawing/2014/main" id="{458A47EE-44E9-044C-8F89-2E302C52011E}"/>
              </a:ext>
            </a:extLst>
          </p:cNvPr>
          <p:cNvSpPr/>
          <p:nvPr/>
        </p:nvSpPr>
        <p:spPr>
          <a:xfrm rot="10800000">
            <a:off x="10102975" y="10390980"/>
            <a:ext cx="1512168" cy="792088"/>
          </a:xfrm>
          <a:prstGeom prst="trapezoid">
            <a:avLst>
              <a:gd name="adj" fmla="val 52302"/>
            </a:avLst>
          </a:prstGeom>
          <a:solidFill>
            <a:srgbClr val="F0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067AD3-E281-6548-8932-0A4C9A83B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57" y="6135699"/>
            <a:ext cx="10357836" cy="18744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E4857C-500C-DE44-BEDF-E3A7B4117136}"/>
              </a:ext>
            </a:extLst>
          </p:cNvPr>
          <p:cNvSpPr txBox="1"/>
          <p:nvPr/>
        </p:nvSpPr>
        <p:spPr>
          <a:xfrm>
            <a:off x="5854700" y="11764958"/>
            <a:ext cx="1814581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DE" altLang="en-US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사진</a:t>
            </a:r>
            <a:r>
              <a:rPr lang="ko-KR" altLang="en-US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ko-Kore-DE" altLang="en-US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출처</a:t>
            </a:r>
            <a:endParaRPr lang="en-US" altLang="ko-Kore-DE" sz="3500">
              <a:solidFill>
                <a:schemeClr val="bg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lang="en-US" altLang="ko-KR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(1)</a:t>
            </a:r>
            <a:r>
              <a:rPr lang="ko-KR" altLang="en-US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en" altLang="ko-Kore-DE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https://tech.kakao.com/2021/07/30/frontend-recruitment/</a:t>
            </a:r>
            <a:endParaRPr lang="en" altLang="ko-Kore-DE" sz="3500">
              <a:solidFill>
                <a:schemeClr val="bg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lang="en-US" altLang="ko-KR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(2)</a:t>
            </a:r>
            <a:r>
              <a:rPr lang="ko-KR" altLang="en-US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en" altLang="ko-KR" sz="3500">
                <a:solidFill>
                  <a:schemeClr val="bg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https://www.wanted.jobs/wd/18620</a:t>
            </a:r>
            <a:endParaRPr lang="en" altLang="ko-KR" sz="3500">
              <a:solidFill>
                <a:schemeClr val="bg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99EEC4-69DE-834C-8650-3887DF367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083" y="9234263"/>
            <a:ext cx="11125785" cy="756856"/>
          </a:xfrm>
          <a:prstGeom prst="rect">
            <a:avLst/>
          </a:prstGeom>
        </p:spPr>
      </p:pic>
      <p:sp>
        <p:nvSpPr>
          <p:cNvPr id="21" name="Shape 228">
            <a:extLst>
              <a:ext uri="{FF2B5EF4-FFF2-40B4-BE49-F238E27FC236}">
                <a16:creationId xmlns:a16="http://schemas.microsoft.com/office/drawing/2014/main" id="{32E79DA0-07D8-D441-8D60-B3F8D65B5ABD}"/>
              </a:ext>
            </a:extLst>
          </p:cNvPr>
          <p:cNvSpPr/>
          <p:nvPr/>
        </p:nvSpPr>
        <p:spPr>
          <a:xfrm>
            <a:off x="6940057" y="5521029"/>
            <a:ext cx="216791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[</a:t>
            </a:r>
            <a:r>
              <a:rPr lang="ko-KR" altLang="en-US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사전 과제</a:t>
            </a:r>
            <a:r>
              <a:rPr lang="en-US" altLang="ko-KR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]</a:t>
            </a:r>
          </a:p>
        </p:txBody>
      </p:sp>
      <p:sp>
        <p:nvSpPr>
          <p:cNvPr id="22" name="Shape 228">
            <a:extLst>
              <a:ext uri="{FF2B5EF4-FFF2-40B4-BE49-F238E27FC236}">
                <a16:creationId xmlns:a16="http://schemas.microsoft.com/office/drawing/2014/main" id="{BD04B608-56DA-7C46-BDFD-81447888D690}"/>
              </a:ext>
            </a:extLst>
          </p:cNvPr>
          <p:cNvSpPr/>
          <p:nvPr/>
        </p:nvSpPr>
        <p:spPr>
          <a:xfrm>
            <a:off x="6940057" y="8645221"/>
            <a:ext cx="197203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[</a:t>
            </a:r>
            <a:r>
              <a:rPr lang="ko-KR" altLang="en-US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채용 공고</a:t>
            </a:r>
            <a:r>
              <a:rPr lang="en-US" altLang="ko-KR" sz="350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7022E2-2F2B-0A44-9481-B2DC0EF915DA}"/>
              </a:ext>
            </a:extLst>
          </p:cNvPr>
          <p:cNvSpPr/>
          <p:nvPr/>
        </p:nvSpPr>
        <p:spPr>
          <a:xfrm>
            <a:off x="10607030" y="6187353"/>
            <a:ext cx="1645930" cy="336177"/>
          </a:xfrm>
          <a:prstGeom prst="rect">
            <a:avLst/>
          </a:prstGeom>
          <a:solidFill>
            <a:srgbClr val="ED234B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33F1B4-3DB9-0745-8DCB-BE710ADA6A41}"/>
              </a:ext>
            </a:extLst>
          </p:cNvPr>
          <p:cNvSpPr/>
          <p:nvPr/>
        </p:nvSpPr>
        <p:spPr>
          <a:xfrm>
            <a:off x="11831166" y="7088307"/>
            <a:ext cx="1326569" cy="349624"/>
          </a:xfrm>
          <a:prstGeom prst="rect">
            <a:avLst/>
          </a:prstGeom>
          <a:solidFill>
            <a:srgbClr val="ED234B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9D61E4-7B6B-5749-93C5-62B329E4BCA5}"/>
              </a:ext>
            </a:extLst>
          </p:cNvPr>
          <p:cNvSpPr/>
          <p:nvPr/>
        </p:nvSpPr>
        <p:spPr>
          <a:xfrm>
            <a:off x="7030387" y="9372271"/>
            <a:ext cx="3013023" cy="461127"/>
          </a:xfrm>
          <a:prstGeom prst="rect">
            <a:avLst/>
          </a:prstGeom>
          <a:solidFill>
            <a:srgbClr val="ED234B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sp>
        <p:nvSpPr>
          <p:cNvPr id="29" name="Shape 228">
            <a:extLst>
              <a:ext uri="{FF2B5EF4-FFF2-40B4-BE49-F238E27FC236}">
                <a16:creationId xmlns:a16="http://schemas.microsoft.com/office/drawing/2014/main" id="{AA890A2C-AB68-4346-9E9D-D7D1DFB09A75}"/>
              </a:ext>
            </a:extLst>
          </p:cNvPr>
          <p:cNvSpPr/>
          <p:nvPr/>
        </p:nvSpPr>
        <p:spPr>
          <a:xfrm>
            <a:off x="6652248" y="4635079"/>
            <a:ext cx="1035783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50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“A. </a:t>
            </a:r>
            <a:r>
              <a:rPr lang="ko-KR" altLang="en-US" sz="350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취업 과정에서 </a:t>
            </a:r>
            <a:r>
              <a:rPr lang="ko-KR" altLang="en-US" sz="3500" b="1" u="sng">
                <a:solidFill>
                  <a:srgbClr val="53585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Regular"/>
              </a:rPr>
              <a:t>필수</a:t>
            </a:r>
            <a:r>
              <a:rPr lang="ko-KR" altLang="en-US" sz="350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로 만나게 되기 때문에</a:t>
            </a:r>
            <a:r>
              <a:rPr lang="en-US" altLang="ko-KR" sz="350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SpoqaHanSans-Regular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16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18877</TotalTime>
  <Words>779</Words>
  <Application>Microsoft Macintosh PowerPoint</Application>
  <PresentationFormat>사용자 지정</PresentationFormat>
  <Paragraphs>161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이해나[ 학부졸업 / 경영학과 ]</cp:lastModifiedBy>
  <cp:revision>68</cp:revision>
  <dcterms:created xsi:type="dcterms:W3CDTF">2021-04-05T07:22:06Z</dcterms:created>
  <dcterms:modified xsi:type="dcterms:W3CDTF">2022-01-05T15:26:55Z</dcterms:modified>
</cp:coreProperties>
</file>