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8" r:id="rId3"/>
    <p:sldId id="281" r:id="rId4"/>
    <p:sldId id="288" r:id="rId5"/>
    <p:sldId id="282" r:id="rId6"/>
    <p:sldId id="283" r:id="rId7"/>
    <p:sldId id="286" r:id="rId8"/>
    <p:sldId id="287" r:id="rId9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949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688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1FF"/>
    <a:srgbClr val="ED234B"/>
    <a:srgbClr val="C8D7FF"/>
    <a:srgbClr val="F0F5FF"/>
    <a:srgbClr val="EDEBEE"/>
    <a:srgbClr val="193268"/>
    <a:srgbClr val="000000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74"/>
    <p:restoredTop sz="95680"/>
  </p:normalViewPr>
  <p:slideViewPr>
    <p:cSldViewPr snapToObjects="1" showGuides="1">
      <p:cViewPr>
        <p:scale>
          <a:sx n="35" d="100"/>
          <a:sy n="35" d="100"/>
        </p:scale>
        <p:origin x="416" y="1720"/>
      </p:cViewPr>
      <p:guideLst>
        <p:guide pos="966"/>
        <p:guide pos="13123"/>
        <p:guide orient="horz" pos="7949"/>
        <p:guide pos="12533"/>
        <p:guide orient="horz" pos="1871"/>
        <p:guide orient="horz" pos="2415"/>
        <p:guide pos="1511"/>
        <p:guide orient="horz" pos="918"/>
        <p:guide pos="3688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764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822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02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87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66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681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DE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2D8343-E445-374C-BDF8-84DEE5560B8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927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1/6/22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강의 소개 및 강의 준비</a:t>
            </a: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2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 유형 정리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6776D6D-00B1-AD48-A087-5907A26BD180}"/>
              </a:ext>
            </a:extLst>
          </p:cNvPr>
          <p:cNvCxnSpPr>
            <a:cxnSpLocks/>
          </p:cNvCxnSpPr>
          <p:nvPr/>
        </p:nvCxnSpPr>
        <p:spPr>
          <a:xfrm>
            <a:off x="1524000" y="9427124"/>
            <a:ext cx="21844000" cy="0"/>
          </a:xfrm>
          <a:prstGeom prst="straightConnector1">
            <a:avLst/>
          </a:prstGeom>
          <a:ln w="508000">
            <a:solidFill>
              <a:srgbClr val="C8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228">
            <a:extLst>
              <a:ext uri="{FF2B5EF4-FFF2-40B4-BE49-F238E27FC236}">
                <a16:creationId xmlns:a16="http://schemas.microsoft.com/office/drawing/2014/main" id="{B7B1E8EF-8424-6848-A921-1197CC915F25}"/>
              </a:ext>
            </a:extLst>
          </p:cNvPr>
          <p:cNvSpPr/>
          <p:nvPr/>
        </p:nvSpPr>
        <p:spPr>
          <a:xfrm>
            <a:off x="4613375" y="5011391"/>
            <a:ext cx="15141450" cy="1256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dirty="0">
                <a:solidFill>
                  <a:srgbClr val="53585F"/>
                </a:solidFill>
              </a:rPr>
              <a:t>HTML, CSS, JS</a:t>
            </a:r>
            <a:r>
              <a:rPr lang="ko-KR" altLang="en-US" b="1" dirty="0" err="1">
                <a:solidFill>
                  <a:srgbClr val="53585F"/>
                </a:solidFill>
              </a:rPr>
              <a:t>를</a:t>
            </a:r>
            <a:r>
              <a:rPr lang="ko-KR" altLang="en-US" b="1" dirty="0">
                <a:solidFill>
                  <a:srgbClr val="53585F"/>
                </a:solidFill>
              </a:rPr>
              <a:t> 사용해 주어진 </a:t>
            </a:r>
            <a:r>
              <a:rPr lang="ko-KR" altLang="en-US" b="1" u="sng" dirty="0">
                <a:solidFill>
                  <a:srgbClr val="7391FF"/>
                </a:solidFill>
              </a:rPr>
              <a:t>조건에 맞게 구현한 결과물</a:t>
            </a:r>
            <a:r>
              <a:rPr lang="ko-KR" altLang="en-US" b="1" dirty="0">
                <a:solidFill>
                  <a:srgbClr val="53585F"/>
                </a:solidFill>
              </a:rPr>
              <a:t>을 제출하는 과제</a:t>
            </a:r>
            <a:r>
              <a:rPr lang="en-US" altLang="ko-KR" b="1" dirty="0">
                <a:solidFill>
                  <a:srgbClr val="53585F"/>
                </a:solidFill>
              </a:rPr>
              <a:t>.</a:t>
            </a:r>
          </a:p>
          <a:p>
            <a:pPr algn="ctr"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일반적으로 채용 프로세스 상에서 코딩테스트와 </a:t>
            </a:r>
            <a:r>
              <a:rPr lang="en-US" altLang="ko-KR" b="1" dirty="0">
                <a:solidFill>
                  <a:srgbClr val="53585F"/>
                </a:solidFill>
              </a:rPr>
              <a:t>1</a:t>
            </a:r>
            <a:r>
              <a:rPr lang="ko-KR" altLang="en-US" b="1" dirty="0">
                <a:solidFill>
                  <a:srgbClr val="53585F"/>
                </a:solidFill>
              </a:rPr>
              <a:t>차 면접 사이에 실시하는 전형</a:t>
            </a:r>
            <a:r>
              <a:rPr lang="en-US" altLang="ko-KR" b="1" dirty="0">
                <a:solidFill>
                  <a:srgbClr val="53585F"/>
                </a:solidFill>
              </a:rPr>
              <a:t>.</a:t>
            </a:r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37" name="Shape 227">
            <a:extLst>
              <a:ext uri="{FF2B5EF4-FFF2-40B4-BE49-F238E27FC236}">
                <a16:creationId xmlns:a16="http://schemas.microsoft.com/office/drawing/2014/main" id="{D4130820-328D-A64E-8165-8111B5AB387B}"/>
              </a:ext>
            </a:extLst>
          </p:cNvPr>
          <p:cNvSpPr/>
          <p:nvPr/>
        </p:nvSpPr>
        <p:spPr>
          <a:xfrm>
            <a:off x="3426865" y="8892915"/>
            <a:ext cx="2221540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서류전형</a:t>
            </a:r>
            <a:endParaRPr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49" name="Shape 227">
            <a:extLst>
              <a:ext uri="{FF2B5EF4-FFF2-40B4-BE49-F238E27FC236}">
                <a16:creationId xmlns:a16="http://schemas.microsoft.com/office/drawing/2014/main" id="{67E748D3-23CE-8F4A-A73D-874F9AB561FD}"/>
              </a:ext>
            </a:extLst>
          </p:cNvPr>
          <p:cNvSpPr/>
          <p:nvPr/>
        </p:nvSpPr>
        <p:spPr>
          <a:xfrm>
            <a:off x="6742194" y="8916303"/>
            <a:ext cx="2706323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코딩테스트</a:t>
            </a:r>
            <a:endParaRPr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0" name="Shape 227">
            <a:extLst>
              <a:ext uri="{FF2B5EF4-FFF2-40B4-BE49-F238E27FC236}">
                <a16:creationId xmlns:a16="http://schemas.microsoft.com/office/drawing/2014/main" id="{C30A2FAD-B0AA-6840-AFF8-5376C8DC2CF0}"/>
              </a:ext>
            </a:extLst>
          </p:cNvPr>
          <p:cNvSpPr/>
          <p:nvPr/>
        </p:nvSpPr>
        <p:spPr>
          <a:xfrm>
            <a:off x="10542306" y="8922727"/>
            <a:ext cx="3308403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사전 과제</a:t>
            </a:r>
            <a:endParaRPr sz="3500" b="1" dirty="0">
              <a:solidFill>
                <a:srgbClr val="ED234B"/>
              </a:solidFill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3609D972-F042-1948-B7DE-320839A1DE39}"/>
              </a:ext>
            </a:extLst>
          </p:cNvPr>
          <p:cNvSpPr/>
          <p:nvPr/>
        </p:nvSpPr>
        <p:spPr>
          <a:xfrm>
            <a:off x="14944498" y="8916303"/>
            <a:ext cx="2376264" cy="107229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기술 면접</a:t>
            </a:r>
            <a:endParaRPr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r>
              <a:rPr lang="ko-KR" altLang="en-US" dirty="0"/>
              <a:t> 사전 과제란</a:t>
            </a:r>
            <a:r>
              <a:rPr lang="en-US" altLang="ko-KR" dirty="0"/>
              <a:t>?</a:t>
            </a:r>
            <a:endParaRPr 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5DDE85-6695-7749-BDE9-852E1E964284}"/>
              </a:ext>
            </a:extLst>
          </p:cNvPr>
          <p:cNvGrpSpPr/>
          <p:nvPr/>
        </p:nvGrpSpPr>
        <p:grpSpPr>
          <a:xfrm>
            <a:off x="18414551" y="8916303"/>
            <a:ext cx="2563720" cy="2745521"/>
            <a:chOff x="18414551" y="8435411"/>
            <a:chExt cx="2563720" cy="2745521"/>
          </a:xfrm>
        </p:grpSpPr>
        <p:sp>
          <p:nvSpPr>
            <p:cNvPr id="18" name="Shape 227">
              <a:extLst>
                <a:ext uri="{FF2B5EF4-FFF2-40B4-BE49-F238E27FC236}">
                  <a16:creationId xmlns:a16="http://schemas.microsoft.com/office/drawing/2014/main" id="{97AA4D3F-CCAD-D646-844D-0AB07C3EEFDF}"/>
                </a:ext>
              </a:extLst>
            </p:cNvPr>
            <p:cNvSpPr/>
            <p:nvPr/>
          </p:nvSpPr>
          <p:spPr>
            <a:xfrm>
              <a:off x="18414551" y="8435411"/>
              <a:ext cx="2376264" cy="10722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7391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defRPr sz="3200"/>
              </a:pPr>
              <a:r>
                <a:rPr lang="ko-KR" altLang="en-US" sz="3500" dirty="0">
                  <a:solidFill>
                    <a:srgbClr val="7391FF"/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인성 면접</a:t>
              </a:r>
              <a:endParaRPr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057442-0F98-0D45-9B10-96EC46DE35CC}"/>
                </a:ext>
              </a:extLst>
            </p:cNvPr>
            <p:cNvSpPr txBox="1"/>
            <p:nvPr/>
          </p:nvSpPr>
          <p:spPr>
            <a:xfrm>
              <a:off x="18630465" y="9737190"/>
              <a:ext cx="2347806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3200"/>
              </a:pPr>
              <a:r>
                <a:rPr lang="en-US" altLang="ko-KR" sz="3500" dirty="0">
                  <a:solidFill>
                    <a:srgbClr val="7391FF"/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2</a:t>
              </a:r>
              <a:r>
                <a:rPr lang="ko-KR" altLang="en-US" sz="3500" dirty="0">
                  <a:solidFill>
                    <a:srgbClr val="7391FF"/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차 면접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DE4112-8EC2-6440-8AA4-D1DDF934003C}"/>
                </a:ext>
              </a:extLst>
            </p:cNvPr>
            <p:cNvSpPr txBox="1"/>
            <p:nvPr/>
          </p:nvSpPr>
          <p:spPr>
            <a:xfrm>
              <a:off x="18630465" y="10549990"/>
              <a:ext cx="2347806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3200"/>
              </a:pPr>
              <a:r>
                <a:rPr lang="ko-KR" altLang="en-US" sz="3500" dirty="0">
                  <a:solidFill>
                    <a:srgbClr val="7391FF"/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임원 면접</a:t>
              </a:r>
            </a:p>
          </p:txBody>
        </p:sp>
      </p:grpSp>
      <p:sp>
        <p:nvSpPr>
          <p:cNvPr id="10" name="오른쪽 대괄호[R] 9">
            <a:extLst>
              <a:ext uri="{FF2B5EF4-FFF2-40B4-BE49-F238E27FC236}">
                <a16:creationId xmlns:a16="http://schemas.microsoft.com/office/drawing/2014/main" id="{BDD92ACC-AB7A-C548-9FCB-F883FBA0D126}"/>
              </a:ext>
            </a:extLst>
          </p:cNvPr>
          <p:cNvSpPr/>
          <p:nvPr/>
        </p:nvSpPr>
        <p:spPr>
          <a:xfrm rot="5400000">
            <a:off x="9956155" y="8135283"/>
            <a:ext cx="360040" cy="4095850"/>
          </a:xfrm>
          <a:prstGeom prst="rightBracket">
            <a:avLst/>
          </a:prstGeom>
          <a:ln w="38100">
            <a:solidFill>
              <a:srgbClr val="ED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31" name="오른쪽 대괄호[R] 30">
            <a:extLst>
              <a:ext uri="{FF2B5EF4-FFF2-40B4-BE49-F238E27FC236}">
                <a16:creationId xmlns:a16="http://schemas.microsoft.com/office/drawing/2014/main" id="{CE09412C-327B-6240-A099-08676BE850F6}"/>
              </a:ext>
            </a:extLst>
          </p:cNvPr>
          <p:cNvSpPr/>
          <p:nvPr/>
        </p:nvSpPr>
        <p:spPr>
          <a:xfrm rot="16200000">
            <a:off x="13986439" y="6763198"/>
            <a:ext cx="360040" cy="3932342"/>
          </a:xfrm>
          <a:prstGeom prst="rightBracket">
            <a:avLst/>
          </a:prstGeom>
          <a:ln w="38100">
            <a:solidFill>
              <a:srgbClr val="ED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DE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D4FD7-AF1C-E64B-B4D6-60CB007D5373}"/>
              </a:ext>
            </a:extLst>
          </p:cNvPr>
          <p:cNvSpPr txBox="1"/>
          <p:nvPr/>
        </p:nvSpPr>
        <p:spPr>
          <a:xfrm>
            <a:off x="15099984" y="10207331"/>
            <a:ext cx="234780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1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차 면접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0F9E5A-24D4-4E47-849B-717612744FC6}"/>
              </a:ext>
            </a:extLst>
          </p:cNvPr>
          <p:cNvSpPr txBox="1"/>
          <p:nvPr/>
        </p:nvSpPr>
        <p:spPr>
          <a:xfrm>
            <a:off x="18630465" y="11843682"/>
            <a:ext cx="234780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ko-KR" altLang="en-US" sz="35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컬쳐핏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면접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BCCC0-1D77-4F4A-B370-D6BF3493870E}"/>
              </a:ext>
            </a:extLst>
          </p:cNvPr>
          <p:cNvSpPr txBox="1"/>
          <p:nvPr/>
        </p:nvSpPr>
        <p:spPr>
          <a:xfrm>
            <a:off x="7147843" y="10993297"/>
            <a:ext cx="5976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rPr lang="ko-KR" altLang="en-US" sz="2800" dirty="0" err="1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코딩테스트</a:t>
            </a:r>
            <a:r>
              <a:rPr lang="ko-KR" altLang="en-US" sz="28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없이 사전 과제만</a:t>
            </a:r>
            <a:endParaRPr lang="en-US" altLang="ko-KR" sz="28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28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진행하는 곳도 존재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814292-611F-3E4F-9F73-AA92B0DBAFD8}"/>
              </a:ext>
            </a:extLst>
          </p:cNvPr>
          <p:cNvSpPr txBox="1"/>
          <p:nvPr/>
        </p:nvSpPr>
        <p:spPr>
          <a:xfrm>
            <a:off x="11178127" y="7033773"/>
            <a:ext cx="5976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rPr lang="ko-KR" altLang="en-US" sz="28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사전 과제의 </a:t>
            </a:r>
            <a:r>
              <a:rPr lang="ko-KR" altLang="en-US" sz="2800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구현 내용</a:t>
            </a:r>
            <a:r>
              <a:rPr lang="ko-KR" altLang="en-US" sz="28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에 대해</a:t>
            </a:r>
            <a:endParaRPr lang="en-US" altLang="ko-KR" sz="28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28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기술 면접에 물어보기도 함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A631A89-97AF-744C-905B-4C7D2971A08F}"/>
              </a:ext>
            </a:extLst>
          </p:cNvPr>
          <p:cNvCxnSpPr>
            <a:stCxn id="31" idx="2"/>
            <a:endCxn id="36" idx="2"/>
          </p:cNvCxnSpPr>
          <p:nvPr/>
        </p:nvCxnSpPr>
        <p:spPr>
          <a:xfrm flipV="1">
            <a:off x="14166459" y="7987880"/>
            <a:ext cx="0" cy="561469"/>
          </a:xfrm>
          <a:prstGeom prst="line">
            <a:avLst/>
          </a:prstGeom>
          <a:ln w="38100">
            <a:solidFill>
              <a:srgbClr val="ED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1A0E729-B40C-FC40-821D-153F1A9DA040}"/>
              </a:ext>
            </a:extLst>
          </p:cNvPr>
          <p:cNvCxnSpPr/>
          <p:nvPr/>
        </p:nvCxnSpPr>
        <p:spPr>
          <a:xfrm flipV="1">
            <a:off x="10136174" y="10377823"/>
            <a:ext cx="0" cy="561469"/>
          </a:xfrm>
          <a:prstGeom prst="line">
            <a:avLst/>
          </a:prstGeom>
          <a:ln w="38100">
            <a:solidFill>
              <a:srgbClr val="ED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8">
            <a:extLst>
              <a:ext uri="{FF2B5EF4-FFF2-40B4-BE49-F238E27FC236}">
                <a16:creationId xmlns:a16="http://schemas.microsoft.com/office/drawing/2014/main" id="{B7B1E8EF-8424-6848-A921-1197CC915F25}"/>
              </a:ext>
            </a:extLst>
          </p:cNvPr>
          <p:cNvSpPr/>
          <p:nvPr/>
        </p:nvSpPr>
        <p:spPr>
          <a:xfrm>
            <a:off x="2557606" y="7296919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환경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과제의 유형</a:t>
            </a:r>
            <a:endParaRPr lang="en-US" dirty="0"/>
          </a:p>
        </p:txBody>
      </p:sp>
      <p:sp>
        <p:nvSpPr>
          <p:cNvPr id="26" name="Shape 228">
            <a:extLst>
              <a:ext uri="{FF2B5EF4-FFF2-40B4-BE49-F238E27FC236}">
                <a16:creationId xmlns:a16="http://schemas.microsoft.com/office/drawing/2014/main" id="{02A69E2C-68B6-F846-BBF1-FB4E90D6B8E7}"/>
              </a:ext>
            </a:extLst>
          </p:cNvPr>
          <p:cNvSpPr/>
          <p:nvPr/>
        </p:nvSpPr>
        <p:spPr>
          <a:xfrm>
            <a:off x="2522724" y="5685305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주제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42" name="Shape 228">
            <a:extLst>
              <a:ext uri="{FF2B5EF4-FFF2-40B4-BE49-F238E27FC236}">
                <a16:creationId xmlns:a16="http://schemas.microsoft.com/office/drawing/2014/main" id="{048B48C3-D822-9040-9CB0-56F1DA2D2768}"/>
              </a:ext>
            </a:extLst>
          </p:cNvPr>
          <p:cNvSpPr/>
          <p:nvPr/>
        </p:nvSpPr>
        <p:spPr>
          <a:xfrm>
            <a:off x="2568620" y="10249248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조건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292E424-5738-034E-90B7-363B960C2F6B}"/>
              </a:ext>
            </a:extLst>
          </p:cNvPr>
          <p:cNvCxnSpPr>
            <a:cxnSpLocks/>
          </p:cNvCxnSpPr>
          <p:nvPr/>
        </p:nvCxnSpPr>
        <p:spPr>
          <a:xfrm>
            <a:off x="2378708" y="5685305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6FD4ECA0-A868-7A42-B3FB-1314B9594331}"/>
              </a:ext>
            </a:extLst>
          </p:cNvPr>
          <p:cNvCxnSpPr>
            <a:cxnSpLocks/>
          </p:cNvCxnSpPr>
          <p:nvPr/>
        </p:nvCxnSpPr>
        <p:spPr>
          <a:xfrm>
            <a:off x="2378708" y="7296919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227">
            <a:extLst>
              <a:ext uri="{FF2B5EF4-FFF2-40B4-BE49-F238E27FC236}">
                <a16:creationId xmlns:a16="http://schemas.microsoft.com/office/drawing/2014/main" id="{8031D0AE-701E-6A40-BD8A-2025BD9699EC}"/>
              </a:ext>
            </a:extLst>
          </p:cNvPr>
          <p:cNvSpPr/>
          <p:nvPr/>
        </p:nvSpPr>
        <p:spPr>
          <a:xfrm>
            <a:off x="4831655" y="5606804"/>
            <a:ext cx="5808861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기본기를 확인할 수 있는 주제</a:t>
            </a:r>
          </a:p>
        </p:txBody>
      </p:sp>
      <p:sp>
        <p:nvSpPr>
          <p:cNvPr id="52" name="Shape 227">
            <a:extLst>
              <a:ext uri="{FF2B5EF4-FFF2-40B4-BE49-F238E27FC236}">
                <a16:creationId xmlns:a16="http://schemas.microsoft.com/office/drawing/2014/main" id="{29733E44-5B78-C04E-96E3-690FD54C1FA4}"/>
              </a:ext>
            </a:extLst>
          </p:cNvPr>
          <p:cNvSpPr/>
          <p:nvPr/>
        </p:nvSpPr>
        <p:spPr>
          <a:xfrm>
            <a:off x="11181633" y="5606804"/>
            <a:ext cx="6338165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회사가 풀어야 하는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풀었던 주제</a:t>
            </a:r>
          </a:p>
        </p:txBody>
      </p:sp>
      <p:sp>
        <p:nvSpPr>
          <p:cNvPr id="53" name="Shape 227">
            <a:extLst>
              <a:ext uri="{FF2B5EF4-FFF2-40B4-BE49-F238E27FC236}">
                <a16:creationId xmlns:a16="http://schemas.microsoft.com/office/drawing/2014/main" id="{A01ABCA5-D0F6-9949-8A3B-AF202DD3CCB0}"/>
              </a:ext>
            </a:extLst>
          </p:cNvPr>
          <p:cNvSpPr/>
          <p:nvPr/>
        </p:nvSpPr>
        <p:spPr>
          <a:xfrm>
            <a:off x="4831655" y="7219975"/>
            <a:ext cx="5472604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제한된 환경 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-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온라인 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IDE</a:t>
            </a:r>
            <a:endParaRPr lang="ko-KR" altLang="en-US"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4" name="Shape 227">
            <a:extLst>
              <a:ext uri="{FF2B5EF4-FFF2-40B4-BE49-F238E27FC236}">
                <a16:creationId xmlns:a16="http://schemas.microsoft.com/office/drawing/2014/main" id="{DAC577DD-75DB-4245-8C3D-BE63279AF503}"/>
              </a:ext>
            </a:extLst>
          </p:cNvPr>
          <p:cNvSpPr/>
          <p:nvPr/>
        </p:nvSpPr>
        <p:spPr>
          <a:xfrm>
            <a:off x="10846265" y="7219975"/>
            <a:ext cx="5035883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자율 제출 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(zip, </a:t>
            </a:r>
            <a:r>
              <a:rPr lang="en-US" altLang="ko-KR" sz="3500" dirty="0" err="1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)</a:t>
            </a:r>
            <a:endParaRPr lang="ko-KR" altLang="en-US"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5" name="Shape 228">
            <a:extLst>
              <a:ext uri="{FF2B5EF4-FFF2-40B4-BE49-F238E27FC236}">
                <a16:creationId xmlns:a16="http://schemas.microsoft.com/office/drawing/2014/main" id="{8E5B6D88-1609-F44F-83EF-EF62B66B8D46}"/>
              </a:ext>
            </a:extLst>
          </p:cNvPr>
          <p:cNvSpPr/>
          <p:nvPr/>
        </p:nvSpPr>
        <p:spPr>
          <a:xfrm>
            <a:off x="2557606" y="8730941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기간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1D613D6-FBE4-2F49-9E21-EA3552349C6F}"/>
              </a:ext>
            </a:extLst>
          </p:cNvPr>
          <p:cNvCxnSpPr>
            <a:cxnSpLocks/>
          </p:cNvCxnSpPr>
          <p:nvPr/>
        </p:nvCxnSpPr>
        <p:spPr>
          <a:xfrm>
            <a:off x="2378708" y="8730941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hape 227">
            <a:extLst>
              <a:ext uri="{FF2B5EF4-FFF2-40B4-BE49-F238E27FC236}">
                <a16:creationId xmlns:a16="http://schemas.microsoft.com/office/drawing/2014/main" id="{0A49CB3F-0DF0-A345-B451-CD81D1DF2A96}"/>
              </a:ext>
            </a:extLst>
          </p:cNvPr>
          <p:cNvSpPr/>
          <p:nvPr/>
        </p:nvSpPr>
        <p:spPr>
          <a:xfrm>
            <a:off x="4831656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시간</a:t>
            </a:r>
          </a:p>
        </p:txBody>
      </p:sp>
      <p:sp>
        <p:nvSpPr>
          <p:cNvPr id="58" name="Shape 227">
            <a:extLst>
              <a:ext uri="{FF2B5EF4-FFF2-40B4-BE49-F238E27FC236}">
                <a16:creationId xmlns:a16="http://schemas.microsoft.com/office/drawing/2014/main" id="{E3E063DB-53B9-DC44-95F7-1D74590545CB}"/>
              </a:ext>
            </a:extLst>
          </p:cNvPr>
          <p:cNvSpPr/>
          <p:nvPr/>
        </p:nvSpPr>
        <p:spPr>
          <a:xfrm>
            <a:off x="9809902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주</a:t>
            </a:r>
          </a:p>
        </p:txBody>
      </p:sp>
      <p:sp>
        <p:nvSpPr>
          <p:cNvPr id="59" name="Shape 227">
            <a:extLst>
              <a:ext uri="{FF2B5EF4-FFF2-40B4-BE49-F238E27FC236}">
                <a16:creationId xmlns:a16="http://schemas.microsoft.com/office/drawing/2014/main" id="{FB49EA56-9266-9447-AC11-3436FF8B1CB3}"/>
              </a:ext>
            </a:extLst>
          </p:cNvPr>
          <p:cNvSpPr/>
          <p:nvPr/>
        </p:nvSpPr>
        <p:spPr>
          <a:xfrm>
            <a:off x="7320779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일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80978C26-8984-0749-8262-EA6424761068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5801426" y="7938120"/>
            <a:ext cx="1766531" cy="715877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A87B50C-C23E-2247-9F45-EEFF163B273C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V="1">
            <a:off x="8290549" y="7938120"/>
            <a:ext cx="5073658" cy="715877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7CB8946-F1C4-3E42-96E4-60E0CAFBD512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V="1">
            <a:off x="10779672" y="7938120"/>
            <a:ext cx="2584535" cy="715877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078AE532-E6AF-3340-A4D1-560654EC1FB8}"/>
              </a:ext>
            </a:extLst>
          </p:cNvPr>
          <p:cNvCxnSpPr>
            <a:cxnSpLocks/>
          </p:cNvCxnSpPr>
          <p:nvPr/>
        </p:nvCxnSpPr>
        <p:spPr>
          <a:xfrm>
            <a:off x="2378708" y="10254941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227">
            <a:extLst>
              <a:ext uri="{FF2B5EF4-FFF2-40B4-BE49-F238E27FC236}">
                <a16:creationId xmlns:a16="http://schemas.microsoft.com/office/drawing/2014/main" id="{3EFE30A7-3143-A444-9D40-47278E4F0C10}"/>
              </a:ext>
            </a:extLst>
          </p:cNvPr>
          <p:cNvSpPr/>
          <p:nvPr/>
        </p:nvSpPr>
        <p:spPr>
          <a:xfrm>
            <a:off x="4808094" y="10172303"/>
            <a:ext cx="3883498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Vanilla JS 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한정</a:t>
            </a:r>
          </a:p>
        </p:txBody>
      </p:sp>
      <p:sp>
        <p:nvSpPr>
          <p:cNvPr id="65" name="Shape 227">
            <a:extLst>
              <a:ext uri="{FF2B5EF4-FFF2-40B4-BE49-F238E27FC236}">
                <a16:creationId xmlns:a16="http://schemas.microsoft.com/office/drawing/2014/main" id="{7BE076C2-B9A5-BA45-8F0E-6FECE60DF53F}"/>
              </a:ext>
            </a:extLst>
          </p:cNvPr>
          <p:cNvSpPr/>
          <p:nvPr/>
        </p:nvSpPr>
        <p:spPr>
          <a:xfrm>
            <a:off x="9260319" y="10172303"/>
            <a:ext cx="696225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특정 라이브러리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/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프레임워크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8985FA2-69E3-A34F-985B-A77FF9179184}"/>
              </a:ext>
            </a:extLst>
          </p:cNvPr>
          <p:cNvCxnSpPr>
            <a:cxnSpLocks/>
          </p:cNvCxnSpPr>
          <p:nvPr/>
        </p:nvCxnSpPr>
        <p:spPr>
          <a:xfrm>
            <a:off x="5873388" y="11952835"/>
            <a:ext cx="11358378" cy="0"/>
          </a:xfrm>
          <a:prstGeom prst="straightConnector1">
            <a:avLst/>
          </a:prstGeom>
          <a:ln w="254000">
            <a:solidFill>
              <a:srgbClr val="C8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228">
            <a:extLst>
              <a:ext uri="{FF2B5EF4-FFF2-40B4-BE49-F238E27FC236}">
                <a16:creationId xmlns:a16="http://schemas.microsoft.com/office/drawing/2014/main" id="{4355AE61-46DC-CB4A-87B4-8C5BD6599071}"/>
              </a:ext>
            </a:extLst>
          </p:cNvPr>
          <p:cNvSpPr/>
          <p:nvPr/>
        </p:nvSpPr>
        <p:spPr>
          <a:xfrm>
            <a:off x="4846390" y="11670707"/>
            <a:ext cx="102699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신입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84" name="Shape 228">
            <a:extLst>
              <a:ext uri="{FF2B5EF4-FFF2-40B4-BE49-F238E27FC236}">
                <a16:creationId xmlns:a16="http://schemas.microsoft.com/office/drawing/2014/main" id="{76EDBA52-E853-4346-9193-B1A1A46CF8FE}"/>
              </a:ext>
            </a:extLst>
          </p:cNvPr>
          <p:cNvSpPr/>
          <p:nvPr/>
        </p:nvSpPr>
        <p:spPr>
          <a:xfrm>
            <a:off x="17375782" y="11670707"/>
            <a:ext cx="102699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경력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51C35FE-AEE7-F54B-91CC-9BD40D584E95}"/>
              </a:ext>
            </a:extLst>
          </p:cNvPr>
          <p:cNvSpPr txBox="1"/>
          <p:nvPr/>
        </p:nvSpPr>
        <p:spPr>
          <a:xfrm>
            <a:off x="4921459" y="6756375"/>
            <a:ext cx="4798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/>
            </a:pPr>
            <a:r>
              <a:rPr lang="en-US" altLang="ko-KR" sz="24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(ex) programmers</a:t>
            </a:r>
            <a:endParaRPr lang="ko-KR" altLang="en-US" sz="14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64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8">
            <a:extLst>
              <a:ext uri="{FF2B5EF4-FFF2-40B4-BE49-F238E27FC236}">
                <a16:creationId xmlns:a16="http://schemas.microsoft.com/office/drawing/2014/main" id="{B7B1E8EF-8424-6848-A921-1197CC915F25}"/>
              </a:ext>
            </a:extLst>
          </p:cNvPr>
          <p:cNvSpPr/>
          <p:nvPr/>
        </p:nvSpPr>
        <p:spPr>
          <a:xfrm>
            <a:off x="2557606" y="7169651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환경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7849115" y="4049688"/>
            <a:ext cx="868418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본 강의에서 다루는 사전 과제 유형</a:t>
            </a:r>
            <a:endParaRPr lang="en-US" dirty="0"/>
          </a:p>
        </p:txBody>
      </p:sp>
      <p:sp>
        <p:nvSpPr>
          <p:cNvPr id="26" name="Shape 228">
            <a:extLst>
              <a:ext uri="{FF2B5EF4-FFF2-40B4-BE49-F238E27FC236}">
                <a16:creationId xmlns:a16="http://schemas.microsoft.com/office/drawing/2014/main" id="{02A69E2C-68B6-F846-BBF1-FB4E90D6B8E7}"/>
              </a:ext>
            </a:extLst>
          </p:cNvPr>
          <p:cNvSpPr/>
          <p:nvPr/>
        </p:nvSpPr>
        <p:spPr>
          <a:xfrm>
            <a:off x="2522724" y="5685305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주제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42" name="Shape 228">
            <a:extLst>
              <a:ext uri="{FF2B5EF4-FFF2-40B4-BE49-F238E27FC236}">
                <a16:creationId xmlns:a16="http://schemas.microsoft.com/office/drawing/2014/main" id="{048B48C3-D822-9040-9CB0-56F1DA2D2768}"/>
              </a:ext>
            </a:extLst>
          </p:cNvPr>
          <p:cNvSpPr/>
          <p:nvPr/>
        </p:nvSpPr>
        <p:spPr>
          <a:xfrm>
            <a:off x="2568620" y="10249248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조건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292E424-5738-034E-90B7-363B960C2F6B}"/>
              </a:ext>
            </a:extLst>
          </p:cNvPr>
          <p:cNvCxnSpPr>
            <a:cxnSpLocks/>
          </p:cNvCxnSpPr>
          <p:nvPr/>
        </p:nvCxnSpPr>
        <p:spPr>
          <a:xfrm>
            <a:off x="2378708" y="5685305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6FD4ECA0-A868-7A42-B3FB-1314B9594331}"/>
              </a:ext>
            </a:extLst>
          </p:cNvPr>
          <p:cNvCxnSpPr>
            <a:cxnSpLocks/>
          </p:cNvCxnSpPr>
          <p:nvPr/>
        </p:nvCxnSpPr>
        <p:spPr>
          <a:xfrm>
            <a:off x="2378708" y="7169651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227">
            <a:extLst>
              <a:ext uri="{FF2B5EF4-FFF2-40B4-BE49-F238E27FC236}">
                <a16:creationId xmlns:a16="http://schemas.microsoft.com/office/drawing/2014/main" id="{8031D0AE-701E-6A40-BD8A-2025BD9699EC}"/>
              </a:ext>
            </a:extLst>
          </p:cNvPr>
          <p:cNvSpPr/>
          <p:nvPr/>
        </p:nvSpPr>
        <p:spPr>
          <a:xfrm>
            <a:off x="4831655" y="5606804"/>
            <a:ext cx="5808861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기본기를 확인할 수 있는 주제</a:t>
            </a:r>
          </a:p>
        </p:txBody>
      </p:sp>
      <p:sp>
        <p:nvSpPr>
          <p:cNvPr id="52" name="Shape 227">
            <a:extLst>
              <a:ext uri="{FF2B5EF4-FFF2-40B4-BE49-F238E27FC236}">
                <a16:creationId xmlns:a16="http://schemas.microsoft.com/office/drawing/2014/main" id="{29733E44-5B78-C04E-96E3-690FD54C1FA4}"/>
              </a:ext>
            </a:extLst>
          </p:cNvPr>
          <p:cNvSpPr/>
          <p:nvPr/>
        </p:nvSpPr>
        <p:spPr>
          <a:xfrm>
            <a:off x="11181633" y="5606804"/>
            <a:ext cx="6338165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회사가 풀어야 하는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풀었던 주제</a:t>
            </a:r>
          </a:p>
        </p:txBody>
      </p:sp>
      <p:sp>
        <p:nvSpPr>
          <p:cNvPr id="53" name="Shape 227">
            <a:extLst>
              <a:ext uri="{FF2B5EF4-FFF2-40B4-BE49-F238E27FC236}">
                <a16:creationId xmlns:a16="http://schemas.microsoft.com/office/drawing/2014/main" id="{A01ABCA5-D0F6-9949-8A3B-AF202DD3CCB0}"/>
              </a:ext>
            </a:extLst>
          </p:cNvPr>
          <p:cNvSpPr/>
          <p:nvPr/>
        </p:nvSpPr>
        <p:spPr>
          <a:xfrm>
            <a:off x="4831655" y="7092707"/>
            <a:ext cx="5472604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제한된 환경 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-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온라인 </a:t>
            </a: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IDE</a:t>
            </a:r>
            <a:endParaRPr lang="ko-KR" altLang="en-US" sz="3500" dirty="0">
              <a:solidFill>
                <a:srgbClr val="7391FF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4" name="Shape 227">
            <a:extLst>
              <a:ext uri="{FF2B5EF4-FFF2-40B4-BE49-F238E27FC236}">
                <a16:creationId xmlns:a16="http://schemas.microsoft.com/office/drawing/2014/main" id="{DAC577DD-75DB-4245-8C3D-BE63279AF503}"/>
              </a:ext>
            </a:extLst>
          </p:cNvPr>
          <p:cNvSpPr/>
          <p:nvPr/>
        </p:nvSpPr>
        <p:spPr>
          <a:xfrm>
            <a:off x="10846265" y="7092707"/>
            <a:ext cx="5035883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자율 제출 </a:t>
            </a: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(zip, </a:t>
            </a:r>
            <a:r>
              <a:rPr lang="en-US" altLang="ko-KR" sz="3500" u="sng" dirty="0" err="1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github</a:t>
            </a: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)</a:t>
            </a:r>
            <a:endParaRPr lang="ko-KR" altLang="en-US" sz="35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55" name="Shape 228">
            <a:extLst>
              <a:ext uri="{FF2B5EF4-FFF2-40B4-BE49-F238E27FC236}">
                <a16:creationId xmlns:a16="http://schemas.microsoft.com/office/drawing/2014/main" id="{8E5B6D88-1609-F44F-83EF-EF62B66B8D46}"/>
              </a:ext>
            </a:extLst>
          </p:cNvPr>
          <p:cNvSpPr/>
          <p:nvPr/>
        </p:nvSpPr>
        <p:spPr>
          <a:xfrm>
            <a:off x="2557606" y="8730941"/>
            <a:ext cx="222154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과제 기간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1D613D6-FBE4-2F49-9E21-EA3552349C6F}"/>
              </a:ext>
            </a:extLst>
          </p:cNvPr>
          <p:cNvCxnSpPr>
            <a:cxnSpLocks/>
          </p:cNvCxnSpPr>
          <p:nvPr/>
        </p:nvCxnSpPr>
        <p:spPr>
          <a:xfrm>
            <a:off x="2378708" y="8730941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hape 227">
            <a:extLst>
              <a:ext uri="{FF2B5EF4-FFF2-40B4-BE49-F238E27FC236}">
                <a16:creationId xmlns:a16="http://schemas.microsoft.com/office/drawing/2014/main" id="{0A49CB3F-0DF0-A345-B451-CD81D1DF2A96}"/>
              </a:ext>
            </a:extLst>
          </p:cNvPr>
          <p:cNvSpPr/>
          <p:nvPr/>
        </p:nvSpPr>
        <p:spPr>
          <a:xfrm>
            <a:off x="4831656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시간</a:t>
            </a:r>
          </a:p>
        </p:txBody>
      </p:sp>
      <p:sp>
        <p:nvSpPr>
          <p:cNvPr id="58" name="Shape 227">
            <a:extLst>
              <a:ext uri="{FF2B5EF4-FFF2-40B4-BE49-F238E27FC236}">
                <a16:creationId xmlns:a16="http://schemas.microsoft.com/office/drawing/2014/main" id="{E3E063DB-53B9-DC44-95F7-1D74590545CB}"/>
              </a:ext>
            </a:extLst>
          </p:cNvPr>
          <p:cNvSpPr/>
          <p:nvPr/>
        </p:nvSpPr>
        <p:spPr>
          <a:xfrm>
            <a:off x="9809902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7391FF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주</a:t>
            </a:r>
          </a:p>
        </p:txBody>
      </p:sp>
      <p:sp>
        <p:nvSpPr>
          <p:cNvPr id="59" name="Shape 227">
            <a:extLst>
              <a:ext uri="{FF2B5EF4-FFF2-40B4-BE49-F238E27FC236}">
                <a16:creationId xmlns:a16="http://schemas.microsoft.com/office/drawing/2014/main" id="{FB49EA56-9266-9447-AC11-3436FF8B1CB3}"/>
              </a:ext>
            </a:extLst>
          </p:cNvPr>
          <p:cNvSpPr/>
          <p:nvPr/>
        </p:nvSpPr>
        <p:spPr>
          <a:xfrm>
            <a:off x="7320779" y="8653997"/>
            <a:ext cx="193954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N</a:t>
            </a: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일</a:t>
            </a:r>
          </a:p>
        </p:txBody>
      </p: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80978C26-8984-0749-8262-EA6424761068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5835092" y="7810852"/>
            <a:ext cx="1732865" cy="843146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A87B50C-C23E-2247-9F45-EEFF163B273C}"/>
              </a:ext>
            </a:extLst>
          </p:cNvPr>
          <p:cNvCxnSpPr>
            <a:cxnSpLocks/>
            <a:stCxn id="59" idx="0"/>
            <a:endCxn id="54" idx="2"/>
          </p:cNvCxnSpPr>
          <p:nvPr/>
        </p:nvCxnSpPr>
        <p:spPr>
          <a:xfrm flipV="1">
            <a:off x="8290549" y="7810852"/>
            <a:ext cx="5073658" cy="843145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7CB8946-F1C4-3E42-96E4-60E0CAFBD512}"/>
              </a:ext>
            </a:extLst>
          </p:cNvPr>
          <p:cNvCxnSpPr>
            <a:cxnSpLocks/>
            <a:stCxn id="58" idx="0"/>
            <a:endCxn id="54" idx="2"/>
          </p:cNvCxnSpPr>
          <p:nvPr/>
        </p:nvCxnSpPr>
        <p:spPr>
          <a:xfrm flipV="1">
            <a:off x="10779672" y="7810852"/>
            <a:ext cx="2584535" cy="843145"/>
          </a:xfrm>
          <a:prstGeom prst="line">
            <a:avLst/>
          </a:prstGeom>
          <a:ln w="38100">
            <a:solidFill>
              <a:srgbClr val="7391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078AE532-E6AF-3340-A4D1-560654EC1FB8}"/>
              </a:ext>
            </a:extLst>
          </p:cNvPr>
          <p:cNvCxnSpPr>
            <a:cxnSpLocks/>
          </p:cNvCxnSpPr>
          <p:nvPr/>
        </p:nvCxnSpPr>
        <p:spPr>
          <a:xfrm>
            <a:off x="2378708" y="10254941"/>
            <a:ext cx="0" cy="564257"/>
          </a:xfrm>
          <a:prstGeom prst="line">
            <a:avLst/>
          </a:prstGeom>
          <a:ln w="57150">
            <a:solidFill>
              <a:srgbClr val="739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hape 227">
            <a:extLst>
              <a:ext uri="{FF2B5EF4-FFF2-40B4-BE49-F238E27FC236}">
                <a16:creationId xmlns:a16="http://schemas.microsoft.com/office/drawing/2014/main" id="{3EFE30A7-3143-A444-9D40-47278E4F0C10}"/>
              </a:ext>
            </a:extLst>
          </p:cNvPr>
          <p:cNvSpPr/>
          <p:nvPr/>
        </p:nvSpPr>
        <p:spPr>
          <a:xfrm>
            <a:off x="4808094" y="10172303"/>
            <a:ext cx="3883498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Vanilla JS </a:t>
            </a: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한정</a:t>
            </a:r>
          </a:p>
        </p:txBody>
      </p:sp>
      <p:sp>
        <p:nvSpPr>
          <p:cNvPr id="65" name="Shape 227">
            <a:extLst>
              <a:ext uri="{FF2B5EF4-FFF2-40B4-BE49-F238E27FC236}">
                <a16:creationId xmlns:a16="http://schemas.microsoft.com/office/drawing/2014/main" id="{7BE076C2-B9A5-BA45-8F0E-6FECE60DF53F}"/>
              </a:ext>
            </a:extLst>
          </p:cNvPr>
          <p:cNvSpPr/>
          <p:nvPr/>
        </p:nvSpPr>
        <p:spPr>
          <a:xfrm>
            <a:off x="9260319" y="10172303"/>
            <a:ext cx="6962250" cy="71814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/>
            </a:pP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특정 라이브러리</a:t>
            </a:r>
            <a:r>
              <a:rPr lang="en-US" altLang="ko-KR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/</a:t>
            </a:r>
            <a:r>
              <a:rPr lang="ko-KR" altLang="en-US" sz="35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프레임워크 사용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8985FA2-69E3-A34F-985B-A77FF9179184}"/>
              </a:ext>
            </a:extLst>
          </p:cNvPr>
          <p:cNvCxnSpPr>
            <a:cxnSpLocks/>
          </p:cNvCxnSpPr>
          <p:nvPr/>
        </p:nvCxnSpPr>
        <p:spPr>
          <a:xfrm>
            <a:off x="5873388" y="11952835"/>
            <a:ext cx="11358378" cy="0"/>
          </a:xfrm>
          <a:prstGeom prst="straightConnector1">
            <a:avLst/>
          </a:prstGeom>
          <a:ln w="254000">
            <a:solidFill>
              <a:srgbClr val="C8D7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hape 228">
            <a:extLst>
              <a:ext uri="{FF2B5EF4-FFF2-40B4-BE49-F238E27FC236}">
                <a16:creationId xmlns:a16="http://schemas.microsoft.com/office/drawing/2014/main" id="{4355AE61-46DC-CB4A-87B4-8C5BD6599071}"/>
              </a:ext>
            </a:extLst>
          </p:cNvPr>
          <p:cNvSpPr/>
          <p:nvPr/>
        </p:nvSpPr>
        <p:spPr>
          <a:xfrm>
            <a:off x="4846390" y="11670707"/>
            <a:ext cx="102699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신입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  <p:sp>
        <p:nvSpPr>
          <p:cNvPr id="84" name="Shape 228">
            <a:extLst>
              <a:ext uri="{FF2B5EF4-FFF2-40B4-BE49-F238E27FC236}">
                <a16:creationId xmlns:a16="http://schemas.microsoft.com/office/drawing/2014/main" id="{76EDBA52-E853-4346-9193-B1A1A46CF8FE}"/>
              </a:ext>
            </a:extLst>
          </p:cNvPr>
          <p:cNvSpPr/>
          <p:nvPr/>
        </p:nvSpPr>
        <p:spPr>
          <a:xfrm>
            <a:off x="17375782" y="11670707"/>
            <a:ext cx="1026998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53585F"/>
                </a:solidFill>
              </a:rPr>
              <a:t>경력</a:t>
            </a:r>
            <a:endParaRPr lang="en-US" altLang="ko-KR" b="1" dirty="0">
              <a:solidFill>
                <a:srgbClr val="53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예시</a:t>
            </a:r>
            <a:endParaRPr lang="en-US" dirty="0"/>
          </a:p>
        </p:txBody>
      </p:sp>
      <p:sp>
        <p:nvSpPr>
          <p:cNvPr id="28" name="Shape 227">
            <a:extLst>
              <a:ext uri="{FF2B5EF4-FFF2-40B4-BE49-F238E27FC236}">
                <a16:creationId xmlns:a16="http://schemas.microsoft.com/office/drawing/2014/main" id="{D0C38C84-4526-CB48-A11B-D9FD5FF48513}"/>
              </a:ext>
            </a:extLst>
          </p:cNvPr>
          <p:cNvSpPr/>
          <p:nvPr/>
        </p:nvSpPr>
        <p:spPr>
          <a:xfrm>
            <a:off x="2038078" y="6391444"/>
            <a:ext cx="9432206" cy="3038176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" name="Shape 228">
            <a:extLst>
              <a:ext uri="{FF2B5EF4-FFF2-40B4-BE49-F238E27FC236}">
                <a16:creationId xmlns:a16="http://schemas.microsoft.com/office/drawing/2014/main" id="{24906EAB-5D2D-B744-BE5F-75E43BED95E9}"/>
              </a:ext>
            </a:extLst>
          </p:cNvPr>
          <p:cNvSpPr/>
          <p:nvPr/>
        </p:nvSpPr>
        <p:spPr>
          <a:xfrm>
            <a:off x="2469284" y="6610792"/>
            <a:ext cx="116652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사진 앨범을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30" name="Shape 228">
            <a:extLst>
              <a:ext uri="{FF2B5EF4-FFF2-40B4-BE49-F238E27FC236}">
                <a16:creationId xmlns:a16="http://schemas.microsoft.com/office/drawing/2014/main" id="{2F72AAAA-5B9E-5E41-A880-3A457E5730EB}"/>
              </a:ext>
            </a:extLst>
          </p:cNvPr>
          <p:cNvSpPr/>
          <p:nvPr/>
        </p:nvSpPr>
        <p:spPr>
          <a:xfrm>
            <a:off x="2500705" y="7305337"/>
            <a:ext cx="8609539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1.</a:t>
            </a:r>
            <a:r>
              <a:rPr lang="ko-KR" altLang="en-US" sz="3200" dirty="0">
                <a:solidFill>
                  <a:srgbClr val="53585F"/>
                </a:solidFill>
              </a:rPr>
              <a:t> 사진 클릭 시 </a:t>
            </a:r>
            <a:r>
              <a:rPr lang="en-US" altLang="ko-KR" sz="3200" dirty="0">
                <a:solidFill>
                  <a:srgbClr val="53585F"/>
                </a:solidFill>
              </a:rPr>
              <a:t>UI</a:t>
            </a:r>
            <a:r>
              <a:rPr lang="ko-KR" altLang="en-US" sz="3200" dirty="0">
                <a:solidFill>
                  <a:srgbClr val="53585F"/>
                </a:solidFill>
              </a:rPr>
              <a:t>는 </a:t>
            </a:r>
            <a:r>
              <a:rPr lang="en-US" altLang="ko-KR" sz="3200" dirty="0">
                <a:solidFill>
                  <a:srgbClr val="53585F"/>
                </a:solidFill>
              </a:rPr>
              <a:t>OOO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2.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en-US" altLang="ko-KR" sz="3200" dirty="0">
                <a:solidFill>
                  <a:srgbClr val="53585F"/>
                </a:solidFill>
              </a:rPr>
              <a:t>fetch</a:t>
            </a:r>
            <a:r>
              <a:rPr lang="ko-KR" altLang="en-US" sz="3200" dirty="0">
                <a:solidFill>
                  <a:srgbClr val="53585F"/>
                </a:solidFill>
              </a:rPr>
              <a:t>가 실패할 경우 </a:t>
            </a:r>
            <a:r>
              <a:rPr lang="en-US" altLang="ko-KR" sz="3200" dirty="0">
                <a:solidFill>
                  <a:srgbClr val="53585F"/>
                </a:solidFill>
              </a:rPr>
              <a:t>◼︎◼︎◼︎…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3.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ko-KR" altLang="en-US" sz="3200" dirty="0" err="1">
                <a:solidFill>
                  <a:srgbClr val="53585F"/>
                </a:solidFill>
              </a:rPr>
              <a:t>갯수가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n</a:t>
            </a:r>
            <a:r>
              <a:rPr lang="ko-KR" altLang="en-US" sz="3200" dirty="0">
                <a:solidFill>
                  <a:srgbClr val="53585F"/>
                </a:solidFill>
              </a:rPr>
              <a:t>개 이상이면</a:t>
            </a:r>
            <a:r>
              <a:rPr lang="en-US" altLang="ko-KR" sz="3200" dirty="0">
                <a:solidFill>
                  <a:srgbClr val="53585F"/>
                </a:solidFill>
              </a:rPr>
              <a:t> ▲▲▲…</a:t>
            </a:r>
          </a:p>
        </p:txBody>
      </p:sp>
      <p:sp>
        <p:nvSpPr>
          <p:cNvPr id="31" name="Shape 227">
            <a:extLst>
              <a:ext uri="{FF2B5EF4-FFF2-40B4-BE49-F238E27FC236}">
                <a16:creationId xmlns:a16="http://schemas.microsoft.com/office/drawing/2014/main" id="{4DD342AF-9FF6-D641-8C71-44D31D3357FE}"/>
              </a:ext>
            </a:extLst>
          </p:cNvPr>
          <p:cNvSpPr/>
          <p:nvPr/>
        </p:nvSpPr>
        <p:spPr>
          <a:xfrm>
            <a:off x="2038078" y="10608731"/>
            <a:ext cx="9432206" cy="2009909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" name="Shape 228">
            <a:extLst>
              <a:ext uri="{FF2B5EF4-FFF2-40B4-BE49-F238E27FC236}">
                <a16:creationId xmlns:a16="http://schemas.microsoft.com/office/drawing/2014/main" id="{3E0D15E8-988C-0345-8CFB-293F54D4417A}"/>
              </a:ext>
            </a:extLst>
          </p:cNvPr>
          <p:cNvSpPr/>
          <p:nvPr/>
        </p:nvSpPr>
        <p:spPr>
          <a:xfrm>
            <a:off x="2469284" y="11138376"/>
            <a:ext cx="8640960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http://sample-</a:t>
            </a:r>
            <a:r>
              <a:rPr lang="en-US" altLang="ko-KR" dirty="0" err="1">
                <a:solidFill>
                  <a:srgbClr val="7391FF"/>
                </a:solidFill>
              </a:rPr>
              <a:t>page.com</a:t>
            </a:r>
            <a:r>
              <a:rPr lang="ko-KR" altLang="en-US" dirty="0">
                <a:solidFill>
                  <a:srgbClr val="7391FF"/>
                </a:solidFill>
              </a:rPr>
              <a:t>과 동일한 페이지를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33FFE1-4AAC-EB48-9EA0-8AD694998171}"/>
              </a:ext>
            </a:extLst>
          </p:cNvPr>
          <p:cNvSpPr/>
          <p:nvPr/>
        </p:nvSpPr>
        <p:spPr>
          <a:xfrm>
            <a:off x="2426422" y="5633864"/>
            <a:ext cx="34988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애플리케이션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D89006-BB34-A947-BB46-C85AAC1C4573}"/>
              </a:ext>
            </a:extLst>
          </p:cNvPr>
          <p:cNvSpPr/>
          <p:nvPr/>
        </p:nvSpPr>
        <p:spPr>
          <a:xfrm>
            <a:off x="2426422" y="9825127"/>
            <a:ext cx="28511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클론 코딩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8" name="Shape 227">
            <a:extLst>
              <a:ext uri="{FF2B5EF4-FFF2-40B4-BE49-F238E27FC236}">
                <a16:creationId xmlns:a16="http://schemas.microsoft.com/office/drawing/2014/main" id="{1C188C25-50A6-F54B-BF5D-3605EB108D56}"/>
              </a:ext>
            </a:extLst>
          </p:cNvPr>
          <p:cNvSpPr/>
          <p:nvPr/>
        </p:nvSpPr>
        <p:spPr>
          <a:xfrm>
            <a:off x="12046349" y="6405948"/>
            <a:ext cx="10052817" cy="302367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" name="Shape 228">
            <a:extLst>
              <a:ext uri="{FF2B5EF4-FFF2-40B4-BE49-F238E27FC236}">
                <a16:creationId xmlns:a16="http://schemas.microsoft.com/office/drawing/2014/main" id="{FD7F360C-ABFE-7349-93D1-30187697ACB0}"/>
              </a:ext>
            </a:extLst>
          </p:cNvPr>
          <p:cNvSpPr/>
          <p:nvPr/>
        </p:nvSpPr>
        <p:spPr>
          <a:xfrm>
            <a:off x="12477555" y="6852024"/>
            <a:ext cx="56611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Carousel</a:t>
            </a:r>
            <a:r>
              <a:rPr lang="ko-KR" altLang="en-US" dirty="0">
                <a:solidFill>
                  <a:srgbClr val="7391FF"/>
                </a:solidFill>
              </a:rPr>
              <a:t>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C37C2B-4666-FE42-B60E-5FD2E5BBA6A0}"/>
              </a:ext>
            </a:extLst>
          </p:cNvPr>
          <p:cNvSpPr/>
          <p:nvPr/>
        </p:nvSpPr>
        <p:spPr>
          <a:xfrm>
            <a:off x="12434693" y="5622344"/>
            <a:ext cx="4939406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단일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기능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&amp;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컴포넌트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46" name="Shape 228">
            <a:extLst>
              <a:ext uri="{FF2B5EF4-FFF2-40B4-BE49-F238E27FC236}">
                <a16:creationId xmlns:a16="http://schemas.microsoft.com/office/drawing/2014/main" id="{AA4EA0AB-7E91-884A-A777-73C89B4A3F62}"/>
              </a:ext>
            </a:extLst>
          </p:cNvPr>
          <p:cNvSpPr/>
          <p:nvPr/>
        </p:nvSpPr>
        <p:spPr>
          <a:xfrm>
            <a:off x="12477555" y="7653004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7391FF"/>
                </a:solidFill>
              </a:rPr>
              <a:t>Drag&amp;Drop</a:t>
            </a:r>
            <a:r>
              <a:rPr lang="ko-KR" altLang="en-US" dirty="0">
                <a:solidFill>
                  <a:srgbClr val="7391FF"/>
                </a:solidFill>
              </a:rPr>
              <a:t>이 가능한 보드를 만들어주세요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7" name="Shape 228">
            <a:extLst>
              <a:ext uri="{FF2B5EF4-FFF2-40B4-BE49-F238E27FC236}">
                <a16:creationId xmlns:a16="http://schemas.microsoft.com/office/drawing/2014/main" id="{BAC96D23-6FFD-AC42-8506-5CBB9A66AA5F}"/>
              </a:ext>
            </a:extLst>
          </p:cNvPr>
          <p:cNvSpPr/>
          <p:nvPr/>
        </p:nvSpPr>
        <p:spPr>
          <a:xfrm>
            <a:off x="12477555" y="8453983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파일 </a:t>
            </a:r>
            <a:r>
              <a:rPr lang="ko-KR" altLang="en-US" dirty="0" err="1">
                <a:solidFill>
                  <a:srgbClr val="7391FF"/>
                </a:solidFill>
              </a:rPr>
              <a:t>업로더를</a:t>
            </a:r>
            <a:r>
              <a:rPr lang="ko-KR" altLang="en-US" dirty="0">
                <a:solidFill>
                  <a:srgbClr val="7391FF"/>
                </a:solidFill>
              </a:rPr>
              <a:t>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52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예시</a:t>
            </a:r>
            <a:endParaRPr lang="en-US" dirty="0"/>
          </a:p>
        </p:txBody>
      </p:sp>
      <p:sp>
        <p:nvSpPr>
          <p:cNvPr id="28" name="Shape 227">
            <a:extLst>
              <a:ext uri="{FF2B5EF4-FFF2-40B4-BE49-F238E27FC236}">
                <a16:creationId xmlns:a16="http://schemas.microsoft.com/office/drawing/2014/main" id="{D0C38C84-4526-CB48-A11B-D9FD5FF48513}"/>
              </a:ext>
            </a:extLst>
          </p:cNvPr>
          <p:cNvSpPr/>
          <p:nvPr/>
        </p:nvSpPr>
        <p:spPr>
          <a:xfrm>
            <a:off x="2038078" y="6391444"/>
            <a:ext cx="9432206" cy="3038176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" name="Shape 228">
            <a:extLst>
              <a:ext uri="{FF2B5EF4-FFF2-40B4-BE49-F238E27FC236}">
                <a16:creationId xmlns:a16="http://schemas.microsoft.com/office/drawing/2014/main" id="{24906EAB-5D2D-B744-BE5F-75E43BED95E9}"/>
              </a:ext>
            </a:extLst>
          </p:cNvPr>
          <p:cNvSpPr/>
          <p:nvPr/>
        </p:nvSpPr>
        <p:spPr>
          <a:xfrm>
            <a:off x="2469284" y="6610792"/>
            <a:ext cx="116652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사진 앨범을 구현해주세요</a:t>
            </a:r>
            <a:r>
              <a:rPr lang="en-US" altLang="ko-KR" dirty="0">
                <a:solidFill>
                  <a:srgbClr val="ED234B"/>
                </a:solidFill>
              </a:rPr>
              <a:t>.</a:t>
            </a:r>
          </a:p>
        </p:txBody>
      </p:sp>
      <p:sp>
        <p:nvSpPr>
          <p:cNvPr id="30" name="Shape 228">
            <a:extLst>
              <a:ext uri="{FF2B5EF4-FFF2-40B4-BE49-F238E27FC236}">
                <a16:creationId xmlns:a16="http://schemas.microsoft.com/office/drawing/2014/main" id="{2F72AAAA-5B9E-5E41-A880-3A457E5730EB}"/>
              </a:ext>
            </a:extLst>
          </p:cNvPr>
          <p:cNvSpPr/>
          <p:nvPr/>
        </p:nvSpPr>
        <p:spPr>
          <a:xfrm>
            <a:off x="2500705" y="7305337"/>
            <a:ext cx="8609539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1.</a:t>
            </a:r>
            <a:r>
              <a:rPr lang="ko-KR" altLang="en-US" sz="3200" dirty="0">
                <a:solidFill>
                  <a:srgbClr val="53585F"/>
                </a:solidFill>
              </a:rPr>
              <a:t> 사진 클릭 시 </a:t>
            </a:r>
            <a:r>
              <a:rPr lang="en-US" altLang="ko-KR" sz="3200" dirty="0">
                <a:solidFill>
                  <a:srgbClr val="53585F"/>
                </a:solidFill>
              </a:rPr>
              <a:t>UI</a:t>
            </a:r>
            <a:r>
              <a:rPr lang="ko-KR" altLang="en-US" sz="3200" dirty="0">
                <a:solidFill>
                  <a:srgbClr val="53585F"/>
                </a:solidFill>
              </a:rPr>
              <a:t>는 </a:t>
            </a:r>
            <a:r>
              <a:rPr lang="en-US" altLang="ko-KR" sz="3200" dirty="0">
                <a:solidFill>
                  <a:srgbClr val="53585F"/>
                </a:solidFill>
              </a:rPr>
              <a:t>OOO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2.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en-US" altLang="ko-KR" sz="3200" dirty="0">
                <a:solidFill>
                  <a:srgbClr val="53585F"/>
                </a:solidFill>
              </a:rPr>
              <a:t>fetch</a:t>
            </a:r>
            <a:r>
              <a:rPr lang="ko-KR" altLang="en-US" sz="3200" dirty="0">
                <a:solidFill>
                  <a:srgbClr val="53585F"/>
                </a:solidFill>
              </a:rPr>
              <a:t>가 실패할 경우 </a:t>
            </a:r>
            <a:r>
              <a:rPr lang="en-US" altLang="ko-KR" sz="3200" dirty="0">
                <a:solidFill>
                  <a:srgbClr val="53585F"/>
                </a:solidFill>
              </a:rPr>
              <a:t>◼︎◼︎◼︎…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3.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ko-KR" altLang="en-US" sz="3200" dirty="0" err="1">
                <a:solidFill>
                  <a:srgbClr val="53585F"/>
                </a:solidFill>
              </a:rPr>
              <a:t>갯수가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n</a:t>
            </a:r>
            <a:r>
              <a:rPr lang="ko-KR" altLang="en-US" sz="3200" dirty="0">
                <a:solidFill>
                  <a:srgbClr val="53585F"/>
                </a:solidFill>
              </a:rPr>
              <a:t>개 이상이면</a:t>
            </a:r>
            <a:r>
              <a:rPr lang="en-US" altLang="ko-KR" sz="3200" dirty="0">
                <a:solidFill>
                  <a:srgbClr val="53585F"/>
                </a:solidFill>
              </a:rPr>
              <a:t> ▲▲▲…</a:t>
            </a:r>
          </a:p>
        </p:txBody>
      </p:sp>
      <p:sp>
        <p:nvSpPr>
          <p:cNvPr id="31" name="Shape 227">
            <a:extLst>
              <a:ext uri="{FF2B5EF4-FFF2-40B4-BE49-F238E27FC236}">
                <a16:creationId xmlns:a16="http://schemas.microsoft.com/office/drawing/2014/main" id="{4DD342AF-9FF6-D641-8C71-44D31D3357FE}"/>
              </a:ext>
            </a:extLst>
          </p:cNvPr>
          <p:cNvSpPr/>
          <p:nvPr/>
        </p:nvSpPr>
        <p:spPr>
          <a:xfrm>
            <a:off x="2038078" y="10608731"/>
            <a:ext cx="9432206" cy="2009909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" name="Shape 228">
            <a:extLst>
              <a:ext uri="{FF2B5EF4-FFF2-40B4-BE49-F238E27FC236}">
                <a16:creationId xmlns:a16="http://schemas.microsoft.com/office/drawing/2014/main" id="{3E0D15E8-988C-0345-8CFB-293F54D4417A}"/>
              </a:ext>
            </a:extLst>
          </p:cNvPr>
          <p:cNvSpPr/>
          <p:nvPr/>
        </p:nvSpPr>
        <p:spPr>
          <a:xfrm>
            <a:off x="2469284" y="11138376"/>
            <a:ext cx="8640960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http://sample-</a:t>
            </a:r>
            <a:r>
              <a:rPr lang="en-US" altLang="ko-KR" dirty="0" err="1">
                <a:solidFill>
                  <a:srgbClr val="7391FF"/>
                </a:solidFill>
              </a:rPr>
              <a:t>page.com</a:t>
            </a:r>
            <a:r>
              <a:rPr lang="ko-KR" altLang="en-US" dirty="0">
                <a:solidFill>
                  <a:srgbClr val="7391FF"/>
                </a:solidFill>
              </a:rPr>
              <a:t>과 동일한 페이지를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33FFE1-4AAC-EB48-9EA0-8AD694998171}"/>
              </a:ext>
            </a:extLst>
          </p:cNvPr>
          <p:cNvSpPr/>
          <p:nvPr/>
        </p:nvSpPr>
        <p:spPr>
          <a:xfrm>
            <a:off x="2426422" y="5633864"/>
            <a:ext cx="3498874" cy="757579"/>
          </a:xfrm>
          <a:prstGeom prst="rect">
            <a:avLst/>
          </a:prstGeom>
          <a:solidFill>
            <a:srgbClr val="ED234B"/>
          </a:solidFill>
          <a:ln>
            <a:solidFill>
              <a:srgbClr val="ED2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애플리케이션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D89006-BB34-A947-BB46-C85AAC1C4573}"/>
              </a:ext>
            </a:extLst>
          </p:cNvPr>
          <p:cNvSpPr/>
          <p:nvPr/>
        </p:nvSpPr>
        <p:spPr>
          <a:xfrm>
            <a:off x="2426422" y="9825127"/>
            <a:ext cx="28511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클론 코딩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8" name="Shape 227">
            <a:extLst>
              <a:ext uri="{FF2B5EF4-FFF2-40B4-BE49-F238E27FC236}">
                <a16:creationId xmlns:a16="http://schemas.microsoft.com/office/drawing/2014/main" id="{1C188C25-50A6-F54B-BF5D-3605EB108D56}"/>
              </a:ext>
            </a:extLst>
          </p:cNvPr>
          <p:cNvSpPr/>
          <p:nvPr/>
        </p:nvSpPr>
        <p:spPr>
          <a:xfrm>
            <a:off x="12046349" y="6405948"/>
            <a:ext cx="10052817" cy="302367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" name="Shape 228">
            <a:extLst>
              <a:ext uri="{FF2B5EF4-FFF2-40B4-BE49-F238E27FC236}">
                <a16:creationId xmlns:a16="http://schemas.microsoft.com/office/drawing/2014/main" id="{FD7F360C-ABFE-7349-93D1-30187697ACB0}"/>
              </a:ext>
            </a:extLst>
          </p:cNvPr>
          <p:cNvSpPr/>
          <p:nvPr/>
        </p:nvSpPr>
        <p:spPr>
          <a:xfrm>
            <a:off x="12477555" y="6852024"/>
            <a:ext cx="56611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Carousel</a:t>
            </a:r>
            <a:r>
              <a:rPr lang="ko-KR" altLang="en-US" dirty="0">
                <a:solidFill>
                  <a:srgbClr val="7391FF"/>
                </a:solidFill>
              </a:rPr>
              <a:t>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C37C2B-4666-FE42-B60E-5FD2E5BBA6A0}"/>
              </a:ext>
            </a:extLst>
          </p:cNvPr>
          <p:cNvSpPr/>
          <p:nvPr/>
        </p:nvSpPr>
        <p:spPr>
          <a:xfrm>
            <a:off x="12434693" y="5622344"/>
            <a:ext cx="4939406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단일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기능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&amp;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컴포넌트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46" name="Shape 228">
            <a:extLst>
              <a:ext uri="{FF2B5EF4-FFF2-40B4-BE49-F238E27FC236}">
                <a16:creationId xmlns:a16="http://schemas.microsoft.com/office/drawing/2014/main" id="{AA4EA0AB-7E91-884A-A777-73C89B4A3F62}"/>
              </a:ext>
            </a:extLst>
          </p:cNvPr>
          <p:cNvSpPr/>
          <p:nvPr/>
        </p:nvSpPr>
        <p:spPr>
          <a:xfrm>
            <a:off x="12477555" y="7653004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7391FF"/>
                </a:solidFill>
              </a:rPr>
              <a:t>Drag&amp;Drop</a:t>
            </a:r>
            <a:r>
              <a:rPr lang="ko-KR" altLang="en-US" dirty="0">
                <a:solidFill>
                  <a:srgbClr val="7391FF"/>
                </a:solidFill>
              </a:rPr>
              <a:t>이 가능한 보드를 만들어주세요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7" name="Shape 228">
            <a:extLst>
              <a:ext uri="{FF2B5EF4-FFF2-40B4-BE49-F238E27FC236}">
                <a16:creationId xmlns:a16="http://schemas.microsoft.com/office/drawing/2014/main" id="{BAC96D23-6FFD-AC42-8506-5CBB9A66AA5F}"/>
              </a:ext>
            </a:extLst>
          </p:cNvPr>
          <p:cNvSpPr/>
          <p:nvPr/>
        </p:nvSpPr>
        <p:spPr>
          <a:xfrm>
            <a:off x="12477555" y="8453983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파일 </a:t>
            </a:r>
            <a:r>
              <a:rPr lang="ko-KR" altLang="en-US" dirty="0" err="1">
                <a:solidFill>
                  <a:srgbClr val="7391FF"/>
                </a:solidFill>
              </a:rPr>
              <a:t>업로더를</a:t>
            </a:r>
            <a:r>
              <a:rPr lang="ko-KR" altLang="en-US" dirty="0">
                <a:solidFill>
                  <a:srgbClr val="7391FF"/>
                </a:solidFill>
              </a:rPr>
              <a:t>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B76383-6AF6-6848-8AA1-2ABA85011B0C}"/>
              </a:ext>
            </a:extLst>
          </p:cNvPr>
          <p:cNvSpPr txBox="1"/>
          <p:nvPr/>
        </p:nvSpPr>
        <p:spPr>
          <a:xfrm>
            <a:off x="12665794" y="10475177"/>
            <a:ext cx="94322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미완성된 애플리케이션 코드를 주고 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(HTML, CSS)</a:t>
            </a:r>
          </a:p>
          <a:p>
            <a:pPr algn="ctr">
              <a:defRPr sz="3200"/>
            </a:pP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JS</a:t>
            </a:r>
            <a:r>
              <a:rPr lang="ko-KR" altLang="en-US" sz="3200" dirty="0" err="1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를</a:t>
            </a: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작성해 요구사항을 달성하도록 하는 유형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  <a:p>
            <a:pPr algn="ctr">
              <a:defRPr sz="3200"/>
            </a:pP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정확한 요구사항의 파악과 꼼꼼한 구현이 중요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  <a:p>
            <a:pPr algn="ctr">
              <a:defRPr sz="3200"/>
            </a:pPr>
            <a:r>
              <a:rPr lang="ko-KR" altLang="en-US" sz="32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본 강의에서 다루는 유형</a:t>
            </a:r>
            <a:r>
              <a:rPr lang="en-US" altLang="ko-KR" sz="3200" b="1" u="sng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51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예시</a:t>
            </a:r>
            <a:endParaRPr lang="en-US" dirty="0"/>
          </a:p>
        </p:txBody>
      </p:sp>
      <p:sp>
        <p:nvSpPr>
          <p:cNvPr id="28" name="Shape 227">
            <a:extLst>
              <a:ext uri="{FF2B5EF4-FFF2-40B4-BE49-F238E27FC236}">
                <a16:creationId xmlns:a16="http://schemas.microsoft.com/office/drawing/2014/main" id="{D0C38C84-4526-CB48-A11B-D9FD5FF48513}"/>
              </a:ext>
            </a:extLst>
          </p:cNvPr>
          <p:cNvSpPr/>
          <p:nvPr/>
        </p:nvSpPr>
        <p:spPr>
          <a:xfrm>
            <a:off x="2038078" y="6391444"/>
            <a:ext cx="9432206" cy="3038176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" name="Shape 228">
            <a:extLst>
              <a:ext uri="{FF2B5EF4-FFF2-40B4-BE49-F238E27FC236}">
                <a16:creationId xmlns:a16="http://schemas.microsoft.com/office/drawing/2014/main" id="{24906EAB-5D2D-B744-BE5F-75E43BED95E9}"/>
              </a:ext>
            </a:extLst>
          </p:cNvPr>
          <p:cNvSpPr/>
          <p:nvPr/>
        </p:nvSpPr>
        <p:spPr>
          <a:xfrm>
            <a:off x="2469284" y="6610792"/>
            <a:ext cx="116652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사진 앨범을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30" name="Shape 228">
            <a:extLst>
              <a:ext uri="{FF2B5EF4-FFF2-40B4-BE49-F238E27FC236}">
                <a16:creationId xmlns:a16="http://schemas.microsoft.com/office/drawing/2014/main" id="{2F72AAAA-5B9E-5E41-A880-3A457E5730EB}"/>
              </a:ext>
            </a:extLst>
          </p:cNvPr>
          <p:cNvSpPr/>
          <p:nvPr/>
        </p:nvSpPr>
        <p:spPr>
          <a:xfrm>
            <a:off x="2500705" y="7305337"/>
            <a:ext cx="8609539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1.</a:t>
            </a:r>
            <a:r>
              <a:rPr lang="ko-KR" altLang="en-US" sz="3200" dirty="0">
                <a:solidFill>
                  <a:srgbClr val="53585F"/>
                </a:solidFill>
              </a:rPr>
              <a:t> 사진 클릭 시 </a:t>
            </a:r>
            <a:r>
              <a:rPr lang="en-US" altLang="ko-KR" sz="3200" dirty="0">
                <a:solidFill>
                  <a:srgbClr val="53585F"/>
                </a:solidFill>
              </a:rPr>
              <a:t>UI</a:t>
            </a:r>
            <a:r>
              <a:rPr lang="ko-KR" altLang="en-US" sz="3200" dirty="0">
                <a:solidFill>
                  <a:srgbClr val="53585F"/>
                </a:solidFill>
              </a:rPr>
              <a:t>는 </a:t>
            </a:r>
            <a:r>
              <a:rPr lang="en-US" altLang="ko-KR" sz="3200" dirty="0">
                <a:solidFill>
                  <a:srgbClr val="53585F"/>
                </a:solidFill>
              </a:rPr>
              <a:t>OOO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2.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en-US" altLang="ko-KR" sz="3200" dirty="0">
                <a:solidFill>
                  <a:srgbClr val="53585F"/>
                </a:solidFill>
              </a:rPr>
              <a:t>fetch</a:t>
            </a:r>
            <a:r>
              <a:rPr lang="ko-KR" altLang="en-US" sz="3200" dirty="0">
                <a:solidFill>
                  <a:srgbClr val="53585F"/>
                </a:solidFill>
              </a:rPr>
              <a:t>가 실패할 경우 </a:t>
            </a:r>
            <a:r>
              <a:rPr lang="en-US" altLang="ko-KR" sz="3200" dirty="0">
                <a:solidFill>
                  <a:srgbClr val="53585F"/>
                </a:solidFill>
              </a:rPr>
              <a:t>◼︎◼︎◼︎…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3.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ko-KR" altLang="en-US" sz="3200" dirty="0" err="1">
                <a:solidFill>
                  <a:srgbClr val="53585F"/>
                </a:solidFill>
              </a:rPr>
              <a:t>갯수가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n</a:t>
            </a:r>
            <a:r>
              <a:rPr lang="ko-KR" altLang="en-US" sz="3200" dirty="0">
                <a:solidFill>
                  <a:srgbClr val="53585F"/>
                </a:solidFill>
              </a:rPr>
              <a:t>개 이상이면</a:t>
            </a:r>
            <a:r>
              <a:rPr lang="en-US" altLang="ko-KR" sz="3200" dirty="0">
                <a:solidFill>
                  <a:srgbClr val="53585F"/>
                </a:solidFill>
              </a:rPr>
              <a:t> ▲▲▲…</a:t>
            </a:r>
          </a:p>
        </p:txBody>
      </p:sp>
      <p:sp>
        <p:nvSpPr>
          <p:cNvPr id="31" name="Shape 227">
            <a:extLst>
              <a:ext uri="{FF2B5EF4-FFF2-40B4-BE49-F238E27FC236}">
                <a16:creationId xmlns:a16="http://schemas.microsoft.com/office/drawing/2014/main" id="{4DD342AF-9FF6-D641-8C71-44D31D3357FE}"/>
              </a:ext>
            </a:extLst>
          </p:cNvPr>
          <p:cNvSpPr/>
          <p:nvPr/>
        </p:nvSpPr>
        <p:spPr>
          <a:xfrm>
            <a:off x="2038078" y="10608731"/>
            <a:ext cx="9432206" cy="2009909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" name="Shape 228">
            <a:extLst>
              <a:ext uri="{FF2B5EF4-FFF2-40B4-BE49-F238E27FC236}">
                <a16:creationId xmlns:a16="http://schemas.microsoft.com/office/drawing/2014/main" id="{3E0D15E8-988C-0345-8CFB-293F54D4417A}"/>
              </a:ext>
            </a:extLst>
          </p:cNvPr>
          <p:cNvSpPr/>
          <p:nvPr/>
        </p:nvSpPr>
        <p:spPr>
          <a:xfrm>
            <a:off x="2469284" y="11138376"/>
            <a:ext cx="8640960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http://sample-</a:t>
            </a:r>
            <a:r>
              <a:rPr lang="en-US" altLang="ko-KR" dirty="0" err="1">
                <a:solidFill>
                  <a:srgbClr val="7391FF"/>
                </a:solidFill>
              </a:rPr>
              <a:t>page.com</a:t>
            </a:r>
            <a:r>
              <a:rPr lang="ko-KR" altLang="en-US" dirty="0">
                <a:solidFill>
                  <a:srgbClr val="7391FF"/>
                </a:solidFill>
              </a:rPr>
              <a:t>과 동일한 페이지를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33FFE1-4AAC-EB48-9EA0-8AD694998171}"/>
              </a:ext>
            </a:extLst>
          </p:cNvPr>
          <p:cNvSpPr/>
          <p:nvPr/>
        </p:nvSpPr>
        <p:spPr>
          <a:xfrm>
            <a:off x="2426422" y="5633864"/>
            <a:ext cx="34988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애플리케이션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D89006-BB34-A947-BB46-C85AAC1C4573}"/>
              </a:ext>
            </a:extLst>
          </p:cNvPr>
          <p:cNvSpPr/>
          <p:nvPr/>
        </p:nvSpPr>
        <p:spPr>
          <a:xfrm>
            <a:off x="2426422" y="9825127"/>
            <a:ext cx="28511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클론 코딩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8" name="Shape 227">
            <a:extLst>
              <a:ext uri="{FF2B5EF4-FFF2-40B4-BE49-F238E27FC236}">
                <a16:creationId xmlns:a16="http://schemas.microsoft.com/office/drawing/2014/main" id="{1C188C25-50A6-F54B-BF5D-3605EB108D56}"/>
              </a:ext>
            </a:extLst>
          </p:cNvPr>
          <p:cNvSpPr/>
          <p:nvPr/>
        </p:nvSpPr>
        <p:spPr>
          <a:xfrm>
            <a:off x="12046349" y="6405948"/>
            <a:ext cx="10052817" cy="302367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" name="Shape 228">
            <a:extLst>
              <a:ext uri="{FF2B5EF4-FFF2-40B4-BE49-F238E27FC236}">
                <a16:creationId xmlns:a16="http://schemas.microsoft.com/office/drawing/2014/main" id="{FD7F360C-ABFE-7349-93D1-30187697ACB0}"/>
              </a:ext>
            </a:extLst>
          </p:cNvPr>
          <p:cNvSpPr/>
          <p:nvPr/>
        </p:nvSpPr>
        <p:spPr>
          <a:xfrm>
            <a:off x="12477555" y="6852024"/>
            <a:ext cx="56611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ED234B"/>
                </a:solidFill>
              </a:rPr>
              <a:t>Carousel</a:t>
            </a:r>
            <a:r>
              <a:rPr lang="ko-KR" altLang="en-US" dirty="0">
                <a:solidFill>
                  <a:srgbClr val="ED234B"/>
                </a:solidFill>
              </a:rPr>
              <a:t>을 구현해주세요</a:t>
            </a:r>
            <a:r>
              <a:rPr lang="en-US" altLang="ko-KR" dirty="0">
                <a:solidFill>
                  <a:srgbClr val="ED234B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C37C2B-4666-FE42-B60E-5FD2E5BBA6A0}"/>
              </a:ext>
            </a:extLst>
          </p:cNvPr>
          <p:cNvSpPr/>
          <p:nvPr/>
        </p:nvSpPr>
        <p:spPr>
          <a:xfrm>
            <a:off x="12434693" y="5622344"/>
            <a:ext cx="4939406" cy="757579"/>
          </a:xfrm>
          <a:prstGeom prst="rect">
            <a:avLst/>
          </a:prstGeom>
          <a:solidFill>
            <a:srgbClr val="ED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단일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기능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&amp;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컴포넌트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46" name="Shape 228">
            <a:extLst>
              <a:ext uri="{FF2B5EF4-FFF2-40B4-BE49-F238E27FC236}">
                <a16:creationId xmlns:a16="http://schemas.microsoft.com/office/drawing/2014/main" id="{AA4EA0AB-7E91-884A-A777-73C89B4A3F62}"/>
              </a:ext>
            </a:extLst>
          </p:cNvPr>
          <p:cNvSpPr/>
          <p:nvPr/>
        </p:nvSpPr>
        <p:spPr>
          <a:xfrm>
            <a:off x="12477555" y="7653004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ED234B"/>
                </a:solidFill>
              </a:rPr>
              <a:t>Drag&amp;Drop</a:t>
            </a:r>
            <a:r>
              <a:rPr lang="ko-KR" altLang="en-US" dirty="0">
                <a:solidFill>
                  <a:srgbClr val="ED234B"/>
                </a:solidFill>
              </a:rPr>
              <a:t>이 가능한 보드를 만들어주세요</a:t>
            </a:r>
            <a:r>
              <a:rPr lang="en-US" altLang="ko-KR" dirty="0">
                <a:solidFill>
                  <a:srgbClr val="ED234B"/>
                </a:solidFill>
              </a:rPr>
              <a:t>.</a:t>
            </a:r>
          </a:p>
        </p:txBody>
      </p:sp>
      <p:sp>
        <p:nvSpPr>
          <p:cNvPr id="47" name="Shape 228">
            <a:extLst>
              <a:ext uri="{FF2B5EF4-FFF2-40B4-BE49-F238E27FC236}">
                <a16:creationId xmlns:a16="http://schemas.microsoft.com/office/drawing/2014/main" id="{BAC96D23-6FFD-AC42-8506-5CBB9A66AA5F}"/>
              </a:ext>
            </a:extLst>
          </p:cNvPr>
          <p:cNvSpPr/>
          <p:nvPr/>
        </p:nvSpPr>
        <p:spPr>
          <a:xfrm>
            <a:off x="12477555" y="8453983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ED234B"/>
                </a:solidFill>
              </a:rPr>
              <a:t>파일 </a:t>
            </a:r>
            <a:r>
              <a:rPr lang="ko-KR" altLang="en-US" dirty="0" err="1">
                <a:solidFill>
                  <a:srgbClr val="ED234B"/>
                </a:solidFill>
              </a:rPr>
              <a:t>업로더를</a:t>
            </a:r>
            <a:r>
              <a:rPr lang="ko-KR" altLang="en-US" dirty="0">
                <a:solidFill>
                  <a:srgbClr val="ED234B"/>
                </a:solidFill>
              </a:rPr>
              <a:t> 구현해주세요</a:t>
            </a:r>
            <a:r>
              <a:rPr lang="en-US" altLang="ko-KR" dirty="0">
                <a:solidFill>
                  <a:srgbClr val="ED234B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C9DC34-5174-774C-984D-DBDB0BF87A9A}"/>
              </a:ext>
            </a:extLst>
          </p:cNvPr>
          <p:cNvSpPr txBox="1"/>
          <p:nvPr/>
        </p:nvSpPr>
        <p:spPr>
          <a:xfrm>
            <a:off x="12665794" y="10314384"/>
            <a:ext cx="94322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주로 라이브러리로 사용하는 익숙한 기능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UI</a:t>
            </a:r>
            <a:r>
              <a:rPr lang="ko-KR" altLang="en-US" sz="3200" dirty="0" err="1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를</a:t>
            </a: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처음부터 끝까지 스스로 구현할 수 있는지를 보는 유형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  <a:p>
            <a:pPr algn="ctr">
              <a:defRPr sz="3200"/>
            </a:pP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흔하게 사용하는 컴포넌트와 기능에 대한</a:t>
            </a: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내부 동작 원리 이해도가 중요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35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224">
            <a:extLst>
              <a:ext uri="{FF2B5EF4-FFF2-40B4-BE49-F238E27FC236}">
                <a16:creationId xmlns:a16="http://schemas.microsoft.com/office/drawing/2014/main" id="{A58E8258-E483-D44D-9E6C-B019AAFC1132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sz="3000" dirty="0">
                <a:sym typeface="SpoqaHanSans-Bold"/>
              </a:rPr>
              <a:t>사전 과제 유형 정리</a:t>
            </a:r>
          </a:p>
        </p:txBody>
      </p:sp>
      <p:sp>
        <p:nvSpPr>
          <p:cNvPr id="40" name="Shape 289">
            <a:extLst>
              <a:ext uri="{FF2B5EF4-FFF2-40B4-BE49-F238E27FC236}">
                <a16:creationId xmlns:a16="http://schemas.microsoft.com/office/drawing/2014/main" id="{791BBDA4-1323-014C-B54B-11BC087426C4}"/>
              </a:ext>
            </a:extLst>
          </p:cNvPr>
          <p:cNvSpPr/>
          <p:nvPr/>
        </p:nvSpPr>
        <p:spPr>
          <a:xfrm>
            <a:off x="5926138" y="1457325"/>
            <a:ext cx="14859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>
            <a:spAutoFit/>
          </a:bodyPr>
          <a:lstStyle>
            <a:lvl1pPr algn="l">
              <a:defRPr sz="2500" spc="-50"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endParaRPr dirty="0"/>
          </a:p>
        </p:txBody>
      </p:sp>
      <p:sp>
        <p:nvSpPr>
          <p:cNvPr id="43" name="Shape 222">
            <a:extLst>
              <a:ext uri="{FF2B5EF4-FFF2-40B4-BE49-F238E27FC236}">
                <a16:creationId xmlns:a16="http://schemas.microsoft.com/office/drawing/2014/main" id="{79EB0F87-205D-3D4D-AFD2-D1FB8B93C8E0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A5DD45CE-FD18-9440-AC10-27C74F4F6550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과제란</a:t>
            </a:r>
            <a:r>
              <a:rPr lang="en-US" altLang="ko-KR" dirty="0"/>
              <a:t>?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0F40DB5D-798E-DE41-9D14-00A085326A21}"/>
              </a:ext>
            </a:extLst>
          </p:cNvPr>
          <p:cNvSpPr/>
          <p:nvPr/>
        </p:nvSpPr>
        <p:spPr>
          <a:xfrm>
            <a:off x="8691600" y="4049688"/>
            <a:ext cx="69850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z="4500" spc="-45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사전 과제 예시</a:t>
            </a:r>
            <a:endParaRPr lang="en-US" dirty="0"/>
          </a:p>
        </p:txBody>
      </p:sp>
      <p:sp>
        <p:nvSpPr>
          <p:cNvPr id="28" name="Shape 227">
            <a:extLst>
              <a:ext uri="{FF2B5EF4-FFF2-40B4-BE49-F238E27FC236}">
                <a16:creationId xmlns:a16="http://schemas.microsoft.com/office/drawing/2014/main" id="{D0C38C84-4526-CB48-A11B-D9FD5FF48513}"/>
              </a:ext>
            </a:extLst>
          </p:cNvPr>
          <p:cNvSpPr/>
          <p:nvPr/>
        </p:nvSpPr>
        <p:spPr>
          <a:xfrm>
            <a:off x="2038078" y="6391444"/>
            <a:ext cx="9432206" cy="3038176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9" name="Shape 228">
            <a:extLst>
              <a:ext uri="{FF2B5EF4-FFF2-40B4-BE49-F238E27FC236}">
                <a16:creationId xmlns:a16="http://schemas.microsoft.com/office/drawing/2014/main" id="{24906EAB-5D2D-B744-BE5F-75E43BED95E9}"/>
              </a:ext>
            </a:extLst>
          </p:cNvPr>
          <p:cNvSpPr/>
          <p:nvPr/>
        </p:nvSpPr>
        <p:spPr>
          <a:xfrm>
            <a:off x="2469284" y="6610792"/>
            <a:ext cx="1166529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사진 앨범을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30" name="Shape 228">
            <a:extLst>
              <a:ext uri="{FF2B5EF4-FFF2-40B4-BE49-F238E27FC236}">
                <a16:creationId xmlns:a16="http://schemas.microsoft.com/office/drawing/2014/main" id="{2F72AAAA-5B9E-5E41-A880-3A457E5730EB}"/>
              </a:ext>
            </a:extLst>
          </p:cNvPr>
          <p:cNvSpPr/>
          <p:nvPr/>
        </p:nvSpPr>
        <p:spPr>
          <a:xfrm>
            <a:off x="2500705" y="7305337"/>
            <a:ext cx="8609539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1.</a:t>
            </a:r>
            <a:r>
              <a:rPr lang="ko-KR" altLang="en-US" sz="3200" dirty="0">
                <a:solidFill>
                  <a:srgbClr val="53585F"/>
                </a:solidFill>
              </a:rPr>
              <a:t> 사진 클릭 시 </a:t>
            </a:r>
            <a:r>
              <a:rPr lang="en-US" altLang="ko-KR" sz="3200" dirty="0">
                <a:solidFill>
                  <a:srgbClr val="53585F"/>
                </a:solidFill>
              </a:rPr>
              <a:t>UI</a:t>
            </a:r>
            <a:r>
              <a:rPr lang="ko-KR" altLang="en-US" sz="3200" dirty="0">
                <a:solidFill>
                  <a:srgbClr val="53585F"/>
                </a:solidFill>
              </a:rPr>
              <a:t>는 </a:t>
            </a:r>
            <a:r>
              <a:rPr lang="en-US" altLang="ko-KR" sz="3200" dirty="0">
                <a:solidFill>
                  <a:srgbClr val="53585F"/>
                </a:solidFill>
              </a:rPr>
              <a:t>OOO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2.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en-US" altLang="ko-KR" sz="3200" dirty="0">
                <a:solidFill>
                  <a:srgbClr val="53585F"/>
                </a:solidFill>
              </a:rPr>
              <a:t>fetch</a:t>
            </a:r>
            <a:r>
              <a:rPr lang="ko-KR" altLang="en-US" sz="3200" dirty="0">
                <a:solidFill>
                  <a:srgbClr val="53585F"/>
                </a:solidFill>
              </a:rPr>
              <a:t>가 실패할 경우 </a:t>
            </a:r>
            <a:r>
              <a:rPr lang="en-US" altLang="ko-KR" sz="3200" dirty="0">
                <a:solidFill>
                  <a:srgbClr val="53585F"/>
                </a:solidFill>
              </a:rPr>
              <a:t>◼︎◼︎◼︎…</a:t>
            </a:r>
          </a:p>
          <a:p>
            <a:pPr marL="457200" indent="-457200" defTabSz="457200">
              <a:spcBef>
                <a:spcPts val="1200"/>
              </a:spcBef>
              <a:buFont typeface="Wingdings" pitchFamily="2" charset="2"/>
              <a:buChar char="§"/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200" dirty="0">
                <a:solidFill>
                  <a:srgbClr val="53585F"/>
                </a:solidFill>
              </a:rPr>
              <a:t>요구사항</a:t>
            </a:r>
            <a:r>
              <a:rPr lang="en-US" altLang="ko-KR" sz="3200" dirty="0">
                <a:solidFill>
                  <a:srgbClr val="53585F"/>
                </a:solidFill>
              </a:rPr>
              <a:t>3.</a:t>
            </a:r>
            <a:r>
              <a:rPr lang="ko-KR" altLang="en-US" sz="3200" dirty="0">
                <a:solidFill>
                  <a:srgbClr val="53585F"/>
                </a:solidFill>
              </a:rPr>
              <a:t> 사진 </a:t>
            </a:r>
            <a:r>
              <a:rPr lang="ko-KR" altLang="en-US" sz="3200" dirty="0" err="1">
                <a:solidFill>
                  <a:srgbClr val="53585F"/>
                </a:solidFill>
              </a:rPr>
              <a:t>갯수가</a:t>
            </a:r>
            <a:r>
              <a:rPr lang="ko-KR" altLang="en-US" sz="3200" dirty="0">
                <a:solidFill>
                  <a:srgbClr val="53585F"/>
                </a:solidFill>
              </a:rPr>
              <a:t> </a:t>
            </a:r>
            <a:r>
              <a:rPr lang="en-US" altLang="ko-KR" sz="3200" dirty="0">
                <a:solidFill>
                  <a:srgbClr val="53585F"/>
                </a:solidFill>
              </a:rPr>
              <a:t>n</a:t>
            </a:r>
            <a:r>
              <a:rPr lang="ko-KR" altLang="en-US" sz="3200" dirty="0">
                <a:solidFill>
                  <a:srgbClr val="53585F"/>
                </a:solidFill>
              </a:rPr>
              <a:t>개 이상이면</a:t>
            </a:r>
            <a:r>
              <a:rPr lang="en-US" altLang="ko-KR" sz="3200" dirty="0">
                <a:solidFill>
                  <a:srgbClr val="53585F"/>
                </a:solidFill>
              </a:rPr>
              <a:t> ▲▲▲…</a:t>
            </a:r>
          </a:p>
        </p:txBody>
      </p:sp>
      <p:sp>
        <p:nvSpPr>
          <p:cNvPr id="31" name="Shape 227">
            <a:extLst>
              <a:ext uri="{FF2B5EF4-FFF2-40B4-BE49-F238E27FC236}">
                <a16:creationId xmlns:a16="http://schemas.microsoft.com/office/drawing/2014/main" id="{4DD342AF-9FF6-D641-8C71-44D31D3357FE}"/>
              </a:ext>
            </a:extLst>
          </p:cNvPr>
          <p:cNvSpPr/>
          <p:nvPr/>
        </p:nvSpPr>
        <p:spPr>
          <a:xfrm>
            <a:off x="2038078" y="10608731"/>
            <a:ext cx="9432206" cy="2009909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ED234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32" name="Shape 228">
            <a:extLst>
              <a:ext uri="{FF2B5EF4-FFF2-40B4-BE49-F238E27FC236}">
                <a16:creationId xmlns:a16="http://schemas.microsoft.com/office/drawing/2014/main" id="{3E0D15E8-988C-0345-8CFB-293F54D4417A}"/>
              </a:ext>
            </a:extLst>
          </p:cNvPr>
          <p:cNvSpPr/>
          <p:nvPr/>
        </p:nvSpPr>
        <p:spPr>
          <a:xfrm>
            <a:off x="2469284" y="11138376"/>
            <a:ext cx="8640960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ED234B"/>
                </a:solidFill>
              </a:rPr>
              <a:t>http://sample-</a:t>
            </a:r>
            <a:r>
              <a:rPr lang="en-US" altLang="ko-KR" dirty="0" err="1">
                <a:solidFill>
                  <a:srgbClr val="ED234B"/>
                </a:solidFill>
              </a:rPr>
              <a:t>page.com</a:t>
            </a:r>
            <a:r>
              <a:rPr lang="ko-KR" altLang="en-US" dirty="0">
                <a:solidFill>
                  <a:srgbClr val="ED234B"/>
                </a:solidFill>
              </a:rPr>
              <a:t>과 동일한 페이지를 구현해주세요</a:t>
            </a:r>
            <a:r>
              <a:rPr lang="en-US" altLang="ko-KR" dirty="0">
                <a:solidFill>
                  <a:srgbClr val="ED234B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33FFE1-4AAC-EB48-9EA0-8AD694998171}"/>
              </a:ext>
            </a:extLst>
          </p:cNvPr>
          <p:cNvSpPr/>
          <p:nvPr/>
        </p:nvSpPr>
        <p:spPr>
          <a:xfrm>
            <a:off x="2426422" y="5633864"/>
            <a:ext cx="3498874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애플리케이션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D89006-BB34-A947-BB46-C85AAC1C4573}"/>
              </a:ext>
            </a:extLst>
          </p:cNvPr>
          <p:cNvSpPr/>
          <p:nvPr/>
        </p:nvSpPr>
        <p:spPr>
          <a:xfrm>
            <a:off x="2426422" y="9825127"/>
            <a:ext cx="2851174" cy="757579"/>
          </a:xfrm>
          <a:prstGeom prst="rect">
            <a:avLst/>
          </a:prstGeom>
          <a:solidFill>
            <a:srgbClr val="ED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클론 코딩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38" name="Shape 227">
            <a:extLst>
              <a:ext uri="{FF2B5EF4-FFF2-40B4-BE49-F238E27FC236}">
                <a16:creationId xmlns:a16="http://schemas.microsoft.com/office/drawing/2014/main" id="{1C188C25-50A6-F54B-BF5D-3605EB108D56}"/>
              </a:ext>
            </a:extLst>
          </p:cNvPr>
          <p:cNvSpPr/>
          <p:nvPr/>
        </p:nvSpPr>
        <p:spPr>
          <a:xfrm>
            <a:off x="12046349" y="6405948"/>
            <a:ext cx="10052817" cy="3023672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 w="57150">
            <a:solidFill>
              <a:srgbClr val="7391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41" name="Shape 228">
            <a:extLst>
              <a:ext uri="{FF2B5EF4-FFF2-40B4-BE49-F238E27FC236}">
                <a16:creationId xmlns:a16="http://schemas.microsoft.com/office/drawing/2014/main" id="{FD7F360C-ABFE-7349-93D1-30187697ACB0}"/>
              </a:ext>
            </a:extLst>
          </p:cNvPr>
          <p:cNvSpPr/>
          <p:nvPr/>
        </p:nvSpPr>
        <p:spPr>
          <a:xfrm>
            <a:off x="12477555" y="6852024"/>
            <a:ext cx="56611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>
                <a:solidFill>
                  <a:srgbClr val="7391FF"/>
                </a:solidFill>
              </a:rPr>
              <a:t>Carousel</a:t>
            </a:r>
            <a:r>
              <a:rPr lang="ko-KR" altLang="en-US" dirty="0">
                <a:solidFill>
                  <a:srgbClr val="7391FF"/>
                </a:solidFill>
              </a:rPr>
              <a:t>을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C37C2B-4666-FE42-B60E-5FD2E5BBA6A0}"/>
              </a:ext>
            </a:extLst>
          </p:cNvPr>
          <p:cNvSpPr/>
          <p:nvPr/>
        </p:nvSpPr>
        <p:spPr>
          <a:xfrm>
            <a:off x="12434693" y="5622344"/>
            <a:ext cx="4939406" cy="757579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단일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기능 </a:t>
            </a:r>
            <a:r>
              <a:rPr kumimoji="1" lang="en-US" altLang="ko-KR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&amp;</a:t>
            </a:r>
            <a:r>
              <a:rPr kumimoji="1" lang="ko-KR" altLang="en-US" sz="3600" dirty="0"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컴포넌트 형</a:t>
            </a:r>
            <a:endParaRPr kumimoji="1" lang="ko-Kore-DE" altLang="en-US" sz="3600" dirty="0"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</p:txBody>
      </p:sp>
      <p:sp>
        <p:nvSpPr>
          <p:cNvPr id="46" name="Shape 228">
            <a:extLst>
              <a:ext uri="{FF2B5EF4-FFF2-40B4-BE49-F238E27FC236}">
                <a16:creationId xmlns:a16="http://schemas.microsoft.com/office/drawing/2014/main" id="{AA4EA0AB-7E91-884A-A777-73C89B4A3F62}"/>
              </a:ext>
            </a:extLst>
          </p:cNvPr>
          <p:cNvSpPr/>
          <p:nvPr/>
        </p:nvSpPr>
        <p:spPr>
          <a:xfrm>
            <a:off x="12477555" y="7653004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 err="1">
                <a:solidFill>
                  <a:srgbClr val="7391FF"/>
                </a:solidFill>
              </a:rPr>
              <a:t>Drag&amp;Drop</a:t>
            </a:r>
            <a:r>
              <a:rPr lang="ko-KR" altLang="en-US" dirty="0">
                <a:solidFill>
                  <a:srgbClr val="7391FF"/>
                </a:solidFill>
              </a:rPr>
              <a:t>이 가능한 보드를 만들어주세요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47" name="Shape 228">
            <a:extLst>
              <a:ext uri="{FF2B5EF4-FFF2-40B4-BE49-F238E27FC236}">
                <a16:creationId xmlns:a16="http://schemas.microsoft.com/office/drawing/2014/main" id="{BAC96D23-6FFD-AC42-8506-5CBB9A66AA5F}"/>
              </a:ext>
            </a:extLst>
          </p:cNvPr>
          <p:cNvSpPr/>
          <p:nvPr/>
        </p:nvSpPr>
        <p:spPr>
          <a:xfrm>
            <a:off x="12477555" y="8453983"/>
            <a:ext cx="926157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defTabSz="457200">
              <a:spcBef>
                <a:spcPts val="1200"/>
              </a:spcBef>
              <a:defRPr sz="3500" spc="-35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>
                <a:solidFill>
                  <a:srgbClr val="7391FF"/>
                </a:solidFill>
              </a:rPr>
              <a:t>파일 </a:t>
            </a:r>
            <a:r>
              <a:rPr lang="ko-KR" altLang="en-US" dirty="0" err="1">
                <a:solidFill>
                  <a:srgbClr val="7391FF"/>
                </a:solidFill>
              </a:rPr>
              <a:t>업로더를</a:t>
            </a:r>
            <a:r>
              <a:rPr lang="ko-KR" altLang="en-US" dirty="0">
                <a:solidFill>
                  <a:srgbClr val="7391FF"/>
                </a:solidFill>
              </a:rPr>
              <a:t> 구현해주세요</a:t>
            </a:r>
            <a:r>
              <a:rPr lang="en-US" altLang="ko-KR" dirty="0">
                <a:solidFill>
                  <a:srgbClr val="7391FF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5B4AA2-C758-754C-B13B-EB2EFDE02CA8}"/>
              </a:ext>
            </a:extLst>
          </p:cNvPr>
          <p:cNvSpPr txBox="1"/>
          <p:nvPr/>
        </p:nvSpPr>
        <p:spPr>
          <a:xfrm>
            <a:off x="12665794" y="10314384"/>
            <a:ext cx="94322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rPr lang="ko-KR" altLang="en-US" sz="3200" dirty="0" err="1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마크업</a:t>
            </a: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능력과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,</a:t>
            </a: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 웹 페이지의 구성요소를 정확히 </a:t>
            </a: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파악할 수 있는지를 테스트하는 유형</a:t>
            </a: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HTML, CSS</a:t>
            </a: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에 대한 숙련도와 </a:t>
            </a:r>
            <a:endParaRPr lang="en-US" altLang="ko-KR" sz="3200" dirty="0">
              <a:solidFill>
                <a:srgbClr val="ED234B"/>
              </a:solidFill>
              <a:latin typeface="SpoqaHanSans-Regular" panose="020B0500000000000000" pitchFamily="34" charset="-128"/>
              <a:ea typeface="SpoqaHanSans-Regular" panose="020B0500000000000000" pitchFamily="34" charset="-128"/>
            </a:endParaRPr>
          </a:p>
          <a:p>
            <a:pPr algn="ctr">
              <a:defRPr sz="3200"/>
            </a:pPr>
            <a:r>
              <a:rPr lang="ko-KR" altLang="en-US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하나의 완전한 페이지 구성 능력이 중요</a:t>
            </a:r>
            <a:r>
              <a:rPr lang="en-US" altLang="ko-KR" sz="3200" dirty="0">
                <a:solidFill>
                  <a:srgbClr val="ED234B"/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793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19067</TotalTime>
  <Words>629</Words>
  <Application>Microsoft Macintosh PowerPoint</Application>
  <PresentationFormat>사용자 지정</PresentationFormat>
  <Paragraphs>144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이해나[ 학부졸업 / 경영학과 ]</cp:lastModifiedBy>
  <cp:revision>72</cp:revision>
  <dcterms:created xsi:type="dcterms:W3CDTF">2021-04-05T07:22:06Z</dcterms:created>
  <dcterms:modified xsi:type="dcterms:W3CDTF">2022-01-05T19:28:18Z</dcterms:modified>
</cp:coreProperties>
</file>