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713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1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1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1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1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1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1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1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1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1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3047800" y="2244725"/>
            <a:ext cx="18286812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3047800" y="7204075"/>
            <a:ext cx="18286812" cy="331152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800"/>
            </a:lvl1pPr>
            <a:lvl2pPr marL="0" indent="0" algn="ctr">
              <a:buSzTx/>
              <a:buFontTx/>
              <a:buNone/>
              <a:defRPr sz="4800"/>
            </a:lvl2pPr>
            <a:lvl3pPr marL="0" indent="0" algn="ctr">
              <a:buSzTx/>
              <a:buFontTx/>
              <a:buNone/>
              <a:defRPr sz="4800"/>
            </a:lvl3pPr>
            <a:lvl4pPr marL="0" indent="0" algn="ctr">
              <a:buSzTx/>
              <a:buFontTx/>
              <a:buNone/>
              <a:defRPr sz="4800"/>
            </a:lvl4pPr>
            <a:lvl5pPr marL="0" indent="0" algn="ctr">
              <a:buSzTx/>
              <a:buFontTx/>
              <a:buNone/>
              <a:defRPr sz="4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1663593" y="3419480"/>
            <a:ext cx="21029833" cy="5705477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1663593" y="9178928"/>
            <a:ext cx="21029833" cy="300037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48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48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48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48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48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1676291" y="3651251"/>
            <a:ext cx="10362526" cy="8702679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1679467" y="730251"/>
            <a:ext cx="21029833" cy="2651126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1679468" y="3362325"/>
            <a:ext cx="10314904" cy="164782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4800"/>
            </a:lvl1pPr>
            <a:lvl2pPr marL="0" indent="0">
              <a:buSzTx/>
              <a:buFontTx/>
              <a:buNone/>
              <a:defRPr b="1" sz="4800"/>
            </a:lvl2pPr>
            <a:lvl3pPr marL="0" indent="0">
              <a:buSzTx/>
              <a:buFontTx/>
              <a:buNone/>
              <a:defRPr b="1" sz="4800"/>
            </a:lvl3pPr>
            <a:lvl4pPr marL="0" indent="0">
              <a:buSzTx/>
              <a:buFontTx/>
              <a:buNone/>
              <a:defRPr b="1" sz="4800"/>
            </a:lvl4pPr>
            <a:lvl5pPr marL="0" indent="0">
              <a:buSzTx/>
              <a:buFontTx/>
              <a:buNone/>
              <a:defRPr b="1" sz="4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12343601" y="3362323"/>
            <a:ext cx="10365701" cy="1647827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10365699" y="1974855"/>
            <a:ext cx="12343599" cy="9747251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 marL="1436877" indent="-522499">
              <a:defRPr sz="6400"/>
            </a:lvl2pPr>
            <a:lvl3pPr marL="2438337" indent="-609581">
              <a:defRPr sz="6400"/>
            </a:lvl3pPr>
            <a:lvl4pPr marL="3474632" indent="-731498">
              <a:defRPr sz="6400"/>
            </a:lvl4pPr>
            <a:lvl5pPr marL="4389008" indent="-731497">
              <a:defRPr sz="6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1679467" y="4114801"/>
            <a:ext cx="7863962" cy="762317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0365699" y="1974855"/>
            <a:ext cx="12343599" cy="97472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200"/>
            </a:lvl1pPr>
            <a:lvl2pPr marL="0" indent="0">
              <a:buSzTx/>
              <a:buFontTx/>
              <a:buNone/>
              <a:defRPr sz="3200"/>
            </a:lvl2pPr>
            <a:lvl3pPr marL="0" indent="0">
              <a:buSzTx/>
              <a:buFontTx/>
              <a:buNone/>
              <a:defRPr sz="3200"/>
            </a:lvl3pPr>
            <a:lvl4pPr marL="0" indent="0">
              <a:buSzTx/>
              <a:buFontTx/>
              <a:buNone/>
              <a:defRPr sz="3200"/>
            </a:lvl4pPr>
            <a:lvl5pPr marL="0" indent="0">
              <a:buSzTx/>
              <a:buFontTx/>
              <a:buNone/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1676291" y="730251"/>
            <a:ext cx="21029833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1676291" y="3651251"/>
            <a:ext cx="21029833" cy="8702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22293018" y="12881592"/>
            <a:ext cx="413107" cy="39246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24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182875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182875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182875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182875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182875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182875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182875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182875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182875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457187" marR="0" indent="-457187" algn="l" defTabSz="1828756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1447762" marR="0" indent="-533384" algn="l" defTabSz="1828756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2468816" marR="0" indent="-640060" algn="l" defTabSz="1828756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3454312" marR="0" indent="-711179" algn="l" defTabSz="1828756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4368689" marR="0" indent="-711179" algn="l" defTabSz="1828756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5283067" marR="0" indent="-711179" algn="l" defTabSz="1828756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6197446" marR="0" indent="-711179" algn="l" defTabSz="1828756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7111820" marR="0" indent="-711179" algn="l" defTabSz="1828756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8026197" marR="0" indent="-711179" algn="l" defTabSz="1828756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1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hyperlink" Target="https://codesandbox.io/s/sample-component-state-management-o2d7ev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219"/>
          <p:cNvSpPr txBox="1"/>
          <p:nvPr/>
        </p:nvSpPr>
        <p:spPr>
          <a:xfrm>
            <a:off x="2413000" y="3689646"/>
            <a:ext cx="17526000" cy="300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>
              <a:defRPr b="1" spc="-75" sz="7500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과제 3 - 장바구니</a:t>
            </a:r>
          </a:p>
          <a:p>
            <a:pPr algn="r">
              <a:defRPr b="1" spc="-39" sz="4000">
                <a:latin typeface="SpoqaHanSans-Bold"/>
                <a:ea typeface="SpoqaHanSans-Bold"/>
                <a:cs typeface="SpoqaHanSans-Bold"/>
                <a:sym typeface="SpoqaHanSans-Bold"/>
              </a:defRPr>
            </a:pPr>
          </a:p>
          <a:p>
            <a:pPr algn="r">
              <a:defRPr b="1" spc="-39" sz="4000">
                <a:solidFill>
                  <a:srgbClr val="ED234B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2</a:t>
            </a:r>
            <a:r>
              <a:t> </a:t>
            </a:r>
            <a:r>
              <a:rPr>
                <a:solidFill>
                  <a:srgbClr val="000000"/>
                </a:solidFill>
              </a:rPr>
              <a:t>상태(state)와 컴포넌트</a:t>
            </a:r>
          </a:p>
        </p:txBody>
      </p:sp>
      <p:sp>
        <p:nvSpPr>
          <p:cNvPr id="95" name="슬라이드 번호 개체 틀 4"/>
          <p:cNvSpPr txBox="1"/>
          <p:nvPr>
            <p:ph type="sldNum" sz="quarter" idx="4294967295"/>
          </p:nvPr>
        </p:nvSpPr>
        <p:spPr>
          <a:xfrm>
            <a:off x="12083033" y="13170581"/>
            <a:ext cx="216343" cy="3708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>
              <a:defRPr sz="1500">
                <a:latin typeface="SpoqaHanSans-Light"/>
                <a:ea typeface="SpoqaHanSans-Light"/>
                <a:cs typeface="SpoqaHanSans-Light"/>
                <a:sym typeface="SpoqaHanSans-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4"/>
          <p:cNvSpPr txBox="1"/>
          <p:nvPr/>
        </p:nvSpPr>
        <p:spPr>
          <a:xfrm>
            <a:off x="1524000" y="1460302"/>
            <a:ext cx="6278886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>
            <a:lvl1pPr>
              <a:spcBef>
                <a:spcPts val="1000"/>
              </a:spcBef>
              <a:defRPr b="1" spc="-58" sz="3000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/>
            <a:r>
              <a:t>컴포넌트</a:t>
            </a:r>
          </a:p>
        </p:txBody>
      </p:sp>
      <p:sp>
        <p:nvSpPr>
          <p:cNvPr id="221" name="Shape 222"/>
          <p:cNvSpPr txBox="1"/>
          <p:nvPr/>
        </p:nvSpPr>
        <p:spPr>
          <a:xfrm>
            <a:off x="20828000" y="1408034"/>
            <a:ext cx="254000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indent="179999">
              <a:lnSpc>
                <a:spcPct val="90000"/>
              </a:lnSpc>
              <a:defRPr b="1" sz="5000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2</a:t>
            </a:r>
            <a:r>
              <a:rPr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22" name="Shape 223"/>
          <p:cNvSpPr txBox="1"/>
          <p:nvPr/>
        </p:nvSpPr>
        <p:spPr>
          <a:xfrm>
            <a:off x="20828000" y="2200124"/>
            <a:ext cx="254000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indent="179999">
              <a:spcBef>
                <a:spcPts val="500"/>
              </a:spcBef>
              <a:defRPr spc="-19" sz="2000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상태(state)와</a:t>
            </a:r>
          </a:p>
          <a:p>
            <a:pPr lvl="1" indent="179999">
              <a:spcBef>
                <a:spcPts val="500"/>
              </a:spcBef>
              <a:defRPr spc="-19" sz="2000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컴포넌트</a:t>
            </a:r>
          </a:p>
        </p:txBody>
      </p:sp>
      <p:pic>
        <p:nvPicPr>
          <p:cNvPr id="22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79999" y="3506492"/>
            <a:ext cx="13811302" cy="8676990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선언적 &amp; 컴포넌트 기반 프로그래밍 =  모던 프론트엔드 어플리케이션의 패러다임"/>
          <p:cNvSpPr txBox="1"/>
          <p:nvPr/>
        </p:nvSpPr>
        <p:spPr>
          <a:xfrm>
            <a:off x="5490244" y="12553060"/>
            <a:ext cx="13390812" cy="69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 defTabSz="457200">
              <a:lnSpc>
                <a:spcPct val="60000"/>
              </a:lnSpc>
              <a:spcBef>
                <a:spcPts val="1200"/>
              </a:spcBef>
              <a:defRPr spc="-32" sz="3200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u="sng">
                <a:latin typeface="SpoqaHanSans-Bold"/>
                <a:ea typeface="SpoqaHanSans-Bold"/>
                <a:cs typeface="SpoqaHanSans-Bold"/>
                <a:sym typeface="SpoqaHanSans-Bold"/>
              </a:rPr>
              <a:t>선언적 &amp; 컴포넌트 기반</a:t>
            </a:r>
            <a:r>
              <a:t> 프로그래밍 =  </a:t>
            </a:r>
            <a:r>
              <a:rPr u="sng">
                <a:solidFill>
                  <a:srgbClr val="7990F7"/>
                </a:solidFill>
                <a:latin typeface="SpoqaHanSans-Bold"/>
                <a:ea typeface="SpoqaHanSans-Bold"/>
                <a:cs typeface="SpoqaHanSans-Bold"/>
                <a:sym typeface="SpoqaHanSans-Bold"/>
              </a:rPr>
              <a:t>모던 프론트엔드 어플리케이션</a:t>
            </a:r>
            <a:r>
              <a:t>의 패러다임</a:t>
            </a:r>
          </a:p>
        </p:txBody>
      </p:sp>
      <p:sp>
        <p:nvSpPr>
          <p:cNvPr id="225" name="모서리가 둥근 직사각형"/>
          <p:cNvSpPr/>
          <p:nvPr/>
        </p:nvSpPr>
        <p:spPr>
          <a:xfrm>
            <a:off x="5502835" y="8724942"/>
            <a:ext cx="4339083" cy="3235281"/>
          </a:xfrm>
          <a:prstGeom prst="roundRect">
            <a:avLst>
              <a:gd name="adj" fmla="val 7396"/>
            </a:avLst>
          </a:prstGeom>
          <a:solidFill>
            <a:srgbClr val="7990F7">
              <a:alpha val="33944"/>
            </a:srgbClr>
          </a:solidFill>
          <a:ln w="50800">
            <a:solidFill>
              <a:srgbClr val="7E8FF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26" name="모서리가 둥근 직사각형"/>
          <p:cNvSpPr/>
          <p:nvPr/>
        </p:nvSpPr>
        <p:spPr>
          <a:xfrm>
            <a:off x="10016108" y="8724942"/>
            <a:ext cx="4339083" cy="3235281"/>
          </a:xfrm>
          <a:prstGeom prst="roundRect">
            <a:avLst>
              <a:gd name="adj" fmla="val 7396"/>
            </a:avLst>
          </a:prstGeom>
          <a:solidFill>
            <a:srgbClr val="7990F7">
              <a:alpha val="33944"/>
            </a:srgbClr>
          </a:solidFill>
          <a:ln w="50800">
            <a:solidFill>
              <a:srgbClr val="7E8FF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224"/>
          <p:cNvSpPr txBox="1"/>
          <p:nvPr/>
        </p:nvSpPr>
        <p:spPr>
          <a:xfrm>
            <a:off x="1524000" y="1460302"/>
            <a:ext cx="444500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>
            <a:lvl1pPr>
              <a:spcBef>
                <a:spcPts val="1000"/>
              </a:spcBef>
              <a:defRPr b="1" spc="-58" sz="3000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/>
            <a:r>
              <a:t>상태(state)의 종류</a:t>
            </a:r>
          </a:p>
        </p:txBody>
      </p:sp>
      <p:sp>
        <p:nvSpPr>
          <p:cNvPr id="98" name="Shape 222"/>
          <p:cNvSpPr txBox="1"/>
          <p:nvPr/>
        </p:nvSpPr>
        <p:spPr>
          <a:xfrm>
            <a:off x="20828000" y="1408034"/>
            <a:ext cx="254000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indent="179999">
              <a:lnSpc>
                <a:spcPct val="90000"/>
              </a:lnSpc>
              <a:defRPr b="1" sz="5000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2</a:t>
            </a:r>
            <a:r>
              <a:rPr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99" name="Shape 223"/>
          <p:cNvSpPr txBox="1"/>
          <p:nvPr/>
        </p:nvSpPr>
        <p:spPr>
          <a:xfrm>
            <a:off x="20828000" y="2200124"/>
            <a:ext cx="254000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indent="179999">
              <a:spcBef>
                <a:spcPts val="500"/>
              </a:spcBef>
              <a:defRPr spc="-19" sz="2000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상태(state)와</a:t>
            </a:r>
          </a:p>
          <a:p>
            <a:pPr lvl="1" indent="179999">
              <a:spcBef>
                <a:spcPts val="500"/>
              </a:spcBef>
              <a:defRPr spc="-19" sz="2000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컴포넌트</a:t>
            </a:r>
          </a:p>
        </p:txBody>
      </p:sp>
      <p:sp>
        <p:nvSpPr>
          <p:cNvPr id="100" name="Shape 227"/>
          <p:cNvSpPr/>
          <p:nvPr/>
        </p:nvSpPr>
        <p:spPr>
          <a:xfrm>
            <a:off x="8706734" y="7608053"/>
            <a:ext cx="6954732" cy="1254515"/>
          </a:xfrm>
          <a:prstGeom prst="roundRect">
            <a:avLst>
              <a:gd name="adj" fmla="val 1682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/>
            </a:pPr>
          </a:p>
        </p:txBody>
      </p:sp>
      <p:sp>
        <p:nvSpPr>
          <p:cNvPr id="101" name="Shape 228"/>
          <p:cNvSpPr txBox="1"/>
          <p:nvPr/>
        </p:nvSpPr>
        <p:spPr>
          <a:xfrm>
            <a:off x="8693374" y="7892409"/>
            <a:ext cx="698145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pc="-35" sz="3500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>
                <a:solidFill>
                  <a:srgbClr val="7990F7"/>
                </a:solidFill>
                <a:latin typeface="SpoqaHanSans-Bold"/>
                <a:ea typeface="SpoqaHanSans-Bold"/>
                <a:cs typeface="SpoqaHanSans-Bold"/>
                <a:sym typeface="SpoqaHanSans-Bold"/>
              </a:rPr>
              <a:t>UI</a:t>
            </a:r>
            <a:r>
              <a:t>를 구성하는 </a:t>
            </a:r>
            <a:r>
              <a:rPr>
                <a:solidFill>
                  <a:srgbClr val="7990F7"/>
                </a:solidFill>
                <a:latin typeface="SpoqaHanSans-Bold"/>
                <a:ea typeface="SpoqaHanSans-Bold"/>
                <a:cs typeface="SpoqaHanSans-Bold"/>
                <a:sym typeface="SpoqaHanSans-Bold"/>
              </a:rPr>
              <a:t>가변</a:t>
            </a:r>
            <a:r>
              <a:t>적인 </a:t>
            </a:r>
            <a:r>
              <a:rPr>
                <a:solidFill>
                  <a:srgbClr val="7990F7"/>
                </a:solidFill>
                <a:latin typeface="SpoqaHanSans-Bold"/>
                <a:ea typeface="SpoqaHanSans-Bold"/>
                <a:cs typeface="SpoqaHanSans-Bold"/>
                <a:sym typeface="SpoqaHanSans-Bold"/>
              </a:rPr>
              <a:t>데이터</a:t>
            </a:r>
          </a:p>
        </p:txBody>
      </p:sp>
      <p:sp>
        <p:nvSpPr>
          <p:cNvPr id="102" name="Shape 226"/>
          <p:cNvSpPr txBox="1"/>
          <p:nvPr/>
        </p:nvSpPr>
        <p:spPr>
          <a:xfrm>
            <a:off x="8912955" y="3755603"/>
            <a:ext cx="698500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b="1" spc="-45" sz="4500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프론트엔드에서 </a:t>
            </a:r>
            <a:r>
              <a:rPr>
                <a:solidFill>
                  <a:srgbClr val="DA3C4F"/>
                </a:solidFill>
              </a:rPr>
              <a:t>상태</a:t>
            </a:r>
            <a:r>
              <a:t>란?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224"/>
          <p:cNvSpPr txBox="1"/>
          <p:nvPr/>
        </p:nvSpPr>
        <p:spPr>
          <a:xfrm>
            <a:off x="1524000" y="1460302"/>
            <a:ext cx="444500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>
            <a:lvl1pPr>
              <a:spcBef>
                <a:spcPts val="1000"/>
              </a:spcBef>
              <a:defRPr b="1" spc="-58" sz="3000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/>
            <a:r>
              <a:t>상태(state)의 종류</a:t>
            </a:r>
          </a:p>
        </p:txBody>
      </p:sp>
      <p:sp>
        <p:nvSpPr>
          <p:cNvPr id="105" name="Shape 222"/>
          <p:cNvSpPr txBox="1"/>
          <p:nvPr/>
        </p:nvSpPr>
        <p:spPr>
          <a:xfrm>
            <a:off x="20828000" y="1408034"/>
            <a:ext cx="254000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indent="179999">
              <a:lnSpc>
                <a:spcPct val="90000"/>
              </a:lnSpc>
              <a:defRPr b="1" sz="5000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2</a:t>
            </a:r>
            <a:r>
              <a:rPr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06" name="Shape 223"/>
          <p:cNvSpPr txBox="1"/>
          <p:nvPr/>
        </p:nvSpPr>
        <p:spPr>
          <a:xfrm>
            <a:off x="20828000" y="2200124"/>
            <a:ext cx="254000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indent="179999">
              <a:spcBef>
                <a:spcPts val="500"/>
              </a:spcBef>
              <a:defRPr spc="-19" sz="2000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상태(state)와</a:t>
            </a:r>
          </a:p>
          <a:p>
            <a:pPr lvl="1" indent="179999">
              <a:spcBef>
                <a:spcPts val="500"/>
              </a:spcBef>
              <a:defRPr spc="-19" sz="2000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컴포넌트</a:t>
            </a:r>
          </a:p>
        </p:txBody>
      </p:sp>
      <p:sp>
        <p:nvSpPr>
          <p:cNvPr id="107" name="Shape 226"/>
          <p:cNvSpPr txBox="1"/>
          <p:nvPr/>
        </p:nvSpPr>
        <p:spPr>
          <a:xfrm>
            <a:off x="8912955" y="3755603"/>
            <a:ext cx="698500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b="1" spc="-45" sz="4500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프론트엔드에서 </a:t>
            </a:r>
            <a:r>
              <a:rPr>
                <a:solidFill>
                  <a:srgbClr val="DA3C4F"/>
                </a:solidFill>
              </a:rPr>
              <a:t>상태</a:t>
            </a:r>
            <a:r>
              <a:t>란?</a:t>
            </a:r>
          </a:p>
        </p:txBody>
      </p:sp>
      <p:sp>
        <p:nvSpPr>
          <p:cNvPr id="108" name="Shape 227"/>
          <p:cNvSpPr/>
          <p:nvPr/>
        </p:nvSpPr>
        <p:spPr>
          <a:xfrm>
            <a:off x="2730121" y="5011715"/>
            <a:ext cx="6954732" cy="1254515"/>
          </a:xfrm>
          <a:prstGeom prst="roundRect">
            <a:avLst>
              <a:gd name="adj" fmla="val 1682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/>
            </a:pPr>
          </a:p>
        </p:txBody>
      </p:sp>
      <p:sp>
        <p:nvSpPr>
          <p:cNvPr id="109" name="Shape 228"/>
          <p:cNvSpPr txBox="1"/>
          <p:nvPr/>
        </p:nvSpPr>
        <p:spPr>
          <a:xfrm>
            <a:off x="2716761" y="5296072"/>
            <a:ext cx="698145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pc="-35" sz="3500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>
                <a:solidFill>
                  <a:srgbClr val="7990F7"/>
                </a:solidFill>
                <a:latin typeface="SpoqaHanSans-Bold"/>
                <a:ea typeface="SpoqaHanSans-Bold"/>
                <a:cs typeface="SpoqaHanSans-Bold"/>
                <a:sym typeface="SpoqaHanSans-Bold"/>
              </a:rPr>
              <a:t>UI</a:t>
            </a:r>
            <a:r>
              <a:t>를 구성하는 </a:t>
            </a:r>
            <a:r>
              <a:rPr>
                <a:solidFill>
                  <a:srgbClr val="7990F7"/>
                </a:solidFill>
                <a:latin typeface="SpoqaHanSans-Bold"/>
                <a:ea typeface="SpoqaHanSans-Bold"/>
                <a:cs typeface="SpoqaHanSans-Bold"/>
                <a:sym typeface="SpoqaHanSans-Bold"/>
              </a:rPr>
              <a:t>가변</a:t>
            </a:r>
            <a:r>
              <a:t>적인 </a:t>
            </a:r>
            <a:r>
              <a:rPr>
                <a:solidFill>
                  <a:srgbClr val="7990F7"/>
                </a:solidFill>
                <a:latin typeface="SpoqaHanSans-Bold"/>
                <a:ea typeface="SpoqaHanSans-Bold"/>
                <a:cs typeface="SpoqaHanSans-Bold"/>
                <a:sym typeface="SpoqaHanSans-Bold"/>
              </a:rPr>
              <a:t>데이터</a:t>
            </a:r>
          </a:p>
        </p:txBody>
      </p:sp>
      <p:pic>
        <p:nvPicPr>
          <p:cNvPr id="110" name="스크린샷 2022-04-03 오전 11.12.39.png" descr="스크린샷 2022-04-03 오전 11.12.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04701" y="5340520"/>
            <a:ext cx="12002428" cy="78488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carbon (8).png" descr="carbon (8).png"/>
          <p:cNvPicPr>
            <a:picLocks noChangeAspect="1"/>
          </p:cNvPicPr>
          <p:nvPr/>
        </p:nvPicPr>
        <p:blipFill>
          <a:blip r:embed="rId4">
            <a:extLst/>
          </a:blip>
          <a:srcRect l="10922" t="7951" r="10922" b="7951"/>
          <a:stretch>
            <a:fillRect/>
          </a:stretch>
        </p:blipFill>
        <p:spPr>
          <a:xfrm>
            <a:off x="3845088" y="6504505"/>
            <a:ext cx="4724867" cy="674937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직선 화살표 연결선 8"/>
          <p:cNvSpPr/>
          <p:nvPr/>
        </p:nvSpPr>
        <p:spPr>
          <a:xfrm flipV="1">
            <a:off x="8567210" y="9391729"/>
            <a:ext cx="3514547" cy="537594"/>
          </a:xfrm>
          <a:prstGeom prst="line">
            <a:avLst/>
          </a:prstGeom>
          <a:ln w="101600">
            <a:solidFill>
              <a:srgbClr val="7990F7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3" name="모서리가 둥근 직사각형"/>
          <p:cNvSpPr/>
          <p:nvPr/>
        </p:nvSpPr>
        <p:spPr>
          <a:xfrm>
            <a:off x="12056669" y="6848845"/>
            <a:ext cx="9594012" cy="5704206"/>
          </a:xfrm>
          <a:prstGeom prst="roundRect">
            <a:avLst>
              <a:gd name="adj" fmla="val 7396"/>
            </a:avLst>
          </a:prstGeom>
          <a:solidFill>
            <a:srgbClr val="7990F7">
              <a:alpha val="33944"/>
            </a:srgbClr>
          </a:solidFill>
          <a:ln w="50800">
            <a:solidFill>
              <a:srgbClr val="7E8FF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224"/>
          <p:cNvSpPr txBox="1"/>
          <p:nvPr/>
        </p:nvSpPr>
        <p:spPr>
          <a:xfrm>
            <a:off x="1524000" y="1460302"/>
            <a:ext cx="444500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>
            <a:lvl1pPr>
              <a:spcBef>
                <a:spcPts val="1000"/>
              </a:spcBef>
              <a:defRPr b="1" spc="-58" sz="3000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/>
            <a:r>
              <a:t>상태 - UI 동기화</a:t>
            </a:r>
          </a:p>
        </p:txBody>
      </p:sp>
      <p:sp>
        <p:nvSpPr>
          <p:cNvPr id="116" name="Shape 222"/>
          <p:cNvSpPr txBox="1"/>
          <p:nvPr/>
        </p:nvSpPr>
        <p:spPr>
          <a:xfrm>
            <a:off x="20828000" y="1408034"/>
            <a:ext cx="254000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indent="179999">
              <a:lnSpc>
                <a:spcPct val="90000"/>
              </a:lnSpc>
              <a:defRPr b="1" sz="5000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2</a:t>
            </a:r>
            <a:r>
              <a:rPr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17" name="Shape 223"/>
          <p:cNvSpPr txBox="1"/>
          <p:nvPr/>
        </p:nvSpPr>
        <p:spPr>
          <a:xfrm>
            <a:off x="20828000" y="2200124"/>
            <a:ext cx="254000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indent="179999">
              <a:spcBef>
                <a:spcPts val="500"/>
              </a:spcBef>
              <a:defRPr spc="-19" sz="2000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상태(state)와</a:t>
            </a:r>
          </a:p>
          <a:p>
            <a:pPr lvl="1" indent="179999">
              <a:spcBef>
                <a:spcPts val="500"/>
              </a:spcBef>
              <a:defRPr spc="-19" sz="2000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컴포넌트</a:t>
            </a:r>
          </a:p>
        </p:txBody>
      </p:sp>
      <p:sp>
        <p:nvSpPr>
          <p:cNvPr id="118" name="Shape 226"/>
          <p:cNvSpPr txBox="1"/>
          <p:nvPr/>
        </p:nvSpPr>
        <p:spPr>
          <a:xfrm>
            <a:off x="8912955" y="3755603"/>
            <a:ext cx="698500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b="1" spc="-45" sz="4500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상태를 UI와 </a:t>
            </a:r>
            <a:r>
              <a:rPr>
                <a:solidFill>
                  <a:srgbClr val="DA3C4F"/>
                </a:solidFill>
              </a:rPr>
              <a:t>동기화</a:t>
            </a:r>
            <a:r>
              <a:t> 시키는 법</a:t>
            </a:r>
          </a:p>
        </p:txBody>
      </p:sp>
      <p:pic>
        <p:nvPicPr>
          <p:cNvPr id="119" name="carbon (10).png" descr="carbon (10).png"/>
          <p:cNvPicPr>
            <a:picLocks noChangeAspect="1"/>
          </p:cNvPicPr>
          <p:nvPr/>
        </p:nvPicPr>
        <p:blipFill>
          <a:blip r:embed="rId3">
            <a:extLst/>
          </a:blip>
          <a:srcRect l="15641" t="28695" r="17455" b="20952"/>
          <a:stretch>
            <a:fillRect/>
          </a:stretch>
        </p:blipFill>
        <p:spPr>
          <a:xfrm>
            <a:off x="15195737" y="5378416"/>
            <a:ext cx="6238870" cy="38426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carbon (9).png" descr="carbon (9).png"/>
          <p:cNvPicPr>
            <a:picLocks noChangeAspect="1"/>
          </p:cNvPicPr>
          <p:nvPr/>
        </p:nvPicPr>
        <p:blipFill>
          <a:blip r:embed="rId4">
            <a:extLst/>
          </a:blip>
          <a:srcRect l="15534" t="28705" r="16433" b="20890"/>
          <a:stretch>
            <a:fillRect/>
          </a:stretch>
        </p:blipFill>
        <p:spPr>
          <a:xfrm>
            <a:off x="4495251" y="5378416"/>
            <a:ext cx="6337396" cy="38425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스크린샷 2022-04-03 오후 12.01.16.png" descr="스크린샷 2022-04-03 오후 12.01.16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097349" y="10306496"/>
            <a:ext cx="6435654" cy="1784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스크린샷 2022-04-03 오후 12.01.08.png" descr="스크린샷 2022-04-03 오후 12.01.08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46074" y="10280347"/>
            <a:ext cx="6435654" cy="18365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5" name="Shape 227"/>
          <p:cNvGrpSpPr/>
          <p:nvPr/>
        </p:nvGrpSpPr>
        <p:grpSpPr>
          <a:xfrm>
            <a:off x="2125966" y="6792186"/>
            <a:ext cx="1756624" cy="1015006"/>
            <a:chOff x="0" y="0"/>
            <a:chExt cx="1756622" cy="1015005"/>
          </a:xfrm>
        </p:grpSpPr>
        <p:sp>
          <p:nvSpPr>
            <p:cNvPr id="123" name="모서리가 둥근 직사각형"/>
            <p:cNvSpPr/>
            <p:nvPr/>
          </p:nvSpPr>
          <p:spPr>
            <a:xfrm>
              <a:off x="0" y="29208"/>
              <a:ext cx="1756623" cy="956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 cap="flat">
              <a:solidFill>
                <a:srgbClr val="7391FF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/>
              </a:pPr>
            </a:p>
          </p:txBody>
        </p:sp>
        <p:sp>
          <p:nvSpPr>
            <p:cNvPr id="124" name="상태"/>
            <p:cNvSpPr txBox="1"/>
            <p:nvPr/>
          </p:nvSpPr>
          <p:spPr>
            <a:xfrm>
              <a:off x="124716" y="0"/>
              <a:ext cx="1507191" cy="1015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3500">
                  <a:solidFill>
                    <a:srgbClr val="7391FF"/>
                  </a:solidFill>
                  <a:latin typeface="SpoqaHanSans-Bold"/>
                  <a:ea typeface="SpoqaHanSans-Bold"/>
                  <a:cs typeface="SpoqaHanSans-Bold"/>
                  <a:sym typeface="SpoqaHanSans-Bold"/>
                </a:defRPr>
              </a:lvl1pPr>
            </a:lstStyle>
            <a:p>
              <a:pPr/>
              <a:r>
                <a:t>상태</a:t>
              </a:r>
            </a:p>
          </p:txBody>
        </p:sp>
      </p:grpSp>
      <p:grpSp>
        <p:nvGrpSpPr>
          <p:cNvPr id="128" name="Shape 227"/>
          <p:cNvGrpSpPr/>
          <p:nvPr/>
        </p:nvGrpSpPr>
        <p:grpSpPr>
          <a:xfrm>
            <a:off x="2125966" y="10691140"/>
            <a:ext cx="1756624" cy="1015006"/>
            <a:chOff x="0" y="0"/>
            <a:chExt cx="1756622" cy="1015005"/>
          </a:xfrm>
        </p:grpSpPr>
        <p:sp>
          <p:nvSpPr>
            <p:cNvPr id="126" name="모서리가 둥근 직사각형"/>
            <p:cNvSpPr/>
            <p:nvPr/>
          </p:nvSpPr>
          <p:spPr>
            <a:xfrm>
              <a:off x="0" y="29208"/>
              <a:ext cx="1756623" cy="95659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 cap="flat">
              <a:solidFill>
                <a:srgbClr val="7391FF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/>
              </a:pPr>
            </a:p>
          </p:txBody>
        </p:sp>
        <p:sp>
          <p:nvSpPr>
            <p:cNvPr id="127" name="UI"/>
            <p:cNvSpPr txBox="1"/>
            <p:nvPr/>
          </p:nvSpPr>
          <p:spPr>
            <a:xfrm>
              <a:off x="124716" y="0"/>
              <a:ext cx="1507191" cy="1015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3500">
                  <a:solidFill>
                    <a:srgbClr val="7391FF"/>
                  </a:solidFill>
                  <a:latin typeface="SpoqaHanSans-Bold"/>
                  <a:ea typeface="SpoqaHanSans-Bold"/>
                  <a:cs typeface="SpoqaHanSans-Bold"/>
                  <a:sym typeface="SpoqaHanSans-Bold"/>
                </a:defRPr>
              </a:lvl1pPr>
            </a:lstStyle>
            <a:p>
              <a:pPr/>
              <a:r>
                <a:t>UI</a:t>
              </a:r>
            </a:p>
          </p:txBody>
        </p:sp>
      </p:grpSp>
      <p:sp>
        <p:nvSpPr>
          <p:cNvPr id="129" name="직사각형"/>
          <p:cNvSpPr/>
          <p:nvPr/>
        </p:nvSpPr>
        <p:spPr>
          <a:xfrm>
            <a:off x="5324058" y="8247918"/>
            <a:ext cx="2031775" cy="469901"/>
          </a:xfrm>
          <a:prstGeom prst="rect">
            <a:avLst/>
          </a:prstGeom>
          <a:solidFill>
            <a:schemeClr val="accent4">
              <a:lumOff val="12500"/>
              <a:alpha val="29118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0" name="직사각형"/>
          <p:cNvSpPr/>
          <p:nvPr/>
        </p:nvSpPr>
        <p:spPr>
          <a:xfrm>
            <a:off x="16018873" y="8247918"/>
            <a:ext cx="2031775" cy="469901"/>
          </a:xfrm>
          <a:prstGeom prst="rect">
            <a:avLst/>
          </a:prstGeom>
          <a:solidFill>
            <a:srgbClr val="DA3C4F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1" name="직사각형"/>
          <p:cNvSpPr/>
          <p:nvPr/>
        </p:nvSpPr>
        <p:spPr>
          <a:xfrm>
            <a:off x="6426629" y="11501747"/>
            <a:ext cx="559234" cy="469901"/>
          </a:xfrm>
          <a:prstGeom prst="rect">
            <a:avLst/>
          </a:prstGeom>
          <a:solidFill>
            <a:schemeClr val="accent4">
              <a:lumOff val="12500"/>
              <a:alpha val="29118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2" name="직사각형"/>
          <p:cNvSpPr/>
          <p:nvPr/>
        </p:nvSpPr>
        <p:spPr>
          <a:xfrm>
            <a:off x="17059774" y="11501747"/>
            <a:ext cx="559233" cy="469901"/>
          </a:xfrm>
          <a:prstGeom prst="rect">
            <a:avLst/>
          </a:prstGeom>
          <a:solidFill>
            <a:srgbClr val="DA3C4F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3" name="직사각형"/>
          <p:cNvSpPr/>
          <p:nvPr/>
        </p:nvSpPr>
        <p:spPr>
          <a:xfrm>
            <a:off x="20126187" y="10403030"/>
            <a:ext cx="1250458" cy="469901"/>
          </a:xfrm>
          <a:prstGeom prst="rect">
            <a:avLst/>
          </a:prstGeom>
          <a:solidFill>
            <a:srgbClr val="DA3C4F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4" name="직사각형"/>
          <p:cNvSpPr/>
          <p:nvPr/>
        </p:nvSpPr>
        <p:spPr>
          <a:xfrm>
            <a:off x="9451491" y="10403030"/>
            <a:ext cx="1250458" cy="469901"/>
          </a:xfrm>
          <a:prstGeom prst="rect">
            <a:avLst/>
          </a:prstGeom>
          <a:solidFill>
            <a:schemeClr val="accent4">
              <a:lumOff val="12500"/>
              <a:alpha val="29118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5" name="직선 화살표 연결선 8"/>
          <p:cNvSpPr/>
          <p:nvPr/>
        </p:nvSpPr>
        <p:spPr>
          <a:xfrm>
            <a:off x="10899449" y="11376072"/>
            <a:ext cx="4231704" cy="1"/>
          </a:xfrm>
          <a:prstGeom prst="line">
            <a:avLst/>
          </a:prstGeom>
          <a:ln w="101600">
            <a:solidFill>
              <a:srgbClr val="7990F7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유저 상호작용 등으로…"/>
          <p:cNvSpPr txBox="1"/>
          <p:nvPr/>
        </p:nvSpPr>
        <p:spPr>
          <a:xfrm>
            <a:off x="11445212" y="6073000"/>
            <a:ext cx="3387597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algn="ctr" defTabSz="457200">
              <a:lnSpc>
                <a:spcPct val="60000"/>
              </a:lnSpc>
              <a:spcBef>
                <a:spcPts val="1200"/>
              </a:spcBef>
              <a:defRPr spc="-29" sz="3000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t>유저 상호작용 등으로</a:t>
            </a:r>
          </a:p>
          <a:p>
            <a:pPr algn="ctr" defTabSz="457200">
              <a:lnSpc>
                <a:spcPct val="60000"/>
              </a:lnSpc>
              <a:spcBef>
                <a:spcPts val="1200"/>
              </a:spcBef>
              <a:defRPr spc="-29" sz="3000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>
                <a:latin typeface="SpoqaHanSans-Bold"/>
                <a:ea typeface="SpoqaHanSans-Bold"/>
                <a:cs typeface="SpoqaHanSans-Bold"/>
                <a:sym typeface="SpoqaHanSans-Bold"/>
              </a:rPr>
              <a:t>상태 변화</a:t>
            </a:r>
            <a:r>
              <a:t> 발생</a:t>
            </a:r>
          </a:p>
        </p:txBody>
      </p:sp>
      <p:sp>
        <p:nvSpPr>
          <p:cNvPr id="137" name="직선 화살표 연결선 8"/>
          <p:cNvSpPr/>
          <p:nvPr/>
        </p:nvSpPr>
        <p:spPr>
          <a:xfrm>
            <a:off x="10898293" y="7475716"/>
            <a:ext cx="4231704" cy="1"/>
          </a:xfrm>
          <a:prstGeom prst="line">
            <a:avLst/>
          </a:prstGeom>
          <a:ln w="101600">
            <a:solidFill>
              <a:srgbClr val="7990F7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8" name="UI = state를…"/>
          <p:cNvSpPr txBox="1"/>
          <p:nvPr/>
        </p:nvSpPr>
        <p:spPr>
          <a:xfrm>
            <a:off x="11620588" y="10058861"/>
            <a:ext cx="2789427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algn="ctr" defTabSz="457200">
              <a:lnSpc>
                <a:spcPct val="60000"/>
              </a:lnSpc>
              <a:spcBef>
                <a:spcPts val="1200"/>
              </a:spcBef>
              <a:defRPr spc="-29" sz="3000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>
                <a:solidFill>
                  <a:srgbClr val="DA3C4F"/>
                </a:solidFill>
                <a:latin typeface="SpoqaHanSans-Bold"/>
                <a:ea typeface="SpoqaHanSans-Bold"/>
                <a:cs typeface="SpoqaHanSans-Bold"/>
                <a:sym typeface="SpoqaHanSans-Bold"/>
              </a:rPr>
              <a:t>UI = state</a:t>
            </a:r>
            <a:r>
              <a:t>를 </a:t>
            </a:r>
          </a:p>
          <a:p>
            <a:pPr algn="ctr" defTabSz="457200">
              <a:lnSpc>
                <a:spcPct val="60000"/>
              </a:lnSpc>
              <a:spcBef>
                <a:spcPts val="1200"/>
              </a:spcBef>
              <a:defRPr spc="-29" sz="3000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t>어떻게 유지할까?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224"/>
          <p:cNvSpPr txBox="1"/>
          <p:nvPr/>
        </p:nvSpPr>
        <p:spPr>
          <a:xfrm>
            <a:off x="1524000" y="1460302"/>
            <a:ext cx="444500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>
            <a:lvl1pPr>
              <a:spcBef>
                <a:spcPts val="1000"/>
              </a:spcBef>
              <a:defRPr b="1" spc="-58" sz="3000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/>
            <a:r>
              <a:t>상태 - UI 동기화</a:t>
            </a:r>
          </a:p>
        </p:txBody>
      </p:sp>
      <p:sp>
        <p:nvSpPr>
          <p:cNvPr id="141" name="Shape 222"/>
          <p:cNvSpPr txBox="1"/>
          <p:nvPr/>
        </p:nvSpPr>
        <p:spPr>
          <a:xfrm>
            <a:off x="20828000" y="1408034"/>
            <a:ext cx="254000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indent="179999">
              <a:lnSpc>
                <a:spcPct val="90000"/>
              </a:lnSpc>
              <a:defRPr b="1" sz="5000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2</a:t>
            </a:r>
            <a:r>
              <a:rPr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42" name="Shape 223"/>
          <p:cNvSpPr txBox="1"/>
          <p:nvPr/>
        </p:nvSpPr>
        <p:spPr>
          <a:xfrm>
            <a:off x="20828000" y="2200124"/>
            <a:ext cx="254000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indent="179999">
              <a:spcBef>
                <a:spcPts val="500"/>
              </a:spcBef>
              <a:defRPr spc="-19" sz="2000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상태(state)와</a:t>
            </a:r>
          </a:p>
          <a:p>
            <a:pPr lvl="1" indent="179999">
              <a:spcBef>
                <a:spcPts val="500"/>
              </a:spcBef>
              <a:defRPr spc="-19" sz="2000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컴포넌트</a:t>
            </a:r>
          </a:p>
        </p:txBody>
      </p:sp>
      <p:sp>
        <p:nvSpPr>
          <p:cNvPr id="143" name="Shape 226"/>
          <p:cNvSpPr txBox="1"/>
          <p:nvPr/>
        </p:nvSpPr>
        <p:spPr>
          <a:xfrm>
            <a:off x="8912955" y="3755603"/>
            <a:ext cx="698500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>
            <a:lvl1pPr algn="ctr" defTabSz="457200">
              <a:spcBef>
                <a:spcPts val="1200"/>
              </a:spcBef>
              <a:defRPr b="1" spc="-45" sz="4500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/>
            <a:r>
              <a:t>방식 A</a:t>
            </a:r>
          </a:p>
        </p:txBody>
      </p:sp>
      <p:pic>
        <p:nvPicPr>
          <p:cNvPr id="144" name="스크린샷 2022-04-03 오후 12.01.16.png" descr="스크린샷 2022-04-03 오후 12.01.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14749" y="5503687"/>
            <a:ext cx="6435654" cy="1784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스크린샷 2022-04-03 오후 12.01.08.png" descr="스크린샷 2022-04-03 오후 12.01.0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63474" y="5477538"/>
            <a:ext cx="6435654" cy="183659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직사각형"/>
          <p:cNvSpPr/>
          <p:nvPr/>
        </p:nvSpPr>
        <p:spPr>
          <a:xfrm>
            <a:off x="5944029" y="6698938"/>
            <a:ext cx="559234" cy="469901"/>
          </a:xfrm>
          <a:prstGeom prst="rect">
            <a:avLst/>
          </a:prstGeom>
          <a:solidFill>
            <a:schemeClr val="accent4">
              <a:lumOff val="12500"/>
              <a:alpha val="29118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7" name="직사각형"/>
          <p:cNvSpPr/>
          <p:nvPr/>
        </p:nvSpPr>
        <p:spPr>
          <a:xfrm>
            <a:off x="16577174" y="6698938"/>
            <a:ext cx="559233" cy="469901"/>
          </a:xfrm>
          <a:prstGeom prst="rect">
            <a:avLst/>
          </a:prstGeom>
          <a:solidFill>
            <a:srgbClr val="DA3C4F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8" name="직사각형"/>
          <p:cNvSpPr/>
          <p:nvPr/>
        </p:nvSpPr>
        <p:spPr>
          <a:xfrm>
            <a:off x="19643587" y="5600221"/>
            <a:ext cx="1250458" cy="469901"/>
          </a:xfrm>
          <a:prstGeom prst="rect">
            <a:avLst/>
          </a:prstGeom>
          <a:solidFill>
            <a:srgbClr val="DA3C4F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9" name="직사각형"/>
          <p:cNvSpPr/>
          <p:nvPr/>
        </p:nvSpPr>
        <p:spPr>
          <a:xfrm>
            <a:off x="8968891" y="5600221"/>
            <a:ext cx="1250458" cy="469901"/>
          </a:xfrm>
          <a:prstGeom prst="rect">
            <a:avLst/>
          </a:prstGeom>
          <a:solidFill>
            <a:schemeClr val="accent4">
              <a:lumOff val="12500"/>
              <a:alpha val="29118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0" name="Shape 227"/>
          <p:cNvSpPr/>
          <p:nvPr/>
        </p:nvSpPr>
        <p:spPr>
          <a:xfrm>
            <a:off x="7089543" y="8047148"/>
            <a:ext cx="10447790" cy="3304639"/>
          </a:xfrm>
          <a:prstGeom prst="roundRect">
            <a:avLst>
              <a:gd name="adj" fmla="val 97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/>
            </a:pPr>
          </a:p>
        </p:txBody>
      </p:sp>
      <p:sp>
        <p:nvSpPr>
          <p:cNvPr id="151" name="버튼에 onClick 이벤트가 발생하면 아래 작업을 수행한다.…"/>
          <p:cNvSpPr txBox="1"/>
          <p:nvPr/>
        </p:nvSpPr>
        <p:spPr>
          <a:xfrm>
            <a:off x="7312013" y="8220249"/>
            <a:ext cx="10186887" cy="296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00789" indent="-300789" defTabSz="457200">
              <a:lnSpc>
                <a:spcPct val="60000"/>
              </a:lnSpc>
              <a:spcBef>
                <a:spcPts val="1200"/>
              </a:spcBef>
              <a:buSzPct val="100000"/>
              <a:buChar char="+"/>
              <a:defRPr spc="-29" sz="3000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버튼에 onClick 이벤트가 발생하면 아래 작업을 수행한다.</a:t>
            </a:r>
          </a:p>
          <a:p>
            <a:pPr defTabSz="457200">
              <a:lnSpc>
                <a:spcPct val="60000"/>
              </a:lnSpc>
              <a:spcBef>
                <a:spcPts val="1200"/>
              </a:spcBef>
              <a:defRPr spc="-14" sz="1500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</a:p>
          <a:p>
            <a:pPr marL="401052" indent="-401052" defTabSz="457200">
              <a:lnSpc>
                <a:spcPct val="60000"/>
              </a:lnSpc>
              <a:spcBef>
                <a:spcPts val="1200"/>
              </a:spcBef>
              <a:buSzPct val="100000"/>
              <a:buAutoNum type="arabicPeriod" startAt="1"/>
              <a:defRPr spc="-29" sz="3000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t>갯수 DOM을 select 한다.</a:t>
            </a:r>
          </a:p>
          <a:p>
            <a:pPr marL="401052" indent="-401052" defTabSz="457200">
              <a:lnSpc>
                <a:spcPct val="60000"/>
              </a:lnSpc>
              <a:spcBef>
                <a:spcPts val="1200"/>
              </a:spcBef>
              <a:buSzPct val="100000"/>
              <a:buAutoNum type="arabicPeriod" startAt="1"/>
              <a:defRPr spc="-29" sz="3000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t>갯수 DOM의 innerHTML을 변경한다. (1 -&gt; 2)</a:t>
            </a:r>
          </a:p>
          <a:p>
            <a:pPr marL="401052" indent="-401052" defTabSz="457200">
              <a:lnSpc>
                <a:spcPct val="60000"/>
              </a:lnSpc>
              <a:spcBef>
                <a:spcPts val="1200"/>
              </a:spcBef>
              <a:buSzPct val="100000"/>
              <a:buAutoNum type="arabicPeriod" startAt="1"/>
              <a:defRPr spc="-29" sz="3000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t>가격 DOM을 select 한다.</a:t>
            </a:r>
          </a:p>
          <a:p>
            <a:pPr marL="401052" indent="-401052" defTabSz="457200">
              <a:lnSpc>
                <a:spcPct val="60000"/>
              </a:lnSpc>
              <a:spcBef>
                <a:spcPts val="1200"/>
              </a:spcBef>
              <a:buSzPct val="100000"/>
              <a:buAutoNum type="arabicPeriod" startAt="1"/>
              <a:defRPr spc="-29" sz="3000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t>가격 DOM의 innerHTML을 변경한다. (10,000 -&gt; 20,000)</a:t>
            </a:r>
          </a:p>
        </p:txBody>
      </p:sp>
      <p:pic>
        <p:nvPicPr>
          <p:cNvPr id="152" name="carbon (12).png" descr="carbon (12).png"/>
          <p:cNvPicPr>
            <a:picLocks noChangeAspect="1"/>
          </p:cNvPicPr>
          <p:nvPr/>
        </p:nvPicPr>
        <p:blipFill>
          <a:blip r:embed="rId5">
            <a:extLst/>
          </a:blip>
          <a:srcRect l="10545" t="43005" r="11721" b="30631"/>
          <a:stretch>
            <a:fillRect/>
          </a:stretch>
        </p:blipFill>
        <p:spPr>
          <a:xfrm>
            <a:off x="7089571" y="11683424"/>
            <a:ext cx="10447866" cy="1336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224"/>
          <p:cNvSpPr txBox="1"/>
          <p:nvPr/>
        </p:nvSpPr>
        <p:spPr>
          <a:xfrm>
            <a:off x="1524000" y="1460302"/>
            <a:ext cx="444500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>
            <a:lvl1pPr>
              <a:spcBef>
                <a:spcPts val="1000"/>
              </a:spcBef>
              <a:defRPr b="1" spc="-58" sz="3000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/>
            <a:r>
              <a:t>상태 - UI 동기화</a:t>
            </a:r>
          </a:p>
        </p:txBody>
      </p:sp>
      <p:sp>
        <p:nvSpPr>
          <p:cNvPr id="155" name="Shape 222"/>
          <p:cNvSpPr txBox="1"/>
          <p:nvPr/>
        </p:nvSpPr>
        <p:spPr>
          <a:xfrm>
            <a:off x="20828000" y="1408034"/>
            <a:ext cx="254000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indent="179999">
              <a:lnSpc>
                <a:spcPct val="90000"/>
              </a:lnSpc>
              <a:defRPr b="1" sz="5000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2</a:t>
            </a:r>
            <a:r>
              <a:rPr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56" name="Shape 223"/>
          <p:cNvSpPr txBox="1"/>
          <p:nvPr/>
        </p:nvSpPr>
        <p:spPr>
          <a:xfrm>
            <a:off x="20828000" y="2200124"/>
            <a:ext cx="254000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indent="179999">
              <a:spcBef>
                <a:spcPts val="500"/>
              </a:spcBef>
              <a:defRPr spc="-19" sz="2000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상태(state)와</a:t>
            </a:r>
          </a:p>
          <a:p>
            <a:pPr lvl="1" indent="179999">
              <a:spcBef>
                <a:spcPts val="500"/>
              </a:spcBef>
              <a:defRPr spc="-19" sz="2000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컴포넌트</a:t>
            </a:r>
          </a:p>
        </p:txBody>
      </p:sp>
      <p:sp>
        <p:nvSpPr>
          <p:cNvPr id="157" name="Shape 226"/>
          <p:cNvSpPr txBox="1"/>
          <p:nvPr/>
        </p:nvSpPr>
        <p:spPr>
          <a:xfrm>
            <a:off x="8912955" y="3755603"/>
            <a:ext cx="698500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>
            <a:lvl1pPr algn="ctr" defTabSz="457200">
              <a:spcBef>
                <a:spcPts val="1200"/>
              </a:spcBef>
              <a:defRPr b="1" spc="-45" sz="4500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/>
            <a:r>
              <a:t>방식 B</a:t>
            </a:r>
          </a:p>
        </p:txBody>
      </p:sp>
      <p:pic>
        <p:nvPicPr>
          <p:cNvPr id="158" name="스크린샷 2022-04-03 오후 12.01.16.png" descr="스크린샷 2022-04-03 오후 12.01.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14749" y="5503687"/>
            <a:ext cx="6435654" cy="1784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스크린샷 2022-04-03 오후 12.01.08.png" descr="스크린샷 2022-04-03 오후 12.01.0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63474" y="5477538"/>
            <a:ext cx="6435654" cy="183659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직사각형"/>
          <p:cNvSpPr/>
          <p:nvPr/>
        </p:nvSpPr>
        <p:spPr>
          <a:xfrm>
            <a:off x="5944029" y="6698938"/>
            <a:ext cx="559234" cy="469901"/>
          </a:xfrm>
          <a:prstGeom prst="rect">
            <a:avLst/>
          </a:prstGeom>
          <a:solidFill>
            <a:schemeClr val="accent4">
              <a:lumOff val="12500"/>
              <a:alpha val="29118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61" name="직사각형"/>
          <p:cNvSpPr/>
          <p:nvPr/>
        </p:nvSpPr>
        <p:spPr>
          <a:xfrm>
            <a:off x="16577174" y="6698938"/>
            <a:ext cx="559233" cy="469901"/>
          </a:xfrm>
          <a:prstGeom prst="rect">
            <a:avLst/>
          </a:prstGeom>
          <a:solidFill>
            <a:srgbClr val="DA3C4F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62" name="직사각형"/>
          <p:cNvSpPr/>
          <p:nvPr/>
        </p:nvSpPr>
        <p:spPr>
          <a:xfrm>
            <a:off x="19643587" y="5600221"/>
            <a:ext cx="1250458" cy="469901"/>
          </a:xfrm>
          <a:prstGeom prst="rect">
            <a:avLst/>
          </a:prstGeom>
          <a:solidFill>
            <a:srgbClr val="DA3C4F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63" name="직사각형"/>
          <p:cNvSpPr/>
          <p:nvPr/>
        </p:nvSpPr>
        <p:spPr>
          <a:xfrm>
            <a:off x="8968891" y="5600221"/>
            <a:ext cx="1250458" cy="469901"/>
          </a:xfrm>
          <a:prstGeom prst="rect">
            <a:avLst/>
          </a:prstGeom>
          <a:solidFill>
            <a:schemeClr val="accent4">
              <a:lumOff val="12500"/>
              <a:alpha val="29118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64" name="Shape 227"/>
          <p:cNvSpPr/>
          <p:nvPr/>
        </p:nvSpPr>
        <p:spPr>
          <a:xfrm>
            <a:off x="1850694" y="7884986"/>
            <a:ext cx="10447791" cy="5265454"/>
          </a:xfrm>
          <a:prstGeom prst="roundRect">
            <a:avLst>
              <a:gd name="adj" fmla="val 608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/>
            </a:pPr>
          </a:p>
        </p:txBody>
      </p:sp>
      <p:sp>
        <p:nvSpPr>
          <p:cNvPr id="165" name="버튼에 onClick 이벤트가 발생하면 아래 작업을 수행한다.…"/>
          <p:cNvSpPr txBox="1"/>
          <p:nvPr/>
        </p:nvSpPr>
        <p:spPr>
          <a:xfrm>
            <a:off x="2073164" y="8750236"/>
            <a:ext cx="10186887" cy="1478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00789" indent="-300789" defTabSz="457200">
              <a:lnSpc>
                <a:spcPct val="60000"/>
              </a:lnSpc>
              <a:spcBef>
                <a:spcPts val="1200"/>
              </a:spcBef>
              <a:buSzPct val="100000"/>
              <a:buChar char="+"/>
              <a:defRPr spc="-29" sz="3000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버튼에 onClick 이벤트가 발생하면 아래 작업을 수행한다.</a:t>
            </a:r>
          </a:p>
          <a:p>
            <a:pPr defTabSz="457200">
              <a:lnSpc>
                <a:spcPct val="60000"/>
              </a:lnSpc>
              <a:spcBef>
                <a:spcPts val="1200"/>
              </a:spcBef>
              <a:defRPr spc="-14" sz="1500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</a:p>
          <a:p>
            <a:pPr marL="401052" indent="-401052" defTabSz="457200">
              <a:lnSpc>
                <a:spcPct val="60000"/>
              </a:lnSpc>
              <a:spcBef>
                <a:spcPts val="1200"/>
              </a:spcBef>
              <a:buSzPct val="100000"/>
              <a:buAutoNum type="arabicPeriod" startAt="1"/>
              <a:defRPr spc="-29" sz="3000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t>장바구니 정보를 담고 있는 객체를 수정한다.</a:t>
            </a:r>
          </a:p>
        </p:txBody>
      </p:sp>
      <p:pic>
        <p:nvPicPr>
          <p:cNvPr id="166" name="carbon (10).png" descr="carbon (10).png"/>
          <p:cNvPicPr>
            <a:picLocks noChangeAspect="1"/>
          </p:cNvPicPr>
          <p:nvPr/>
        </p:nvPicPr>
        <p:blipFill>
          <a:blip r:embed="rId5">
            <a:extLst/>
          </a:blip>
          <a:srcRect l="15641" t="28695" r="17455" b="20952"/>
          <a:stretch>
            <a:fillRect/>
          </a:stretch>
        </p:blipFill>
        <p:spPr>
          <a:xfrm>
            <a:off x="7432395" y="10396189"/>
            <a:ext cx="3788712" cy="2333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carbon (9).png" descr="carbon (9).png"/>
          <p:cNvPicPr>
            <a:picLocks noChangeAspect="1"/>
          </p:cNvPicPr>
          <p:nvPr/>
        </p:nvPicPr>
        <p:blipFill>
          <a:blip r:embed="rId6">
            <a:extLst/>
          </a:blip>
          <a:srcRect l="15534" t="28705" r="16433" b="20890"/>
          <a:stretch>
            <a:fillRect/>
          </a:stretch>
        </p:blipFill>
        <p:spPr>
          <a:xfrm>
            <a:off x="2928215" y="10396189"/>
            <a:ext cx="3848957" cy="2333734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227"/>
          <p:cNvSpPr/>
          <p:nvPr/>
        </p:nvSpPr>
        <p:spPr>
          <a:xfrm>
            <a:off x="12537723" y="7884986"/>
            <a:ext cx="10447790" cy="5265454"/>
          </a:xfrm>
          <a:prstGeom prst="roundRect">
            <a:avLst>
              <a:gd name="adj" fmla="val 608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/>
            </a:pPr>
          </a:p>
        </p:txBody>
      </p:sp>
      <p:sp>
        <p:nvSpPr>
          <p:cNvPr id="169" name="장바구니 정보가 담긴 객체가 수정되면 아래 작업을 수행한다.…"/>
          <p:cNvSpPr txBox="1"/>
          <p:nvPr/>
        </p:nvSpPr>
        <p:spPr>
          <a:xfrm>
            <a:off x="12760193" y="8502586"/>
            <a:ext cx="10186887" cy="1973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457200">
              <a:lnSpc>
                <a:spcPct val="60000"/>
              </a:lnSpc>
              <a:spcBef>
                <a:spcPts val="1200"/>
              </a:spcBef>
              <a:defRPr spc="-29" sz="3000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장바구니 정보가 담긴 객체가 수정되면 아래 작업을 수행한다.</a:t>
            </a:r>
          </a:p>
          <a:p>
            <a:pPr defTabSz="457200">
              <a:lnSpc>
                <a:spcPct val="60000"/>
              </a:lnSpc>
              <a:spcBef>
                <a:spcPts val="1200"/>
              </a:spcBef>
              <a:defRPr spc="-14" sz="1500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</a:p>
          <a:p>
            <a:pPr marL="401052" indent="-401052" defTabSz="457200">
              <a:lnSpc>
                <a:spcPct val="60000"/>
              </a:lnSpc>
              <a:spcBef>
                <a:spcPts val="1200"/>
              </a:spcBef>
              <a:buSzPct val="100000"/>
              <a:buAutoNum type="arabicPeriod" startAt="1"/>
              <a:defRPr spc="-29" sz="3000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t>장바구니 객체를 바탕으로 UI를 다시 그린다. (HTML 재생성)</a:t>
            </a:r>
          </a:p>
        </p:txBody>
      </p:sp>
      <p:pic>
        <p:nvPicPr>
          <p:cNvPr id="170" name="carbon (13).png" descr="carbon (13).png"/>
          <p:cNvPicPr>
            <a:picLocks noChangeAspect="1"/>
          </p:cNvPicPr>
          <p:nvPr/>
        </p:nvPicPr>
        <p:blipFill>
          <a:blip r:embed="rId7">
            <a:extLst/>
          </a:blip>
          <a:srcRect l="15835" t="30381" r="16896" b="22075"/>
          <a:stretch>
            <a:fillRect/>
          </a:stretch>
        </p:blipFill>
        <p:spPr>
          <a:xfrm>
            <a:off x="15539117" y="10266032"/>
            <a:ext cx="4444955" cy="2573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224"/>
          <p:cNvSpPr txBox="1"/>
          <p:nvPr/>
        </p:nvSpPr>
        <p:spPr>
          <a:xfrm>
            <a:off x="1524000" y="1460302"/>
            <a:ext cx="6278886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>
            <a:lvl1pPr>
              <a:spcBef>
                <a:spcPts val="1000"/>
              </a:spcBef>
              <a:defRPr b="1" spc="-58" sz="3000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/>
            <a:r>
              <a:t>명령형 프로그래밍과 선언형 프로그래밍</a:t>
            </a:r>
          </a:p>
        </p:txBody>
      </p:sp>
      <p:sp>
        <p:nvSpPr>
          <p:cNvPr id="173" name="Shape 222"/>
          <p:cNvSpPr txBox="1"/>
          <p:nvPr/>
        </p:nvSpPr>
        <p:spPr>
          <a:xfrm>
            <a:off x="20828000" y="1408034"/>
            <a:ext cx="254000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indent="179999">
              <a:lnSpc>
                <a:spcPct val="90000"/>
              </a:lnSpc>
              <a:defRPr b="1" sz="5000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2</a:t>
            </a:r>
            <a:r>
              <a:rPr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74" name="Shape 223"/>
          <p:cNvSpPr txBox="1"/>
          <p:nvPr/>
        </p:nvSpPr>
        <p:spPr>
          <a:xfrm>
            <a:off x="20828000" y="2200124"/>
            <a:ext cx="254000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indent="179999">
              <a:spcBef>
                <a:spcPts val="500"/>
              </a:spcBef>
              <a:defRPr spc="-19" sz="2000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상태(state)와</a:t>
            </a:r>
          </a:p>
          <a:p>
            <a:pPr lvl="1" indent="179999">
              <a:spcBef>
                <a:spcPts val="500"/>
              </a:spcBef>
              <a:defRPr spc="-19" sz="2000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컴포넌트</a:t>
            </a:r>
          </a:p>
        </p:txBody>
      </p:sp>
      <p:sp>
        <p:nvSpPr>
          <p:cNvPr id="175" name="Shape 226"/>
          <p:cNvSpPr txBox="1"/>
          <p:nvPr/>
        </p:nvSpPr>
        <p:spPr>
          <a:xfrm>
            <a:off x="3532094" y="4400014"/>
            <a:ext cx="698500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b="1" spc="-45" sz="4500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방식 A = </a:t>
            </a:r>
            <a:r>
              <a:rPr>
                <a:solidFill>
                  <a:srgbClr val="DA3C4F"/>
                </a:solidFill>
              </a:rPr>
              <a:t>명령형(절차적)</a:t>
            </a:r>
            <a:r>
              <a:t> 방식</a:t>
            </a:r>
          </a:p>
        </p:txBody>
      </p:sp>
      <p:sp>
        <p:nvSpPr>
          <p:cNvPr id="176" name="Shape 227"/>
          <p:cNvSpPr/>
          <p:nvPr/>
        </p:nvSpPr>
        <p:spPr>
          <a:xfrm>
            <a:off x="1784882" y="6310174"/>
            <a:ext cx="10447790" cy="3304640"/>
          </a:xfrm>
          <a:prstGeom prst="roundRect">
            <a:avLst>
              <a:gd name="adj" fmla="val 97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/>
            </a:pPr>
          </a:p>
        </p:txBody>
      </p:sp>
      <p:sp>
        <p:nvSpPr>
          <p:cNvPr id="177" name="버튼에 onClick 이벤트가 발생하면 아래 작업을 수행한다.…"/>
          <p:cNvSpPr txBox="1"/>
          <p:nvPr/>
        </p:nvSpPr>
        <p:spPr>
          <a:xfrm>
            <a:off x="2007352" y="6483275"/>
            <a:ext cx="10186887" cy="296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00789" indent="-300789" defTabSz="457200">
              <a:lnSpc>
                <a:spcPct val="60000"/>
              </a:lnSpc>
              <a:spcBef>
                <a:spcPts val="1200"/>
              </a:spcBef>
              <a:buSzPct val="100000"/>
              <a:buChar char="+"/>
              <a:defRPr spc="-29" sz="3000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버튼에 onClick 이벤트가 발생하면 아래 작업을 수행한다.</a:t>
            </a:r>
          </a:p>
          <a:p>
            <a:pPr defTabSz="457200">
              <a:lnSpc>
                <a:spcPct val="60000"/>
              </a:lnSpc>
              <a:spcBef>
                <a:spcPts val="1200"/>
              </a:spcBef>
              <a:defRPr spc="-14" sz="1500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</a:p>
          <a:p>
            <a:pPr marL="401052" indent="-401052" defTabSz="457200">
              <a:lnSpc>
                <a:spcPct val="60000"/>
              </a:lnSpc>
              <a:spcBef>
                <a:spcPts val="1200"/>
              </a:spcBef>
              <a:buSzPct val="100000"/>
              <a:buAutoNum type="arabicPeriod" startAt="1"/>
              <a:defRPr spc="-29" sz="3000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t>갯수 DOM을 select 한다.</a:t>
            </a:r>
          </a:p>
          <a:p>
            <a:pPr marL="401052" indent="-401052" defTabSz="457200">
              <a:lnSpc>
                <a:spcPct val="60000"/>
              </a:lnSpc>
              <a:spcBef>
                <a:spcPts val="1200"/>
              </a:spcBef>
              <a:buSzPct val="100000"/>
              <a:buAutoNum type="arabicPeriod" startAt="1"/>
              <a:defRPr spc="-29" sz="3000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t>갯수 DOM의 innerHTML을 수정한다. (1 -&gt; 2)</a:t>
            </a:r>
          </a:p>
          <a:p>
            <a:pPr marL="401052" indent="-401052" defTabSz="457200">
              <a:lnSpc>
                <a:spcPct val="60000"/>
              </a:lnSpc>
              <a:spcBef>
                <a:spcPts val="1200"/>
              </a:spcBef>
              <a:buSzPct val="100000"/>
              <a:buAutoNum type="arabicPeriod" startAt="1"/>
              <a:defRPr spc="-29" sz="3000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t>가격 DOM을 select 한다.</a:t>
            </a:r>
          </a:p>
          <a:p>
            <a:pPr marL="401052" indent="-401052" defTabSz="457200">
              <a:lnSpc>
                <a:spcPct val="60000"/>
              </a:lnSpc>
              <a:spcBef>
                <a:spcPts val="1200"/>
              </a:spcBef>
              <a:buSzPct val="100000"/>
              <a:buAutoNum type="arabicPeriod" startAt="1"/>
              <a:defRPr spc="-29" sz="3000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t>가격 DOM의 innerHTML을 수정한다. (10,000 -&gt; 20,000)</a:t>
            </a:r>
          </a:p>
        </p:txBody>
      </p:sp>
      <p:sp>
        <p:nvSpPr>
          <p:cNvPr id="178" name="Shape 226"/>
          <p:cNvSpPr txBox="1"/>
          <p:nvPr/>
        </p:nvSpPr>
        <p:spPr>
          <a:xfrm>
            <a:off x="2560138" y="5496699"/>
            <a:ext cx="8928915" cy="554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algn="ctr" defTabSz="457200">
              <a:defRPr sz="2800">
                <a:solidFill>
                  <a:srgbClr val="666666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t>어떤 일을 </a:t>
            </a:r>
            <a:r>
              <a:rPr u="sng">
                <a:latin typeface="SpoqaHanSans-Bold"/>
                <a:ea typeface="SpoqaHanSans-Bold"/>
                <a:cs typeface="SpoqaHanSans-Bold"/>
                <a:sym typeface="SpoqaHanSans-Bold"/>
              </a:rPr>
              <a:t>어떻게</a:t>
            </a:r>
            <a:r>
              <a:rPr>
                <a:latin typeface="SpoqaHanSans-Bold"/>
                <a:ea typeface="SpoqaHanSans-Bold"/>
                <a:cs typeface="SpoqaHanSans-Bold"/>
                <a:sym typeface="SpoqaHanSans-Bold"/>
              </a:rPr>
              <a:t> </a:t>
            </a:r>
            <a:r>
              <a:t>할 것인가</a:t>
            </a:r>
          </a:p>
        </p:txBody>
      </p:sp>
      <p:sp>
        <p:nvSpPr>
          <p:cNvPr id="179" name="Shape 226"/>
          <p:cNvSpPr txBox="1"/>
          <p:nvPr/>
        </p:nvSpPr>
        <p:spPr>
          <a:xfrm>
            <a:off x="14438438" y="4308375"/>
            <a:ext cx="698500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b="1" spc="-45" sz="4500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방식 B = </a:t>
            </a:r>
            <a:r>
              <a:rPr>
                <a:solidFill>
                  <a:srgbClr val="DA3C4F"/>
                </a:solidFill>
              </a:rPr>
              <a:t>선언적</a:t>
            </a:r>
            <a:r>
              <a:t> 방식</a:t>
            </a:r>
          </a:p>
        </p:txBody>
      </p:sp>
      <p:sp>
        <p:nvSpPr>
          <p:cNvPr id="180" name="Shape 226"/>
          <p:cNvSpPr txBox="1"/>
          <p:nvPr/>
        </p:nvSpPr>
        <p:spPr>
          <a:xfrm>
            <a:off x="14438438" y="5405060"/>
            <a:ext cx="6985003" cy="554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algn="ctr" defTabSz="457200">
              <a:defRPr sz="2800">
                <a:solidFill>
                  <a:srgbClr val="666666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u="sng">
                <a:latin typeface="SpoqaHanSans-Bold"/>
                <a:ea typeface="SpoqaHanSans-Bold"/>
                <a:cs typeface="SpoqaHanSans-Bold"/>
                <a:sym typeface="SpoqaHanSans-Bold"/>
              </a:rPr>
              <a:t>무엇을</a:t>
            </a:r>
            <a:r>
              <a:rPr>
                <a:latin typeface="SpoqaHanSans-Bold"/>
                <a:ea typeface="SpoqaHanSans-Bold"/>
                <a:cs typeface="SpoqaHanSans-Bold"/>
                <a:sym typeface="SpoqaHanSans-Bold"/>
              </a:rPr>
              <a:t> </a:t>
            </a:r>
            <a:r>
              <a:t>할 것인가</a:t>
            </a:r>
          </a:p>
        </p:txBody>
      </p:sp>
      <p:sp>
        <p:nvSpPr>
          <p:cNvPr id="181" name="Shape 227"/>
          <p:cNvSpPr/>
          <p:nvPr/>
        </p:nvSpPr>
        <p:spPr>
          <a:xfrm>
            <a:off x="12656245" y="6315027"/>
            <a:ext cx="10447790" cy="3294934"/>
          </a:xfrm>
          <a:prstGeom prst="roundRect">
            <a:avLst>
              <a:gd name="adj" fmla="val 972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/>
            </a:pPr>
          </a:p>
        </p:txBody>
      </p:sp>
      <p:sp>
        <p:nvSpPr>
          <p:cNvPr id="182" name="버튼에 onClick 이벤트가 발생하면 아래 작업을 수행한다.…"/>
          <p:cNvSpPr txBox="1"/>
          <p:nvPr/>
        </p:nvSpPr>
        <p:spPr>
          <a:xfrm>
            <a:off x="12878715" y="6507074"/>
            <a:ext cx="10186887" cy="291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00789" indent="-300789" defTabSz="457200">
              <a:lnSpc>
                <a:spcPct val="60000"/>
              </a:lnSpc>
              <a:spcBef>
                <a:spcPts val="1200"/>
              </a:spcBef>
              <a:buSzPct val="100000"/>
              <a:buChar char="+"/>
              <a:defRPr spc="-29" sz="3000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버튼에 onClick 이벤트가 발생하면 아래 작업을 수행한다.</a:t>
            </a:r>
          </a:p>
          <a:p>
            <a:pPr marL="401052" indent="-401052" defTabSz="457200">
              <a:lnSpc>
                <a:spcPct val="60000"/>
              </a:lnSpc>
              <a:spcBef>
                <a:spcPts val="1200"/>
              </a:spcBef>
              <a:buSzPct val="100000"/>
              <a:buAutoNum type="arabicPeriod" startAt="1"/>
              <a:defRPr spc="-29" sz="3000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t>장바구니 정보를 담고 있는 객체를 수정한다. (count += 1)  </a:t>
            </a:r>
          </a:p>
          <a:p>
            <a:pPr defTabSz="457200">
              <a:lnSpc>
                <a:spcPct val="60000"/>
              </a:lnSpc>
              <a:spcBef>
                <a:spcPts val="1200"/>
              </a:spcBef>
              <a:defRPr spc="-9" sz="1000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</a:p>
          <a:p>
            <a:pPr defTabSz="457200">
              <a:lnSpc>
                <a:spcPct val="60000"/>
              </a:lnSpc>
              <a:spcBef>
                <a:spcPts val="1200"/>
              </a:spcBef>
              <a:defRPr spc="-29" sz="3000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</a:p>
          <a:p>
            <a:pPr defTabSz="457200">
              <a:lnSpc>
                <a:spcPct val="60000"/>
              </a:lnSpc>
              <a:spcBef>
                <a:spcPts val="1200"/>
              </a:spcBef>
              <a:defRPr spc="-29" sz="3000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장바구니 정보가 담긴 객체가 수정되면 아래 작업을 수행한다.</a:t>
            </a:r>
          </a:p>
          <a:p>
            <a:pPr marL="401052" indent="-401052" defTabSz="457200">
              <a:lnSpc>
                <a:spcPct val="60000"/>
              </a:lnSpc>
              <a:spcBef>
                <a:spcPts val="1200"/>
              </a:spcBef>
              <a:buSzPct val="100000"/>
              <a:buAutoNum type="arabicPeriod" startAt="2"/>
              <a:defRPr spc="-29" sz="3000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t>수정된 객체를 바탕으로 UI를 다시 그린다.</a:t>
            </a:r>
          </a:p>
        </p:txBody>
      </p:sp>
      <p:sp>
        <p:nvSpPr>
          <p:cNvPr id="183" name="Shape 226"/>
          <p:cNvSpPr txBox="1"/>
          <p:nvPr/>
        </p:nvSpPr>
        <p:spPr>
          <a:xfrm>
            <a:off x="2544320" y="10759568"/>
            <a:ext cx="8928914" cy="158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marL="280736" indent="-280736" defTabSz="457200">
              <a:buSzPct val="100000"/>
              <a:buChar char="•"/>
              <a:defRPr sz="2800">
                <a:solidFill>
                  <a:srgbClr val="666666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t>상태 정보가 </a:t>
            </a:r>
            <a:r>
              <a:rPr>
                <a:solidFill>
                  <a:srgbClr val="7990F7"/>
                </a:solidFill>
                <a:latin typeface="SpoqaHanSans-Bold"/>
                <a:ea typeface="SpoqaHanSans-Bold"/>
                <a:cs typeface="SpoqaHanSans-Bold"/>
                <a:sym typeface="SpoqaHanSans-Bold"/>
              </a:rPr>
              <a:t>DOM</a:t>
            </a:r>
            <a:r>
              <a:t>에 산발적으로 저장되어 있다.</a:t>
            </a:r>
          </a:p>
          <a:p>
            <a:pPr marL="280736" indent="-280736" defTabSz="457200">
              <a:buSzPct val="100000"/>
              <a:buChar char="•"/>
              <a:defRPr sz="2800">
                <a:solidFill>
                  <a:srgbClr val="666666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t>상태 관리가 곧 DOM 조작을 의미한다. (분리 X)</a:t>
            </a:r>
          </a:p>
          <a:p>
            <a:pPr marL="280736" indent="-280736" defTabSz="457200">
              <a:buSzPct val="100000"/>
              <a:buChar char="•"/>
              <a:defRPr sz="2800">
                <a:solidFill>
                  <a:srgbClr val="666666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t>DOM을 조작하는 코드가 여러 곳에 산발적으로 존재한다.</a:t>
            </a:r>
          </a:p>
        </p:txBody>
      </p:sp>
      <p:sp>
        <p:nvSpPr>
          <p:cNvPr id="184" name="Shape 226"/>
          <p:cNvSpPr txBox="1"/>
          <p:nvPr/>
        </p:nvSpPr>
        <p:spPr>
          <a:xfrm>
            <a:off x="12290025" y="10651411"/>
            <a:ext cx="10843315" cy="262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marL="280736" indent="-280736" defTabSz="457200">
              <a:buSzPct val="100000"/>
              <a:buChar char="•"/>
              <a:defRPr sz="2800">
                <a:solidFill>
                  <a:srgbClr val="666666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t>상태 정보는 DOM이 아닌 </a:t>
            </a:r>
            <a:r>
              <a:rPr>
                <a:solidFill>
                  <a:srgbClr val="7990F7"/>
                </a:solidFill>
                <a:latin typeface="SpoqaHanSans-Bold"/>
                <a:ea typeface="SpoqaHanSans-Bold"/>
                <a:cs typeface="SpoqaHanSans-Bold"/>
                <a:sym typeface="SpoqaHanSans-Bold"/>
              </a:rPr>
              <a:t>JS 내의 값</a:t>
            </a:r>
            <a:r>
              <a:t>으로 존재한다.</a:t>
            </a:r>
          </a:p>
          <a:p>
            <a:pPr marL="280736" indent="-280736" defTabSz="457200">
              <a:buSzPct val="100000"/>
              <a:buChar char="•"/>
              <a:defRPr sz="2800">
                <a:solidFill>
                  <a:srgbClr val="666666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t>상태 관리 기능과, DOM 조작 기능이 분리되어 있다.</a:t>
            </a:r>
          </a:p>
          <a:p>
            <a:pPr marL="280736" indent="-280736" defTabSz="457200">
              <a:buSzPct val="100000"/>
              <a:buChar char="•"/>
              <a:defRPr sz="2800">
                <a:solidFill>
                  <a:srgbClr val="666666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t>DOM은 개별적으로 조작되지 않으며, 변경된 상태에 맞게 다시 그려진다.</a:t>
            </a:r>
          </a:p>
          <a:p>
            <a:pPr marL="280736" indent="-280736" defTabSz="457200">
              <a:buSzPct val="100000"/>
              <a:buChar char="•"/>
              <a:defRPr sz="2800">
                <a:solidFill>
                  <a:srgbClr val="666666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t>선언적 방식으로 코드를 작성하기 위해서는, 상태 변화를 감지해 DOM을 조작하는 (명령형) 부분이 </a:t>
            </a:r>
            <a:r>
              <a:rPr>
                <a:solidFill>
                  <a:srgbClr val="7990F7"/>
                </a:solidFill>
                <a:latin typeface="SpoqaHanSans-Bold"/>
                <a:ea typeface="SpoqaHanSans-Bold"/>
                <a:cs typeface="SpoqaHanSans-Bold"/>
                <a:sym typeface="SpoqaHanSans-Bold"/>
              </a:rPr>
              <a:t>추상화</a:t>
            </a:r>
            <a:r>
              <a:t> 되어 있어야 한다.</a:t>
            </a:r>
          </a:p>
        </p:txBody>
      </p:sp>
      <p:sp>
        <p:nvSpPr>
          <p:cNvPr id="185" name="Shape 226"/>
          <p:cNvSpPr txBox="1"/>
          <p:nvPr/>
        </p:nvSpPr>
        <p:spPr>
          <a:xfrm>
            <a:off x="2544320" y="10030577"/>
            <a:ext cx="892891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algn="ctr" defTabSz="457200">
              <a:defRPr sz="2800">
                <a:solidFill>
                  <a:srgbClr val="666666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>
                <a:latin typeface="SpoqaHanSans-Bold"/>
                <a:ea typeface="SpoqaHanSans-Bold"/>
                <a:cs typeface="SpoqaHanSans-Bold"/>
                <a:sym typeface="SpoqaHanSans-Bold"/>
              </a:rPr>
              <a:t>프론트엔드 웹 개발</a:t>
            </a:r>
            <a:r>
              <a:t>에서 일반적으로 명령형 방식은,</a:t>
            </a:r>
          </a:p>
        </p:txBody>
      </p:sp>
      <p:sp>
        <p:nvSpPr>
          <p:cNvPr id="186" name="Shape 226"/>
          <p:cNvSpPr txBox="1"/>
          <p:nvPr/>
        </p:nvSpPr>
        <p:spPr>
          <a:xfrm>
            <a:off x="13247225" y="10030577"/>
            <a:ext cx="892891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algn="ctr" defTabSz="457200">
              <a:defRPr sz="2800">
                <a:solidFill>
                  <a:srgbClr val="666666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>
                <a:latin typeface="SpoqaHanSans-Bold"/>
                <a:ea typeface="SpoqaHanSans-Bold"/>
                <a:cs typeface="SpoqaHanSans-Bold"/>
                <a:sym typeface="SpoqaHanSans-Bold"/>
              </a:rPr>
              <a:t>프론트엔드 웹 개발</a:t>
            </a:r>
            <a:r>
              <a:t>에서 일반적으로 선언적 방식은,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224"/>
          <p:cNvSpPr txBox="1"/>
          <p:nvPr/>
        </p:nvSpPr>
        <p:spPr>
          <a:xfrm>
            <a:off x="1524000" y="1460302"/>
            <a:ext cx="6278886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>
            <a:lvl1pPr>
              <a:spcBef>
                <a:spcPts val="1000"/>
              </a:spcBef>
              <a:defRPr b="1" spc="-58" sz="3000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/>
            <a:r>
              <a:t>명령형 프로그래밍과 선언형 프로그래밍</a:t>
            </a:r>
          </a:p>
        </p:txBody>
      </p:sp>
      <p:sp>
        <p:nvSpPr>
          <p:cNvPr id="189" name="Shape 222"/>
          <p:cNvSpPr txBox="1"/>
          <p:nvPr/>
        </p:nvSpPr>
        <p:spPr>
          <a:xfrm>
            <a:off x="20828000" y="1408034"/>
            <a:ext cx="254000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indent="179999">
              <a:lnSpc>
                <a:spcPct val="90000"/>
              </a:lnSpc>
              <a:defRPr b="1" sz="5000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2</a:t>
            </a:r>
            <a:r>
              <a:rPr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90" name="Shape 223"/>
          <p:cNvSpPr txBox="1"/>
          <p:nvPr/>
        </p:nvSpPr>
        <p:spPr>
          <a:xfrm>
            <a:off x="20828000" y="2200124"/>
            <a:ext cx="254000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indent="179999">
              <a:spcBef>
                <a:spcPts val="500"/>
              </a:spcBef>
              <a:defRPr spc="-19" sz="2000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상태(state)와</a:t>
            </a:r>
          </a:p>
          <a:p>
            <a:pPr lvl="1" indent="179999">
              <a:spcBef>
                <a:spcPts val="500"/>
              </a:spcBef>
              <a:defRPr spc="-19" sz="2000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컴포넌트</a:t>
            </a:r>
          </a:p>
        </p:txBody>
      </p:sp>
      <p:sp>
        <p:nvSpPr>
          <p:cNvPr id="191" name="Shape 226"/>
          <p:cNvSpPr txBox="1"/>
          <p:nvPr/>
        </p:nvSpPr>
        <p:spPr>
          <a:xfrm>
            <a:off x="8912955" y="3755603"/>
            <a:ext cx="698500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>
            <a:lvl1pPr algn="ctr" defTabSz="457200">
              <a:spcBef>
                <a:spcPts val="1200"/>
              </a:spcBef>
              <a:defRPr b="1" spc="-45" sz="4500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/>
            <a:r>
              <a:t>두가지 방법 직접 실습해보기</a:t>
            </a:r>
          </a:p>
        </p:txBody>
      </p:sp>
      <p:pic>
        <p:nvPicPr>
          <p:cNvPr id="19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98911" y="5478893"/>
            <a:ext cx="3929163" cy="6616018"/>
          </a:xfrm>
          <a:prstGeom prst="rect">
            <a:avLst/>
          </a:prstGeom>
          <a:ln w="50800">
            <a:solidFill>
              <a:srgbClr val="7990F7"/>
            </a:solidFill>
            <a:miter/>
          </a:ln>
        </p:spPr>
      </p:pic>
      <p:sp>
        <p:nvSpPr>
          <p:cNvPr id="193" name="Shape 227"/>
          <p:cNvSpPr/>
          <p:nvPr/>
        </p:nvSpPr>
        <p:spPr>
          <a:xfrm>
            <a:off x="9891182" y="6075717"/>
            <a:ext cx="10447790" cy="2336276"/>
          </a:xfrm>
          <a:prstGeom prst="roundRect">
            <a:avLst>
              <a:gd name="adj" fmla="val 13720"/>
            </a:avLst>
          </a:prstGeom>
          <a:solidFill>
            <a:srgbClr val="FFFFFF"/>
          </a:solidFill>
          <a:ln w="50800">
            <a:solidFill>
              <a:srgbClr val="50505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defRPr sz="3200"/>
            </a:pPr>
          </a:p>
        </p:txBody>
      </p:sp>
      <p:sp>
        <p:nvSpPr>
          <p:cNvPr id="194" name="[add]를 누르면 랜덤한 값의 &lt;li&gt;가 추가된다.…"/>
          <p:cNvSpPr txBox="1"/>
          <p:nvPr/>
        </p:nvSpPr>
        <p:spPr>
          <a:xfrm>
            <a:off x="10238725" y="7028180"/>
            <a:ext cx="10186887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marL="300789" indent="-300789" defTabSz="457200">
              <a:lnSpc>
                <a:spcPct val="60000"/>
              </a:lnSpc>
              <a:spcBef>
                <a:spcPts val="1200"/>
              </a:spcBef>
              <a:buSzPct val="100000"/>
              <a:buChar char="•"/>
              <a:defRPr spc="-29" sz="3000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t>[add]를 누르면 랜덤한 값의 &lt;li&gt;가 추가된다.</a:t>
            </a:r>
          </a:p>
          <a:p>
            <a:pPr marL="300789" indent="-300789" defTabSz="457200">
              <a:lnSpc>
                <a:spcPct val="60000"/>
              </a:lnSpc>
              <a:spcBef>
                <a:spcPts val="1200"/>
              </a:spcBef>
              <a:buSzPct val="100000"/>
              <a:buChar char="•"/>
              <a:defRPr spc="-29" sz="3000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t>[delete]를 누르면 마지막 &lt;li&gt;가 삭제된다.</a:t>
            </a:r>
          </a:p>
        </p:txBody>
      </p:sp>
      <p:sp>
        <p:nvSpPr>
          <p:cNvPr id="195" name="조건"/>
          <p:cNvSpPr txBox="1"/>
          <p:nvPr/>
        </p:nvSpPr>
        <p:spPr>
          <a:xfrm>
            <a:off x="10238725" y="6308721"/>
            <a:ext cx="10186887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 defTabSz="457200">
              <a:lnSpc>
                <a:spcPct val="60000"/>
              </a:lnSpc>
              <a:spcBef>
                <a:spcPts val="1200"/>
              </a:spcBef>
              <a:defRPr spc="-29" sz="3000">
                <a:solidFill>
                  <a:srgbClr val="53585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/>
            <a:r>
              <a:t>조건</a:t>
            </a:r>
          </a:p>
        </p:txBody>
      </p:sp>
      <p:sp>
        <p:nvSpPr>
          <p:cNvPr id="196" name="Shape 227"/>
          <p:cNvSpPr/>
          <p:nvPr/>
        </p:nvSpPr>
        <p:spPr>
          <a:xfrm>
            <a:off x="11039628" y="9884195"/>
            <a:ext cx="2292043" cy="1254514"/>
          </a:xfrm>
          <a:prstGeom prst="roundRect">
            <a:avLst>
              <a:gd name="adj" fmla="val 16820"/>
            </a:avLst>
          </a:prstGeom>
          <a:solidFill>
            <a:srgbClr val="FFFFFF"/>
          </a:solidFill>
          <a:ln w="50800">
            <a:solidFill>
              <a:srgbClr val="DA3C4F"/>
            </a:solidFill>
            <a:miter/>
          </a:ln>
        </p:spPr>
        <p:txBody>
          <a:bodyPr lIns="45719" rIns="45719" anchor="ctr"/>
          <a:lstStyle/>
          <a:p>
            <a:pPr>
              <a:defRPr sz="3200"/>
            </a:pPr>
          </a:p>
        </p:txBody>
      </p:sp>
      <p:sp>
        <p:nvSpPr>
          <p:cNvPr id="197" name="Shape 228"/>
          <p:cNvSpPr txBox="1"/>
          <p:nvPr/>
        </p:nvSpPr>
        <p:spPr>
          <a:xfrm>
            <a:off x="11026268" y="10168552"/>
            <a:ext cx="231876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>
            <a:lvl1pPr algn="ctr" defTabSz="457200">
              <a:spcBef>
                <a:spcPts val="1200"/>
              </a:spcBef>
              <a:defRPr spc="-35" sz="3500">
                <a:solidFill>
                  <a:srgbClr val="DA3C4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/>
            <a:r>
              <a:t>명령형</a:t>
            </a:r>
          </a:p>
        </p:txBody>
      </p:sp>
      <p:sp>
        <p:nvSpPr>
          <p:cNvPr id="198" name="Shape 227"/>
          <p:cNvSpPr/>
          <p:nvPr/>
        </p:nvSpPr>
        <p:spPr>
          <a:xfrm>
            <a:off x="16794920" y="9884195"/>
            <a:ext cx="2292043" cy="1254514"/>
          </a:xfrm>
          <a:prstGeom prst="roundRect">
            <a:avLst>
              <a:gd name="adj" fmla="val 16820"/>
            </a:avLst>
          </a:prstGeom>
          <a:solidFill>
            <a:srgbClr val="FFFFFF"/>
          </a:solidFill>
          <a:ln w="50800">
            <a:solidFill>
              <a:srgbClr val="7990F7"/>
            </a:solidFill>
            <a:miter/>
          </a:ln>
        </p:spPr>
        <p:txBody>
          <a:bodyPr lIns="45719" rIns="45719" anchor="ctr"/>
          <a:lstStyle/>
          <a:p>
            <a:pPr>
              <a:defRPr sz="3200"/>
            </a:pPr>
          </a:p>
        </p:txBody>
      </p:sp>
      <p:sp>
        <p:nvSpPr>
          <p:cNvPr id="199" name="Shape 228"/>
          <p:cNvSpPr txBox="1"/>
          <p:nvPr/>
        </p:nvSpPr>
        <p:spPr>
          <a:xfrm>
            <a:off x="16781561" y="10168552"/>
            <a:ext cx="2318763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>
            <a:lvl1pPr algn="ctr" defTabSz="457200">
              <a:spcBef>
                <a:spcPts val="1200"/>
              </a:spcBef>
              <a:defRPr spc="-35" sz="3500">
                <a:solidFill>
                  <a:srgbClr val="7990F7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/>
            <a:r>
              <a:t>선언형</a:t>
            </a:r>
          </a:p>
        </p:txBody>
      </p:sp>
      <p:sp>
        <p:nvSpPr>
          <p:cNvPr id="200" name="직선 화살표 연결선 8"/>
          <p:cNvSpPr/>
          <p:nvPr/>
        </p:nvSpPr>
        <p:spPr>
          <a:xfrm flipH="1">
            <a:off x="12284288" y="8437745"/>
            <a:ext cx="760379" cy="1327010"/>
          </a:xfrm>
          <a:prstGeom prst="line">
            <a:avLst/>
          </a:prstGeom>
          <a:ln w="50800">
            <a:solidFill>
              <a:srgbClr val="50505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1" name="직선 화살표 연결선 8"/>
          <p:cNvSpPr/>
          <p:nvPr/>
        </p:nvSpPr>
        <p:spPr>
          <a:xfrm>
            <a:off x="17239112" y="8437745"/>
            <a:ext cx="760379" cy="1327010"/>
          </a:xfrm>
          <a:prstGeom prst="line">
            <a:avLst/>
          </a:prstGeom>
          <a:ln w="50800">
            <a:solidFill>
              <a:srgbClr val="50505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2" name="https://codesandbox.io/s/sample-component-state-management-o2d7ev">
            <a:hlinkClick r:id="rId4" invalidUrl="" action="" tgtFrame="" tooltip="" history="1" highlightClick="0" endSnd="0"/>
          </p:cNvPr>
          <p:cNvSpPr txBox="1"/>
          <p:nvPr/>
        </p:nvSpPr>
        <p:spPr>
          <a:xfrm>
            <a:off x="12612588" y="12980040"/>
            <a:ext cx="10656707" cy="556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 defTabSz="457200">
              <a:lnSpc>
                <a:spcPct val="60000"/>
              </a:lnSpc>
              <a:spcBef>
                <a:spcPts val="1200"/>
              </a:spcBef>
              <a:defRPr spc="-24" sz="2400" u="sng">
                <a:solidFill>
                  <a:srgbClr val="7990F7"/>
                </a:solidFill>
                <a:uFill>
                  <a:solidFill>
                    <a:srgbClr val="0000FF"/>
                  </a:solidFill>
                </a:uFill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pPr>
              <a:defRPr u="none">
                <a:uFillTx/>
              </a:defRPr>
            </a:pPr>
            <a:r>
              <a:rPr u="sng">
                <a:uFill>
                  <a:solidFill>
                    <a:srgbClr val="0000FF"/>
                  </a:solidFill>
                </a:uFill>
              </a:rPr>
              <a:t>https://codesandbox.io/s/sample-component-state-management-o2d7ev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24"/>
          <p:cNvSpPr txBox="1"/>
          <p:nvPr/>
        </p:nvSpPr>
        <p:spPr>
          <a:xfrm>
            <a:off x="1524000" y="1460302"/>
            <a:ext cx="6278886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>
            <a:lvl1pPr>
              <a:spcBef>
                <a:spcPts val="1000"/>
              </a:spcBef>
              <a:defRPr b="1" spc="-58" sz="3000"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/>
            <a:r>
              <a:t>컴포넌트</a:t>
            </a:r>
          </a:p>
        </p:txBody>
      </p:sp>
      <p:sp>
        <p:nvSpPr>
          <p:cNvPr id="205" name="Shape 222"/>
          <p:cNvSpPr txBox="1"/>
          <p:nvPr/>
        </p:nvSpPr>
        <p:spPr>
          <a:xfrm>
            <a:off x="20828000" y="1408034"/>
            <a:ext cx="254000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indent="179999">
              <a:lnSpc>
                <a:spcPct val="90000"/>
              </a:lnSpc>
              <a:defRPr b="1" sz="5000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2</a:t>
            </a:r>
            <a:r>
              <a:rPr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06" name="Shape 223"/>
          <p:cNvSpPr txBox="1"/>
          <p:nvPr/>
        </p:nvSpPr>
        <p:spPr>
          <a:xfrm>
            <a:off x="20828000" y="2200124"/>
            <a:ext cx="2540000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1" indent="179999">
              <a:spcBef>
                <a:spcPts val="500"/>
              </a:spcBef>
              <a:defRPr spc="-19" sz="2000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상태(state)와</a:t>
            </a:r>
          </a:p>
          <a:p>
            <a:pPr lvl="1" indent="179999">
              <a:spcBef>
                <a:spcPts val="500"/>
              </a:spcBef>
              <a:defRPr spc="-19" sz="2000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컴포넌트</a:t>
            </a:r>
          </a:p>
        </p:txBody>
      </p:sp>
      <p:sp>
        <p:nvSpPr>
          <p:cNvPr id="207" name="Shape 226"/>
          <p:cNvSpPr txBox="1"/>
          <p:nvPr/>
        </p:nvSpPr>
        <p:spPr>
          <a:xfrm>
            <a:off x="8912955" y="3755603"/>
            <a:ext cx="698500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>
            <a:lvl1pPr algn="ctr" defTabSz="457200">
              <a:spcBef>
                <a:spcPts val="1200"/>
              </a:spcBef>
              <a:defRPr b="1" spc="-45" sz="4500">
                <a:solidFill>
                  <a:srgbClr val="7391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lvl1pPr>
          </a:lstStyle>
          <a:p>
            <a:pPr/>
            <a:r>
              <a:t>컴포넌트 단위로 생각하기</a:t>
            </a:r>
          </a:p>
        </p:txBody>
      </p:sp>
      <p:sp>
        <p:nvSpPr>
          <p:cNvPr id="208" name="Shape 227"/>
          <p:cNvSpPr/>
          <p:nvPr/>
        </p:nvSpPr>
        <p:spPr>
          <a:xfrm>
            <a:off x="3958535" y="4948215"/>
            <a:ext cx="6954733" cy="1254515"/>
          </a:xfrm>
          <a:prstGeom prst="roundRect">
            <a:avLst>
              <a:gd name="adj" fmla="val 16820"/>
            </a:avLst>
          </a:prstGeom>
          <a:solidFill>
            <a:srgbClr val="FFFFFF"/>
          </a:solidFill>
          <a:ln w="50800">
            <a:solidFill>
              <a:srgbClr val="505050"/>
            </a:solidFill>
            <a:miter/>
          </a:ln>
        </p:spPr>
        <p:txBody>
          <a:bodyPr lIns="45719" rIns="45719" anchor="ctr"/>
          <a:lstStyle/>
          <a:p>
            <a:pPr>
              <a:defRPr sz="3200"/>
            </a:pPr>
          </a:p>
        </p:txBody>
      </p:sp>
      <p:sp>
        <p:nvSpPr>
          <p:cNvPr id="209" name="Shape 228"/>
          <p:cNvSpPr txBox="1"/>
          <p:nvPr/>
        </p:nvSpPr>
        <p:spPr>
          <a:xfrm>
            <a:off x="3945176" y="5232572"/>
            <a:ext cx="698145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pc="-35" sz="3500">
                <a:solidFill>
                  <a:srgbClr val="505050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명령형 </a:t>
            </a:r>
            <a:r>
              <a:rPr>
                <a:latin typeface="SpoqaHanSans-Regular"/>
                <a:ea typeface="SpoqaHanSans-Regular"/>
                <a:cs typeface="SpoqaHanSans-Regular"/>
                <a:sym typeface="SpoqaHanSans-Regular"/>
              </a:rPr>
              <a:t>프로그래밍에서는…</a:t>
            </a:r>
          </a:p>
        </p:txBody>
      </p:sp>
      <p:sp>
        <p:nvSpPr>
          <p:cNvPr id="210" name="Shape 227"/>
          <p:cNvSpPr/>
          <p:nvPr/>
        </p:nvSpPr>
        <p:spPr>
          <a:xfrm>
            <a:off x="13863559" y="4948215"/>
            <a:ext cx="6954733" cy="1254515"/>
          </a:xfrm>
          <a:prstGeom prst="roundRect">
            <a:avLst>
              <a:gd name="adj" fmla="val 16820"/>
            </a:avLst>
          </a:prstGeom>
          <a:solidFill>
            <a:srgbClr val="FFFFFF"/>
          </a:solidFill>
          <a:ln w="50800">
            <a:solidFill>
              <a:srgbClr val="505050"/>
            </a:solidFill>
            <a:miter/>
          </a:ln>
        </p:spPr>
        <p:txBody>
          <a:bodyPr lIns="45719" rIns="45719" anchor="ctr"/>
          <a:lstStyle/>
          <a:p>
            <a:pPr>
              <a:defRPr sz="3200"/>
            </a:pPr>
          </a:p>
        </p:txBody>
      </p:sp>
      <p:sp>
        <p:nvSpPr>
          <p:cNvPr id="211" name="Shape 228"/>
          <p:cNvSpPr txBox="1"/>
          <p:nvPr/>
        </p:nvSpPr>
        <p:spPr>
          <a:xfrm>
            <a:off x="13850199" y="5232572"/>
            <a:ext cx="698145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pc="-35" sz="3500">
                <a:solidFill>
                  <a:srgbClr val="505050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선언적 </a:t>
            </a:r>
            <a:r>
              <a:rPr>
                <a:latin typeface="SpoqaHanSans-Regular"/>
                <a:ea typeface="SpoqaHanSans-Regular"/>
                <a:cs typeface="SpoqaHanSans-Regular"/>
                <a:sym typeface="SpoqaHanSans-Regular"/>
              </a:rPr>
              <a:t>프로그래밍에서는…</a:t>
            </a:r>
          </a:p>
        </p:txBody>
      </p:sp>
      <p:sp>
        <p:nvSpPr>
          <p:cNvPr id="212" name="Shape 228"/>
          <p:cNvSpPr txBox="1"/>
          <p:nvPr/>
        </p:nvSpPr>
        <p:spPr>
          <a:xfrm>
            <a:off x="3572009" y="6493639"/>
            <a:ext cx="772778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pc="-35" sz="3500">
                <a:solidFill>
                  <a:srgbClr val="505050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t>하나의 HTML</a:t>
            </a:r>
            <a:r>
              <a:rPr>
                <a:latin typeface="SpoqaHanSans-Regular"/>
                <a:ea typeface="SpoqaHanSans-Regular"/>
                <a:cs typeface="SpoqaHanSans-Regular"/>
                <a:sym typeface="SpoqaHanSans-Regular"/>
              </a:rPr>
              <a:t>에 모든 UI가 덩어리로 존재</a:t>
            </a:r>
          </a:p>
        </p:txBody>
      </p:sp>
      <p:sp>
        <p:nvSpPr>
          <p:cNvPr id="213" name="Shape 228"/>
          <p:cNvSpPr txBox="1"/>
          <p:nvPr/>
        </p:nvSpPr>
        <p:spPr>
          <a:xfrm>
            <a:off x="12829223" y="6493639"/>
            <a:ext cx="915420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pc="-35" sz="3500">
                <a:solidFill>
                  <a:srgbClr val="505050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>
                <a:latin typeface="SpoqaHanSans-Bold"/>
                <a:ea typeface="SpoqaHanSans-Bold"/>
                <a:cs typeface="SpoqaHanSans-Bold"/>
                <a:sym typeface="SpoqaHanSans-Bold"/>
              </a:rPr>
              <a:t>state</a:t>
            </a:r>
            <a:r>
              <a:t>를 바탕으로 </a:t>
            </a:r>
            <a:r>
              <a:rPr>
                <a:latin typeface="SpoqaHanSans-Bold"/>
                <a:ea typeface="SpoqaHanSans-Bold"/>
                <a:cs typeface="SpoqaHanSans-Bold"/>
                <a:sym typeface="SpoqaHanSans-Bold"/>
              </a:rPr>
              <a:t>Javascript</a:t>
            </a:r>
            <a:r>
              <a:t>가 UI를 그림</a:t>
            </a:r>
          </a:p>
        </p:txBody>
      </p:sp>
      <p:sp>
        <p:nvSpPr>
          <p:cNvPr id="214" name="Shape 228"/>
          <p:cNvSpPr txBox="1"/>
          <p:nvPr/>
        </p:nvSpPr>
        <p:spPr>
          <a:xfrm>
            <a:off x="3572009" y="7267165"/>
            <a:ext cx="772778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>
            <a:lvl1pPr algn="ctr" defTabSz="457200">
              <a:spcBef>
                <a:spcPts val="1200"/>
              </a:spcBef>
              <a:defRPr spc="-35" sz="3500">
                <a:solidFill>
                  <a:srgbClr val="505050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pPr/>
            <a:r>
              <a:t>기능 단위로 파일을 분리하기 어려움</a:t>
            </a:r>
          </a:p>
        </p:txBody>
      </p:sp>
      <p:sp>
        <p:nvSpPr>
          <p:cNvPr id="215" name="Shape 228"/>
          <p:cNvSpPr txBox="1"/>
          <p:nvPr/>
        </p:nvSpPr>
        <p:spPr>
          <a:xfrm>
            <a:off x="13477033" y="7267165"/>
            <a:ext cx="772778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pc="-35" sz="3500">
                <a:solidFill>
                  <a:srgbClr val="505050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>
                <a:latin typeface="SpoqaHanSans-Bold"/>
                <a:ea typeface="SpoqaHanSans-Bold"/>
                <a:cs typeface="SpoqaHanSans-Bold"/>
                <a:sym typeface="SpoqaHanSans-Bold"/>
              </a:rPr>
              <a:t>기능 단위</a:t>
            </a:r>
            <a:r>
              <a:t>로 JS 파일을 분리할 수 </a:t>
            </a:r>
            <a:r>
              <a:rPr>
                <a:latin typeface="SpoqaHanSans-Bold"/>
                <a:ea typeface="SpoqaHanSans-Bold"/>
                <a:cs typeface="SpoqaHanSans-Bold"/>
                <a:sym typeface="SpoqaHanSans-Bold"/>
              </a:rPr>
              <a:t>있음</a:t>
            </a:r>
          </a:p>
        </p:txBody>
      </p:sp>
      <p:sp>
        <p:nvSpPr>
          <p:cNvPr id="216" name="Shape 228"/>
          <p:cNvSpPr txBox="1"/>
          <p:nvPr/>
        </p:nvSpPr>
        <p:spPr>
          <a:xfrm>
            <a:off x="3264623" y="8027992"/>
            <a:ext cx="81121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>
            <a:lvl1pPr algn="ctr" defTabSz="457200">
              <a:spcBef>
                <a:spcPts val="1200"/>
              </a:spcBef>
              <a:defRPr spc="-35" sz="3500">
                <a:solidFill>
                  <a:srgbClr val="505050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lvl1pPr>
          </a:lstStyle>
          <a:p>
            <a:pPr/>
            <a:r>
              <a:t>코드의 재사용성이 낮고, 유지보수가 어려움</a:t>
            </a:r>
          </a:p>
        </p:txBody>
      </p:sp>
      <p:sp>
        <p:nvSpPr>
          <p:cNvPr id="217" name="Shape 228"/>
          <p:cNvSpPr txBox="1"/>
          <p:nvPr/>
        </p:nvSpPr>
        <p:spPr>
          <a:xfrm>
            <a:off x="13378891" y="8027992"/>
            <a:ext cx="772778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algn="ctr" defTabSz="457200">
              <a:spcBef>
                <a:spcPts val="1200"/>
              </a:spcBef>
              <a:defRPr spc="-35" sz="3500">
                <a:solidFill>
                  <a:srgbClr val="505050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t>코드의 </a:t>
            </a:r>
            <a:r>
              <a:rPr>
                <a:solidFill>
                  <a:srgbClr val="7990F7"/>
                </a:solidFill>
                <a:latin typeface="SpoqaHanSans-Bold"/>
                <a:ea typeface="SpoqaHanSans-Bold"/>
                <a:cs typeface="SpoqaHanSans-Bold"/>
                <a:sym typeface="SpoqaHanSans-Bold"/>
              </a:rPr>
              <a:t>재사용성</a:t>
            </a:r>
            <a:r>
              <a:t>이 높고, </a:t>
            </a:r>
            <a:r>
              <a:rPr>
                <a:solidFill>
                  <a:srgbClr val="7990F7"/>
                </a:solidFill>
                <a:latin typeface="SpoqaHanSans-Bold"/>
                <a:ea typeface="SpoqaHanSans-Bold"/>
                <a:cs typeface="SpoqaHanSans-Bold"/>
                <a:sym typeface="SpoqaHanSans-Bold"/>
              </a:rPr>
              <a:t>유지보수</a:t>
            </a:r>
            <a:r>
              <a:t>가 쉬움</a:t>
            </a:r>
          </a:p>
        </p:txBody>
      </p:sp>
      <p:pic>
        <p:nvPicPr>
          <p:cNvPr id="21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6212" y="9030103"/>
            <a:ext cx="6718875" cy="4342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1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1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1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1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