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515" r:id="rId1"/>
  </p:sldMasterIdLst>
  <p:notesMasterIdLst>
    <p:notesMasterId r:id="rId19"/>
  </p:notesMasterIdLst>
  <p:sldIdLst>
    <p:sldId id="256" r:id="rId2"/>
    <p:sldId id="257" r:id="rId3"/>
    <p:sldId id="261" r:id="rId4"/>
    <p:sldId id="271" r:id="rId5"/>
    <p:sldId id="272" r:id="rId6"/>
    <p:sldId id="273" r:id="rId7"/>
    <p:sldId id="274" r:id="rId8"/>
    <p:sldId id="260" r:id="rId9"/>
    <p:sldId id="259" r:id="rId10"/>
    <p:sldId id="275" r:id="rId11"/>
    <p:sldId id="263" r:id="rId12"/>
    <p:sldId id="262" r:id="rId13"/>
    <p:sldId id="269" r:id="rId14"/>
    <p:sldId id="268" r:id="rId15"/>
    <p:sldId id="266" r:id="rId16"/>
    <p:sldId id="267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2C6310-5B2B-4C96-9460-72B897D9C8A3}">
          <p14:sldIdLst>
            <p14:sldId id="256"/>
            <p14:sldId id="257"/>
            <p14:sldId id="261"/>
            <p14:sldId id="271"/>
          </p14:sldIdLst>
        </p14:section>
        <p14:section name="Untitled Section" id="{0F1F6426-2B5D-4349-BFB4-A020DA043B5E}">
          <p14:sldIdLst>
            <p14:sldId id="272"/>
            <p14:sldId id="273"/>
            <p14:sldId id="274"/>
            <p14:sldId id="260"/>
            <p14:sldId id="259"/>
            <p14:sldId id="275"/>
            <p14:sldId id="263"/>
            <p14:sldId id="262"/>
            <p14:sldId id="269"/>
            <p14:sldId id="268"/>
            <p14:sldId id="266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B78B1-EC5E-40B0-8EB0-4A80A1DCBF2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56F37-F44E-4849-A750-0C03C85F2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6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584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252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154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148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02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370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648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029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407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696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189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49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16" r:id="rId1"/>
    <p:sldLayoutId id="2147484517" r:id="rId2"/>
    <p:sldLayoutId id="2147484518" r:id="rId3"/>
    <p:sldLayoutId id="2147484519" r:id="rId4"/>
    <p:sldLayoutId id="2147484520" r:id="rId5"/>
    <p:sldLayoutId id="2147484521" r:id="rId6"/>
    <p:sldLayoutId id="2147484522" r:id="rId7"/>
    <p:sldLayoutId id="2147484523" r:id="rId8"/>
    <p:sldLayoutId id="2147484524" r:id="rId9"/>
    <p:sldLayoutId id="2147484525" r:id="rId10"/>
    <p:sldLayoutId id="214748452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EC9A-6125-4A4D-B211-E98B451B1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 Developer of</a:t>
            </a:r>
            <a:br>
              <a:rPr lang="en-US" b="1" dirty="0"/>
            </a:br>
            <a:r>
              <a:rPr lang="en-US" b="1" dirty="0"/>
              <a:t>overtime request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F77F9-CCFF-4B9B-BDCB-6C7179F45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8296" y="5979615"/>
            <a:ext cx="4357617" cy="658558"/>
          </a:xfrm>
        </p:spPr>
        <p:txBody>
          <a:bodyPr>
            <a:normAutofit/>
          </a:bodyPr>
          <a:lstStyle/>
          <a:p>
            <a:r>
              <a:rPr lang="en-US" sz="1900" dirty="0"/>
              <a:t>For Run I.T Solution Company</a:t>
            </a:r>
            <a:br>
              <a:rPr lang="en-US" sz="1900" dirty="0"/>
            </a:br>
            <a:r>
              <a:rPr lang="en-US" sz="1900" dirty="0"/>
              <a:t>By </a:t>
            </a:r>
            <a:r>
              <a:rPr lang="en-US" sz="1900" b="1" dirty="0"/>
              <a:t>Computer Science Siam University</a:t>
            </a:r>
            <a:endParaRPr lang="en-GB" sz="19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4DA8-BC1D-49DE-B190-0FD586AD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Entity Relationship Diagram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452141" y="1792936"/>
            <a:ext cx="5022158" cy="4817158"/>
            <a:chOff x="0" y="0"/>
            <a:chExt cx="4810125" cy="4804751"/>
          </a:xfrm>
        </p:grpSpPr>
        <p:grpSp>
          <p:nvGrpSpPr>
            <p:cNvPr id="32" name="Group 31"/>
            <p:cNvGrpSpPr/>
            <p:nvPr/>
          </p:nvGrpSpPr>
          <p:grpSpPr>
            <a:xfrm>
              <a:off x="0" y="0"/>
              <a:ext cx="1526875" cy="4804751"/>
              <a:chOff x="0" y="0"/>
              <a:chExt cx="2443000" cy="744146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600" y="517173"/>
                <a:ext cx="2438400" cy="69242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EMP_ID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ACTIVE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FIRSTNAME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LASTNAME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JOINDATE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ADDRESS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BIRTHDAY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CITY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COUNTRY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ZIPCODE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EMAIL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GENDER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IDCARD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PHOTO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NICKNAME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REPORT_TO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 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 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0" y="0"/>
                <a:ext cx="2438400" cy="5171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authUser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181350" y="0"/>
              <a:ext cx="1628775" cy="2631056"/>
              <a:chOff x="0" y="0"/>
              <a:chExt cx="1628775" cy="143272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0" y="0"/>
                <a:ext cx="1628775" cy="3429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overtimeRequest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0" y="247364"/>
                <a:ext cx="1619250" cy="1185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ID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AUTHUSER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APPROVE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FROM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TO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OVERTIMEHOURS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OVERTIMEPAY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200">
                    <a:effectLst/>
                    <a:latin typeface="Angsana New" panose="02020603050405020304" pitchFamily="18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OVERTIMEBREAKHOURS</a:t>
                </a:r>
                <a:endParaRPr lang="en-US" sz="110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524000" y="552450"/>
              <a:ext cx="1666875" cy="571500"/>
              <a:chOff x="0" y="0"/>
              <a:chExt cx="1666875" cy="5715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0" y="104775"/>
                <a:ext cx="84772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857250" y="104775"/>
                <a:ext cx="0" cy="3238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866775" y="428625"/>
                <a:ext cx="8001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04775" y="0"/>
                <a:ext cx="0" cy="2476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447800" y="333375"/>
                <a:ext cx="0" cy="2381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1514475" y="314325"/>
                <a:ext cx="142875" cy="1047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514475" y="438150"/>
                <a:ext cx="142875" cy="1143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347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196B-EB56-424E-9CE9-2E6EB2D6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Device</a:t>
            </a:r>
            <a:r>
              <a:rPr lang="th-TH" b="1" dirty="0"/>
              <a:t> </a:t>
            </a:r>
            <a:r>
              <a:rPr lang="en-US" b="1" dirty="0"/>
              <a:t>for Develop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F9A9C0-F16F-4291-B2B2-B8C97300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320" y="2251745"/>
            <a:ext cx="4175358" cy="41753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72891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A7BA-5AC9-48FA-808A-87BDDE88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for Develop</a:t>
            </a:r>
          </a:p>
        </p:txBody>
      </p:sp>
      <p:pic>
        <p:nvPicPr>
          <p:cNvPr id="11" name="ตัวแทนเนื้อหา 10">
            <a:extLst>
              <a:ext uri="{FF2B5EF4-FFF2-40B4-BE49-F238E27FC236}">
                <a16:creationId xmlns:a16="http://schemas.microsoft.com/office/drawing/2014/main" id="{907B1848-7169-41C5-BAE2-135111D44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8554" y="4232421"/>
            <a:ext cx="3232771" cy="1665287"/>
          </a:xfrm>
        </p:spPr>
      </p:pic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AE331FC4-6B77-4DF2-9F61-7CAE02D7B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1931987"/>
            <a:ext cx="2533650" cy="2533650"/>
          </a:xfrm>
          <a:prstGeom prst="rect">
            <a:avLst/>
          </a:prstGeom>
        </p:spPr>
      </p:pic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CD023220-B6B5-484D-B26A-FEA7828FD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4112565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DC27-F673-464D-B08B-5959E958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รายละเอียดของระบบ</a:t>
            </a: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1811" y="3834014"/>
            <a:ext cx="5791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n" pitchFamily="50" charset="-34"/>
                <a:cs typeface="Boon" pitchFamily="50" charset="-34"/>
                <a:hlinkClick r:id="rId2"/>
              </a:rPr>
              <a:t>เว็บ</a:t>
            </a:r>
            <a:r>
              <a:rPr lang="th-TH" sz="3600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n" pitchFamily="50" charset="-34"/>
                <a:cs typeface="Boon" pitchFamily="50" charset="-34"/>
                <a:hlinkClick r:id="rId2"/>
              </a:rPr>
              <a:t>แอปพลิเคชั่น</a:t>
            </a:r>
            <a:r>
              <a:rPr lang="th-TH" sz="36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n" pitchFamily="50" charset="-34"/>
                <a:cs typeface="Boon" pitchFamily="50" charset="-34"/>
                <a:hlinkClick r:id="rId2"/>
              </a:rPr>
              <a:t>ขอทำงานล่วงเวลาออนไลน์</a:t>
            </a:r>
            <a:endParaRPr lang="th-TH" sz="36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n" pitchFamily="50" charset="-34"/>
              <a:cs typeface="Boon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261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8621-0F1A-4961-AF76-F5D9ED60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and Suggestions</a:t>
            </a: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FE07A9A-E7C2-4081-A6F8-BCC468A2E785}"/>
              </a:ext>
            </a:extLst>
          </p:cNvPr>
          <p:cNvSpPr txBox="1"/>
          <p:nvPr/>
        </p:nvSpPr>
        <p:spPr>
          <a:xfrm>
            <a:off x="883410" y="3554998"/>
            <a:ext cx="4519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ใช้งานได้ง่าย สะดวกต่อผู้ใช้งาน และสามารถใช้งานได้หลากหลายอุปกรณ์</a:t>
            </a:r>
          </a:p>
          <a:p>
            <a:pPr marL="342900" indent="-342900">
              <a:buAutoNum type="arabicPeriod"/>
            </a:pP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สามารถบันทึกข้อมูลถูกต้อง ปลอดภัย ง่ายต่อการเรียกค้นหา</a:t>
            </a:r>
          </a:p>
          <a:p>
            <a:pPr marL="342900" indent="-342900">
              <a:buAutoNum type="arabicPeriod"/>
            </a:pP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ทำงานอย่างมีประสิทธิภาพรวดเร็ว</a:t>
            </a:r>
            <a:endParaRPr 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63B1B21C-12DF-4708-9A63-B557CD1629A0}"/>
              </a:ext>
            </a:extLst>
          </p:cNvPr>
          <p:cNvSpPr txBox="1"/>
          <p:nvPr/>
        </p:nvSpPr>
        <p:spPr>
          <a:xfrm>
            <a:off x="6838949" y="3554998"/>
            <a:ext cx="47906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ระบบควรมีการแจ้งเตือนเพื่อสะดวกต่อผู้ใช้งาน</a:t>
            </a:r>
          </a:p>
          <a:p>
            <a:pPr marL="342900" indent="-342900">
              <a:buAutoNum type="arabicPeriod"/>
            </a:pP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ระบบควรมีรายงานเพื่อดูข้อมูลหรือตรวจสอบข้อมูลได้</a:t>
            </a:r>
            <a:endParaRPr 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3378140-DD7F-4FF7-BDC9-128827E9FE05}"/>
              </a:ext>
            </a:extLst>
          </p:cNvPr>
          <p:cNvSpPr txBox="1"/>
          <p:nvPr/>
        </p:nvSpPr>
        <p:spPr>
          <a:xfrm>
            <a:off x="2038350" y="27051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Conclusion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0308B-9424-44A8-AB9A-DA8FEC15DFCF}"/>
              </a:ext>
            </a:extLst>
          </p:cNvPr>
          <p:cNvSpPr txBox="1"/>
          <p:nvPr/>
        </p:nvSpPr>
        <p:spPr>
          <a:xfrm>
            <a:off x="7485483" y="27051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Suggestions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45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8621-0F1A-4961-AF76-F5D9ED60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and Suggestions</a:t>
            </a:r>
            <a:br>
              <a:rPr lang="en-US" dirty="0"/>
            </a:b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ของการปฎิบัติงานสหกิจศึกษา</a:t>
            </a:r>
            <a:endParaRPr 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79C5A4C-D9BD-4587-A786-3278CA044034}"/>
              </a:ext>
            </a:extLst>
          </p:cNvPr>
          <p:cNvSpPr txBox="1"/>
          <p:nvPr/>
        </p:nvSpPr>
        <p:spPr>
          <a:xfrm>
            <a:off x="595111" y="3325030"/>
            <a:ext cx="54064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ได้ความรู้จากการทำงานทั้งในเรื่องของระบบธุรกิจ    </a:t>
            </a:r>
          </a:p>
          <a:p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  และภาษา 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JavaScript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และ</a:t>
            </a:r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Framework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ต่าง ๆ</a:t>
            </a:r>
            <a:endParaRPr 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2. 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เรียนรู้ศึกษาหาความรู้เองและต้องสอบถามพนักงาน</a:t>
            </a:r>
          </a:p>
          <a:p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  ที่ปรึกษาบ้าง จึงได้ความรู้ในการพัฒนาเว็บ</a:t>
            </a:r>
            <a:endParaRPr 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3.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รู้จักขวนขวายและกระตือรือร้นอีกทั้งยังฝึกความ</a:t>
            </a:r>
          </a:p>
          <a:p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  อดทนในการทำงานเพื่อให้งานสำเร็จลุล่วงตาม</a:t>
            </a:r>
          </a:p>
          <a:p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  เป้าหมาย</a:t>
            </a:r>
            <a:endParaRPr 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25DC33C2-65FF-441A-A75F-311040641B98}"/>
              </a:ext>
            </a:extLst>
          </p:cNvPr>
          <p:cNvSpPr txBox="1"/>
          <p:nvPr/>
        </p:nvSpPr>
        <p:spPr>
          <a:xfrm>
            <a:off x="6581103" y="3325029"/>
            <a:ext cx="53576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การปฏิบัติงานต้องศึกษาไปและปฏิบัติไปด้วยทำให้</a:t>
            </a:r>
          </a:p>
          <a:p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  ระยะเวลาในพัฒนาแอปพลิเคชั่นให้เสร็จสมบูรณ์ </a:t>
            </a:r>
          </a:p>
          <a:p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   ค่อนข้างมีความล่าช้า</a:t>
            </a:r>
            <a:endParaRPr 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2. 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วางแผนลำดับการทำงานยังไม่ดีนักจึงส่งผลให้งานที่</a:t>
            </a:r>
          </a:p>
          <a:p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  ได้รับมอบหมายเสร็จไม่ตรงตามเป้าหมายในบางงาน</a:t>
            </a: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en-US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3.</a:t>
            </a:r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ปัญหาเรื่องการสื่อสารบางครั้งไม่ตรงกับเป้าหมาย</a:t>
            </a:r>
          </a:p>
          <a:p>
            <a:r>
              <a:rPr lang="th-TH" sz="28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   ของงาน</a:t>
            </a:r>
            <a:endParaRPr 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C1328E1F-6B91-4F12-B9C8-F4C8B452EAB7}"/>
              </a:ext>
            </a:extLst>
          </p:cNvPr>
          <p:cNvSpPr txBox="1"/>
          <p:nvPr/>
        </p:nvSpPr>
        <p:spPr>
          <a:xfrm>
            <a:off x="2038350" y="27051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Conclusion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A5160-8AF8-44B1-AB67-AA3DE000A9AB}"/>
              </a:ext>
            </a:extLst>
          </p:cNvPr>
          <p:cNvSpPr txBox="1"/>
          <p:nvPr/>
        </p:nvSpPr>
        <p:spPr>
          <a:xfrm>
            <a:off x="7485483" y="27051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Suggestions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10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BECA-C3BB-4015-BE78-1DF6A403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Project</a:t>
            </a:r>
          </a:p>
        </p:txBody>
      </p:sp>
      <p:sp>
        <p:nvSpPr>
          <p:cNvPr id="6" name="ตัวแทนเนื้อหา 3">
            <a:extLst>
              <a:ext uri="{FF2B5EF4-FFF2-40B4-BE49-F238E27FC236}">
                <a16:creationId xmlns:a16="http://schemas.microsoft.com/office/drawing/2014/main" id="{4E82E26A-FD8A-48C0-A8A9-4F93814F0CC1}"/>
              </a:ext>
            </a:extLst>
          </p:cNvPr>
          <p:cNvSpPr txBox="1">
            <a:spLocks/>
          </p:cNvSpPr>
          <p:nvPr/>
        </p:nvSpPr>
        <p:spPr>
          <a:xfrm>
            <a:off x="1525554" y="2561812"/>
            <a:ext cx="8496944" cy="37444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th-TH" sz="2800" b="1" dirty="0">
                <a:solidFill>
                  <a:schemeClr val="tx1"/>
                </a:solidFill>
                <a:cs typeface="+mj-cs"/>
              </a:rPr>
              <a:t>สามารถลดประมาณเอกสารให้แก่ผู้ประกอบการ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th-TH" sz="2800" b="1" dirty="0">
              <a:solidFill>
                <a:schemeClr val="tx1"/>
              </a:solidFill>
              <a:cs typeface="+mj-cs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th-TH" sz="2800" b="1" dirty="0">
                <a:solidFill>
                  <a:schemeClr val="tx1"/>
                </a:solidFill>
                <a:cs typeface="+mj-cs"/>
              </a:rPr>
              <a:t>เพิ่มความรวดเร็วในการทำงาน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tx1"/>
              </a:solidFill>
              <a:cs typeface="+mj-cs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th-TH" sz="2800" b="1" dirty="0">
                <a:solidFill>
                  <a:schemeClr val="tx1"/>
                </a:solidFill>
                <a:cs typeface="+mj-cs"/>
              </a:rPr>
              <a:t>ลดจำนวนการใช้แรงงานภายในบริษัท</a:t>
            </a:r>
            <a:endParaRPr lang="en-US" sz="2800" b="1" dirty="0">
              <a:solidFill>
                <a:schemeClr val="tx1"/>
              </a:solidFill>
              <a:cs typeface="+mj-cs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tx1"/>
              </a:solidFill>
              <a:cs typeface="+mj-cs"/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th-TH" sz="2800" b="1" dirty="0">
                <a:solidFill>
                  <a:schemeClr val="tx1"/>
                </a:solidFill>
                <a:cs typeface="+mj-cs"/>
              </a:rPr>
              <a:t>ทำให้บริษัทมีข้อมูล มีความถูกต้องแม่นยำและมีความน่าเชื่อถือมากขึ้น</a:t>
            </a:r>
            <a:endParaRPr lang="en-US" sz="2800" b="1" dirty="0">
              <a:solidFill>
                <a:schemeClr val="tx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0485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9729-3650-429D-8284-C39AF9DD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59B203-E8E7-4F45-A7F3-0C0DA0E6B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144" y="2533650"/>
            <a:ext cx="3286125" cy="3162300"/>
          </a:xfrm>
        </p:spPr>
      </p:pic>
    </p:spTree>
    <p:extLst>
      <p:ext uri="{BB962C8B-B14F-4D97-AF65-F5344CB8AC3E}">
        <p14:creationId xmlns:p14="http://schemas.microsoft.com/office/powerpoint/2010/main" val="362110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F57E-F00E-4486-983E-86B48DD4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Credits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8A72B-7751-48D6-B519-1ACBF724D99C}"/>
              </a:ext>
            </a:extLst>
          </p:cNvPr>
          <p:cNvSpPr txBox="1"/>
          <p:nvPr/>
        </p:nvSpPr>
        <p:spPr>
          <a:xfrm>
            <a:off x="4757530" y="196132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ED66B-0020-4042-B529-C13CF47092B8}"/>
              </a:ext>
            </a:extLst>
          </p:cNvPr>
          <p:cNvSpPr txBox="1"/>
          <p:nvPr/>
        </p:nvSpPr>
        <p:spPr>
          <a:xfrm>
            <a:off x="5811625" y="3062768"/>
            <a:ext cx="42178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oon SemiBold" pitchFamily="50" charset="-34"/>
                <a:cs typeface="Boon SemiBold" pitchFamily="50" charset="-34"/>
              </a:rPr>
              <a:t>ID</a:t>
            </a:r>
            <a:r>
              <a:rPr lang="en-US" sz="2000" dirty="0">
                <a:latin typeface="Boon SemiBold" pitchFamily="50" charset="-34"/>
                <a:cs typeface="Boon SemiBold" pitchFamily="50" charset="-34"/>
              </a:rPr>
              <a:t> : </a:t>
            </a:r>
            <a:r>
              <a:rPr lang="th-TH" sz="2000" dirty="0">
                <a:latin typeface="Boon SemiBold" pitchFamily="50" charset="-34"/>
                <a:cs typeface="Boon SemiBold" pitchFamily="50" charset="-34"/>
              </a:rPr>
              <a:t>5804800075</a:t>
            </a:r>
            <a:endParaRPr lang="en-US" sz="2000" dirty="0">
              <a:latin typeface="Boon SemiBold" pitchFamily="50" charset="-34"/>
              <a:cs typeface="Boon SemiBold" pitchFamily="50" charset="-34"/>
            </a:endParaRPr>
          </a:p>
          <a:p>
            <a:r>
              <a:rPr lang="en-US" sz="2000" b="1" dirty="0">
                <a:latin typeface="Boon SemiBold" pitchFamily="50" charset="-34"/>
                <a:cs typeface="Boon SemiBold" pitchFamily="50" charset="-34"/>
              </a:rPr>
              <a:t>Name</a:t>
            </a:r>
            <a:r>
              <a:rPr lang="en-US" sz="2000" dirty="0">
                <a:latin typeface="Boon SemiBold" pitchFamily="50" charset="-34"/>
                <a:cs typeface="Boon SemiBold" pitchFamily="50" charset="-34"/>
              </a:rPr>
              <a:t> : Chayanon  Keadkamchonsakul</a:t>
            </a:r>
          </a:p>
          <a:p>
            <a:r>
              <a:rPr lang="en-US" sz="2000" b="1" dirty="0">
                <a:latin typeface="Boon SemiBold" pitchFamily="50" charset="-34"/>
                <a:cs typeface="Boon SemiBold" pitchFamily="50" charset="-34"/>
              </a:rPr>
              <a:t>Faculty</a:t>
            </a:r>
            <a:r>
              <a:rPr lang="en-US" sz="2000" dirty="0">
                <a:latin typeface="Boon SemiBold" pitchFamily="50" charset="-34"/>
                <a:cs typeface="Boon SemiBold" pitchFamily="50" charset="-34"/>
              </a:rPr>
              <a:t> : Science</a:t>
            </a:r>
          </a:p>
          <a:p>
            <a:r>
              <a:rPr lang="en-US" sz="2000" b="1" dirty="0">
                <a:latin typeface="Boon SemiBold" pitchFamily="50" charset="-34"/>
                <a:cs typeface="Boon SemiBold" pitchFamily="50" charset="-34"/>
              </a:rPr>
              <a:t>Major</a:t>
            </a:r>
            <a:r>
              <a:rPr lang="en-US" sz="2000" dirty="0">
                <a:latin typeface="Boon SemiBold" pitchFamily="50" charset="-34"/>
                <a:cs typeface="Boon SemiBold" pitchFamily="50" charset="-34"/>
              </a:rPr>
              <a:t> : Computer Science</a:t>
            </a:r>
          </a:p>
          <a:p>
            <a:r>
              <a:rPr lang="en-US" sz="2000" b="1" dirty="0">
                <a:latin typeface="Boon SemiBold" pitchFamily="50" charset="-34"/>
                <a:cs typeface="Boon SemiBold" pitchFamily="50" charset="-34"/>
              </a:rPr>
              <a:t>Position</a:t>
            </a:r>
            <a:r>
              <a:rPr lang="en-US" sz="2000" dirty="0">
                <a:latin typeface="Boon SemiBold" pitchFamily="50" charset="-34"/>
                <a:cs typeface="Boon SemiBold" pitchFamily="50" charset="-34"/>
              </a:rPr>
              <a:t> : Web Developer</a:t>
            </a:r>
          </a:p>
        </p:txBody>
      </p: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9705B395-C84C-4CD1-8739-20BABC2E63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144" y="2691686"/>
            <a:ext cx="1718203" cy="2373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443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4ECB-E278-48BB-9CD2-4CB89632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Company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710B7-F3FA-4628-BAEB-8EE0CFB29C18}"/>
              </a:ext>
            </a:extLst>
          </p:cNvPr>
          <p:cNvSpPr txBox="1"/>
          <p:nvPr/>
        </p:nvSpPr>
        <p:spPr>
          <a:xfrm>
            <a:off x="6336406" y="3319822"/>
            <a:ext cx="5640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ชื่อ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:	   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บริษัท รัน ไอ.ที. โซลูชั่น จำกัด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ที่อยู่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:	    107/250 </a:t>
            </a:r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ต.ท่าไม้ อ.กระทุ่มแบน จ.สมุทรสาคร 74110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อีเมล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:	     support@runitsolution.com</a:t>
            </a:r>
          </a:p>
          <a:p>
            <a:pPr fontAlgn="base"/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โทรศัพท์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:         034-134119	</a:t>
            </a:r>
            <a:endParaRPr lang="en-US" sz="2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fontAlgn="base"/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โทรสาร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:         034-134119</a:t>
            </a:r>
            <a:endParaRPr lang="en-US" sz="2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DD091CC1-3A53-4542-84DC-9F451ADDA0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2886" y="2069206"/>
            <a:ext cx="5152073" cy="44402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8535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3E5F-0441-42C6-B35A-090E7DF5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F328F-B082-4D34-A8D7-262AC49F0B1E}"/>
              </a:ext>
            </a:extLst>
          </p:cNvPr>
          <p:cNvSpPr txBox="1"/>
          <p:nvPr/>
        </p:nvSpPr>
        <p:spPr>
          <a:xfrm>
            <a:off x="6837781" y="2099766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knowledge of this.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34019-BE8D-4936-A339-C805417E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013" y="2712978"/>
            <a:ext cx="3904448" cy="38263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D06CE9C-4B01-4556-9A50-557CBCA1F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712978"/>
            <a:ext cx="3695700" cy="3695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1175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78CE-A69B-4911-A442-E51C8AEB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 of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BC97EC-DB63-49A4-91A8-FEE74AFD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55" y="2859076"/>
            <a:ext cx="3390288" cy="33902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2E2A8C-99F3-4F83-970C-0699E26F8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392" y="4847082"/>
            <a:ext cx="1599762" cy="15997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C7BDD8-5DED-49F6-841F-6A36F9211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513" y="2217847"/>
            <a:ext cx="1600418" cy="16004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D9D1CB-93DC-4A24-AD03-99A6C2421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313" y="2217847"/>
            <a:ext cx="1600418" cy="16004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213B52-E983-4D35-9F5B-68414C360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844" y="4848307"/>
            <a:ext cx="1598537" cy="159853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997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9658-F737-4BE3-86CE-4C50F72F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to 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7F414-C3A6-4AD4-BB0C-41B8F6F8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78" y="2778354"/>
            <a:ext cx="3340254" cy="33402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0C32F2-DF0A-4691-8904-22645C725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135" y="2778354"/>
            <a:ext cx="3357028" cy="3357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B07770-46BB-41E2-A4EE-14EA84539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266" y="2769502"/>
            <a:ext cx="3374732" cy="33747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75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A917-C595-4C75-9B73-C8C4CD49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to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634C3-A457-4E13-89D6-97B2E442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776756"/>
            <a:ext cx="3294848" cy="3294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A708AC-CEE3-4C5F-AE7E-82E6BCDE7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338" y="2776756"/>
            <a:ext cx="3294848" cy="3294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D8EB20-B171-44D8-913C-9775115F6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676" y="2776756"/>
            <a:ext cx="3297572" cy="32975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3220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EB26-4F18-4C77-A542-2A3E3E11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Flat Design and Responsive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ACFE98-88E2-4E4F-8C95-6C8359A64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70" y="2147582"/>
            <a:ext cx="5625458" cy="4493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611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4DA8-BC1D-49DE-B190-0FD586AD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diagram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17442" y="1429555"/>
            <a:ext cx="6478073" cy="4533364"/>
            <a:chOff x="0" y="0"/>
            <a:chExt cx="6162675" cy="3829050"/>
          </a:xfrm>
        </p:grpSpPr>
        <p:sp>
          <p:nvSpPr>
            <p:cNvPr id="5" name="สี่เหลี่ยมผืนผ้า 1"/>
            <p:cNvSpPr/>
            <p:nvPr/>
          </p:nvSpPr>
          <p:spPr>
            <a:xfrm>
              <a:off x="1504950" y="0"/>
              <a:ext cx="3076575" cy="3829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/>
            </a:p>
          </p:txBody>
        </p:sp>
        <p:sp>
          <p:nvSpPr>
            <p:cNvPr id="6" name="วงรี 16"/>
            <p:cNvSpPr/>
            <p:nvPr/>
          </p:nvSpPr>
          <p:spPr>
            <a:xfrm>
              <a:off x="1866900" y="247650"/>
              <a:ext cx="2583180" cy="876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/>
            </a:p>
          </p:txBody>
        </p:sp>
        <p:sp>
          <p:nvSpPr>
            <p:cNvPr id="8" name="วงรี 17"/>
            <p:cNvSpPr/>
            <p:nvPr/>
          </p:nvSpPr>
          <p:spPr>
            <a:xfrm>
              <a:off x="1800225" y="1371600"/>
              <a:ext cx="2583180" cy="876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/>
            </a:p>
          </p:txBody>
        </p:sp>
        <p:sp>
          <p:nvSpPr>
            <p:cNvPr id="9" name="วงรี 18"/>
            <p:cNvSpPr/>
            <p:nvPr/>
          </p:nvSpPr>
          <p:spPr>
            <a:xfrm>
              <a:off x="1733550" y="2733675"/>
              <a:ext cx="2583180" cy="8763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/>
            </a:p>
          </p:txBody>
        </p:sp>
        <p:sp>
          <p:nvSpPr>
            <p:cNvPr id="10" name="ตัดมุมสี่เหลี่ยมผืนผ้าหนึ่งมุม 118"/>
            <p:cNvSpPr/>
            <p:nvPr/>
          </p:nvSpPr>
          <p:spPr>
            <a:xfrm>
              <a:off x="2171700" y="466725"/>
              <a:ext cx="2105660" cy="457200"/>
            </a:xfrm>
            <a:prstGeom prst="snip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28600" tIns="91440" rIns="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solidFill>
                    <a:srgbClr val="222A35"/>
                  </a:solidFill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Cordia New" panose="020B0304020202020204" pitchFamily="34" charset="-34"/>
                </a:rPr>
                <a:t>Show Overtime Request</a:t>
              </a:r>
              <a:endParaRPr lang="en-US" sz="110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</p:txBody>
        </p:sp>
        <p:sp>
          <p:nvSpPr>
            <p:cNvPr id="11" name="ตัดมุมสี่เหลี่ยมผืนผ้าหนึ่งมุม 118"/>
            <p:cNvSpPr/>
            <p:nvPr/>
          </p:nvSpPr>
          <p:spPr>
            <a:xfrm>
              <a:off x="2124075" y="1543050"/>
              <a:ext cx="2105660" cy="457200"/>
            </a:xfrm>
            <a:prstGeom prst="snip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28600" tIns="91440" rIns="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solidFill>
                    <a:srgbClr val="222A35"/>
                  </a:solidFill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Cordia New" panose="020B0304020202020204" pitchFamily="34" charset="-34"/>
                </a:rPr>
                <a:t>Add Overtime Request</a:t>
              </a:r>
              <a:endParaRPr lang="en-US" sz="110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</p:txBody>
        </p:sp>
        <p:sp>
          <p:nvSpPr>
            <p:cNvPr id="12" name="ตัดมุมสี่เหลี่ยมผืนผ้าหนึ่งมุม 118"/>
            <p:cNvSpPr/>
            <p:nvPr/>
          </p:nvSpPr>
          <p:spPr>
            <a:xfrm>
              <a:off x="2038350" y="2886075"/>
              <a:ext cx="2105660" cy="457200"/>
            </a:xfrm>
            <a:prstGeom prst="snip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28600" tIns="91440" rIns="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solidFill>
                    <a:srgbClr val="222A35"/>
                  </a:solidFill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Cordia New" panose="020B0304020202020204" pitchFamily="34" charset="-34"/>
                </a:rPr>
                <a:t>Approve Overtime Request</a:t>
              </a:r>
              <a:endParaRPr lang="en-US" sz="110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57175" y="2047875"/>
              <a:ext cx="561976" cy="1095375"/>
              <a:chOff x="0" y="0"/>
              <a:chExt cx="1139190" cy="2402205"/>
            </a:xfrm>
          </p:grpSpPr>
          <p:sp>
            <p:nvSpPr>
              <p:cNvPr id="26" name="วงรี 2"/>
              <p:cNvSpPr/>
              <p:nvPr/>
            </p:nvSpPr>
            <p:spPr>
              <a:xfrm>
                <a:off x="238125" y="0"/>
                <a:ext cx="731520" cy="7315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th-TH"/>
              </a:p>
            </p:txBody>
          </p:sp>
          <p:cxnSp>
            <p:nvCxnSpPr>
              <p:cNvPr id="27" name="ตัวเชื่อมต่อตรง 3"/>
              <p:cNvCxnSpPr/>
              <p:nvPr/>
            </p:nvCxnSpPr>
            <p:spPr>
              <a:xfrm>
                <a:off x="600075" y="714375"/>
                <a:ext cx="0" cy="11353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ตัวเชื่อมต่อตรง 7"/>
              <p:cNvCxnSpPr/>
              <p:nvPr/>
            </p:nvCxnSpPr>
            <p:spPr>
              <a:xfrm>
                <a:off x="0" y="1019175"/>
                <a:ext cx="11353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ตัวเชื่อมต่อตรง 13"/>
              <p:cNvCxnSpPr/>
              <p:nvPr/>
            </p:nvCxnSpPr>
            <p:spPr>
              <a:xfrm>
                <a:off x="590550" y="1838325"/>
                <a:ext cx="548640" cy="563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ตัวเชื่อมต่อตรง 14"/>
              <p:cNvCxnSpPr/>
              <p:nvPr/>
            </p:nvCxnSpPr>
            <p:spPr>
              <a:xfrm flipH="1">
                <a:off x="47625" y="1819275"/>
                <a:ext cx="541020" cy="556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ตัดมุมสี่เหลี่ยมผืนผ้าหนึ่งมุม 118"/>
            <p:cNvSpPr/>
            <p:nvPr/>
          </p:nvSpPr>
          <p:spPr>
            <a:xfrm>
              <a:off x="5067300" y="3076575"/>
              <a:ext cx="1095375" cy="514350"/>
            </a:xfrm>
            <a:prstGeom prst="snip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28600" tIns="91440" rIns="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solidFill>
                    <a:srgbClr val="222A35"/>
                  </a:solidFill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Cordia New" panose="020B0304020202020204" pitchFamily="34" charset="-34"/>
                </a:rPr>
                <a:t>Supervisor</a:t>
              </a:r>
              <a:endParaRPr lang="en-US" sz="110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</p:txBody>
        </p:sp>
        <p:cxnSp>
          <p:nvCxnSpPr>
            <p:cNvPr id="15" name="ลูกศรเชื่อมต่อแบบตรง 23"/>
            <p:cNvCxnSpPr/>
            <p:nvPr/>
          </p:nvCxnSpPr>
          <p:spPr>
            <a:xfrm flipV="1">
              <a:off x="857250" y="762000"/>
              <a:ext cx="981075" cy="2047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ลูกศรเชื่อมต่อแบบตรง 24"/>
            <p:cNvCxnSpPr/>
            <p:nvPr/>
          </p:nvCxnSpPr>
          <p:spPr>
            <a:xfrm flipV="1">
              <a:off x="838200" y="2085975"/>
              <a:ext cx="1057275" cy="733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ลูกศรเชื่อมต่อแบบตรง 26"/>
            <p:cNvCxnSpPr/>
            <p:nvPr/>
          </p:nvCxnSpPr>
          <p:spPr>
            <a:xfrm flipH="1" flipV="1">
              <a:off x="4410075" y="838200"/>
              <a:ext cx="704850" cy="1504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ลูกศรเชื่อมต่อแบบตรง 27"/>
            <p:cNvCxnSpPr/>
            <p:nvPr/>
          </p:nvCxnSpPr>
          <p:spPr>
            <a:xfrm flipH="1">
              <a:off x="4371975" y="2333625"/>
              <a:ext cx="742950" cy="828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ตัดมุมสี่เหลี่ยมผืนผ้าหนึ่งมุม 118"/>
            <p:cNvSpPr/>
            <p:nvPr/>
          </p:nvSpPr>
          <p:spPr>
            <a:xfrm>
              <a:off x="0" y="3219450"/>
              <a:ext cx="1141726" cy="504825"/>
            </a:xfrm>
            <a:prstGeom prst="snip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28600" tIns="91440" rIns="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>
                  <a:solidFill>
                    <a:srgbClr val="222A35"/>
                  </a:solidFill>
                  <a:effectLst/>
                  <a:latin typeface="Angsana New" panose="02020603050405020304" pitchFamily="18" charset="-34"/>
                  <a:ea typeface="Calibri" panose="020F0502020204030204" pitchFamily="34" charset="0"/>
                  <a:cs typeface="Cordia New" panose="020B0304020202020204" pitchFamily="34" charset="-34"/>
                </a:rPr>
                <a:t>Employee</a:t>
              </a:r>
              <a:endParaRPr lang="en-US" sz="1100">
                <a:effectLst/>
                <a:ea typeface="Calibri" panose="020F0502020204030204" pitchFamily="34" charset="0"/>
                <a:cs typeface="Cordia New" panose="020B0304020202020204" pitchFamily="34" charset="-34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314950" y="1895475"/>
              <a:ext cx="561976" cy="1095375"/>
              <a:chOff x="0" y="0"/>
              <a:chExt cx="1139190" cy="2402205"/>
            </a:xfrm>
          </p:grpSpPr>
          <p:sp>
            <p:nvSpPr>
              <p:cNvPr id="21" name="วงรี 2"/>
              <p:cNvSpPr/>
              <p:nvPr/>
            </p:nvSpPr>
            <p:spPr>
              <a:xfrm>
                <a:off x="238125" y="0"/>
                <a:ext cx="731520" cy="7315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th-TH"/>
              </a:p>
            </p:txBody>
          </p:sp>
          <p:cxnSp>
            <p:nvCxnSpPr>
              <p:cNvPr id="22" name="ตัวเชื่อมต่อตรง 3"/>
              <p:cNvCxnSpPr/>
              <p:nvPr/>
            </p:nvCxnSpPr>
            <p:spPr>
              <a:xfrm>
                <a:off x="600075" y="714375"/>
                <a:ext cx="0" cy="11353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ตัวเชื่อมต่อตรง 7"/>
              <p:cNvCxnSpPr/>
              <p:nvPr/>
            </p:nvCxnSpPr>
            <p:spPr>
              <a:xfrm>
                <a:off x="0" y="1019175"/>
                <a:ext cx="11353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ตัวเชื่อมต่อตรง 13"/>
              <p:cNvCxnSpPr/>
              <p:nvPr/>
            </p:nvCxnSpPr>
            <p:spPr>
              <a:xfrm>
                <a:off x="590550" y="1838325"/>
                <a:ext cx="548640" cy="5638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ตัวเชื่อมต่อตรง 14"/>
              <p:cNvCxnSpPr/>
              <p:nvPr/>
            </p:nvCxnSpPr>
            <p:spPr>
              <a:xfrm flipH="1">
                <a:off x="47625" y="1819275"/>
                <a:ext cx="541020" cy="556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59484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ป็นแถบสี">
  <a:themeElements>
    <a:clrScheme name="เป็นแถบสี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เป็นแถบส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เป็นแถบส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TM03090430[[fn=แถบสี]]</Template>
  <TotalTime>648</TotalTime>
  <Words>345</Words>
  <Application>Microsoft Office PowerPoint</Application>
  <PresentationFormat>แบบจอกว้าง</PresentationFormat>
  <Paragraphs>93</Paragraphs>
  <Slides>17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10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17</vt:i4>
      </vt:variant>
    </vt:vector>
  </HeadingPairs>
  <TitlesOfParts>
    <vt:vector size="28" baseType="lpstr">
      <vt:lpstr>Angsana New</vt:lpstr>
      <vt:lpstr>Arial</vt:lpstr>
      <vt:lpstr>Berlin Sans FB Demi</vt:lpstr>
      <vt:lpstr>Boon</vt:lpstr>
      <vt:lpstr>Boon SemiBold</vt:lpstr>
      <vt:lpstr>Calibri</vt:lpstr>
      <vt:lpstr>Corbel</vt:lpstr>
      <vt:lpstr>Cordia New</vt:lpstr>
      <vt:lpstr>DilleniaUPC</vt:lpstr>
      <vt:lpstr>Wingdings</vt:lpstr>
      <vt:lpstr>เป็นแถบสี</vt:lpstr>
      <vt:lpstr>Web Developer of overtime request website</vt:lpstr>
      <vt:lpstr>Credits</vt:lpstr>
      <vt:lpstr>About Company</vt:lpstr>
      <vt:lpstr>Problem</vt:lpstr>
      <vt:lpstr>Scope of Project</vt:lpstr>
      <vt:lpstr>Step to work</vt:lpstr>
      <vt:lpstr>Step to work</vt:lpstr>
      <vt:lpstr>Flat Design and Responsive</vt:lpstr>
      <vt:lpstr>Use case diagram</vt:lpstr>
      <vt:lpstr>Entity Relationship Diagram</vt:lpstr>
      <vt:lpstr>Device for Develop</vt:lpstr>
      <vt:lpstr>Software for Develop</vt:lpstr>
      <vt:lpstr>รายละเอียดของระบบ</vt:lpstr>
      <vt:lpstr>Conclusion and Suggestions</vt:lpstr>
      <vt:lpstr>Conclusion and Suggestions ของการปฎิบัติงานสหกิจศึกษา</vt:lpstr>
      <vt:lpstr>Benefits of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Developer of Check Insurance Website</dc:title>
  <dc:creator>Mod Nattasit</dc:creator>
  <cp:lastModifiedBy>Chayanon Keadkamchonsakul</cp:lastModifiedBy>
  <cp:revision>46</cp:revision>
  <dcterms:created xsi:type="dcterms:W3CDTF">2017-09-06T14:37:15Z</dcterms:created>
  <dcterms:modified xsi:type="dcterms:W3CDTF">2018-09-25T04:45:54Z</dcterms:modified>
</cp:coreProperties>
</file>