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627"/>
    <a:srgbClr val="01A8A1"/>
    <a:srgbClr val="01CBC1"/>
    <a:srgbClr val="F0A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-1038" y="-168"/>
      </p:cViewPr>
      <p:guideLst>
        <p:guide orient="horz" pos="22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4CE4F-0F5E-4A4B-A818-201B4A2C93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80AC-A647-4255-AC62-45EE4BE8343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280AC-A647-4255-AC62-45EE4BE8343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527382" y="1508787"/>
            <a:ext cx="11137237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48"/>
          <p:cNvSpPr txBox="1"/>
          <p:nvPr userDrawn="1"/>
        </p:nvSpPr>
        <p:spPr>
          <a:xfrm>
            <a:off x="815458" y="4416339"/>
            <a:ext cx="1720663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65" b="1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公司与团队</a:t>
            </a:r>
            <a:endParaRPr lang="en-US" altLang="zh-CN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65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（我们是谁）</a:t>
            </a:r>
            <a:endParaRPr lang="zh-CN" altLang="en-US" sz="2265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9"/>
          <p:cNvSpPr txBox="1"/>
          <p:nvPr userDrawn="1"/>
        </p:nvSpPr>
        <p:spPr>
          <a:xfrm>
            <a:off x="2888320" y="4416339"/>
            <a:ext cx="1821524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65" b="1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en-US" altLang="zh-CN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65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（我们要干什么）</a:t>
            </a:r>
            <a:endParaRPr lang="zh-CN" altLang="en-US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0"/>
          <p:cNvSpPr txBox="1"/>
          <p:nvPr userDrawn="1"/>
        </p:nvSpPr>
        <p:spPr>
          <a:xfrm>
            <a:off x="7257838" y="4416339"/>
            <a:ext cx="1821524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65" b="1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发展计划</a:t>
            </a:r>
            <a:endParaRPr lang="en-US" altLang="zh-CN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65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（长远战略计划）</a:t>
            </a:r>
            <a:endParaRPr lang="zh-CN" altLang="en-US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1"/>
          <p:cNvSpPr txBox="1"/>
          <p:nvPr userDrawn="1"/>
        </p:nvSpPr>
        <p:spPr>
          <a:xfrm>
            <a:off x="9695387" y="4416339"/>
            <a:ext cx="1720663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65" b="1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财务与融资</a:t>
            </a:r>
            <a:endParaRPr lang="en-US" altLang="zh-CN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65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（花钱与找钱）</a:t>
            </a:r>
            <a:endParaRPr lang="zh-CN" altLang="en-US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2"/>
          <p:cNvSpPr txBox="1"/>
          <p:nvPr userDrawn="1"/>
        </p:nvSpPr>
        <p:spPr>
          <a:xfrm>
            <a:off x="5045225" y="4416339"/>
            <a:ext cx="1720663" cy="954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265" b="1" spc="1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产品与运营</a:t>
            </a:r>
            <a:endParaRPr lang="en-US" altLang="zh-CN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65" spc="1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（打算怎么做）</a:t>
            </a:r>
            <a:endParaRPr lang="zh-CN" altLang="en-US" sz="2265" b="1" spc="133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8"/>
          <p:cNvSpPr txBox="1"/>
          <p:nvPr userDrawn="1"/>
        </p:nvSpPr>
        <p:spPr>
          <a:xfrm>
            <a:off x="4271799" y="836712"/>
            <a:ext cx="3648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13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2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 rot="5400000">
            <a:off x="947891" y="2356137"/>
            <a:ext cx="1455795" cy="1642568"/>
            <a:chOff x="4468733" y="2771468"/>
            <a:chExt cx="1487127" cy="1677919"/>
          </a:xfrm>
        </p:grpSpPr>
        <p:sp>
          <p:nvSpPr>
            <p:cNvPr id="14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5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0000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5400000">
            <a:off x="3167873" y="2356137"/>
            <a:ext cx="1455795" cy="1642568"/>
            <a:chOff x="4468733" y="2771468"/>
            <a:chExt cx="1487127" cy="1677919"/>
          </a:xfrm>
        </p:grpSpPr>
        <p:sp>
          <p:nvSpPr>
            <p:cNvPr id="17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18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0000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 rot="5400000">
            <a:off x="5387856" y="2356137"/>
            <a:ext cx="1455795" cy="1642568"/>
            <a:chOff x="4468733" y="2771468"/>
            <a:chExt cx="1487127" cy="1677919"/>
          </a:xfrm>
        </p:grpSpPr>
        <p:sp>
          <p:nvSpPr>
            <p:cNvPr id="20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1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0000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22" name="组合 21"/>
          <p:cNvGrpSpPr/>
          <p:nvPr userDrawn="1"/>
        </p:nvGrpSpPr>
        <p:grpSpPr>
          <a:xfrm rot="5400000">
            <a:off x="7607839" y="2356137"/>
            <a:ext cx="1455795" cy="1642568"/>
            <a:chOff x="4468733" y="2771468"/>
            <a:chExt cx="1487127" cy="1677919"/>
          </a:xfrm>
        </p:grpSpPr>
        <p:sp>
          <p:nvSpPr>
            <p:cNvPr id="23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4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0000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 rot="5400000">
            <a:off x="9827821" y="2356137"/>
            <a:ext cx="1455795" cy="1642568"/>
            <a:chOff x="4468733" y="2771468"/>
            <a:chExt cx="1487127" cy="1677919"/>
          </a:xfrm>
        </p:grpSpPr>
        <p:sp>
          <p:nvSpPr>
            <p:cNvPr id="26" name="Freeform 5"/>
            <p:cNvSpPr/>
            <p:nvPr/>
          </p:nvSpPr>
          <p:spPr bwMode="auto">
            <a:xfrm rot="5400000">
              <a:off x="4373337" y="2866864"/>
              <a:ext cx="1677919" cy="1487127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rgbClr val="DCDCDC"/>
                </a:gs>
              </a:gsLst>
              <a:lin ang="2700000" scaled="0"/>
            </a:gradFill>
            <a:ln w="19050">
              <a:gradFill>
                <a:gsLst>
                  <a:gs pos="0">
                    <a:srgbClr val="ADADAD"/>
                  </a:gs>
                  <a:gs pos="66000">
                    <a:schemeClr val="bg1"/>
                  </a:gs>
                </a:gsLst>
                <a:lin ang="2700000" scaled="0"/>
              </a:gradFill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  <p:sp>
          <p:nvSpPr>
            <p:cNvPr id="27" name="Freeform 5"/>
            <p:cNvSpPr/>
            <p:nvPr/>
          </p:nvSpPr>
          <p:spPr bwMode="auto">
            <a:xfrm rot="5400000">
              <a:off x="4600910" y="3068560"/>
              <a:ext cx="1222771" cy="10837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rgbClr val="C00000"/>
            </a:solidFill>
            <a:ln w="15875">
              <a:noFill/>
            </a:ln>
            <a:effectLst>
              <a:innerShdw blurRad="63500" dist="254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320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1263033" y="2728105"/>
            <a:ext cx="825507" cy="867855"/>
            <a:chOff x="3185189" y="2215896"/>
            <a:chExt cx="619130" cy="650891"/>
          </a:xfrm>
        </p:grpSpPr>
        <p:sp>
          <p:nvSpPr>
            <p:cNvPr id="29" name="文本框 32"/>
            <p:cNvSpPr txBox="1"/>
            <p:nvPr/>
          </p:nvSpPr>
          <p:spPr>
            <a:xfrm>
              <a:off x="3185189" y="2215896"/>
              <a:ext cx="610666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0" name="文本框 33"/>
            <p:cNvSpPr txBox="1"/>
            <p:nvPr/>
          </p:nvSpPr>
          <p:spPr>
            <a:xfrm>
              <a:off x="3187956" y="2612871"/>
              <a:ext cx="6163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Part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3483983" y="2728105"/>
            <a:ext cx="825507" cy="867855"/>
            <a:chOff x="3185189" y="2215896"/>
            <a:chExt cx="619130" cy="650891"/>
          </a:xfrm>
        </p:grpSpPr>
        <p:sp>
          <p:nvSpPr>
            <p:cNvPr id="32" name="文本框 32"/>
            <p:cNvSpPr txBox="1"/>
            <p:nvPr/>
          </p:nvSpPr>
          <p:spPr>
            <a:xfrm>
              <a:off x="3185189" y="2215896"/>
              <a:ext cx="610666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3" name="文本框 33"/>
            <p:cNvSpPr txBox="1"/>
            <p:nvPr/>
          </p:nvSpPr>
          <p:spPr>
            <a:xfrm>
              <a:off x="3187956" y="2612871"/>
              <a:ext cx="6163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Part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5683247" y="2728104"/>
            <a:ext cx="825507" cy="867855"/>
            <a:chOff x="3185189" y="2215896"/>
            <a:chExt cx="619130" cy="650891"/>
          </a:xfrm>
        </p:grpSpPr>
        <p:sp>
          <p:nvSpPr>
            <p:cNvPr id="35" name="文本框 32"/>
            <p:cNvSpPr txBox="1"/>
            <p:nvPr/>
          </p:nvSpPr>
          <p:spPr>
            <a:xfrm>
              <a:off x="3185189" y="2215896"/>
              <a:ext cx="610666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6" name="文本框 33"/>
            <p:cNvSpPr txBox="1"/>
            <p:nvPr/>
          </p:nvSpPr>
          <p:spPr>
            <a:xfrm>
              <a:off x="3187956" y="2612871"/>
              <a:ext cx="6163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Part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7922983" y="2728105"/>
            <a:ext cx="825507" cy="867855"/>
            <a:chOff x="3185189" y="2215896"/>
            <a:chExt cx="619130" cy="650891"/>
          </a:xfrm>
        </p:grpSpPr>
        <p:sp>
          <p:nvSpPr>
            <p:cNvPr id="38" name="文本框 32"/>
            <p:cNvSpPr txBox="1"/>
            <p:nvPr/>
          </p:nvSpPr>
          <p:spPr>
            <a:xfrm>
              <a:off x="3185189" y="2215896"/>
              <a:ext cx="610666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39" name="文本框 33"/>
            <p:cNvSpPr txBox="1"/>
            <p:nvPr/>
          </p:nvSpPr>
          <p:spPr>
            <a:xfrm>
              <a:off x="3187956" y="2612871"/>
              <a:ext cx="6163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Part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40" name="组合 39"/>
          <p:cNvGrpSpPr/>
          <p:nvPr userDrawn="1"/>
        </p:nvGrpSpPr>
        <p:grpSpPr>
          <a:xfrm>
            <a:off x="10142965" y="2728104"/>
            <a:ext cx="825507" cy="867855"/>
            <a:chOff x="3185189" y="2215896"/>
            <a:chExt cx="619130" cy="650891"/>
          </a:xfrm>
        </p:grpSpPr>
        <p:sp>
          <p:nvSpPr>
            <p:cNvPr id="41" name="文本框 32"/>
            <p:cNvSpPr txBox="1"/>
            <p:nvPr/>
          </p:nvSpPr>
          <p:spPr>
            <a:xfrm>
              <a:off x="3185189" y="2215896"/>
              <a:ext cx="610666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2" name="文本框 33"/>
            <p:cNvSpPr txBox="1"/>
            <p:nvPr/>
          </p:nvSpPr>
          <p:spPr>
            <a:xfrm>
              <a:off x="3187956" y="2612871"/>
              <a:ext cx="61636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Part</a:t>
              </a:r>
              <a:endPara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700"/>
                            </p:stCondLst>
                            <p:childTnLst>
                              <p:par>
                                <p:cTn id="16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700"/>
                            </p:stCondLst>
                            <p:childTnLst>
                              <p:par>
                                <p:cTn id="31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7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2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700"/>
                            </p:stCondLst>
                            <p:childTnLst>
                              <p:par>
                                <p:cTn id="46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2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700"/>
                            </p:stCondLst>
                            <p:childTnLst>
                              <p:par>
                                <p:cTn id="61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700"/>
                            </p:stCondLst>
                            <p:childTnLst>
                              <p:par>
                                <p:cTn id="6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2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700"/>
                            </p:stCondLst>
                            <p:childTnLst>
                              <p:par>
                                <p:cTn id="76" presetID="2" presetClass="entr" presetSubtype="4" accel="40000" decel="4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7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2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15167-7902-4898-B952-77959DB73C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C6A60-F0C7-4C1A-B007-6E1FF3B092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4" Type="http://schemas.openxmlformats.org/officeDocument/2006/relationships/notesSlide" Target="../notesSlides/notesSlide1.x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32.png"/><Relationship Id="rId31" Type="http://schemas.openxmlformats.org/officeDocument/2006/relationships/image" Target="../media/image31.png"/><Relationship Id="rId30" Type="http://schemas.openxmlformats.org/officeDocument/2006/relationships/image" Target="../media/image30.png"/><Relationship Id="rId3" Type="http://schemas.openxmlformats.org/officeDocument/2006/relationships/image" Target="../media/image3.png"/><Relationship Id="rId29" Type="http://schemas.openxmlformats.org/officeDocument/2006/relationships/image" Target="../media/image29.png"/><Relationship Id="rId28" Type="http://schemas.openxmlformats.org/officeDocument/2006/relationships/image" Target="../media/image28.png"/><Relationship Id="rId27" Type="http://schemas.openxmlformats.org/officeDocument/2006/relationships/image" Target="../media/image27.png"/><Relationship Id="rId26" Type="http://schemas.openxmlformats.org/officeDocument/2006/relationships/image" Target="../media/image26.png"/><Relationship Id="rId25" Type="http://schemas.openxmlformats.org/officeDocument/2006/relationships/image" Target="../media/image25.png"/><Relationship Id="rId24" Type="http://schemas.openxmlformats.org/officeDocument/2006/relationships/image" Target="../media/image24.png"/><Relationship Id="rId23" Type="http://schemas.openxmlformats.org/officeDocument/2006/relationships/image" Target="../media/image23.png"/><Relationship Id="rId22" Type="http://schemas.openxmlformats.org/officeDocument/2006/relationships/image" Target="../media/image22.png"/><Relationship Id="rId21" Type="http://schemas.openxmlformats.org/officeDocument/2006/relationships/image" Target="../media/image21.png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16" name="直接连接符 15"/>
          <p:cNvCxnSpPr/>
          <p:nvPr/>
        </p:nvCxnSpPr>
        <p:spPr>
          <a:xfrm>
            <a:off x="425752" y="157329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356870" y="1146810"/>
            <a:ext cx="239268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合作伙伴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25752" y="157329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92405" y="231775"/>
            <a:ext cx="3171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广州宽恒信息科技有限公司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4405" y="1906905"/>
            <a:ext cx="917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事业单位：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1365" y="4168140"/>
            <a:ext cx="111061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互联网科技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30670" y="3916045"/>
            <a:ext cx="85026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生活家居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638290" y="5946775"/>
            <a:ext cx="831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游戏行业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15430" y="4997450"/>
            <a:ext cx="87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连锁餐饮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77965" y="2800350"/>
            <a:ext cx="955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汽车行业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695" y="4069080"/>
            <a:ext cx="1118870" cy="37465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565" y="3985895"/>
            <a:ext cx="983615" cy="53721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155" y="4057015"/>
            <a:ext cx="1485900" cy="39560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2631440"/>
            <a:ext cx="1122045" cy="31115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1681480"/>
            <a:ext cx="862330" cy="452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915" y="1801495"/>
            <a:ext cx="1197610" cy="38100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2210" y="3828415"/>
            <a:ext cx="1257935" cy="4514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2370" y="3615055"/>
            <a:ext cx="1143000" cy="67691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8585" y="3602990"/>
            <a:ext cx="823595" cy="7010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3330" y="4683760"/>
            <a:ext cx="692785" cy="73533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46795" y="4696460"/>
            <a:ext cx="963930" cy="72263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37420" y="4830445"/>
            <a:ext cx="1436370" cy="5276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6665" y="5868035"/>
            <a:ext cx="1115695" cy="4324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71915" y="5727700"/>
            <a:ext cx="973455" cy="55689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64145" y="2611120"/>
            <a:ext cx="657225" cy="65405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53805" y="2567305"/>
            <a:ext cx="697230" cy="75882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96170" y="2657475"/>
            <a:ext cx="1113790" cy="65405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880110" y="3373755"/>
            <a:ext cx="917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教育行业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2965" y="4997450"/>
            <a:ext cx="85026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lvl="0"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数字展厅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900430" y="5946775"/>
            <a:ext cx="8312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地产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行业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900430" y="2631440"/>
            <a:ext cx="8775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国有企业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41465" y="1906905"/>
            <a:ext cx="880745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医药</a:t>
            </a:r>
            <a:r>
              <a:rPr lang="zh-CN" altLang="en-US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器械</a:t>
            </a:r>
            <a:r>
              <a:rPr lang="en-US" altLang="zh-CN" sz="1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1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74825" y="3324860"/>
            <a:ext cx="1281430" cy="34734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52775" y="3274060"/>
            <a:ext cx="1302385" cy="39814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04690" y="3307080"/>
            <a:ext cx="1431925" cy="36512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27950" y="1649730"/>
            <a:ext cx="693420" cy="790575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22360" y="1801495"/>
            <a:ext cx="2579370" cy="33591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154920" y="5824855"/>
            <a:ext cx="1317625" cy="493395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79600" y="4856480"/>
            <a:ext cx="1284605" cy="557530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82975" y="4637405"/>
            <a:ext cx="816610" cy="794385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737735" y="4637405"/>
            <a:ext cx="1057910" cy="751205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57065" y="2557145"/>
            <a:ext cx="1251585" cy="42291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937510" y="2625090"/>
            <a:ext cx="1372870" cy="354965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742440" y="5882640"/>
            <a:ext cx="1037590" cy="382905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039745" y="5862320"/>
            <a:ext cx="1149985" cy="397510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391025" y="5862320"/>
            <a:ext cx="1498600" cy="360045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90395" y="1736090"/>
            <a:ext cx="1104900" cy="511810"/>
          </a:xfrm>
          <a:prstGeom prst="rect">
            <a:avLst/>
          </a:prstGeom>
        </p:spPr>
      </p:pic>
    </p:spTree>
  </p:cSld>
  <p:clrMapOvr>
    <a:masterClrMapping/>
  </p:clrMapOvr>
  <p:transition spd="slow" advTm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演示</Application>
  <PresentationFormat>自定义</PresentationFormat>
  <Paragraphs>26</Paragraphs>
  <Slides>1</Slides>
  <Notes>34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Impact</vt:lpstr>
      <vt:lpstr>黑体</vt:lpstr>
      <vt:lpstr>等线</vt:lpstr>
      <vt:lpstr>Arial Unicode MS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  <HyperlinkBase>https://dxpu.taobao.com/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
淘宝店：https://dxpu.taobao.com/</dc:description>
  <cp:lastModifiedBy>小波</cp:lastModifiedBy>
  <cp:revision>195</cp:revision>
  <dcterms:created xsi:type="dcterms:W3CDTF">2016-07-03T04:46:00Z</dcterms:created>
  <dcterms:modified xsi:type="dcterms:W3CDTF">2019-12-16T10:58:17Z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