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8"/>
  </p:notesMasterIdLst>
  <p:handoutMasterIdLst>
    <p:handoutMasterId r:id="rId19"/>
  </p:handoutMasterIdLst>
  <p:sldIdLst>
    <p:sldId id="334" r:id="rId5"/>
    <p:sldId id="316" r:id="rId6"/>
    <p:sldId id="337" r:id="rId7"/>
    <p:sldId id="343" r:id="rId8"/>
    <p:sldId id="342" r:id="rId9"/>
    <p:sldId id="324" r:id="rId10"/>
    <p:sldId id="346" r:id="rId11"/>
    <p:sldId id="328" r:id="rId12"/>
    <p:sldId id="345" r:id="rId13"/>
    <p:sldId id="350" r:id="rId14"/>
    <p:sldId id="331" r:id="rId15"/>
    <p:sldId id="347"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2D27A-04A3-E026-155D-8C3506E7D508}" v="2390" dt="2024-12-14T22:50:47.168"/>
    <p1510:client id="{9B68B634-C18A-43CB-86AD-1CDA481D7F0A}" v="1272" dt="2024-12-15T00:41:36.906"/>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p:scale>
          <a:sx n="75" d="100"/>
          <a:sy n="75" d="100"/>
        </p:scale>
        <p:origin x="974" y="216"/>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12/14/2024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a:p>
        </p:txBody>
      </p:sp>
    </p:spTree>
    <p:extLst>
      <p:ext uri="{BB962C8B-B14F-4D97-AF65-F5344CB8AC3E}">
        <p14:creationId xmlns:p14="http://schemas.microsoft.com/office/powerpoint/2010/main" val="849289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91216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3547059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a:p>
        </p:txBody>
      </p:sp>
    </p:spTree>
    <p:extLst>
      <p:ext uri="{BB962C8B-B14F-4D97-AF65-F5344CB8AC3E}">
        <p14:creationId xmlns:p14="http://schemas.microsoft.com/office/powerpoint/2010/main" val="40107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2836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373993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38123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a:lstStyle/>
          <a:p>
            <a:r>
              <a:rPr lang="en-GB" dirty="0"/>
              <a:t>Social Media fetcher </a:t>
            </a:r>
            <a:endParaRPr lang="en-US" dirty="0"/>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DB6D4-97A5-3585-9284-120019A4F18A}"/>
              </a:ext>
            </a:extLst>
          </p:cNvPr>
          <p:cNvSpPr>
            <a:spLocks noGrp="1"/>
          </p:cNvSpPr>
          <p:nvPr>
            <p:ph idx="21"/>
          </p:nvPr>
        </p:nvSpPr>
        <p:spPr>
          <a:xfrm>
            <a:off x="1290320" y="939075"/>
            <a:ext cx="10374152" cy="5734351"/>
          </a:xfrm>
        </p:spPr>
        <p:txBody>
          <a:bodyPr vert="horz" lIns="91440" tIns="45720" rIns="91440" bIns="45720" rtlCol="0" anchor="t">
            <a:normAutofit/>
          </a:bodyPr>
          <a:lstStyle/>
          <a:p>
            <a:pPr marL="285750" indent="-285750">
              <a:lnSpc>
                <a:spcPct val="110000"/>
              </a:lnSpc>
            </a:pPr>
            <a:r>
              <a:rPr lang="en-US" sz="2400" b="1" dirty="0"/>
              <a:t>The retrieved content contains the picture in GUI , as you can see </a:t>
            </a:r>
          </a:p>
          <a:p>
            <a:pPr>
              <a:lnSpc>
                <a:spcPct val="110000"/>
              </a:lnSpc>
            </a:pPr>
            <a:endParaRPr lang="en-US" sz="1600" dirty="0"/>
          </a:p>
          <a:p>
            <a:pPr>
              <a:lnSpc>
                <a:spcPct val="110000"/>
              </a:lnSpc>
            </a:pPr>
            <a:endParaRPr lang="en-US" sz="1600" dirty="0"/>
          </a:p>
          <a:p>
            <a:pPr>
              <a:lnSpc>
                <a:spcPct val="110000"/>
              </a:lnSpc>
            </a:pPr>
            <a:endParaRPr lang="en-US" sz="1600" dirty="0"/>
          </a:p>
          <a:p>
            <a:pPr>
              <a:lnSpc>
                <a:spcPct val="110000"/>
              </a:lnSpc>
            </a:pPr>
            <a:endParaRPr lang="en-US" sz="1600" dirty="0"/>
          </a:p>
          <a:p>
            <a:pPr>
              <a:lnSpc>
                <a:spcPct val="110000"/>
              </a:lnSpc>
            </a:pPr>
            <a:endParaRPr lang="en-US" dirty="0"/>
          </a:p>
        </p:txBody>
      </p:sp>
      <p:pic>
        <p:nvPicPr>
          <p:cNvPr id="2" name="Picture 1" descr="A screenshot of a photo of a picture of a child&#10;&#10;Description automatically generated">
            <a:extLst>
              <a:ext uri="{FF2B5EF4-FFF2-40B4-BE49-F238E27FC236}">
                <a16:creationId xmlns:a16="http://schemas.microsoft.com/office/drawing/2014/main" id="{3C4C8E1E-9D52-B2DD-6683-660722C1B181}"/>
              </a:ext>
            </a:extLst>
          </p:cNvPr>
          <p:cNvPicPr>
            <a:picLocks noChangeAspect="1"/>
          </p:cNvPicPr>
          <p:nvPr/>
        </p:nvPicPr>
        <p:blipFill>
          <a:blip r:embed="rId3"/>
          <a:stretch>
            <a:fillRect/>
          </a:stretch>
        </p:blipFill>
        <p:spPr>
          <a:xfrm>
            <a:off x="5206558" y="1724291"/>
            <a:ext cx="6096000" cy="3835066"/>
          </a:xfrm>
          <a:prstGeom prst="rect">
            <a:avLst/>
          </a:prstGeom>
        </p:spPr>
      </p:pic>
    </p:spTree>
    <p:extLst>
      <p:ext uri="{BB962C8B-B14F-4D97-AF65-F5344CB8AC3E}">
        <p14:creationId xmlns:p14="http://schemas.microsoft.com/office/powerpoint/2010/main" val="412361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E16BFA7C-979F-1D5E-79D4-DEEC56EBE216}"/>
              </a:ext>
            </a:extLst>
          </p:cNvPr>
          <p:cNvSpPr>
            <a:spLocks noGrp="1"/>
          </p:cNvSpPr>
          <p:nvPr>
            <p:ph sz="half" idx="2"/>
          </p:nvPr>
        </p:nvSpPr>
        <p:spPr>
          <a:xfrm>
            <a:off x="997132" y="283029"/>
            <a:ext cx="10391502" cy="5786845"/>
          </a:xfrm>
        </p:spPr>
        <p:txBody>
          <a:bodyPr vert="horz" lIns="0" tIns="0" rIns="0" bIns="0" rtlCol="0" anchor="t">
            <a:noAutofit/>
          </a:bodyPr>
          <a:lstStyle/>
          <a:p>
            <a:r>
              <a:rPr lang="en-US" sz="2000" b="1" dirty="0"/>
              <a:t>Sequential ( </a:t>
            </a:r>
            <a:r>
              <a:rPr lang="en-US" sz="2000" b="1" dirty="0" err="1"/>
              <a:t>single_threaded</a:t>
            </a:r>
            <a:r>
              <a:rPr lang="en-US" sz="2000" b="1" dirty="0"/>
              <a:t> ) vs Parallel ( multithreaded ) :</a:t>
            </a:r>
          </a:p>
          <a:p>
            <a:r>
              <a:rPr lang="en-US" b="1" dirty="0"/>
              <a:t>Sequential processing : </a:t>
            </a:r>
            <a:r>
              <a:rPr lang="en-US" dirty="0">
                <a:ea typeface="+mn-lt"/>
                <a:cs typeface="+mn-lt"/>
              </a:rPr>
              <a:t>A single thread/process completes one task before moving to the next, and There is no overlap between tasks. Which makes it simpler and easier to implement , but may be slow if tasks are independent and can run concurrently, as performance is limited to one core/CPU thread.</a:t>
            </a:r>
            <a:endParaRPr lang="en-US" dirty="0"/>
          </a:p>
          <a:p>
            <a:endParaRPr lang="en-US" dirty="0"/>
          </a:p>
          <a:p>
            <a:endParaRPr lang="en-US" dirty="0"/>
          </a:p>
          <a:p>
            <a:endParaRPr lang="en-US" b="1" dirty="0"/>
          </a:p>
          <a:p>
            <a:endParaRPr lang="en-US" b="1" dirty="0"/>
          </a:p>
          <a:p>
            <a:r>
              <a:rPr lang="en-US" b="1" dirty="0"/>
              <a:t>Parallel processing :</a:t>
            </a:r>
            <a:r>
              <a:rPr lang="en-US" dirty="0"/>
              <a:t> </a:t>
            </a:r>
            <a:r>
              <a:rPr lang="en-US" dirty="0">
                <a:ea typeface="+mn-lt"/>
                <a:cs typeface="+mn-lt"/>
              </a:rPr>
              <a:t>Tasks are broken into subtasks that run concurrently using multiple threads, threads can execute on different CPU cores or share time slices on a single core (multithreading), so it represents faster execution for tasks that are independent and CPU-bound due to concurrent execution, as performance scales with the number of available CPU cores and threads.</a:t>
            </a:r>
            <a:endParaRPr lang="en-US" dirty="0"/>
          </a:p>
          <a:p>
            <a:endParaRPr lang="en-US" dirty="0"/>
          </a:p>
          <a:p>
            <a:endParaRPr lang="en-US" dirty="0"/>
          </a:p>
          <a:p>
            <a:endParaRPr lang="en-US" b="1" dirty="0"/>
          </a:p>
          <a:p>
            <a:endParaRPr lang="en-US" dirty="0"/>
          </a:p>
        </p:txBody>
      </p:sp>
      <p:pic>
        <p:nvPicPr>
          <p:cNvPr id="2" name="Picture 1">
            <a:extLst>
              <a:ext uri="{FF2B5EF4-FFF2-40B4-BE49-F238E27FC236}">
                <a16:creationId xmlns:a16="http://schemas.microsoft.com/office/drawing/2014/main" id="{DC4F753A-3C1B-C156-7FAD-AF567C431DF0}"/>
              </a:ext>
            </a:extLst>
          </p:cNvPr>
          <p:cNvPicPr>
            <a:picLocks noChangeAspect="1"/>
          </p:cNvPicPr>
          <p:nvPr/>
        </p:nvPicPr>
        <p:blipFill>
          <a:blip r:embed="rId3"/>
          <a:stretch>
            <a:fillRect/>
          </a:stretch>
        </p:blipFill>
        <p:spPr>
          <a:xfrm>
            <a:off x="6096000" y="1615440"/>
            <a:ext cx="5109970" cy="1386037"/>
          </a:xfrm>
          <a:prstGeom prst="rect">
            <a:avLst/>
          </a:prstGeom>
        </p:spPr>
      </p:pic>
      <p:pic>
        <p:nvPicPr>
          <p:cNvPr id="3" name="Picture 2">
            <a:extLst>
              <a:ext uri="{FF2B5EF4-FFF2-40B4-BE49-F238E27FC236}">
                <a16:creationId xmlns:a16="http://schemas.microsoft.com/office/drawing/2014/main" id="{30244FBA-EA25-4C69-EA61-63A9D5B97312}"/>
              </a:ext>
            </a:extLst>
          </p:cNvPr>
          <p:cNvPicPr>
            <a:picLocks noChangeAspect="1"/>
          </p:cNvPicPr>
          <p:nvPr/>
        </p:nvPicPr>
        <p:blipFill>
          <a:blip r:embed="rId4"/>
          <a:stretch>
            <a:fillRect/>
          </a:stretch>
        </p:blipFill>
        <p:spPr>
          <a:xfrm>
            <a:off x="4084320" y="4567776"/>
            <a:ext cx="4758372" cy="1867313"/>
          </a:xfrm>
          <a:prstGeom prst="rect">
            <a:avLst/>
          </a:prstGeom>
        </p:spPr>
      </p:pic>
    </p:spTree>
    <p:extLst>
      <p:ext uri="{BB962C8B-B14F-4D97-AF65-F5344CB8AC3E}">
        <p14:creationId xmlns:p14="http://schemas.microsoft.com/office/powerpoint/2010/main" val="3811950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923D-C618-15EF-E1D7-7C1B0DBB1D0F}"/>
              </a:ext>
            </a:extLst>
          </p:cNvPr>
          <p:cNvSpPr>
            <a:spLocks noGrp="1"/>
          </p:cNvSpPr>
          <p:nvPr>
            <p:ph type="title"/>
          </p:nvPr>
        </p:nvSpPr>
        <p:spPr>
          <a:xfrm>
            <a:off x="1280160" y="640080"/>
            <a:ext cx="10087699" cy="1280160"/>
          </a:xfrm>
        </p:spPr>
        <p:txBody>
          <a:bodyPr anchor="b" anchorCtr="0"/>
          <a:lstStyle/>
          <a:p>
            <a:r>
              <a:rPr lang="en-US"/>
              <a:t>Sequential vs parallel</a:t>
            </a:r>
            <a:endParaRPr lang="en-US" dirty="0"/>
          </a:p>
        </p:txBody>
      </p:sp>
      <p:graphicFrame>
        <p:nvGraphicFramePr>
          <p:cNvPr id="6" name="Table Placeholder 3">
            <a:extLst>
              <a:ext uri="{FF2B5EF4-FFF2-40B4-BE49-F238E27FC236}">
                <a16:creationId xmlns:a16="http://schemas.microsoft.com/office/drawing/2014/main" id="{8B2437E8-72AB-C7C2-6EC7-E8366A2C8DB4}"/>
              </a:ext>
            </a:extLst>
          </p:cNvPr>
          <p:cNvGraphicFramePr>
            <a:graphicFrameLocks noGrp="1"/>
          </p:cNvGraphicFramePr>
          <p:nvPr>
            <p:ph idx="1"/>
            <p:extLst>
              <p:ext uri="{D42A27DB-BD31-4B8C-83A1-F6EECF244321}">
                <p14:modId xmlns:p14="http://schemas.microsoft.com/office/powerpoint/2010/main" val="4224858671"/>
              </p:ext>
            </p:extLst>
          </p:nvPr>
        </p:nvGraphicFramePr>
        <p:xfrm>
          <a:off x="1279525" y="2103438"/>
          <a:ext cx="9481431" cy="3725356"/>
        </p:xfrm>
        <a:graphic>
          <a:graphicData uri="http://schemas.openxmlformats.org/drawingml/2006/table">
            <a:tbl>
              <a:tblPr firstRow="1" bandRow="1">
                <a:tableStyleId>{9DCAF9ED-07DC-4A11-8D7F-57B35C25682E}</a:tableStyleId>
              </a:tblPr>
              <a:tblGrid>
                <a:gridCol w="3160477">
                  <a:extLst>
                    <a:ext uri="{9D8B030D-6E8A-4147-A177-3AD203B41FA5}">
                      <a16:colId xmlns:a16="http://schemas.microsoft.com/office/drawing/2014/main" val="2382218087"/>
                    </a:ext>
                  </a:extLst>
                </a:gridCol>
                <a:gridCol w="3160477">
                  <a:extLst>
                    <a:ext uri="{9D8B030D-6E8A-4147-A177-3AD203B41FA5}">
                      <a16:colId xmlns:a16="http://schemas.microsoft.com/office/drawing/2014/main" val="3953468724"/>
                    </a:ext>
                  </a:extLst>
                </a:gridCol>
                <a:gridCol w="3160477">
                  <a:extLst>
                    <a:ext uri="{9D8B030D-6E8A-4147-A177-3AD203B41FA5}">
                      <a16:colId xmlns:a16="http://schemas.microsoft.com/office/drawing/2014/main" val="4277526474"/>
                    </a:ext>
                  </a:extLst>
                </a:gridCol>
              </a:tblGrid>
              <a:tr h="742420">
                <a:tc>
                  <a:txBody>
                    <a:bodyPr/>
                    <a:lstStyle/>
                    <a:p>
                      <a:pPr algn="ctr"/>
                      <a:r>
                        <a:rPr lang="en-US"/>
                        <a:t>Feature</a:t>
                      </a:r>
                    </a:p>
                  </a:txBody>
                  <a:tcPr anchor="ctr"/>
                </a:tc>
                <a:tc>
                  <a:txBody>
                    <a:bodyPr/>
                    <a:lstStyle/>
                    <a:p>
                      <a:pPr algn="ctr"/>
                      <a:r>
                        <a:rPr lang="en-US"/>
                        <a:t>Sequential processing</a:t>
                      </a:r>
                    </a:p>
                  </a:txBody>
                  <a:tcPr anchor="ctr"/>
                </a:tc>
                <a:tc>
                  <a:txBody>
                    <a:bodyPr/>
                    <a:lstStyle/>
                    <a:p>
                      <a:pPr algn="ctr"/>
                      <a:r>
                        <a:rPr lang="en-US"/>
                        <a:t>Parallel processing</a:t>
                      </a:r>
                    </a:p>
                  </a:txBody>
                  <a:tcPr anchor="ctr"/>
                </a:tc>
                <a:extLst>
                  <a:ext uri="{0D108BD9-81ED-4DB2-BD59-A6C34878D82A}">
                    <a16:rowId xmlns:a16="http://schemas.microsoft.com/office/drawing/2014/main" val="2857107962"/>
                  </a:ext>
                </a:extLst>
              </a:tr>
              <a:tr h="742420">
                <a:tc>
                  <a:txBody>
                    <a:bodyPr/>
                    <a:lstStyle/>
                    <a:p>
                      <a:pPr algn="ctr"/>
                      <a:r>
                        <a:rPr lang="en-US"/>
                        <a:t>Speed</a:t>
                      </a:r>
                    </a:p>
                  </a:txBody>
                  <a:tcPr anchor="ctr"/>
                </a:tc>
                <a:tc>
                  <a:txBody>
                    <a:bodyPr/>
                    <a:lstStyle/>
                    <a:p>
                      <a:pPr algn="ctr"/>
                      <a:r>
                        <a:rPr lang="en-US"/>
                        <a:t>Slower for independent tasks</a:t>
                      </a:r>
                    </a:p>
                  </a:txBody>
                  <a:tcPr anchor="ctr"/>
                </a:tc>
                <a:tc>
                  <a:txBody>
                    <a:bodyPr/>
                    <a:lstStyle/>
                    <a:p>
                      <a:pPr algn="ctr"/>
                      <a:r>
                        <a:rPr lang="en-US"/>
                        <a:t>Faster for parallelizable tasks</a:t>
                      </a:r>
                    </a:p>
                  </a:txBody>
                  <a:tcPr anchor="ctr"/>
                </a:tc>
                <a:extLst>
                  <a:ext uri="{0D108BD9-81ED-4DB2-BD59-A6C34878D82A}">
                    <a16:rowId xmlns:a16="http://schemas.microsoft.com/office/drawing/2014/main" val="1671386868"/>
                  </a:ext>
                </a:extLst>
              </a:tr>
              <a:tr h="742420">
                <a:tc>
                  <a:txBody>
                    <a:bodyPr/>
                    <a:lstStyle/>
                    <a:p>
                      <a:pPr algn="ctr"/>
                      <a:r>
                        <a:rPr lang="en-US"/>
                        <a:t>Complexity</a:t>
                      </a:r>
                    </a:p>
                  </a:txBody>
                  <a:tcPr anchor="ctr"/>
                </a:tc>
                <a:tc>
                  <a:txBody>
                    <a:bodyPr/>
                    <a:lstStyle/>
                    <a:p>
                      <a:pPr algn="ctr"/>
                      <a:r>
                        <a:rPr lang="en-US"/>
                        <a:t>Simple to implement</a:t>
                      </a:r>
                    </a:p>
                  </a:txBody>
                  <a:tcPr anchor="ctr"/>
                </a:tc>
                <a:tc>
                  <a:txBody>
                    <a:bodyPr/>
                    <a:lstStyle/>
                    <a:p>
                      <a:pPr algn="ctr"/>
                      <a:r>
                        <a:rPr lang="en-US"/>
                        <a:t>Requires careful thread management</a:t>
                      </a:r>
                    </a:p>
                  </a:txBody>
                  <a:tcPr anchor="ctr"/>
                </a:tc>
                <a:extLst>
                  <a:ext uri="{0D108BD9-81ED-4DB2-BD59-A6C34878D82A}">
                    <a16:rowId xmlns:a16="http://schemas.microsoft.com/office/drawing/2014/main" val="380626418"/>
                  </a:ext>
                </a:extLst>
              </a:tr>
              <a:tr h="742420">
                <a:tc>
                  <a:txBody>
                    <a:bodyPr/>
                    <a:lstStyle/>
                    <a:p>
                      <a:pPr algn="ctr"/>
                      <a:r>
                        <a:rPr lang="en-US"/>
                        <a:t>Scalability</a:t>
                      </a:r>
                    </a:p>
                  </a:txBody>
                  <a:tcPr anchor="ctr"/>
                </a:tc>
                <a:tc>
                  <a:txBody>
                    <a:bodyPr/>
                    <a:lstStyle/>
                    <a:p>
                      <a:pPr algn="ctr"/>
                      <a:r>
                        <a:rPr lang="en-US"/>
                        <a:t>Limited to single-core</a:t>
                      </a:r>
                    </a:p>
                  </a:txBody>
                  <a:tcPr anchor="ctr"/>
                </a:tc>
                <a:tc>
                  <a:txBody>
                    <a:bodyPr/>
                    <a:lstStyle/>
                    <a:p>
                      <a:pPr algn="ctr"/>
                      <a:r>
                        <a:rPr lang="en-US"/>
                        <a:t>Scales with cores/threads</a:t>
                      </a:r>
                    </a:p>
                  </a:txBody>
                  <a:tcPr anchor="ctr"/>
                </a:tc>
                <a:extLst>
                  <a:ext uri="{0D108BD9-81ED-4DB2-BD59-A6C34878D82A}">
                    <a16:rowId xmlns:a16="http://schemas.microsoft.com/office/drawing/2014/main" val="3936251906"/>
                  </a:ext>
                </a:extLst>
              </a:tr>
              <a:tr h="755676">
                <a:tc>
                  <a:txBody>
                    <a:bodyPr/>
                    <a:lstStyle/>
                    <a:p>
                      <a:pPr algn="ctr"/>
                      <a:r>
                        <a:rPr lang="en-US"/>
                        <a:t>Debugging</a:t>
                      </a:r>
                    </a:p>
                  </a:txBody>
                  <a:tcPr anchor="ctr"/>
                </a:tc>
                <a:tc>
                  <a:txBody>
                    <a:bodyPr/>
                    <a:lstStyle/>
                    <a:p>
                      <a:pPr algn="ctr"/>
                      <a:r>
                        <a:rPr lang="en-US"/>
                        <a:t>Easier to debug</a:t>
                      </a:r>
                    </a:p>
                  </a:txBody>
                  <a:tcPr anchor="ctr"/>
                </a:tc>
                <a:tc>
                  <a:txBody>
                    <a:bodyPr/>
                    <a:lstStyle/>
                    <a:p>
                      <a:pPr algn="ctr"/>
                      <a:r>
                        <a:rPr lang="en-US"/>
                        <a:t>More challenging</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68935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vert="horz" lIns="0" tIns="0" rIns="0" bIns="0" rtlCol="0" anchor="t">
            <a:normAutofit/>
          </a:bodyPr>
          <a:lstStyle/>
          <a:p>
            <a:r>
              <a:rPr lang="en-US"/>
              <a:t>Toqa</a:t>
            </a:r>
            <a:r>
              <a:rPr lang="en-US" dirty="0"/>
              <a:t> Abu Al </a:t>
            </a:r>
            <a:r>
              <a:rPr lang="en-US" dirty="0" err="1"/>
              <a:t>fotoh</a:t>
            </a:r>
            <a:endParaRPr lang="en-US" dirty="0"/>
          </a:p>
          <a:p>
            <a:r>
              <a:rPr lang="en-US"/>
              <a:t>Jomana</a:t>
            </a:r>
            <a:r>
              <a:rPr lang="en-US" dirty="0"/>
              <a:t> Mohammed</a:t>
            </a:r>
          </a:p>
          <a:p>
            <a:r>
              <a:rPr lang="en-US" dirty="0"/>
              <a:t>Hana Mohammed</a:t>
            </a:r>
          </a:p>
          <a:p>
            <a:r>
              <a:rPr lang="en-US"/>
              <a:t>Toqa</a:t>
            </a:r>
            <a:r>
              <a:rPr lang="en-US" dirty="0"/>
              <a:t> </a:t>
            </a:r>
            <a:r>
              <a:rPr lang="en-US"/>
              <a:t>Assem</a:t>
            </a:r>
            <a:r>
              <a:rPr lang="en-US" dirty="0"/>
              <a:t> </a:t>
            </a:r>
          </a:p>
          <a:p>
            <a:r>
              <a:rPr lang="en-US" dirty="0"/>
              <a:t>Omar </a:t>
            </a:r>
            <a:r>
              <a:rPr lang="en-US"/>
              <a:t>Morshedy</a:t>
            </a:r>
            <a:endParaRPr lang="en-US" dirty="0"/>
          </a:p>
          <a:p>
            <a:r>
              <a:rPr lang="en-US" dirty="0"/>
              <a:t>Osama Samir</a:t>
            </a:r>
          </a:p>
          <a:p>
            <a:endParaRPr lang="en-US" dirty="0"/>
          </a:p>
        </p:txBody>
      </p:sp>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ctrTitle"/>
          </p:nvPr>
        </p:nvSpPr>
        <p:spPr>
          <a:xfrm>
            <a:off x="1280160" y="301752"/>
            <a:ext cx="4663438" cy="2441448"/>
          </a:xfrm>
        </p:spPr>
        <p:txBody>
          <a:bodyPr anchor="ctr">
            <a:normAutofit/>
          </a:bodyPr>
          <a:lstStyle/>
          <a:p>
            <a:r>
              <a:rPr lang="en-US"/>
              <a:t>Main idea</a:t>
            </a:r>
          </a:p>
        </p:txBody>
      </p:sp>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4"/>
          </p:nvPr>
        </p:nvSpPr>
        <p:spPr>
          <a:xfrm>
            <a:off x="1280161" y="2777067"/>
            <a:ext cx="4663440" cy="3550581"/>
          </a:xfrm>
        </p:spPr>
        <p:txBody>
          <a:bodyPr vert="horz" lIns="0" tIns="0" rIns="0" bIns="0" rtlCol="0">
            <a:normAutofit/>
          </a:bodyPr>
          <a:lstStyle/>
          <a:p>
            <a:r>
              <a:rPr lang="en-GB"/>
              <a:t>A multi-platform social media fetcher that uses threads to aggregate, consolidate, and periodically refresh content into a unified feed.</a:t>
            </a:r>
            <a:endParaRPr lang="en-US"/>
          </a:p>
        </p:txBody>
      </p:sp>
      <p:pic>
        <p:nvPicPr>
          <p:cNvPr id="7" name="Picture Placeholder 6" descr="A group of people in a circle&#10;&#10;Description automatically generated">
            <a:extLst>
              <a:ext uri="{FF2B5EF4-FFF2-40B4-BE49-F238E27FC236}">
                <a16:creationId xmlns:a16="http://schemas.microsoft.com/office/drawing/2014/main" id="{9C1A3FCB-460D-1156-A047-3D9284A80911}"/>
              </a:ext>
            </a:extLst>
          </p:cNvPr>
          <p:cNvPicPr>
            <a:picLocks noGrp="1" noChangeAspect="1"/>
          </p:cNvPicPr>
          <p:nvPr>
            <p:ph type="pic" sz="quarter" idx="13"/>
          </p:nvPr>
        </p:nvPicPr>
        <p:blipFill>
          <a:blip r:embed="rId3"/>
          <a:srcRect l="33540" r="3942" b="1"/>
          <a:stretch/>
        </p:blipFill>
        <p:spPr>
          <a:xfrm>
            <a:off x="6695553" y="301752"/>
            <a:ext cx="5221224" cy="6263640"/>
          </a:xfrm>
          <a:noFill/>
        </p:spPr>
      </p:pic>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title"/>
          </p:nvPr>
        </p:nvSpPr>
        <p:spPr>
          <a:xfrm>
            <a:off x="1280160" y="685800"/>
            <a:ext cx="9137012" cy="1280160"/>
          </a:xfrm>
        </p:spPr>
        <p:txBody>
          <a:bodyPr anchor="b">
            <a:normAutofit/>
          </a:bodyPr>
          <a:lstStyle/>
          <a:p>
            <a:r>
              <a:rPr lang="en-US"/>
              <a:t>We used graph </a:t>
            </a:r>
            <a:r>
              <a:rPr lang="en-US" err="1"/>
              <a:t>api</a:t>
            </a:r>
            <a:r>
              <a:rPr lang="en-US"/>
              <a:t> by meta to fetch platforms </a:t>
            </a:r>
            <a:r>
              <a:rPr lang="en-US" err="1"/>
              <a:t>apis</a:t>
            </a:r>
            <a:endParaRPr lang="en-US"/>
          </a:p>
        </p:txBody>
      </p:sp>
      <p:sp>
        <p:nvSpPr>
          <p:cNvPr id="13" name="Content Placeholder 2">
            <a:extLst>
              <a:ext uri="{FF2B5EF4-FFF2-40B4-BE49-F238E27FC236}">
                <a16:creationId xmlns:a16="http://schemas.microsoft.com/office/drawing/2014/main" id="{B6633A8F-1865-E7EB-55A5-EF665851294B}"/>
              </a:ext>
            </a:extLst>
          </p:cNvPr>
          <p:cNvSpPr>
            <a:spLocks noGrp="1"/>
          </p:cNvSpPr>
          <p:nvPr>
            <p:ph sz="half" idx="2"/>
          </p:nvPr>
        </p:nvSpPr>
        <p:spPr>
          <a:xfrm>
            <a:off x="1280160" y="2327440"/>
            <a:ext cx="4846320" cy="4040574"/>
          </a:xfrm>
        </p:spPr>
        <p:txBody>
          <a:bodyPr vert="horz" lIns="0" tIns="0" rIns="0" bIns="0" rtlCol="0" anchor="t">
            <a:normAutofit lnSpcReduction="10000"/>
          </a:bodyPr>
          <a:lstStyle/>
          <a:p>
            <a:pPr marL="457200" indent="-457200">
              <a:buAutoNum type="arabicPeriod"/>
            </a:pPr>
            <a:r>
              <a:rPr lang="en-US" sz="2000" b="1" dirty="0">
                <a:ea typeface="+mn-lt"/>
                <a:cs typeface="+mn-lt"/>
              </a:rPr>
              <a:t>Platform Selection</a:t>
            </a:r>
            <a:r>
              <a:rPr lang="en-US" sz="2000" dirty="0">
                <a:ea typeface="+mn-lt"/>
                <a:cs typeface="+mn-lt"/>
              </a:rPr>
              <a:t>: Choose a specific social media platform and review its Graph API documentation.</a:t>
            </a:r>
            <a:endParaRPr lang="en-US" dirty="0"/>
          </a:p>
          <a:p>
            <a:pPr marL="457200" indent="-457200">
              <a:buAutoNum type="arabicPeriod"/>
            </a:pPr>
            <a:r>
              <a:rPr lang="en-US" sz="2000" b="1" dirty="0">
                <a:ea typeface="+mn-lt"/>
                <a:cs typeface="+mn-lt"/>
              </a:rPr>
              <a:t>API Access: </a:t>
            </a:r>
            <a:r>
              <a:rPr lang="en-US" sz="2000" dirty="0">
                <a:ea typeface="+mn-lt"/>
                <a:cs typeface="+mn-lt"/>
              </a:rPr>
              <a:t>Register your app on the platform, and obtain an App ID and App Secret.</a:t>
            </a:r>
          </a:p>
          <a:p>
            <a:pPr marL="457200" indent="-457200">
              <a:buAutoNum type="arabicPeriod"/>
            </a:pPr>
            <a:r>
              <a:rPr lang="en-US" sz="2000" b="1" dirty="0">
                <a:ea typeface="+mn-lt"/>
                <a:cs typeface="+mn-lt"/>
              </a:rPr>
              <a:t>Authentication</a:t>
            </a:r>
            <a:r>
              <a:rPr lang="en-US" sz="2000" dirty="0">
                <a:ea typeface="+mn-lt"/>
                <a:cs typeface="+mn-lt"/>
              </a:rPr>
              <a:t>: Use OAuth 2.0 to authenticate users and generate an access token with required permissions.</a:t>
            </a:r>
          </a:p>
          <a:p>
            <a:pPr marL="457200" indent="-457200">
              <a:buAutoNum type="arabicPeriod"/>
            </a:pPr>
            <a:r>
              <a:rPr lang="en-US" sz="2000" b="1" dirty="0">
                <a:ea typeface="+mn-lt"/>
                <a:cs typeface="+mn-lt"/>
              </a:rPr>
              <a:t>Data Fetching: </a:t>
            </a:r>
            <a:r>
              <a:rPr lang="en-US" sz="2000" dirty="0">
                <a:ea typeface="+mn-lt"/>
                <a:cs typeface="+mn-lt"/>
              </a:rPr>
              <a:t>Use Graph API endpoints with relevant parameters to retrieve the desired content.</a:t>
            </a:r>
            <a:endParaRPr lang="en-US" sz="2000" dirty="0"/>
          </a:p>
          <a:p>
            <a:endParaRPr lang="en-US" dirty="0"/>
          </a:p>
        </p:txBody>
      </p:sp>
      <p:pic>
        <p:nvPicPr>
          <p:cNvPr id="6" name="Picture Placeholder 5" descr="A blue background with white text&#10;&#10;Description automatically generated">
            <a:extLst>
              <a:ext uri="{FF2B5EF4-FFF2-40B4-BE49-F238E27FC236}">
                <a16:creationId xmlns:a16="http://schemas.microsoft.com/office/drawing/2014/main" id="{0BF3808B-0471-15D5-B76D-F07ECC7E30E8}"/>
              </a:ext>
            </a:extLst>
          </p:cNvPr>
          <p:cNvPicPr>
            <a:picLocks noGrp="1" noChangeAspect="1"/>
          </p:cNvPicPr>
          <p:nvPr>
            <p:ph sz="quarter" idx="4"/>
          </p:nvPr>
        </p:nvPicPr>
        <p:blipFill>
          <a:blip r:embed="rId3"/>
          <a:stretch/>
        </p:blipFill>
        <p:spPr>
          <a:xfrm>
            <a:off x="6723402" y="2887774"/>
            <a:ext cx="4846320" cy="2919907"/>
          </a:xfrm>
          <a:noFill/>
        </p:spPr>
      </p:pic>
    </p:spTree>
    <p:extLst>
      <p:ext uri="{BB962C8B-B14F-4D97-AF65-F5344CB8AC3E}">
        <p14:creationId xmlns:p14="http://schemas.microsoft.com/office/powerpoint/2010/main" val="194123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p:txBody>
          <a:bodyPr/>
          <a:lstStyle/>
          <a:p>
            <a:r>
              <a:rPr lang="en-GB" dirty="0"/>
              <a:t>Api fetching from </a:t>
            </a:r>
            <a:r>
              <a:rPr lang="en-GB" dirty="0" err="1"/>
              <a:t>facebook</a:t>
            </a:r>
            <a:r>
              <a:rPr lang="en-GB" dirty="0"/>
              <a:t> platform</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442720" y="2834640"/>
            <a:ext cx="4368800" cy="1747520"/>
          </a:xfrm>
        </p:spPr>
        <p:txBody>
          <a:bodyPr>
            <a:noAutofit/>
          </a:bodyPr>
          <a:lstStyle/>
          <a:p>
            <a:endParaRPr lang="en-GB" dirty="0"/>
          </a:p>
          <a:p>
            <a:r>
              <a:rPr lang="en-GB" dirty="0"/>
              <a:t>Y</a:t>
            </a:r>
            <a:r>
              <a:rPr lang="en-US" dirty="0" err="1"/>
              <a:t>ou</a:t>
            </a:r>
            <a:r>
              <a:rPr lang="en-US" dirty="0"/>
              <a:t> can access your </a:t>
            </a:r>
            <a:r>
              <a:rPr lang="en-US" dirty="0" err="1"/>
              <a:t>facebook</a:t>
            </a:r>
            <a:r>
              <a:rPr lang="en-US" dirty="0"/>
              <a:t> page posts using </a:t>
            </a:r>
            <a:r>
              <a:rPr lang="en-US" dirty="0" err="1"/>
              <a:t>url</a:t>
            </a:r>
            <a:r>
              <a:rPr lang="en-US" dirty="0"/>
              <a:t> : </a:t>
            </a:r>
            <a:br>
              <a:rPr lang="en-US" dirty="0"/>
            </a:br>
            <a:r>
              <a:rPr lang="en-US" b="0" i="0" dirty="0">
                <a:solidFill>
                  <a:schemeClr val="tx2">
                    <a:lumMod val="75000"/>
                    <a:lumOff val="25000"/>
                  </a:schemeClr>
                </a:solidFill>
                <a:effectLst/>
                <a:latin typeface="Inter"/>
              </a:rPr>
              <a:t>https://graph.facebook.com/v21.0/{page_id}/posts?access_token={</a:t>
            </a:r>
            <a:r>
              <a:rPr lang="en-GB" sz="2400" dirty="0" err="1">
                <a:solidFill>
                  <a:schemeClr val="tx2">
                    <a:lumMod val="75000"/>
                    <a:lumOff val="25000"/>
                  </a:schemeClr>
                </a:solidFill>
                <a:ea typeface="+mn-lt"/>
                <a:cs typeface="+mn-lt"/>
              </a:rPr>
              <a:t>fb_page_access_key</a:t>
            </a:r>
            <a:r>
              <a:rPr lang="en-US" b="0" i="0" dirty="0">
                <a:solidFill>
                  <a:schemeClr val="tx2">
                    <a:lumMod val="75000"/>
                    <a:lumOff val="25000"/>
                  </a:schemeClr>
                </a:solidFill>
                <a:effectLst/>
                <a:latin typeface="Inter"/>
              </a:rPr>
              <a:t>}</a:t>
            </a:r>
            <a:endParaRPr lang="en-US" dirty="0">
              <a:solidFill>
                <a:schemeClr val="tx2">
                  <a:lumMod val="75000"/>
                  <a:lumOff val="25000"/>
                </a:schemeClr>
              </a:solidFill>
            </a:endParaRPr>
          </a:p>
        </p:txBody>
      </p:sp>
      <p:pic>
        <p:nvPicPr>
          <p:cNvPr id="7" name="Picture Placeholder 6" descr="A screenshot of a facebook post&#10;&#10;Description automatically generated">
            <a:extLst>
              <a:ext uri="{FF2B5EF4-FFF2-40B4-BE49-F238E27FC236}">
                <a16:creationId xmlns:a16="http://schemas.microsoft.com/office/drawing/2014/main" id="{D427B535-B345-38DE-C55F-E319A7EE11CC}"/>
              </a:ext>
            </a:extLst>
          </p:cNvPr>
          <p:cNvPicPr>
            <a:picLocks noGrp="1" noChangeAspect="1"/>
          </p:cNvPicPr>
          <p:nvPr>
            <p:ph type="pic" sz="quarter" idx="13"/>
          </p:nvPr>
        </p:nvPicPr>
        <p:blipFill>
          <a:blip r:embed="rId3"/>
          <a:srcRect l="41" t="-659" r="-297" b="69"/>
          <a:stretch/>
        </p:blipFill>
        <p:spPr>
          <a:xfrm>
            <a:off x="5937647" y="2834640"/>
            <a:ext cx="5645871" cy="35412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275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ctrTitle"/>
          </p:nvPr>
        </p:nvSpPr>
        <p:spPr>
          <a:xfrm>
            <a:off x="1280160" y="301752"/>
            <a:ext cx="4663438" cy="2441448"/>
          </a:xfrm>
        </p:spPr>
        <p:txBody>
          <a:bodyPr anchor="ctr">
            <a:normAutofit/>
          </a:bodyPr>
          <a:lstStyle/>
          <a:p>
            <a:r>
              <a:rPr lang="en-GB" dirty="0"/>
              <a:t>F</a:t>
            </a:r>
            <a:r>
              <a:rPr lang="en-US" dirty="0" err="1"/>
              <a:t>acebook</a:t>
            </a:r>
            <a:r>
              <a:rPr lang="en-US" dirty="0"/>
              <a:t> Comments fetching </a:t>
            </a:r>
            <a:r>
              <a:rPr lang="en-US" dirty="0" err="1"/>
              <a:t>api</a:t>
            </a:r>
            <a:r>
              <a:rPr lang="en-US" dirty="0"/>
              <a:t> </a:t>
            </a:r>
          </a:p>
        </p:txBody>
      </p:sp>
      <p:sp>
        <p:nvSpPr>
          <p:cNvPr id="3" name="Content Placeholder 2">
            <a:extLst>
              <a:ext uri="{FF2B5EF4-FFF2-40B4-BE49-F238E27FC236}">
                <a16:creationId xmlns:a16="http://schemas.microsoft.com/office/drawing/2014/main" id="{D4418541-7290-F1A9-2357-CA26E074EF45}"/>
              </a:ext>
            </a:extLst>
          </p:cNvPr>
          <p:cNvSpPr>
            <a:spLocks noGrp="1"/>
          </p:cNvSpPr>
          <p:nvPr>
            <p:ph type="body" sz="quarter" idx="14"/>
          </p:nvPr>
        </p:nvSpPr>
        <p:spPr>
          <a:xfrm>
            <a:off x="1280161" y="2777067"/>
            <a:ext cx="4663440" cy="3550581"/>
          </a:xfrm>
        </p:spPr>
        <p:txBody>
          <a:bodyPr vert="horz" lIns="0" tIns="0" rIns="0" bIns="0" rtlCol="0" anchor="t">
            <a:normAutofit/>
          </a:bodyPr>
          <a:lstStyle/>
          <a:p>
            <a:r>
              <a:rPr lang="en-GB" sz="2000" dirty="0"/>
              <a:t>You can access </a:t>
            </a:r>
            <a:r>
              <a:rPr lang="en-GB" sz="2000" dirty="0" err="1"/>
              <a:t>facebook</a:t>
            </a:r>
            <a:r>
              <a:rPr lang="en-GB" sz="2000" dirty="0"/>
              <a:t> comments using url:</a:t>
            </a:r>
          </a:p>
          <a:p>
            <a:r>
              <a:rPr lang="en-GB" sz="2000" dirty="0">
                <a:solidFill>
                  <a:schemeClr val="tx2">
                    <a:lumMod val="75000"/>
                    <a:lumOff val="25000"/>
                  </a:schemeClr>
                </a:solidFill>
                <a:ea typeface="+mn-lt"/>
                <a:cs typeface="+mn-lt"/>
              </a:rPr>
              <a:t>https://graph.facebook.com/v21.0/{post_id}/comments?access_token={fb_page_access_key}</a:t>
            </a:r>
            <a:br>
              <a:rPr lang="en-GB" sz="1700" dirty="0"/>
            </a:br>
            <a:endParaRPr lang="en-GB" sz="1700" dirty="0"/>
          </a:p>
          <a:p>
            <a:endParaRPr lang="en-US" sz="1700" dirty="0"/>
          </a:p>
        </p:txBody>
      </p:sp>
      <p:pic>
        <p:nvPicPr>
          <p:cNvPr id="5" name="Picture Placeholder 4" descr="A screenshot of a computer&#10;&#10;Description automatically generated">
            <a:extLst>
              <a:ext uri="{FF2B5EF4-FFF2-40B4-BE49-F238E27FC236}">
                <a16:creationId xmlns:a16="http://schemas.microsoft.com/office/drawing/2014/main" id="{63C25D32-566B-F938-F4D5-F1D44AD0E3DA}"/>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a14:imgEffect>
                  </a14:imgLayer>
                </a14:imgProps>
              </a:ext>
            </a:extLst>
          </a:blip>
          <a:srcRect l="208" t="-17" r="-60" b="-176"/>
          <a:stretch/>
        </p:blipFill>
        <p:spPr>
          <a:xfrm>
            <a:off x="6441292" y="305040"/>
            <a:ext cx="5741256" cy="6253989"/>
          </a:xfrm>
          <a:prstGeom prst="rect">
            <a:avLst/>
          </a:prstGeom>
          <a:solidFill>
            <a:srgbClr val="FFFFFF">
              <a:shade val="85000"/>
            </a:srgbClr>
          </a:solidFill>
          <a:ln w="88900" cap="sq">
            <a:solidFill>
              <a:srgbClr val="FFFFFF"/>
            </a:solidFill>
            <a:miter lim="800000"/>
          </a:ln>
          <a:effectLst>
            <a:outerShdw blurRad="50800" dist="127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028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r>
              <a:rPr lang="en-GB" dirty="0"/>
              <a:t>Api fetching from Instagram platform</a:t>
            </a:r>
            <a:endParaRPr lang="en-US" dirty="0"/>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280160" y="2327440"/>
            <a:ext cx="4846320" cy="4040574"/>
          </a:xfrm>
        </p:spPr>
        <p:txBody>
          <a:bodyPr vert="horz" lIns="0" tIns="0" rIns="0" bIns="0" rtlCol="0" anchor="t">
            <a:normAutofit/>
          </a:bodyPr>
          <a:lstStyle/>
          <a:p>
            <a:r>
              <a:rPr lang="en-GB" sz="2000" dirty="0"/>
              <a:t>Using your </a:t>
            </a:r>
            <a:r>
              <a:rPr lang="en-GB" sz="2000" dirty="0" err="1"/>
              <a:t>intagram</a:t>
            </a:r>
            <a:r>
              <a:rPr lang="en-GB" sz="2000" dirty="0"/>
              <a:t> account to access the posts , using your Instagram account access key </a:t>
            </a:r>
          </a:p>
          <a:p>
            <a:r>
              <a:rPr lang="en-GB" sz="2000" dirty="0"/>
              <a:t>, </a:t>
            </a:r>
            <a:r>
              <a:rPr lang="en-GB" sz="2000" dirty="0" err="1"/>
              <a:t>url</a:t>
            </a:r>
            <a:r>
              <a:rPr lang="en-GB" sz="2000" dirty="0"/>
              <a:t> : </a:t>
            </a:r>
          </a:p>
          <a:p>
            <a:r>
              <a:rPr lang="en-US" sz="2000" dirty="0">
                <a:solidFill>
                  <a:schemeClr val="tx2">
                    <a:lumMod val="75000"/>
                    <a:lumOff val="25000"/>
                  </a:schemeClr>
                </a:solidFill>
                <a:ea typeface="+mn-lt"/>
                <a:cs typeface="+mn-lt"/>
              </a:rPr>
              <a:t>https://graph.instagram.com/me/media?fields=id,caption,media_type,media_url,thumbnail_url,timestamp,permalink&amp;access_token={insta_access_key}</a:t>
            </a:r>
            <a:endParaRPr lang="en-US" sz="2000" dirty="0">
              <a:solidFill>
                <a:schemeClr val="tx2">
                  <a:lumMod val="75000"/>
                  <a:lumOff val="25000"/>
                </a:schemeClr>
              </a:solidFill>
            </a:endParaRPr>
          </a:p>
        </p:txBody>
      </p:sp>
      <p:pic>
        <p:nvPicPr>
          <p:cNvPr id="3" name="Content Placeholder 2">
            <a:extLst>
              <a:ext uri="{FF2B5EF4-FFF2-40B4-BE49-F238E27FC236}">
                <a16:creationId xmlns:a16="http://schemas.microsoft.com/office/drawing/2014/main" id="{A32E583B-FA3C-280E-308E-AD67E6CFE2FB}"/>
              </a:ext>
            </a:extLst>
          </p:cNvPr>
          <p:cNvPicPr>
            <a:picLocks noGrp="1" noChangeAspect="1"/>
          </p:cNvPicPr>
          <p:nvPr>
            <p:ph sz="quarter" idx="4"/>
          </p:nvPr>
        </p:nvPicPr>
        <p:blipFill>
          <a:blip r:embed="rId3"/>
          <a:stretch>
            <a:fillRect/>
          </a:stretch>
        </p:blipFill>
        <p:spPr>
          <a:xfrm>
            <a:off x="6098562" y="2430195"/>
            <a:ext cx="6096000" cy="3835066"/>
          </a:xfrm>
        </p:spPr>
      </p:pic>
    </p:spTree>
    <p:extLst>
      <p:ext uri="{BB962C8B-B14F-4D97-AF65-F5344CB8AC3E}">
        <p14:creationId xmlns:p14="http://schemas.microsoft.com/office/powerpoint/2010/main" val="210281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endParaRPr lang="en-US"/>
          </a:p>
        </p:txBody>
      </p:sp>
      <p:sp>
        <p:nvSpPr>
          <p:cNvPr id="63" name="Text Placeholder 62">
            <a:extLst>
              <a:ext uri="{FF2B5EF4-FFF2-40B4-BE49-F238E27FC236}">
                <a16:creationId xmlns:a16="http://schemas.microsoft.com/office/drawing/2014/main" id="{9EFE5C42-059F-482E-C029-E8FA5107EEDA}"/>
              </a:ext>
            </a:extLst>
          </p:cNvPr>
          <p:cNvSpPr>
            <a:spLocks noGrp="1"/>
          </p:cNvSpPr>
          <p:nvPr>
            <p:ph sz="quarter" idx="15"/>
          </p:nvPr>
        </p:nvSpPr>
        <p:spPr>
          <a:xfrm>
            <a:off x="1279526" y="955040"/>
            <a:ext cx="4247514" cy="5486400"/>
          </a:xfrm>
        </p:spPr>
        <p:txBody>
          <a:bodyPr>
            <a:normAutofit lnSpcReduction="10000"/>
          </a:bodyPr>
          <a:lstStyle/>
          <a:p>
            <a:pPr marL="0" indent="0">
              <a:buNone/>
            </a:pPr>
            <a:r>
              <a:rPr lang="en-GB" sz="3600" b="1" dirty="0">
                <a:solidFill>
                  <a:schemeClr val="tx1">
                    <a:lumMod val="95000"/>
                    <a:lumOff val="5000"/>
                  </a:schemeClr>
                </a:solidFill>
              </a:rPr>
              <a:t>API Fetching from Messenger</a:t>
            </a:r>
          </a:p>
          <a:p>
            <a:pPr marL="0" indent="0">
              <a:buNone/>
            </a:pPr>
            <a:r>
              <a:rPr lang="en-GB" sz="2000" b="1" dirty="0">
                <a:solidFill>
                  <a:schemeClr val="tx1">
                    <a:lumMod val="95000"/>
                    <a:lumOff val="5000"/>
                  </a:schemeClr>
                </a:solidFill>
              </a:rPr>
              <a:t>Steps:</a:t>
            </a:r>
          </a:p>
          <a:p>
            <a:pPr marL="457200" indent="-457200"/>
            <a:r>
              <a:rPr lang="en-GB" sz="1600" b="1" dirty="0">
                <a:solidFill>
                  <a:schemeClr val="tx1">
                    <a:lumMod val="95000"/>
                    <a:lumOff val="5000"/>
                  </a:schemeClr>
                </a:solidFill>
              </a:rPr>
              <a:t>Use this </a:t>
            </a:r>
            <a:r>
              <a:rPr lang="en-GB" sz="1600" b="1" dirty="0" err="1">
                <a:solidFill>
                  <a:schemeClr val="tx1">
                    <a:lumMod val="95000"/>
                    <a:lumOff val="5000"/>
                  </a:schemeClr>
                </a:solidFill>
              </a:rPr>
              <a:t>url</a:t>
            </a:r>
            <a:r>
              <a:rPr lang="en-GB" sz="1600" b="1" dirty="0">
                <a:solidFill>
                  <a:schemeClr val="tx1">
                    <a:lumMod val="95000"/>
                    <a:lumOff val="5000"/>
                  </a:schemeClr>
                </a:solidFill>
              </a:rPr>
              <a:t> to access all your </a:t>
            </a:r>
            <a:r>
              <a:rPr lang="en-GB" sz="1600" b="1" dirty="0" err="1">
                <a:solidFill>
                  <a:schemeClr val="tx1">
                    <a:lumMod val="95000"/>
                    <a:lumOff val="5000"/>
                  </a:schemeClr>
                </a:solidFill>
              </a:rPr>
              <a:t>facebook</a:t>
            </a:r>
            <a:r>
              <a:rPr lang="en-GB" sz="1600" b="1" dirty="0">
                <a:solidFill>
                  <a:schemeClr val="tx1">
                    <a:lumMod val="95000"/>
                    <a:lumOff val="5000"/>
                  </a:schemeClr>
                </a:solidFill>
              </a:rPr>
              <a:t> page chats , url: </a:t>
            </a:r>
            <a:r>
              <a:rPr lang="en-GB" sz="1600" dirty="0">
                <a:solidFill>
                  <a:schemeClr val="tx1">
                    <a:lumMod val="95000"/>
                    <a:lumOff val="5000"/>
                  </a:schemeClr>
                </a:solidFill>
                <a:ea typeface="+mn-lt"/>
                <a:cs typeface="+mn-lt"/>
              </a:rPr>
              <a:t>https://graph.facebook.com/v21.0/me/conversations?platform=MESSENGER&amp;access_token={fb_page_access_token}.</a:t>
            </a:r>
          </a:p>
          <a:p>
            <a:pPr marL="457200" indent="-457200"/>
            <a:r>
              <a:rPr lang="en-GB" sz="1600" b="1" dirty="0">
                <a:solidFill>
                  <a:schemeClr val="tx1">
                    <a:lumMod val="95000"/>
                    <a:lumOff val="5000"/>
                  </a:schemeClr>
                </a:solidFill>
                <a:ea typeface="+mn-lt"/>
                <a:cs typeface="+mn-lt"/>
              </a:rPr>
              <a:t>Use this </a:t>
            </a:r>
            <a:r>
              <a:rPr lang="en-GB" sz="1600" b="1" dirty="0" err="1">
                <a:solidFill>
                  <a:schemeClr val="tx1">
                    <a:lumMod val="95000"/>
                    <a:lumOff val="5000"/>
                  </a:schemeClr>
                </a:solidFill>
                <a:ea typeface="+mn-lt"/>
                <a:cs typeface="+mn-lt"/>
              </a:rPr>
              <a:t>url</a:t>
            </a:r>
            <a:r>
              <a:rPr lang="en-GB" sz="1600" b="1" dirty="0">
                <a:solidFill>
                  <a:schemeClr val="tx1">
                    <a:lumMod val="95000"/>
                    <a:lumOff val="5000"/>
                  </a:schemeClr>
                </a:solidFill>
                <a:ea typeface="+mn-lt"/>
                <a:cs typeface="+mn-lt"/>
              </a:rPr>
              <a:t> + conversation id for each chat to access chat’s messages , url: </a:t>
            </a:r>
            <a:r>
              <a:rPr lang="en-GB" sz="1600" dirty="0">
                <a:solidFill>
                  <a:schemeClr val="tx1">
                    <a:lumMod val="95000"/>
                    <a:lumOff val="5000"/>
                  </a:schemeClr>
                </a:solidFill>
                <a:ea typeface="+mn-lt"/>
                <a:cs typeface="+mn-lt"/>
              </a:rPr>
              <a:t>https://graph.facebook.com/v21.0/{conversation_id}?fields=id,messages,senders,message_count&amp;access_token= {</a:t>
            </a:r>
            <a:r>
              <a:rPr lang="en-GB" sz="1600" dirty="0" err="1">
                <a:solidFill>
                  <a:schemeClr val="tx1">
                    <a:lumMod val="95000"/>
                    <a:lumOff val="5000"/>
                  </a:schemeClr>
                </a:solidFill>
                <a:ea typeface="+mn-lt"/>
                <a:cs typeface="+mn-lt"/>
              </a:rPr>
              <a:t>fb_page_access_token</a:t>
            </a:r>
            <a:r>
              <a:rPr lang="en-GB" sz="1600" dirty="0">
                <a:solidFill>
                  <a:schemeClr val="tx1">
                    <a:lumMod val="95000"/>
                    <a:lumOff val="5000"/>
                  </a:schemeClr>
                </a:solidFill>
                <a:ea typeface="+mn-lt"/>
                <a:cs typeface="+mn-lt"/>
              </a:rPr>
              <a:t>}.</a:t>
            </a:r>
          </a:p>
          <a:p>
            <a:pPr marL="457200" indent="-457200"/>
            <a:r>
              <a:rPr lang="en-GB" sz="1600" b="1" dirty="0">
                <a:solidFill>
                  <a:schemeClr val="tx1">
                    <a:lumMod val="95000"/>
                    <a:lumOff val="5000"/>
                  </a:schemeClr>
                </a:solidFill>
                <a:ea typeface="+mn-lt"/>
                <a:cs typeface="+mn-lt"/>
              </a:rPr>
              <a:t>Use this </a:t>
            </a:r>
            <a:r>
              <a:rPr lang="en-GB" sz="1600" b="1" dirty="0" err="1">
                <a:solidFill>
                  <a:schemeClr val="tx1">
                    <a:lumMod val="95000"/>
                    <a:lumOff val="5000"/>
                  </a:schemeClr>
                </a:solidFill>
                <a:ea typeface="+mn-lt"/>
                <a:cs typeface="+mn-lt"/>
              </a:rPr>
              <a:t>url</a:t>
            </a:r>
            <a:r>
              <a:rPr lang="en-GB" sz="1600" b="1" dirty="0">
                <a:solidFill>
                  <a:schemeClr val="tx1">
                    <a:lumMod val="95000"/>
                    <a:lumOff val="5000"/>
                  </a:schemeClr>
                </a:solidFill>
                <a:ea typeface="+mn-lt"/>
                <a:cs typeface="+mn-lt"/>
              </a:rPr>
              <a:t> + message id for each message to access message text , details , </a:t>
            </a:r>
            <a:r>
              <a:rPr lang="en-GB" sz="1600" b="1" dirty="0" err="1">
                <a:solidFill>
                  <a:schemeClr val="tx1">
                    <a:lumMod val="95000"/>
                    <a:lumOff val="5000"/>
                  </a:schemeClr>
                </a:solidFill>
                <a:ea typeface="+mn-lt"/>
                <a:cs typeface="+mn-lt"/>
              </a:rPr>
              <a:t>url</a:t>
            </a:r>
            <a:r>
              <a:rPr lang="en-GB" sz="1600" b="1" dirty="0">
                <a:solidFill>
                  <a:schemeClr val="tx1">
                    <a:lumMod val="95000"/>
                    <a:lumOff val="5000"/>
                  </a:schemeClr>
                </a:solidFill>
                <a:ea typeface="+mn-lt"/>
                <a:cs typeface="+mn-lt"/>
              </a:rPr>
              <a:t> : </a:t>
            </a:r>
            <a:r>
              <a:rPr lang="en-GB" sz="1600" dirty="0">
                <a:solidFill>
                  <a:schemeClr val="tx1">
                    <a:lumMod val="95000"/>
                    <a:lumOff val="5000"/>
                  </a:schemeClr>
                </a:solidFill>
                <a:ea typeface="+mn-lt"/>
                <a:cs typeface="+mn-lt"/>
              </a:rPr>
              <a:t>https://graph.facebook.com/v21.0/{message_id}?fields=message,id,to,from&amp;access_token= {</a:t>
            </a:r>
            <a:r>
              <a:rPr lang="en-GB" sz="1600" dirty="0" err="1">
                <a:solidFill>
                  <a:schemeClr val="tx1">
                    <a:lumMod val="95000"/>
                    <a:lumOff val="5000"/>
                  </a:schemeClr>
                </a:solidFill>
                <a:ea typeface="+mn-lt"/>
                <a:cs typeface="+mn-lt"/>
              </a:rPr>
              <a:t>fb_page_access_token</a:t>
            </a:r>
            <a:r>
              <a:rPr lang="en-GB" sz="1600" dirty="0">
                <a:solidFill>
                  <a:schemeClr val="tx1">
                    <a:lumMod val="95000"/>
                    <a:lumOff val="5000"/>
                  </a:schemeClr>
                </a:solidFill>
                <a:ea typeface="+mn-lt"/>
                <a:cs typeface="+mn-lt"/>
              </a:rPr>
              <a:t>}.</a:t>
            </a:r>
          </a:p>
          <a:p>
            <a:pPr marL="0" indent="0">
              <a:buNone/>
            </a:pPr>
            <a:endParaRPr lang="en-GB" sz="1600" dirty="0">
              <a:solidFill>
                <a:schemeClr val="tx1">
                  <a:lumMod val="95000"/>
                  <a:lumOff val="5000"/>
                </a:schemeClr>
              </a:solidFill>
              <a:ea typeface="+mn-lt"/>
              <a:cs typeface="+mn-lt"/>
            </a:endParaRPr>
          </a:p>
          <a:p>
            <a:pPr marL="0" indent="0">
              <a:buNone/>
            </a:pPr>
            <a:endParaRPr lang="en-GB" sz="1600" dirty="0">
              <a:solidFill>
                <a:schemeClr val="tx1">
                  <a:lumMod val="95000"/>
                  <a:lumOff val="5000"/>
                </a:schemeClr>
              </a:solidFill>
              <a:ea typeface="+mn-lt"/>
              <a:cs typeface="+mn-lt"/>
            </a:endParaRPr>
          </a:p>
        </p:txBody>
      </p:sp>
      <p:pic>
        <p:nvPicPr>
          <p:cNvPr id="4" name="Picture 3" descr="A screenshot of a computer&#10;&#10;Description automatically generated">
            <a:extLst>
              <a:ext uri="{FF2B5EF4-FFF2-40B4-BE49-F238E27FC236}">
                <a16:creationId xmlns:a16="http://schemas.microsoft.com/office/drawing/2014/main" id="{1E62360B-F5EE-CE34-C8A6-848AFD50102E}"/>
              </a:ext>
            </a:extLst>
          </p:cNvPr>
          <p:cNvPicPr>
            <a:picLocks noChangeAspect="1"/>
          </p:cNvPicPr>
          <p:nvPr/>
        </p:nvPicPr>
        <p:blipFill>
          <a:blip r:embed="rId3"/>
          <a:stretch>
            <a:fillRect/>
          </a:stretch>
        </p:blipFill>
        <p:spPr>
          <a:xfrm>
            <a:off x="5709920" y="685800"/>
            <a:ext cx="6482080" cy="5486400"/>
          </a:xfrm>
          <a:prstGeom prst="rect">
            <a:avLst/>
          </a:prstGeom>
        </p:spPr>
      </p:pic>
    </p:spTree>
    <p:extLst>
      <p:ext uri="{BB962C8B-B14F-4D97-AF65-F5344CB8AC3E}">
        <p14:creationId xmlns:p14="http://schemas.microsoft.com/office/powerpoint/2010/main" val="71966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0" y="301752"/>
            <a:ext cx="4663438" cy="2441448"/>
          </a:xfrm>
        </p:spPr>
        <p:txBody>
          <a:bodyPr/>
          <a:lstStyle/>
          <a:p>
            <a:r>
              <a:rPr lang="en-US"/>
              <a:t>Creative features  to enhance  the project</a:t>
            </a:r>
            <a:endParaRPr lang="en-US" dirty="0"/>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1280161" y="2777067"/>
            <a:ext cx="4663440" cy="3550581"/>
          </a:xfrm>
        </p:spPr>
        <p:txBody>
          <a:bodyPr vert="horz" lIns="0" tIns="0" rIns="0" bIns="0" rtlCol="0" anchor="t">
            <a:noAutofit/>
          </a:bodyPr>
          <a:lstStyle/>
          <a:p>
            <a:pPr marL="228600" indent="-228600">
              <a:buAutoNum type="arabicPeriod"/>
            </a:pPr>
            <a:r>
              <a:rPr lang="en-US" sz="1600">
                <a:ea typeface="+mn-lt"/>
                <a:cs typeface="+mn-lt"/>
              </a:rPr>
              <a:t>Allows users to consume and interact with content without switching between applications.</a:t>
            </a:r>
          </a:p>
          <a:p>
            <a:pPr marL="228600" indent="-228600">
              <a:buAutoNum type="arabicPeriod"/>
            </a:pPr>
            <a:r>
              <a:rPr lang="en-US" sz="1600">
                <a:ea typeface="+mn-lt"/>
                <a:cs typeface="+mn-lt"/>
              </a:rPr>
              <a:t>The design can support user preferences to display only selected content.</a:t>
            </a:r>
          </a:p>
          <a:p>
            <a:pPr marL="228600" indent="-228600">
              <a:buAutoNum type="arabicPeriod"/>
            </a:pPr>
            <a:r>
              <a:rPr lang="en-US" sz="1600">
                <a:ea typeface="+mn-lt"/>
                <a:cs typeface="+mn-lt"/>
              </a:rPr>
              <a:t> Used for business pages.</a:t>
            </a:r>
          </a:p>
          <a:p>
            <a:pPr marL="228600" indent="-228600">
              <a:buAutoNum type="arabicPeriod"/>
            </a:pPr>
            <a:r>
              <a:rPr lang="en-US" sz="1600">
                <a:ea typeface="+mn-lt"/>
                <a:cs typeface="+mn-lt"/>
              </a:rPr>
              <a:t>The retrieved content contains the picture in GUI.</a:t>
            </a:r>
            <a:endParaRPr lang="en-US" sz="1600"/>
          </a:p>
          <a:p>
            <a:pPr marL="228600" indent="-228600">
              <a:buAutoNum type="arabicPeriod"/>
            </a:pPr>
            <a:endParaRPr lang="en-US" sz="1200"/>
          </a:p>
        </p:txBody>
      </p:sp>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22444" r="22444"/>
          <a:stretch/>
        </p:blipFill>
        <p:spPr>
          <a:xfrm>
            <a:off x="6695553" y="301752"/>
            <a:ext cx="5221224" cy="6263640"/>
          </a:xfrm>
        </p:spPr>
      </p:pic>
    </p:spTree>
    <p:extLst>
      <p:ext uri="{BB962C8B-B14F-4D97-AF65-F5344CB8AC3E}">
        <p14:creationId xmlns:p14="http://schemas.microsoft.com/office/powerpoint/2010/main" val="363811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DB6D4-97A5-3585-9284-120019A4F18A}"/>
              </a:ext>
            </a:extLst>
          </p:cNvPr>
          <p:cNvSpPr>
            <a:spLocks noGrp="1"/>
          </p:cNvSpPr>
          <p:nvPr>
            <p:ph idx="21"/>
          </p:nvPr>
        </p:nvSpPr>
        <p:spPr>
          <a:xfrm>
            <a:off x="1280160" y="492035"/>
            <a:ext cx="10374152" cy="6169779"/>
          </a:xfrm>
        </p:spPr>
        <p:txBody>
          <a:bodyPr vert="horz" lIns="91440" tIns="45720" rIns="91440" bIns="45720" rtlCol="0" anchor="t">
            <a:normAutofit/>
          </a:bodyPr>
          <a:lstStyle/>
          <a:p>
            <a:pPr marL="285750" indent="-285750">
              <a:lnSpc>
                <a:spcPct val="110000"/>
              </a:lnSpc>
            </a:pPr>
            <a:r>
              <a:rPr lang="en-US" sz="1600" b="1" dirty="0"/>
              <a:t>Allows users to consume and interact with content without switching between applications which means you can interact with all platforms in the same place without being distracted by multiple steps to interact with them.</a:t>
            </a:r>
            <a:endParaRPr lang="en-US" b="1" dirty="0"/>
          </a:p>
          <a:p>
            <a:pPr>
              <a:lnSpc>
                <a:spcPct val="110000"/>
              </a:lnSpc>
            </a:pPr>
            <a:endParaRPr lang="en-US" sz="1600" dirty="0"/>
          </a:p>
          <a:p>
            <a:pPr>
              <a:lnSpc>
                <a:spcPct val="110000"/>
              </a:lnSpc>
            </a:pPr>
            <a:endParaRPr lang="en-US" sz="1600" dirty="0"/>
          </a:p>
          <a:p>
            <a:pPr>
              <a:lnSpc>
                <a:spcPct val="110000"/>
              </a:lnSpc>
            </a:pPr>
            <a:endParaRPr lang="en-US" sz="1600" dirty="0"/>
          </a:p>
          <a:p>
            <a:pPr>
              <a:lnSpc>
                <a:spcPct val="110000"/>
              </a:lnSpc>
            </a:pPr>
            <a:endParaRPr lang="en-US" sz="1600" dirty="0"/>
          </a:p>
          <a:p>
            <a:pPr>
              <a:lnSpc>
                <a:spcPct val="110000"/>
              </a:lnSpc>
            </a:pPr>
            <a:endParaRPr lang="en-US" sz="1600" dirty="0"/>
          </a:p>
          <a:p>
            <a:pPr marL="285750" indent="-285750">
              <a:lnSpc>
                <a:spcPct val="110000"/>
              </a:lnSpc>
            </a:pPr>
            <a:r>
              <a:rPr lang="en-US" sz="1600" b="1" dirty="0"/>
              <a:t>The design can support user preferences to display only selected content , so it becomes easier and faster to interact with the content you want without being forced to see all content of all platforms.</a:t>
            </a:r>
            <a:endParaRPr lang="en-US" b="1" dirty="0"/>
          </a:p>
        </p:txBody>
      </p:sp>
      <p:pic>
        <p:nvPicPr>
          <p:cNvPr id="5" name="Picture 4" descr="A screenshot of a computer&#10;&#10;Description automatically generated">
            <a:extLst>
              <a:ext uri="{FF2B5EF4-FFF2-40B4-BE49-F238E27FC236}">
                <a16:creationId xmlns:a16="http://schemas.microsoft.com/office/drawing/2014/main" id="{C206A7D8-3FFE-0217-D463-A42BB30D213A}"/>
              </a:ext>
            </a:extLst>
          </p:cNvPr>
          <p:cNvPicPr>
            <a:picLocks noChangeAspect="1"/>
          </p:cNvPicPr>
          <p:nvPr/>
        </p:nvPicPr>
        <p:blipFill>
          <a:blip r:embed="rId3"/>
          <a:stretch>
            <a:fillRect/>
          </a:stretch>
        </p:blipFill>
        <p:spPr>
          <a:xfrm>
            <a:off x="4814957" y="1194312"/>
            <a:ext cx="6096000" cy="1818942"/>
          </a:xfrm>
          <a:prstGeom prst="rect">
            <a:avLst/>
          </a:prstGeom>
        </p:spPr>
      </p:pic>
      <p:pic>
        <p:nvPicPr>
          <p:cNvPr id="7" name="Picture 6" descr="A screenshot of a social media website&#10;&#10;Description automatically generated">
            <a:extLst>
              <a:ext uri="{FF2B5EF4-FFF2-40B4-BE49-F238E27FC236}">
                <a16:creationId xmlns:a16="http://schemas.microsoft.com/office/drawing/2014/main" id="{E21BBDC4-4781-C0BD-E6E2-8AE884FAA20A}"/>
              </a:ext>
            </a:extLst>
          </p:cNvPr>
          <p:cNvPicPr>
            <a:picLocks noChangeAspect="1"/>
          </p:cNvPicPr>
          <p:nvPr/>
        </p:nvPicPr>
        <p:blipFill>
          <a:blip r:embed="rId4"/>
          <a:stretch>
            <a:fillRect/>
          </a:stretch>
        </p:blipFill>
        <p:spPr>
          <a:xfrm>
            <a:off x="1752600" y="4081817"/>
            <a:ext cx="4343400" cy="2580564"/>
          </a:xfrm>
          <a:prstGeom prst="rect">
            <a:avLst/>
          </a:prstGeom>
        </p:spPr>
      </p:pic>
    </p:spTree>
    <p:extLst>
      <p:ext uri="{BB962C8B-B14F-4D97-AF65-F5344CB8AC3E}">
        <p14:creationId xmlns:p14="http://schemas.microsoft.com/office/powerpoint/2010/main" val="252058230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8a5beeab-e3a1-452e-8777-e7871be3c76c" xsi:nil="true"/>
    <_activity xmlns="8a5beeab-e3a1-452e-8777-e7871be3c76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6CE61517F6E6429177DAAD8CE4D2E4" ma:contentTypeVersion="14" ma:contentTypeDescription="Create a new document." ma:contentTypeScope="" ma:versionID="01261bc7a79300b484ced38fab953e4a">
  <xsd:schema xmlns:xsd="http://www.w3.org/2001/XMLSchema" xmlns:xs="http://www.w3.org/2001/XMLSchema" xmlns:p="http://schemas.microsoft.com/office/2006/metadata/properties" xmlns:ns3="8a5beeab-e3a1-452e-8777-e7871be3c76c" xmlns:ns4="07e7ee6f-a084-4dbc-bd1d-91c8eb79493f" targetNamespace="http://schemas.microsoft.com/office/2006/metadata/properties" ma:root="true" ma:fieldsID="0182e4cbe836e53adb07cf196f53c365" ns3:_="" ns4:_="">
    <xsd:import namespace="8a5beeab-e3a1-452e-8777-e7871be3c76c"/>
    <xsd:import namespace="07e7ee6f-a084-4dbc-bd1d-91c8eb79493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5beeab-e3a1-452e-8777-e7871be3c7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e7ee6f-a084-4dbc-bd1d-91c8eb79493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2.xml><?xml version="1.0" encoding="utf-8"?>
<ds:datastoreItem xmlns:ds="http://schemas.openxmlformats.org/officeDocument/2006/customXml" ds:itemID="{80E87F72-70BF-43BC-A0D4-53665DC12672}">
  <ds:schemaRefs>
    <ds:schemaRef ds:uri="http://purl.org/dc/dcmitype/"/>
    <ds:schemaRef ds:uri="07e7ee6f-a084-4dbc-bd1d-91c8eb79493f"/>
    <ds:schemaRef ds:uri="http://purl.org/dc/elements/1.1/"/>
    <ds:schemaRef ds:uri="http://schemas.microsoft.com/office/2006/metadata/properties"/>
    <ds:schemaRef ds:uri="8a5beeab-e3a1-452e-8777-e7871be3c76c"/>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D4A0386-EA57-4DBF-A558-30EA58A476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5beeab-e3a1-452e-8777-e7871be3c76c"/>
    <ds:schemaRef ds:uri="07e7ee6f-a084-4dbc-bd1d-91c8eb7949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{F7549584-7BCE-44E0-B649-7540510293C1}tf89338750_win32</Template>
  <TotalTime>303</TotalTime>
  <Words>750</Words>
  <Application>Microsoft Office PowerPoint</Application>
  <PresentationFormat>Widescreen</PresentationFormat>
  <Paragraphs>84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Inter</vt:lpstr>
      <vt:lpstr>Univers</vt:lpstr>
      <vt:lpstr>GradientVTI</vt:lpstr>
      <vt:lpstr>Social Media fetcher </vt:lpstr>
      <vt:lpstr>Main idea</vt:lpstr>
      <vt:lpstr>We used graph api by meta to fetch platforms apis</vt:lpstr>
      <vt:lpstr>Api fetching from facebook platform</vt:lpstr>
      <vt:lpstr>Facebook Comments fetching api </vt:lpstr>
      <vt:lpstr>Api fetching from Instagram platform</vt:lpstr>
      <vt:lpstr>PowerPoint Presentation</vt:lpstr>
      <vt:lpstr>Creative features  to enhance  the project</vt:lpstr>
      <vt:lpstr>PowerPoint Presentation</vt:lpstr>
      <vt:lpstr>PowerPoint Presentation</vt:lpstr>
      <vt:lpstr>PowerPoint Presentation</vt:lpstr>
      <vt:lpstr>Sequential vs parallel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Jumana 20210261</dc:creator>
  <cp:lastModifiedBy>Jumana 20210261</cp:lastModifiedBy>
  <cp:revision>2</cp:revision>
  <dcterms:created xsi:type="dcterms:W3CDTF">2024-12-14T19:30:37Z</dcterms:created>
  <dcterms:modified xsi:type="dcterms:W3CDTF">2024-12-15T00:42:37Z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0x010100D66CE61517F6E6429177DAAD8CE4D2E4</vt:lpwstr>
  </property>
</Properties>
</file>