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3"/>
  </p:notesMasterIdLst>
  <p:handoutMasterIdLst>
    <p:handoutMasterId r:id="rId34"/>
  </p:handoutMasterIdLst>
  <p:sldIdLst>
    <p:sldId id="256" r:id="rId4"/>
    <p:sldId id="264" r:id="rId5"/>
    <p:sldId id="269" r:id="rId6"/>
    <p:sldId id="265" r:id="rId7"/>
    <p:sldId id="271" r:id="rId8"/>
    <p:sldId id="272" r:id="rId9"/>
    <p:sldId id="273" r:id="rId10"/>
    <p:sldId id="275" r:id="rId11"/>
    <p:sldId id="276" r:id="rId12"/>
    <p:sldId id="277" r:id="rId13"/>
    <p:sldId id="278" r:id="rId14"/>
    <p:sldId id="279" r:id="rId15"/>
    <p:sldId id="280" r:id="rId16"/>
    <p:sldId id="281" r:id="rId17"/>
    <p:sldId id="259" r:id="rId18"/>
    <p:sldId id="270" r:id="rId19"/>
    <p:sldId id="282" r:id="rId20"/>
    <p:sldId id="284" r:id="rId21"/>
    <p:sldId id="274" r:id="rId22"/>
    <p:sldId id="285" r:id="rId23"/>
    <p:sldId id="283" r:id="rId24"/>
    <p:sldId id="286" r:id="rId25"/>
    <p:sldId id="288" r:id="rId26"/>
    <p:sldId id="289" r:id="rId27"/>
    <p:sldId id="291" r:id="rId28"/>
    <p:sldId id="292" r:id="rId29"/>
    <p:sldId id="293" r:id="rId30"/>
    <p:sldId id="294" r:id="rId31"/>
    <p:sldId id="263" r:id="rId32"/>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B4404"/>
    <a:srgbClr val="C75806"/>
    <a:srgbClr val="65482B"/>
    <a:srgbClr val="00499F"/>
    <a:srgbClr val="0CC1E0"/>
    <a:srgbClr val="666666"/>
    <a:srgbClr val="99A600"/>
    <a:srgbClr val="819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65" autoAdjust="0"/>
    <p:restoredTop sz="94648" autoAdjust="0"/>
  </p:normalViewPr>
  <p:slideViewPr>
    <p:cSldViewPr>
      <p:cViewPr>
        <p:scale>
          <a:sx n="101" d="100"/>
          <a:sy n="101" d="100"/>
        </p:scale>
        <p:origin x="-1824" y="-960"/>
      </p:cViewPr>
      <p:guideLst>
        <p:guide orient="horz" pos="2160"/>
        <p:guide pos="2896"/>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fld id="{F7D45056-DD6E-4228-AE8A-BCA1086C73E9}" type="slidenum">
              <a:rPr lang="ru-RU"/>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5734050"/>
            <a:ext cx="4176712" cy="790575"/>
          </a:xfrm>
          <a:effectLst>
            <a:outerShdw dist="17961" dir="2700000" algn="ctr" rotWithShape="0">
              <a:schemeClr val="bg2"/>
            </a:outerShdw>
          </a:effectLst>
        </p:spPr>
        <p:txBody>
          <a:bodyPr/>
          <a:lstStyle>
            <a:lvl1pPr algn="ctr">
              <a:defRPr sz="2800"/>
            </a:lvl1pPr>
          </a:lstStyle>
          <a:p>
            <a:r>
              <a:rPr lang="ru-RU"/>
              <a:t>Click to edit Master title style</a:t>
            </a:r>
            <a:endParaRPr lang="ru-RU"/>
          </a:p>
        </p:txBody>
      </p:sp>
      <p:sp>
        <p:nvSpPr>
          <p:cNvPr id="5123" name="Rectangle 3"/>
          <p:cNvSpPr>
            <a:spLocks noGrp="1" noChangeArrowheads="1"/>
          </p:cNvSpPr>
          <p:nvPr>
            <p:ph type="subTitle" idx="1"/>
          </p:nvPr>
        </p:nvSpPr>
        <p:spPr>
          <a:xfrm>
            <a:off x="5292725" y="5661025"/>
            <a:ext cx="3527425" cy="936625"/>
          </a:xfrm>
          <a:effectLst>
            <a:outerShdw dist="17961" dir="2700000" algn="ctr" rotWithShape="0">
              <a:schemeClr val="bg2"/>
            </a:outerShdw>
          </a:effectLst>
        </p:spPr>
        <p:txBody>
          <a:bodyPr/>
          <a:lstStyle>
            <a:lvl1pPr marL="0" indent="0">
              <a:buFontTx/>
              <a:buNone/>
              <a:defRPr sz="1600" b="0">
                <a:solidFill>
                  <a:srgbClr val="000000"/>
                </a:solidFill>
                <a:latin typeface="ChunkFive" pitchFamily="50" charset="0"/>
              </a:defRPr>
            </a:lvl1pPr>
          </a:lstStyle>
          <a:p>
            <a:r>
              <a:rPr lang="ru-RU"/>
              <a:t>Click to edit Master subtitle style</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138863" y="981075"/>
            <a:ext cx="1746250" cy="5254625"/>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900113" y="981075"/>
            <a:ext cx="5086350" cy="5254625"/>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044EAA7-7677-4F22-981D-7BFC87A516A8}" type="slidenum">
              <a:rPr lang="ru-RU"/>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6CF3690-0296-4E74-958F-2C0C72DEF3B1}" type="slidenum">
              <a:rPr lang="ru-RU"/>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455B50D-3E04-46B6-8996-1A8C49E8B8A8}" type="slidenum">
              <a:rPr lang="ru-RU"/>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B0A0CA0-65EE-4E3A-B8D8-C5A974A7E9C3}" type="slidenum">
              <a:rPr lang="ru-RU"/>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4F15ECA9-F605-45F6-967D-4927DAA7B7DA}" type="slidenum">
              <a:rPr lang="ru-RU"/>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3141495F-A54F-4D1A-9030-75ABE264CC9B}" type="slidenum">
              <a:rPr lang="ru-RU"/>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E91767AE-253E-4BA7-820C-B59F1FBD7228}" type="slidenum">
              <a:rPr lang="ru-RU"/>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9453F93-C6A8-4D45-810C-4CA99F9EBCA4}"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965790C-63D5-4148-8526-51F8E191E593}" type="slidenum">
              <a:rPr lang="ru-RU"/>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57F4261-1519-46EB-8AA1-A433630BB4F5}" type="slidenum">
              <a:rPr lang="ru-RU"/>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44DECFE-8457-4292-94ED-B5CD81AC3016}"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Содержимое 2"/>
          <p:cNvSpPr>
            <a:spLocks noGrp="1"/>
          </p:cNvSpPr>
          <p:nvPr>
            <p:ph sz="half" idx="1"/>
          </p:nvPr>
        </p:nvSpPr>
        <p:spPr>
          <a:xfrm>
            <a:off x="900113" y="2276475"/>
            <a:ext cx="34163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Содержимое 3"/>
          <p:cNvSpPr>
            <a:spLocks noGrp="1"/>
          </p:cNvSpPr>
          <p:nvPr>
            <p:ph sz="half" idx="2"/>
          </p:nvPr>
        </p:nvSpPr>
        <p:spPr>
          <a:xfrm>
            <a:off x="4468813" y="2276475"/>
            <a:ext cx="34163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981075"/>
            <a:ext cx="6551613" cy="508000"/>
          </a:xfrm>
          <a:prstGeom prst="rect">
            <a:avLst/>
          </a:prstGeom>
          <a:noFill/>
          <a:ln w="9525">
            <a:noFill/>
            <a:miter lim="800000"/>
          </a:ln>
          <a:effec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1027" name="Rectangle 3"/>
          <p:cNvSpPr>
            <a:spLocks noGrp="1" noChangeArrowheads="1"/>
          </p:cNvSpPr>
          <p:nvPr>
            <p:ph type="body" idx="1"/>
          </p:nvPr>
        </p:nvSpPr>
        <p:spPr bwMode="auto">
          <a:xfrm>
            <a:off x="900113" y="2276475"/>
            <a:ext cx="6985000" cy="3959225"/>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rgbClr val="819FC0"/>
          </a:solidFill>
          <a:latin typeface="+mj-lt"/>
          <a:ea typeface="+mj-ea"/>
          <a:cs typeface="+mj-cs"/>
        </a:defRPr>
      </a:lvl1pPr>
      <a:lvl2pPr algn="l" rtl="0" fontAlgn="base">
        <a:spcBef>
          <a:spcPct val="0"/>
        </a:spcBef>
        <a:spcAft>
          <a:spcPct val="0"/>
        </a:spcAft>
        <a:defRPr sz="3200">
          <a:solidFill>
            <a:srgbClr val="819FC0"/>
          </a:solidFill>
          <a:latin typeface="ChunkFive" pitchFamily="50" charset="0"/>
        </a:defRPr>
      </a:lvl2pPr>
      <a:lvl3pPr algn="l" rtl="0" fontAlgn="base">
        <a:spcBef>
          <a:spcPct val="0"/>
        </a:spcBef>
        <a:spcAft>
          <a:spcPct val="0"/>
        </a:spcAft>
        <a:defRPr sz="3200">
          <a:solidFill>
            <a:srgbClr val="819FC0"/>
          </a:solidFill>
          <a:latin typeface="ChunkFive" pitchFamily="50" charset="0"/>
        </a:defRPr>
      </a:lvl3pPr>
      <a:lvl4pPr algn="l" rtl="0" fontAlgn="base">
        <a:spcBef>
          <a:spcPct val="0"/>
        </a:spcBef>
        <a:spcAft>
          <a:spcPct val="0"/>
        </a:spcAft>
        <a:defRPr sz="3200">
          <a:solidFill>
            <a:srgbClr val="819FC0"/>
          </a:solidFill>
          <a:latin typeface="ChunkFive" pitchFamily="50" charset="0"/>
        </a:defRPr>
      </a:lvl4pPr>
      <a:lvl5pPr algn="l" rtl="0" fontAlgn="base">
        <a:spcBef>
          <a:spcPct val="0"/>
        </a:spcBef>
        <a:spcAft>
          <a:spcPct val="0"/>
        </a:spcAft>
        <a:defRPr sz="3200">
          <a:solidFill>
            <a:srgbClr val="819FC0"/>
          </a:solidFill>
          <a:latin typeface="ChunkFive" pitchFamily="50" charset="0"/>
        </a:defRPr>
      </a:lvl5pPr>
      <a:lvl6pPr marL="457200" algn="l" rtl="0" fontAlgn="base">
        <a:spcBef>
          <a:spcPct val="0"/>
        </a:spcBef>
        <a:spcAft>
          <a:spcPct val="0"/>
        </a:spcAft>
        <a:defRPr sz="3200">
          <a:solidFill>
            <a:srgbClr val="819FC0"/>
          </a:solidFill>
          <a:latin typeface="ChunkFive" pitchFamily="50" charset="0"/>
        </a:defRPr>
      </a:lvl6pPr>
      <a:lvl7pPr marL="914400" algn="l" rtl="0" fontAlgn="base">
        <a:spcBef>
          <a:spcPct val="0"/>
        </a:spcBef>
        <a:spcAft>
          <a:spcPct val="0"/>
        </a:spcAft>
        <a:defRPr sz="3200">
          <a:solidFill>
            <a:srgbClr val="819FC0"/>
          </a:solidFill>
          <a:latin typeface="ChunkFive" pitchFamily="50" charset="0"/>
        </a:defRPr>
      </a:lvl7pPr>
      <a:lvl8pPr marL="1371600" algn="l" rtl="0" fontAlgn="base">
        <a:spcBef>
          <a:spcPct val="0"/>
        </a:spcBef>
        <a:spcAft>
          <a:spcPct val="0"/>
        </a:spcAft>
        <a:defRPr sz="3200">
          <a:solidFill>
            <a:srgbClr val="819FC0"/>
          </a:solidFill>
          <a:latin typeface="ChunkFive" pitchFamily="50" charset="0"/>
        </a:defRPr>
      </a:lvl8pPr>
      <a:lvl9pPr marL="1828800" algn="l" rtl="0" fontAlgn="base">
        <a:spcBef>
          <a:spcPct val="0"/>
        </a:spcBef>
        <a:spcAft>
          <a:spcPct val="0"/>
        </a:spcAft>
        <a:defRPr sz="3200">
          <a:solidFill>
            <a:srgbClr val="819FC0"/>
          </a:solidFill>
          <a:latin typeface="ChunkFive" pitchFamily="50" charset="0"/>
        </a:defRPr>
      </a:lvl9pPr>
    </p:titleStyle>
    <p:bodyStyle>
      <a:lvl1pPr marL="342900" indent="-342900" algn="l" rtl="0" fontAlgn="base">
        <a:spcBef>
          <a:spcPct val="20000"/>
        </a:spcBef>
        <a:spcAft>
          <a:spcPct val="0"/>
        </a:spcAft>
        <a:buChar char="•"/>
        <a:defRPr sz="2000" b="1">
          <a:solidFill>
            <a:srgbClr val="666666"/>
          </a:solidFill>
          <a:latin typeface="+mn-lt"/>
          <a:ea typeface="+mn-ea"/>
          <a:cs typeface="+mn-cs"/>
        </a:defRPr>
      </a:lvl1pPr>
      <a:lvl2pPr marL="742950" indent="-285750" algn="l" rtl="0" fontAlgn="base">
        <a:spcBef>
          <a:spcPct val="20000"/>
        </a:spcBef>
        <a:spcAft>
          <a:spcPct val="0"/>
        </a:spcAft>
        <a:buChar char="–"/>
        <a:defRPr sz="2000" b="1">
          <a:solidFill>
            <a:srgbClr val="666666"/>
          </a:solidFill>
          <a:latin typeface="+mn-lt"/>
        </a:defRPr>
      </a:lvl2pPr>
      <a:lvl3pPr marL="1143000" indent="-228600" algn="l" rtl="0" fontAlgn="base">
        <a:spcBef>
          <a:spcPct val="20000"/>
        </a:spcBef>
        <a:spcAft>
          <a:spcPct val="0"/>
        </a:spcAft>
        <a:buChar char="•"/>
        <a:defRPr sz="2000" b="1">
          <a:solidFill>
            <a:srgbClr val="666666"/>
          </a:solidFill>
          <a:latin typeface="+mn-lt"/>
        </a:defRPr>
      </a:lvl3pPr>
      <a:lvl4pPr marL="1600200" indent="-228600" algn="l" rtl="0" fontAlgn="base">
        <a:spcBef>
          <a:spcPct val="20000"/>
        </a:spcBef>
        <a:spcAft>
          <a:spcPct val="0"/>
        </a:spcAft>
        <a:buChar char="–"/>
        <a:defRPr sz="2000" b="1">
          <a:solidFill>
            <a:srgbClr val="666666"/>
          </a:solidFill>
          <a:latin typeface="+mn-lt"/>
        </a:defRPr>
      </a:lvl4pPr>
      <a:lvl5pPr marL="2057400" indent="-228600" algn="l" rtl="0" fontAlgn="base">
        <a:spcBef>
          <a:spcPct val="20000"/>
        </a:spcBef>
        <a:spcAft>
          <a:spcPct val="0"/>
        </a:spcAft>
        <a:buChar char="»"/>
        <a:defRPr sz="2000" b="1">
          <a:solidFill>
            <a:srgbClr val="666666"/>
          </a:solidFill>
          <a:latin typeface="+mn-lt"/>
        </a:defRPr>
      </a:lvl5pPr>
      <a:lvl6pPr marL="2514600" indent="-228600" algn="l" rtl="0" fontAlgn="base">
        <a:spcBef>
          <a:spcPct val="20000"/>
        </a:spcBef>
        <a:spcAft>
          <a:spcPct val="0"/>
        </a:spcAft>
        <a:buChar char="»"/>
        <a:defRPr sz="2000" b="1">
          <a:solidFill>
            <a:srgbClr val="666666"/>
          </a:solidFill>
          <a:latin typeface="+mn-lt"/>
        </a:defRPr>
      </a:lvl6pPr>
      <a:lvl7pPr marL="2971800" indent="-228600" algn="l" rtl="0" fontAlgn="base">
        <a:spcBef>
          <a:spcPct val="20000"/>
        </a:spcBef>
        <a:spcAft>
          <a:spcPct val="0"/>
        </a:spcAft>
        <a:buChar char="»"/>
        <a:defRPr sz="2000" b="1">
          <a:solidFill>
            <a:srgbClr val="666666"/>
          </a:solidFill>
          <a:latin typeface="+mn-lt"/>
        </a:defRPr>
      </a:lvl7pPr>
      <a:lvl8pPr marL="3429000" indent="-228600" algn="l" rtl="0" fontAlgn="base">
        <a:spcBef>
          <a:spcPct val="20000"/>
        </a:spcBef>
        <a:spcAft>
          <a:spcPct val="0"/>
        </a:spcAft>
        <a:buChar char="»"/>
        <a:defRPr sz="2000" b="1">
          <a:solidFill>
            <a:srgbClr val="666666"/>
          </a:solidFill>
          <a:latin typeface="+mn-lt"/>
        </a:defRPr>
      </a:lvl8pPr>
      <a:lvl9pPr marL="3886200" indent="-228600" algn="l" rtl="0" fontAlgn="base">
        <a:spcBef>
          <a:spcPct val="20000"/>
        </a:spcBef>
        <a:spcAft>
          <a:spcPct val="0"/>
        </a:spcAft>
        <a:buChar char="»"/>
        <a:defRPr sz="2000" b="1">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w="9525">
            <a:noFill/>
            <a:miter lim="800000"/>
          </a:ln>
          <a:effec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ln>
          <a:effec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fld id="{28B83B0D-90A9-4A6C-8100-AB2A01FA32F0}" type="slidenum">
              <a:rPr lang="ru-RU"/>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819FC0"/>
          </a:solidFill>
          <a:latin typeface="+mj-lt"/>
          <a:ea typeface="+mj-ea"/>
          <a:cs typeface="+mj-cs"/>
        </a:defRPr>
      </a:lvl1pPr>
      <a:lvl2pPr algn="l" rtl="0" fontAlgn="base">
        <a:spcBef>
          <a:spcPct val="0"/>
        </a:spcBef>
        <a:spcAft>
          <a:spcPct val="0"/>
        </a:spcAft>
        <a:defRPr sz="3200">
          <a:solidFill>
            <a:srgbClr val="819FC0"/>
          </a:solidFill>
          <a:latin typeface="ChunkFive" pitchFamily="50" charset="0"/>
        </a:defRPr>
      </a:lvl2pPr>
      <a:lvl3pPr algn="l" rtl="0" fontAlgn="base">
        <a:spcBef>
          <a:spcPct val="0"/>
        </a:spcBef>
        <a:spcAft>
          <a:spcPct val="0"/>
        </a:spcAft>
        <a:defRPr sz="3200">
          <a:solidFill>
            <a:srgbClr val="819FC0"/>
          </a:solidFill>
          <a:latin typeface="ChunkFive" pitchFamily="50" charset="0"/>
        </a:defRPr>
      </a:lvl3pPr>
      <a:lvl4pPr algn="l" rtl="0" fontAlgn="base">
        <a:spcBef>
          <a:spcPct val="0"/>
        </a:spcBef>
        <a:spcAft>
          <a:spcPct val="0"/>
        </a:spcAft>
        <a:defRPr sz="3200">
          <a:solidFill>
            <a:srgbClr val="819FC0"/>
          </a:solidFill>
          <a:latin typeface="ChunkFive" pitchFamily="50" charset="0"/>
        </a:defRPr>
      </a:lvl4pPr>
      <a:lvl5pPr algn="l" rtl="0" fontAlgn="base">
        <a:spcBef>
          <a:spcPct val="0"/>
        </a:spcBef>
        <a:spcAft>
          <a:spcPct val="0"/>
        </a:spcAft>
        <a:defRPr sz="3200">
          <a:solidFill>
            <a:srgbClr val="819FC0"/>
          </a:solidFill>
          <a:latin typeface="ChunkFive" pitchFamily="50" charset="0"/>
        </a:defRPr>
      </a:lvl5pPr>
      <a:lvl6pPr marL="457200" algn="l" rtl="0" fontAlgn="base">
        <a:spcBef>
          <a:spcPct val="0"/>
        </a:spcBef>
        <a:spcAft>
          <a:spcPct val="0"/>
        </a:spcAft>
        <a:defRPr sz="3200">
          <a:solidFill>
            <a:srgbClr val="819FC0"/>
          </a:solidFill>
          <a:latin typeface="ChunkFive" pitchFamily="50" charset="0"/>
        </a:defRPr>
      </a:lvl6pPr>
      <a:lvl7pPr marL="914400" algn="l" rtl="0" fontAlgn="base">
        <a:spcBef>
          <a:spcPct val="0"/>
        </a:spcBef>
        <a:spcAft>
          <a:spcPct val="0"/>
        </a:spcAft>
        <a:defRPr sz="3200">
          <a:solidFill>
            <a:srgbClr val="819FC0"/>
          </a:solidFill>
          <a:latin typeface="ChunkFive" pitchFamily="50" charset="0"/>
        </a:defRPr>
      </a:lvl7pPr>
      <a:lvl8pPr marL="1371600" algn="l" rtl="0" fontAlgn="base">
        <a:spcBef>
          <a:spcPct val="0"/>
        </a:spcBef>
        <a:spcAft>
          <a:spcPct val="0"/>
        </a:spcAft>
        <a:defRPr sz="3200">
          <a:solidFill>
            <a:srgbClr val="819FC0"/>
          </a:solidFill>
          <a:latin typeface="ChunkFive" pitchFamily="50" charset="0"/>
        </a:defRPr>
      </a:lvl8pPr>
      <a:lvl9pPr marL="1828800" algn="l" rtl="0" fontAlgn="base">
        <a:spcBef>
          <a:spcPct val="0"/>
        </a:spcBef>
        <a:spcAft>
          <a:spcPct val="0"/>
        </a:spcAft>
        <a:defRPr sz="3200">
          <a:solidFill>
            <a:srgbClr val="819FC0"/>
          </a:solidFill>
          <a:latin typeface="ChunkFive" pitchFamily="50" charset="0"/>
        </a:defRPr>
      </a:lvl9pPr>
    </p:titleStyle>
    <p:bodyStyle>
      <a:lvl1pPr marL="342900" indent="-342900" algn="l" rtl="0" fontAlgn="base">
        <a:spcBef>
          <a:spcPct val="20000"/>
        </a:spcBef>
        <a:spcAft>
          <a:spcPct val="0"/>
        </a:spcAft>
        <a:buChar char="•"/>
        <a:defRPr sz="2000" b="1">
          <a:solidFill>
            <a:srgbClr val="666666"/>
          </a:solidFill>
          <a:latin typeface="+mn-lt"/>
          <a:ea typeface="+mn-ea"/>
          <a:cs typeface="+mn-cs"/>
        </a:defRPr>
      </a:lvl1pPr>
      <a:lvl2pPr marL="742950" indent="-285750" algn="l" rtl="0" fontAlgn="base">
        <a:spcBef>
          <a:spcPct val="20000"/>
        </a:spcBef>
        <a:spcAft>
          <a:spcPct val="0"/>
        </a:spcAft>
        <a:buChar char="–"/>
        <a:defRPr sz="2000" b="1">
          <a:solidFill>
            <a:srgbClr val="666666"/>
          </a:solidFill>
          <a:latin typeface="+mn-lt"/>
        </a:defRPr>
      </a:lvl2pPr>
      <a:lvl3pPr marL="1143000" indent="-228600" algn="l" rtl="0" fontAlgn="base">
        <a:spcBef>
          <a:spcPct val="20000"/>
        </a:spcBef>
        <a:spcAft>
          <a:spcPct val="0"/>
        </a:spcAft>
        <a:buChar char="•"/>
        <a:defRPr sz="2000" b="1">
          <a:solidFill>
            <a:srgbClr val="666666"/>
          </a:solidFill>
          <a:latin typeface="+mn-lt"/>
        </a:defRPr>
      </a:lvl3pPr>
      <a:lvl4pPr marL="1600200" indent="-228600" algn="l" rtl="0" fontAlgn="base">
        <a:spcBef>
          <a:spcPct val="20000"/>
        </a:spcBef>
        <a:spcAft>
          <a:spcPct val="0"/>
        </a:spcAft>
        <a:buChar char="–"/>
        <a:defRPr sz="2000" b="1">
          <a:solidFill>
            <a:srgbClr val="666666"/>
          </a:solidFill>
          <a:latin typeface="+mn-lt"/>
        </a:defRPr>
      </a:lvl4pPr>
      <a:lvl5pPr marL="2057400" indent="-228600" algn="l" rtl="0" fontAlgn="base">
        <a:spcBef>
          <a:spcPct val="20000"/>
        </a:spcBef>
        <a:spcAft>
          <a:spcPct val="0"/>
        </a:spcAft>
        <a:buChar char="»"/>
        <a:defRPr sz="2000" b="1">
          <a:solidFill>
            <a:srgbClr val="666666"/>
          </a:solidFill>
          <a:latin typeface="+mn-lt"/>
        </a:defRPr>
      </a:lvl5pPr>
      <a:lvl6pPr marL="2514600" indent="-228600" algn="l" rtl="0" fontAlgn="base">
        <a:spcBef>
          <a:spcPct val="20000"/>
        </a:spcBef>
        <a:spcAft>
          <a:spcPct val="0"/>
        </a:spcAft>
        <a:buChar char="»"/>
        <a:defRPr sz="2000" b="1">
          <a:solidFill>
            <a:srgbClr val="666666"/>
          </a:solidFill>
          <a:latin typeface="+mn-lt"/>
        </a:defRPr>
      </a:lvl6pPr>
      <a:lvl7pPr marL="2971800" indent="-228600" algn="l" rtl="0" fontAlgn="base">
        <a:spcBef>
          <a:spcPct val="20000"/>
        </a:spcBef>
        <a:spcAft>
          <a:spcPct val="0"/>
        </a:spcAft>
        <a:buChar char="»"/>
        <a:defRPr sz="2000" b="1">
          <a:solidFill>
            <a:srgbClr val="666666"/>
          </a:solidFill>
          <a:latin typeface="+mn-lt"/>
        </a:defRPr>
      </a:lvl7pPr>
      <a:lvl8pPr marL="3429000" indent="-228600" algn="l" rtl="0" fontAlgn="base">
        <a:spcBef>
          <a:spcPct val="20000"/>
        </a:spcBef>
        <a:spcAft>
          <a:spcPct val="0"/>
        </a:spcAft>
        <a:buChar char="»"/>
        <a:defRPr sz="2000" b="1">
          <a:solidFill>
            <a:srgbClr val="666666"/>
          </a:solidFill>
          <a:latin typeface="+mn-lt"/>
        </a:defRPr>
      </a:lvl8pPr>
      <a:lvl9pPr marL="3886200" indent="-228600" algn="l" rtl="0" fontAlgn="base">
        <a:spcBef>
          <a:spcPct val="20000"/>
        </a:spcBef>
        <a:spcAft>
          <a:spcPct val="0"/>
        </a:spcAft>
        <a:buChar char="»"/>
        <a:defRPr sz="2000" b="1">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259205" y="5383530"/>
            <a:ext cx="4077970" cy="1285875"/>
          </a:xfrm>
        </p:spPr>
        <p:txBody>
          <a:bodyPr/>
          <a:lstStyle/>
          <a:p>
            <a:br>
              <a:rPr lang="ru-RU" sz="4800"/>
            </a:br>
            <a:r>
              <a:rPr lang="ru-RU" sz="4000" b="1">
                <a:gradFill>
                  <a:gsLst>
                    <a:gs pos="0">
                      <a:srgbClr val="007BD3"/>
                    </a:gs>
                    <a:gs pos="100000">
                      <a:srgbClr val="034373"/>
                    </a:gs>
                  </a:gsLst>
                  <a:lin scaled="0"/>
                </a:gradFill>
              </a:rPr>
              <a:t>A Course Advisor Expert System</a:t>
            </a:r>
            <a:br>
              <a:rPr lang="uk-UA"/>
            </a:br>
            <a:endParaRPr lang="en-US"/>
          </a:p>
        </p:txBody>
      </p:sp>
      <p:sp>
        <p:nvSpPr>
          <p:cNvPr id="34829" name="Rectangle 13"/>
          <p:cNvSpPr>
            <a:spLocks noGrp="1" noChangeArrowheads="1"/>
          </p:cNvSpPr>
          <p:nvPr>
            <p:ph type="subTitle" idx="1"/>
          </p:nvPr>
        </p:nvSpPr>
        <p:spPr>
          <a:xfrm>
            <a:off x="5796280" y="5480685"/>
            <a:ext cx="2061210" cy="1116965"/>
          </a:xfrm>
        </p:spPr>
        <p:txBody>
          <a:bodyPr/>
          <a:lstStyle/>
          <a:p>
            <a:endParaRPr lang="en-US"/>
          </a:p>
          <a:p>
            <a:r>
              <a:rPr lang="en-US" sz="2800" dirty="0">
                <a:solidFill>
                  <a:schemeClr val="tx1"/>
                </a:solidFill>
                <a:sym typeface="+mn-ea"/>
              </a:rPr>
              <a:t>Case Study-1</a:t>
            </a:r>
            <a:endParaRPr lang="en-US" sz="2800" dirty="0">
              <a:solidFill>
                <a:schemeClr val="tx1"/>
              </a:solidFill>
            </a:endParaRPr>
          </a:p>
          <a:p>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sym typeface="+mn-ea"/>
              </a:rPr>
              <a:t>Design of the Expert System Prototype</a:t>
            </a:r>
            <a:endParaRPr lang="en-US" u="sng"/>
          </a:p>
        </p:txBody>
      </p:sp>
      <p:sp>
        <p:nvSpPr>
          <p:cNvPr id="3" name="Content Placeholder 2"/>
          <p:cNvSpPr>
            <a:spLocks noGrp="1"/>
          </p:cNvSpPr>
          <p:nvPr>
            <p:ph idx="1"/>
          </p:nvPr>
        </p:nvSpPr>
        <p:spPr>
          <a:xfrm>
            <a:off x="1908175" y="1237615"/>
            <a:ext cx="6778625" cy="5560695"/>
          </a:xfrm>
        </p:spPr>
        <p:txBody>
          <a:bodyPr/>
          <a:p>
            <a:pPr marL="0" indent="0" algn="just">
              <a:buNone/>
            </a:pPr>
            <a:r>
              <a:rPr lang="en-US" altLang="ko-KR" sz="1800">
                <a:solidFill>
                  <a:schemeClr val="bg2"/>
                </a:solidFill>
                <a:ea typeface="굴림" charset="-127"/>
                <a:sym typeface="+mn-ea"/>
              </a:rPr>
              <a:t>* System Requirements The system requirements represent a translation of the user requirements into the system domain. For this particular case they may take the form:</a:t>
            </a:r>
            <a:endParaRPr lang="en-US" altLang="ko-KR" sz="1800">
              <a:solidFill>
                <a:schemeClr val="bg2"/>
              </a:solidFill>
              <a:ea typeface="굴림" charset="-127"/>
            </a:endParaRPr>
          </a:p>
          <a:p>
            <a:pPr marL="0" indent="0" algn="just">
              <a:buNone/>
            </a:pPr>
            <a:endParaRPr lang="en-US" altLang="ko-KR" sz="1800">
              <a:solidFill>
                <a:srgbClr val="9B4404"/>
              </a:solidFill>
              <a:ea typeface="굴림" charset="-127"/>
              <a:sym typeface="+mn-ea"/>
            </a:endParaRPr>
          </a:p>
          <a:p>
            <a:pPr marL="0" indent="0" algn="just">
              <a:buNone/>
            </a:pPr>
            <a:r>
              <a:rPr lang="en-US" altLang="ko-KR" sz="1800">
                <a:solidFill>
                  <a:schemeClr val="tx2"/>
                </a:solidFill>
                <a:ea typeface="굴림" charset="-127"/>
                <a:sym typeface="+mn-ea"/>
              </a:rPr>
              <a:t>5. the system attempts to match these unsatisfied       	prerequisites (first against outcomes 	eclared ’known’    by the user, and if 	unsuccessful, against the ’out- comes’ lists of 	the other module facts in the knowledge  base.</a:t>
            </a:r>
            <a:endParaRPr lang="en-US" altLang="ko-KR" sz="1800">
              <a:solidFill>
                <a:schemeClr val="tx2"/>
              </a:solidFill>
              <a:ea typeface="굴림" charset="-127"/>
              <a:sym typeface="+mn-ea"/>
            </a:endParaRPr>
          </a:p>
          <a:p>
            <a:pPr marL="0" indent="0" algn="just">
              <a:buNone/>
            </a:pPr>
            <a:r>
              <a:rPr lang="en-US" altLang="ko-KR" sz="1800">
                <a:solidFill>
                  <a:schemeClr val="tx2"/>
                </a:solidFill>
                <a:ea typeface="굴림" charset="-127"/>
                <a:sym typeface="+mn-ea"/>
              </a:rPr>
              <a:t>6. when a matching outcome is found for a prerequisite, 	the module owning the outcome is marked 	as ’needed’ and its prerequisites list is then 	in its turn scanned for matches with other 	outcomes. The prerequisite for which the match 	has been found is marked ’done’.</a:t>
            </a:r>
            <a:endParaRPr lang="en-US" altLang="ko-KR" sz="1800">
              <a:solidFill>
                <a:schemeClr val="tx2"/>
              </a:solidFill>
              <a:ea typeface="굴림" charset="-127"/>
              <a:sym typeface="+mn-ea"/>
            </a:endParaRPr>
          </a:p>
          <a:p>
            <a:pPr marL="0" indent="0" algn="just">
              <a:buNone/>
            </a:pPr>
            <a:r>
              <a:rPr lang="en-US" altLang="ko-KR" sz="1800">
                <a:solidFill>
                  <a:schemeClr val="tx2"/>
                </a:solidFill>
                <a:ea typeface="굴림" charset="-127"/>
                <a:sym typeface="+mn-ea"/>
              </a:rPr>
              <a:t>7. any prerequisites found not to be either    	declared ’known’ by the user, or 	not 	already satisfied by other modules’out comes 	will trigger additional questions for the user.</a:t>
            </a:r>
            <a:endParaRPr lang="en-US" altLang="ko-KR" sz="1800">
              <a:solidFill>
                <a:schemeClr val="tx2"/>
              </a:solidFill>
              <a:ea typeface="굴림" charset="-127"/>
              <a:sym typeface="+mn-ea"/>
            </a:endParaRPr>
          </a:p>
          <a:p>
            <a:pPr marL="0" indent="0" algn="just">
              <a:buNone/>
            </a:pPr>
            <a:endParaRPr lang="en-US" altLang="ko-KR" sz="1800">
              <a:solidFill>
                <a:srgbClr val="9B4404"/>
              </a:solidFill>
              <a:ea typeface="굴림" charset="-127"/>
              <a:sym typeface="+mn-ea"/>
            </a:endParaRPr>
          </a:p>
          <a:p>
            <a:pPr marL="0" indent="0">
              <a:buNone/>
            </a:pPr>
            <a:endParaRPr lang="en-US" altLang="ko-KR" sz="1800">
              <a:solidFill>
                <a:srgbClr val="9B4404"/>
              </a:solidFill>
              <a:ea typeface="굴림" charset="-127"/>
              <a:sym typeface="+mn-ea"/>
            </a:endParaRPr>
          </a:p>
          <a:p>
            <a:pPr marL="0" indent="0">
              <a:buNone/>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sym typeface="+mn-ea"/>
              </a:rPr>
              <a:t>Design of the Expert System Prototype</a:t>
            </a:r>
            <a:endParaRPr lang="en-US" u="sng"/>
          </a:p>
        </p:txBody>
      </p:sp>
      <p:sp>
        <p:nvSpPr>
          <p:cNvPr id="3" name="Content Placeholder 2"/>
          <p:cNvSpPr>
            <a:spLocks noGrp="1"/>
          </p:cNvSpPr>
          <p:nvPr>
            <p:ph idx="1"/>
          </p:nvPr>
        </p:nvSpPr>
        <p:spPr>
          <a:xfrm>
            <a:off x="1908175" y="1276985"/>
            <a:ext cx="6778625" cy="5463540"/>
          </a:xfrm>
        </p:spPr>
        <p:txBody>
          <a:bodyPr/>
          <a:p>
            <a:pPr marL="0" indent="0">
              <a:buNone/>
            </a:pPr>
            <a:r>
              <a:rPr lang="en-US" altLang="ko-KR">
                <a:solidFill>
                  <a:schemeClr val="bg2"/>
                </a:solidFill>
                <a:ea typeface="굴림" charset="-127"/>
                <a:sym typeface="+mn-ea"/>
              </a:rPr>
              <a:t>*</a:t>
            </a:r>
            <a:r>
              <a:rPr lang="en-US" altLang="ko-KR" sz="1800">
                <a:solidFill>
                  <a:schemeClr val="bg2"/>
                </a:solidFill>
                <a:ea typeface="굴림" charset="-127"/>
                <a:sym typeface="+mn-ea"/>
              </a:rPr>
              <a:t> System Requirements The system requirements represent a translation of the user requirements into the system domain. For this particular case they may take the form:</a:t>
            </a:r>
            <a:endParaRPr lang="en-US" altLang="ko-KR">
              <a:solidFill>
                <a:schemeClr val="bg2"/>
              </a:solidFill>
              <a:ea typeface="굴림" charset="-127"/>
              <a:sym typeface="+mn-ea"/>
            </a:endParaRPr>
          </a:p>
          <a:p>
            <a:pPr marL="0" indent="0">
              <a:buNone/>
            </a:pPr>
            <a:endParaRPr lang="en-US" altLang="ko-KR">
              <a:solidFill>
                <a:schemeClr val="tx1"/>
              </a:solidFill>
              <a:ea typeface="굴림" charset="-127"/>
            </a:endParaRPr>
          </a:p>
          <a:p>
            <a:pPr marL="0" indent="0">
              <a:buNone/>
            </a:pPr>
            <a:r>
              <a:rPr lang="en-US" altLang="ko-KR">
                <a:solidFill>
                  <a:schemeClr val="tx2"/>
                </a:solidFill>
                <a:ea typeface="굴림" charset="-127"/>
                <a:sym typeface="+mn-ea"/>
              </a:rPr>
              <a:t>8</a:t>
            </a:r>
            <a:r>
              <a:rPr lang="en-US" altLang="ko-KR" sz="1800">
                <a:solidFill>
                  <a:schemeClr val="tx2"/>
                </a:solidFill>
                <a:ea typeface="굴림" charset="-127"/>
                <a:sym typeface="+mn-ea"/>
              </a:rPr>
              <a:t>. according to the user’s answers, prerequisites 	are either marked ’known’ (user already 	has the required skill), or added to the 	unsatisfied prerequisites list,</a:t>
            </a:r>
            <a:endParaRPr lang="en-US" altLang="ko-KR" sz="1800">
              <a:solidFill>
                <a:schemeClr val="tx2"/>
              </a:solidFill>
              <a:ea typeface="굴림" charset="-127"/>
              <a:sym typeface="+mn-ea"/>
            </a:endParaRPr>
          </a:p>
          <a:p>
            <a:pPr marL="0" indent="0">
              <a:buNone/>
            </a:pPr>
            <a:r>
              <a:rPr lang="en-US" altLang="ko-KR" sz="1800">
                <a:solidFill>
                  <a:schemeClr val="tx2"/>
                </a:solidFill>
                <a:ea typeface="굴림" charset="-127"/>
                <a:sym typeface="+mn-ea"/>
              </a:rPr>
              <a:t>9. the process is repeated until all prerequisites  	are satisfied - either by other modules’ 	outcomes (’done’) or by previous skills of 	the user (’known’).</a:t>
            </a:r>
            <a:endParaRPr lang="en-US" altLang="ko-KR" sz="1800">
              <a:solidFill>
                <a:schemeClr val="tx2"/>
              </a:solidFill>
              <a:ea typeface="굴림" charset="-127"/>
              <a:sym typeface="+mn-ea"/>
            </a:endParaRPr>
          </a:p>
          <a:p>
            <a:pPr marL="0" indent="0">
              <a:buNone/>
            </a:pPr>
            <a:r>
              <a:rPr lang="en-US" altLang="ko-KR" sz="1800">
                <a:solidFill>
                  <a:schemeClr val="tx2"/>
                </a:solidFill>
                <a:ea typeface="굴림" charset="-127"/>
                <a:sym typeface="+mn-ea"/>
              </a:rPr>
              <a:t>10. the list of all modules marked as ’needed’ (that 	the user will need to enroll in) is printed out. 	Note that some special modules (e.g. project) are 	automatically added, regard less of the user’s 	prior knowledge. </a:t>
            </a:r>
            <a:endParaRPr lang="en-US" altLang="ko-KR" sz="1800">
              <a:solidFill>
                <a:schemeClr val="tx2"/>
              </a:solidFill>
              <a:ea typeface="굴림" charset="-127"/>
              <a:sym typeface="+mn-ea"/>
            </a:endParaRPr>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88160" y="635"/>
            <a:ext cx="7288530" cy="965835"/>
          </a:xfrm>
        </p:spPr>
        <p:txBody>
          <a:bodyPr/>
          <a:p>
            <a:r>
              <a:rPr lang="en-US" sz="2400" b="1" u="sng">
                <a:gradFill>
                  <a:gsLst>
                    <a:gs pos="0">
                      <a:srgbClr val="007BD3"/>
                    </a:gs>
                    <a:gs pos="100000">
                      <a:srgbClr val="034373"/>
                    </a:gs>
                  </a:gsLst>
                  <a:lin scaled="0"/>
                </a:gradFill>
              </a:rPr>
              <a:t>Knowledge Representation and Method of Inference</a:t>
            </a:r>
            <a:endParaRPr lang="en-US" sz="24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7540" y="745490"/>
            <a:ext cx="6778625" cy="6104255"/>
          </a:xfrm>
        </p:spPr>
        <p:txBody>
          <a:bodyPr/>
          <a:p>
            <a:pPr algn="just"/>
            <a:r>
              <a:rPr lang="en-US" altLang="ko-KR" sz="1800">
                <a:solidFill>
                  <a:schemeClr val="tx2"/>
                </a:solidFill>
                <a:ea typeface="굴림" charset="-127"/>
              </a:rPr>
              <a:t>Design decisions had to be made regarding the formalism to be used in representing the knowledge contained in the teaching system. </a:t>
            </a:r>
            <a:endParaRPr lang="en-US" altLang="ko-KR" sz="1800">
              <a:solidFill>
                <a:schemeClr val="tx2"/>
              </a:solidFill>
              <a:ea typeface="굴림" charset="-127"/>
            </a:endParaRPr>
          </a:p>
          <a:p>
            <a:pPr algn="just"/>
            <a:endParaRPr lang="en-US" altLang="ko-KR" sz="1800">
              <a:solidFill>
                <a:schemeClr val="tx2"/>
              </a:solidFill>
              <a:ea typeface="굴림" charset="-127"/>
            </a:endParaRPr>
          </a:p>
          <a:p>
            <a:pPr algn="just"/>
            <a:r>
              <a:rPr lang="en-US" altLang="ko-KR" sz="1800">
                <a:solidFill>
                  <a:schemeClr val="tx2"/>
                </a:solidFill>
                <a:ea typeface="굴림" charset="-127"/>
              </a:rPr>
              <a:t> The type of knowledge to be represented (namely components of the various courses composing current study programs) matched the form of a collection of isolated facts, rather than a structured set of knowledge or a concise theory.</a:t>
            </a:r>
            <a:r>
              <a:rPr lang="en-US" altLang="ko-KR">
                <a:solidFill>
                  <a:schemeClr val="tx2"/>
                </a:solidFill>
                <a:ea typeface="굴림" charset="-127"/>
              </a:rPr>
              <a:t> </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sz="1800">
                <a:solidFill>
                  <a:schemeClr val="tx2"/>
                </a:solidFill>
                <a:ea typeface="굴림" charset="-127"/>
              </a:rPr>
              <a:t>Therefore, rules / assertions were preferred to frames or algorithms in a first decision round . Production rules have been chosen in preference to logic and semantic nets / frames for being more suitable for solving design and planning problems.Bottom-up reasoning / inference was decided upon, whereby a starting fact set (provided by the user) is matched against the conditions of the production rules in the rule base (constructed upon the policies governing the University study programs). Bottom-up inference has led to forward chaining.</a:t>
            </a:r>
            <a:endParaRPr lang="en-US" altLang="ko-KR" sz="1800">
              <a:solidFill>
                <a:schemeClr val="tx2"/>
              </a:solidFill>
              <a:ea typeface="굴림" charset="-127"/>
            </a:endParaRPr>
          </a:p>
          <a:p>
            <a:pPr algn="just"/>
            <a:endParaRPr lang="en-US" altLang="ko-KR" sz="1800">
              <a:solidFill>
                <a:schemeClr val="tx2"/>
              </a:solidFill>
              <a:ea typeface="굴림" charset="-127"/>
            </a:endParaRPr>
          </a:p>
          <a:p>
            <a:endParaRPr lang="en-US" altLang="ko-KR" sz="1800">
              <a:solidFill>
                <a:schemeClr val="tx2"/>
              </a:solidFill>
              <a:ea typeface="굴림"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7004685" cy="1143000"/>
          </a:xfrm>
        </p:spPr>
        <p:txBody>
          <a:bodyPr/>
          <a:p>
            <a:r>
              <a:rPr lang="en-US" sz="2400" b="1" u="sng">
                <a:gradFill>
                  <a:gsLst>
                    <a:gs pos="0">
                      <a:srgbClr val="007BD3"/>
                    </a:gs>
                    <a:gs pos="100000">
                      <a:srgbClr val="034373"/>
                    </a:gs>
                  </a:gsLst>
                  <a:lin scaled="0"/>
                </a:gradFill>
              </a:rPr>
              <a:t>System functionality is shown diagrammatically in Fig.1.</a:t>
            </a:r>
            <a:endParaRPr lang="en-US" sz="2400" b="1" u="sng">
              <a:gradFill>
                <a:gsLst>
                  <a:gs pos="0">
                    <a:srgbClr val="007BD3"/>
                  </a:gs>
                  <a:gs pos="100000">
                    <a:srgbClr val="034373"/>
                  </a:gs>
                </a:gsLst>
                <a:lin scaled="0"/>
              </a:gradFill>
            </a:endParaRPr>
          </a:p>
        </p:txBody>
      </p:sp>
      <p:pic>
        <p:nvPicPr>
          <p:cNvPr id="4" name="Picture 1"/>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77110" y="1155700"/>
            <a:ext cx="6337935" cy="5586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48260"/>
            <a:ext cx="6707505" cy="949325"/>
          </a:xfrm>
        </p:spPr>
        <p:txBody>
          <a:bodyPr/>
          <a:p>
            <a:r>
              <a:rPr lang="en-US" sz="4000" b="1" u="sng">
                <a:gradFill>
                  <a:gsLst>
                    <a:gs pos="0">
                      <a:srgbClr val="007BD3"/>
                    </a:gs>
                    <a:gs pos="100000">
                      <a:srgbClr val="034373"/>
                    </a:gs>
                  </a:gsLst>
                  <a:lin scaled="0"/>
                </a:gradFill>
              </a:rPr>
              <a:t>Knowledge Acquisition</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889635"/>
            <a:ext cx="6778625" cy="5735320"/>
          </a:xfrm>
        </p:spPr>
        <p:txBody>
          <a:bodyPr/>
          <a:p>
            <a:pPr algn="just"/>
            <a:r>
              <a:rPr lang="en-US" altLang="ko-KR">
                <a:solidFill>
                  <a:schemeClr val="tx2"/>
                </a:solidFill>
                <a:ea typeface="굴림" charset="-127"/>
                <a:sym typeface="+mn-ea"/>
              </a:rPr>
              <a:t>The knowledge acquisition methods chosen for the prototype have been the questionnaire and structured interview. This decision owes to several factors, such as prototype size, nature of the problem domain and availability of domain experts. </a:t>
            </a:r>
            <a:endParaRPr lang="en-US" altLang="ko-KR">
              <a:solidFill>
                <a:schemeClr val="tx2"/>
              </a:solidFill>
              <a:ea typeface="굴림" charset="-127"/>
              <a:sym typeface="+mn-ea"/>
            </a:endParaRPr>
          </a:p>
          <a:p>
            <a:pPr algn="just"/>
            <a:endParaRPr lang="en-US" altLang="ko-KR">
              <a:solidFill>
                <a:schemeClr val="tx2"/>
              </a:solidFill>
              <a:ea typeface="굴림" charset="-127"/>
              <a:sym typeface="+mn-ea"/>
            </a:endParaRPr>
          </a:p>
          <a:p>
            <a:pPr algn="just"/>
            <a:r>
              <a:rPr lang="en-US" altLang="ko-KR">
                <a:solidFill>
                  <a:schemeClr val="tx2"/>
                </a:solidFill>
                <a:ea typeface="굴림" charset="-127"/>
                <a:sym typeface="+mn-ea"/>
              </a:rPr>
              <a:t>Questionnaires are well suited to future automated processing, which benefit the knowledge acquisition process.</a:t>
            </a:r>
            <a:endParaRPr lang="en-US" altLang="ko-KR">
              <a:solidFill>
                <a:schemeClr val="tx2"/>
              </a:solidFill>
              <a:ea typeface="굴림" charset="-127"/>
              <a:sym typeface="+mn-ea"/>
            </a:endParaRPr>
          </a:p>
          <a:p>
            <a:pPr algn="just"/>
            <a:endParaRPr lang="en-US" altLang="ko-KR">
              <a:solidFill>
                <a:schemeClr val="tx2"/>
              </a:solidFill>
              <a:ea typeface="굴림" charset="-127"/>
              <a:sym typeface="+mn-ea"/>
            </a:endParaRPr>
          </a:p>
          <a:p>
            <a:pPr algn="just"/>
            <a:r>
              <a:rPr lang="en-US" altLang="ko-KR">
                <a:solidFill>
                  <a:schemeClr val="tx2"/>
                </a:solidFill>
                <a:ea typeface="굴림" charset="-127"/>
                <a:sym typeface="+mn-ea"/>
              </a:rPr>
              <a:t>The questionnaire and interview designs have acknowledged the gap between the descriptions of domain specialists (subject conveners) and the resulting computational models and the social issues underlying knowledge creation. The interview design has loosely followed the COMPASS procedure. </a:t>
            </a:r>
            <a:endParaRPr lang="en-US" altLang="ko-KR">
              <a:solidFill>
                <a:schemeClr val="tx2"/>
              </a:solidFill>
              <a:ea typeface="굴림" charset="-127"/>
              <a:sym typeface="+mn-ea"/>
            </a:endParaRPr>
          </a:p>
          <a:p>
            <a:endParaRPr lang="en-US" altLang="ko-KR">
              <a:solidFill>
                <a:schemeClr val="tx2"/>
              </a:solidFill>
              <a:ea typeface="굴림" charset="-127"/>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0"/>
            <a:ext cx="6707505" cy="828675"/>
          </a:xfrm>
        </p:spPr>
        <p:txBody>
          <a:bodyPr/>
          <a:lstStyle/>
          <a:p>
            <a:pPr algn="l"/>
            <a:r>
              <a:rPr lang="en-US" sz="4000" b="1" u="sng" dirty="0">
                <a:gradFill>
                  <a:gsLst>
                    <a:gs pos="0">
                      <a:srgbClr val="007BD3"/>
                    </a:gs>
                    <a:gs pos="100000">
                      <a:srgbClr val="034373"/>
                    </a:gs>
                  </a:gsLst>
                  <a:lin scaled="0"/>
                </a:gradFill>
                <a:effectLst/>
                <a:latin typeface="Times New Roman" panose="02020603050405020304" pitchFamily="18" charset="0"/>
                <a:sym typeface="+mn-ea"/>
              </a:rPr>
              <a:t>Design Constraints</a:t>
            </a:r>
            <a:br>
              <a:rPr lang="en-US" dirty="0"/>
            </a:br>
            <a:endParaRPr lang="en-US"/>
          </a:p>
        </p:txBody>
      </p:sp>
      <p:sp>
        <p:nvSpPr>
          <p:cNvPr id="195587" name="Rectangle 3"/>
          <p:cNvSpPr>
            <a:spLocks noGrp="1" noChangeArrowheads="1"/>
          </p:cNvSpPr>
          <p:nvPr>
            <p:ph type="body" idx="1"/>
          </p:nvPr>
        </p:nvSpPr>
        <p:spPr>
          <a:xfrm>
            <a:off x="1908175" y="419100"/>
            <a:ext cx="6961505" cy="6363335"/>
          </a:xfrm>
        </p:spPr>
        <p:txBody>
          <a:bodyPr/>
          <a:lstStyle/>
          <a:p>
            <a:pPr marL="0" indent="0" algn="just">
              <a:lnSpc>
                <a:spcPct val="80000"/>
              </a:lnSpc>
              <a:buNone/>
            </a:pPr>
            <a:r>
              <a:rPr lang="en-US" altLang="ko-KR">
                <a:solidFill>
                  <a:schemeClr val="bg2"/>
                </a:solidFill>
                <a:ea typeface="굴림" charset="-127"/>
              </a:rPr>
              <a:t>* Constraints are necessary in order to enable a fifinite solution to be produced. Examples:</a:t>
            </a:r>
            <a:endParaRPr lang="en-US" altLang="ko-KR">
              <a:solidFill>
                <a:schemeClr val="bg2"/>
              </a:solidFill>
              <a:ea typeface="굴림" charset="-127"/>
            </a:endParaRPr>
          </a:p>
          <a:p>
            <a:pPr marL="0" indent="0" algn="just">
              <a:lnSpc>
                <a:spcPct val="80000"/>
              </a:lnSpc>
              <a:buNone/>
            </a:pPr>
            <a:endParaRPr lang="en-US" altLang="ko-KR">
              <a:solidFill>
                <a:schemeClr val="bg2"/>
              </a:solidFill>
              <a:ea typeface="굴림" charset="-127"/>
            </a:endParaRPr>
          </a:p>
          <a:p>
            <a:pPr algn="just">
              <a:lnSpc>
                <a:spcPct val="80000"/>
              </a:lnSpc>
            </a:pPr>
            <a:r>
              <a:rPr lang="en-US" altLang="ko-KR" sz="1600">
                <a:solidFill>
                  <a:schemeClr val="tx1"/>
                </a:solidFill>
                <a:ea typeface="굴림" charset="-127"/>
              </a:rPr>
              <a:t>The outcomes of a module must be distinct.</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Two modules may not produce the same outcome: doing so would produce a redundancy in the teaching structure which needs to be resolved.</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All the module prerequisites contained in the knowledge base are satisfied by outcomes of other modules in the base.</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Nil prerequisites for modules are allowed;so, they still require basic graduate knowledge, such as maths, physics, etc (the tacit knowledge).</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Cyclic dependencies between any two modules are disallowed (e.g. if module (A) has a prerequisite satisfied by module (B), module (B) must not have a prerequisite satisfied only by module (A) ).</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Maximum number of year n modules: may conflict with the concept of a Conversion Course and limit the flexibility of the expert system .</a:t>
            </a:r>
            <a:endParaRPr lang="en-US" altLang="ko-KR" sz="1600">
              <a:solidFill>
                <a:schemeClr val="tx1"/>
              </a:solidFill>
              <a:ea typeface="굴림" charset="-127"/>
            </a:endParaRPr>
          </a:p>
          <a:p>
            <a:pPr algn="just">
              <a:lnSpc>
                <a:spcPct val="80000"/>
              </a:lnSpc>
            </a:pP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Maximum number of modules per Semester ,In real life, subjects tend to be equally distributed in all Semesters.</a:t>
            </a:r>
            <a:endParaRPr lang="en-US" altLang="ko-KR" sz="1600">
              <a:solidFill>
                <a:schemeClr val="tx1"/>
              </a:solidFill>
              <a:ea typeface="굴림" charset="-127"/>
            </a:endParaRPr>
          </a:p>
          <a:p>
            <a:pPr algn="just">
              <a:lnSpc>
                <a:spcPct val="80000"/>
              </a:lnSpc>
            </a:pPr>
            <a:r>
              <a:rPr lang="en-US" altLang="ko-KR" sz="1600">
                <a:solidFill>
                  <a:schemeClr val="tx1"/>
                </a:solidFill>
                <a:ea typeface="굴림" charset="-127"/>
              </a:rPr>
              <a:t> balanced number of modules in each Semester.</a:t>
            </a:r>
            <a:endParaRPr lang="en-US" altLang="ko-KR" sz="1600">
              <a:solidFill>
                <a:schemeClr val="tx1"/>
              </a:solidFill>
              <a:ea typeface="굴림" charset="-127"/>
            </a:endParaRPr>
          </a:p>
          <a:p>
            <a:pPr algn="just">
              <a:lnSpc>
                <a:spcPct val="80000"/>
              </a:lnSpc>
            </a:pPr>
            <a:endParaRPr lang="en-US" altLang="ko-KR" sz="1800">
              <a:solidFill>
                <a:schemeClr val="tx1"/>
              </a:solidFill>
              <a:ea typeface="굴림" charset="-127"/>
            </a:endParaRPr>
          </a:p>
          <a:p>
            <a:pPr algn="just">
              <a:lnSpc>
                <a:spcPct val="80000"/>
              </a:lnSpc>
            </a:pPr>
            <a:endParaRPr lang="en-US" altLang="ko-KR" sz="1800">
              <a:solidFill>
                <a:schemeClr val="tx1"/>
              </a:solidFill>
              <a:ea typeface="굴림" charset="-127"/>
            </a:endParaRPr>
          </a:p>
          <a:p>
            <a:pPr algn="just">
              <a:lnSpc>
                <a:spcPct val="80000"/>
              </a:lnSpc>
            </a:pPr>
            <a:endParaRPr lang="en-US" altLang="ko-KR" sz="1800">
              <a:solidFill>
                <a:schemeClr val="tx1"/>
              </a:solidFill>
              <a:ea typeface="굴림" charset="-127"/>
            </a:endParaRPr>
          </a:p>
          <a:p>
            <a:pPr>
              <a:lnSpc>
                <a:spcPct val="80000"/>
              </a:lnSpc>
            </a:pPr>
            <a:endParaRPr lang="en-US" altLang="ko-KR">
              <a:solidFill>
                <a:schemeClr val="tx1"/>
              </a:solidFill>
              <a:ea typeface="굴림" charset="-127"/>
            </a:endParaRPr>
          </a:p>
          <a:p>
            <a:pPr>
              <a:lnSpc>
                <a:spcPct val="80000"/>
              </a:lnSpc>
            </a:pPr>
            <a:endParaRPr lang="en-US" altLang="ko-KR">
              <a:solidFill>
                <a:schemeClr val="tx1"/>
              </a:solidFill>
              <a:ea typeface="굴림" charset="-127"/>
            </a:endParaRPr>
          </a:p>
          <a:p>
            <a:pPr>
              <a:lnSpc>
                <a:spcPct val="80000"/>
              </a:lnSpc>
            </a:pPr>
            <a:endParaRPr lang="en-US" altLang="ko-KR">
              <a:solidFill>
                <a:schemeClr val="bg2"/>
              </a:solidFill>
              <a:ea typeface="굴림" charset="-127"/>
            </a:endParaRPr>
          </a:p>
          <a:p>
            <a:pPr>
              <a:lnSpc>
                <a:spcPct val="80000"/>
              </a:lnSpc>
            </a:pPr>
            <a:endParaRPr lang="en-US" altLang="ko-KR">
              <a:ea typeface="굴림" charset="-127"/>
            </a:endParaRPr>
          </a:p>
          <a:p>
            <a:pPr>
              <a:lnSpc>
                <a:spcPct val="80000"/>
              </a:lnSpc>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6918960" cy="1143000"/>
          </a:xfrm>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Expert System Conceptual Model</a:t>
            </a:r>
            <a:br>
              <a:rPr lang="en-US" b="1" dirty="0">
                <a:gradFill>
                  <a:gsLst>
                    <a:gs pos="0">
                      <a:srgbClr val="007BD3"/>
                    </a:gs>
                    <a:gs pos="100000">
                      <a:srgbClr val="034373"/>
                    </a:gs>
                  </a:gsLst>
                  <a:lin scaled="0"/>
                </a:gradFill>
              </a:rPr>
            </a:br>
            <a:endParaRPr lang="en-US" b="1" dirty="0">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078865"/>
            <a:ext cx="6778625" cy="5575935"/>
          </a:xfrm>
        </p:spPr>
        <p:txBody>
          <a:bodyPr/>
          <a:p>
            <a:pPr algn="just"/>
            <a:r>
              <a:rPr lang="en-US" altLang="ko-KR">
                <a:solidFill>
                  <a:schemeClr val="tx1"/>
                </a:solidFill>
                <a:ea typeface="굴림" charset="-127"/>
                <a:sym typeface="+mn-ea"/>
              </a:rPr>
              <a:t>The knowledge base should contain facts and rules referring to the prerequisites and outcomes of modules of the subjects offered in the University.</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a:p>
            <a:pPr algn="just"/>
            <a:r>
              <a:rPr lang="en-US" altLang="ko-KR">
                <a:solidFill>
                  <a:schemeClr val="tx1"/>
                </a:solidFill>
                <a:ea typeface="굴림" charset="-127"/>
                <a:sym typeface="+mn-ea"/>
              </a:rPr>
              <a:t>The facts are either ’fixed’ (such as the modules information) or run-time asserted (e.g. the user’s answers to the expert systems’ questions). The inference engine must be chosen to match previous requirements and design decisions.</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a:p>
            <a:pPr algn="just"/>
            <a:r>
              <a:rPr lang="en-US" altLang="ko-KR">
                <a:solidFill>
                  <a:schemeClr val="tx1"/>
                </a:solidFill>
                <a:ea typeface="굴림" charset="-127"/>
                <a:sym typeface="+mn-ea"/>
              </a:rPr>
              <a:t>The user interface, preferably graphical and integratable with currently and commonly used operating systems and enabling technology infrastructure (e.g. Internet), would preferably be implemented in the same language as the inference engine.</a:t>
            </a:r>
            <a:endParaRPr lang="en-US" altLang="ko-KR">
              <a:solidFill>
                <a:schemeClr val="tx1"/>
              </a:solidFill>
              <a:ea typeface="굴림" charset="-127"/>
              <a:sym typeface="+mn-ea"/>
            </a:endParaRPr>
          </a:p>
          <a:p>
            <a:pPr algn="just"/>
            <a:endParaRPr lang="en-US" altLang="ko-KR">
              <a:solidFill>
                <a:schemeClr val="tx1"/>
              </a:solidFill>
              <a:ea typeface="굴림" charset="-127"/>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19685"/>
            <a:ext cx="7134860" cy="876935"/>
          </a:xfrm>
        </p:spPr>
        <p:txBody>
          <a:bodyPr/>
          <a:p>
            <a:r>
              <a:rPr lang="en-US" sz="2800" b="1" u="sng">
                <a:gradFill>
                  <a:gsLst>
                    <a:gs pos="0">
                      <a:srgbClr val="007BD3"/>
                    </a:gs>
                    <a:gs pos="100000">
                      <a:srgbClr val="034373"/>
                    </a:gs>
                  </a:gsLst>
                  <a:lin scaled="0"/>
                </a:gradFill>
              </a:rPr>
              <a:t>The Knowledge Base In an UML representation</a:t>
            </a:r>
            <a:endParaRPr lang="en-US" sz="2800" b="1" u="sng">
              <a:gradFill>
                <a:gsLst>
                  <a:gs pos="0">
                    <a:srgbClr val="007BD3"/>
                  </a:gs>
                  <a:gs pos="100000">
                    <a:srgbClr val="034373"/>
                  </a:gs>
                </a:gsLst>
                <a:lin scaled="0"/>
              </a:gradFill>
            </a:endParaRPr>
          </a:p>
        </p:txBody>
      </p:sp>
      <p:pic>
        <p:nvPicPr>
          <p:cNvPr id="4" name="Content Placeholder 3" descr="uml"/>
          <p:cNvPicPr>
            <a:picLocks noChangeAspect="1"/>
          </p:cNvPicPr>
          <p:nvPr>
            <p:ph sz="half" idx="1"/>
          </p:nvPr>
        </p:nvPicPr>
        <p:blipFill>
          <a:blip r:embed="rId1"/>
          <a:stretch>
            <a:fillRect/>
          </a:stretch>
        </p:blipFill>
        <p:spPr>
          <a:xfrm>
            <a:off x="1840865" y="657860"/>
            <a:ext cx="7212330" cy="3585210"/>
          </a:xfrm>
          <a:prstGeom prst="rect">
            <a:avLst/>
          </a:prstGeom>
        </p:spPr>
      </p:pic>
      <p:sp>
        <p:nvSpPr>
          <p:cNvPr id="10" name="Content Placeholder 9"/>
          <p:cNvSpPr/>
          <p:nvPr>
            <p:ph sz="half" idx="2"/>
          </p:nvPr>
        </p:nvSpPr>
        <p:spPr>
          <a:xfrm>
            <a:off x="1923415" y="4243070"/>
            <a:ext cx="7047230" cy="2540635"/>
          </a:xfrm>
        </p:spPr>
        <p:txBody>
          <a:bodyPr/>
          <a:p>
            <a:pPr algn="just"/>
            <a:r>
              <a:rPr lang="en-US" sz="1800">
                <a:solidFill>
                  <a:schemeClr val="tx1"/>
                </a:solidFill>
              </a:rPr>
              <a:t>A Unified Modelling Language (UML) model of the expert system is presented in Fig. 2. In this figure, the user-expert system interaction occurs through the user interface, which sends the problem conditions (answers to questions) to the work area that holds all the temporary data. The inference engine uses the knowledge base for the rules and fixed facts, and the work area for the dynamicfacts (asserted at run-time). The solution is delivered to the user interface.</a:t>
            </a:r>
            <a:endParaRPr lang="en-US" sz="18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sym typeface="+mn-ea"/>
              </a:rPr>
              <a:t>Implementation</a:t>
            </a:r>
            <a:endParaRPr lang="en-US" sz="4000" u="sng"/>
          </a:p>
        </p:txBody>
      </p:sp>
      <p:pic>
        <p:nvPicPr>
          <p:cNvPr id="4" name="Content Placeholder 4" descr="Diagram&#10;&#10;Description automatically generated"/>
          <p:cNvPicPr>
            <a:picLocks noGrp="1" noChangeAspect="1"/>
          </p:cNvPicPr>
          <p:nvPr>
            <p:ph sz="half" idx="2"/>
          </p:nvPr>
        </p:nvPicPr>
        <p:blipFill>
          <a:blip r:embed="rId1"/>
          <a:stretch>
            <a:fillRect/>
          </a:stretch>
        </p:blipFill>
        <p:spPr>
          <a:xfrm>
            <a:off x="2120265" y="2586990"/>
            <a:ext cx="6875145" cy="4271010"/>
          </a:xfrm>
          <a:prstGeom prst="rect">
            <a:avLst/>
          </a:prstGeom>
          <a:noFill/>
          <a:ln w="9525">
            <a:noFill/>
            <a:miter lim="800000"/>
            <a:headEnd/>
            <a:tailEnd/>
          </a:ln>
          <a:effectLst/>
        </p:spPr>
      </p:pic>
      <p:sp>
        <p:nvSpPr>
          <p:cNvPr id="6" name="Content Placeholder 5"/>
          <p:cNvSpPr/>
          <p:nvPr>
            <p:ph sz="half" idx="1"/>
          </p:nvPr>
        </p:nvSpPr>
        <p:spPr>
          <a:xfrm>
            <a:off x="1908175" y="1295400"/>
            <a:ext cx="6623050" cy="1557655"/>
          </a:xfrm>
        </p:spPr>
        <p:txBody>
          <a:bodyPr/>
          <a:p>
            <a:r>
              <a:rPr lang="en-US" altLang="ko-KR" sz="2000">
                <a:solidFill>
                  <a:schemeClr val="tx1"/>
                </a:solidFill>
                <a:ea typeface="굴림" charset="-127"/>
                <a:sym typeface="+mn-ea"/>
              </a:rPr>
              <a:t>The virtual machine hierarchy as described in  provides a good guide towards the expert system prototype implementation. Several web-enabled expert system .</a:t>
            </a:r>
            <a:endParaRPr lang="en-US" altLang="ko-KR" sz="2000">
              <a:solidFill>
                <a:schemeClr val="tx1"/>
              </a:solidFill>
              <a:ea typeface="굴림" charset="-127"/>
              <a:sym typeface="+mn-ea"/>
            </a:endParaRPr>
          </a:p>
          <a:p>
            <a:endParaRPr lang="en-US" altLang="ko-KR" sz="2000">
              <a:solidFill>
                <a:schemeClr val="tx1"/>
              </a:solidFill>
              <a:ea typeface="굴림" charset="-127"/>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2860"/>
            <a:ext cx="6707505" cy="892175"/>
          </a:xfrm>
        </p:spPr>
        <p:txBody>
          <a:bodyPr/>
          <a:p>
            <a:pPr algn="l"/>
            <a:r>
              <a:rPr lang="en-US" sz="4000" b="1" u="sng" dirty="0">
                <a:gradFill>
                  <a:gsLst>
                    <a:gs pos="0">
                      <a:srgbClr val="007BD3"/>
                    </a:gs>
                    <a:gs pos="100000">
                      <a:srgbClr val="034373"/>
                    </a:gs>
                  </a:gsLst>
                  <a:lin scaled="0"/>
                </a:gradFill>
                <a:sym typeface="+mn-ea"/>
              </a:rPr>
              <a:t>Shells for expert systems</a:t>
            </a:r>
            <a:endParaRPr lang="en-US" sz="4000" b="1" u="sng" dirty="0">
              <a:gradFill>
                <a:gsLst>
                  <a:gs pos="0">
                    <a:srgbClr val="007BD3"/>
                  </a:gs>
                  <a:gs pos="100000">
                    <a:srgbClr val="034373"/>
                  </a:gs>
                </a:gsLst>
                <a:lin scaled="0"/>
              </a:gradFill>
              <a:sym typeface="+mn-ea"/>
            </a:endParaRPr>
          </a:p>
        </p:txBody>
      </p:sp>
      <p:sp>
        <p:nvSpPr>
          <p:cNvPr id="4" name="Content Placeholder 3"/>
          <p:cNvSpPr/>
          <p:nvPr>
            <p:ph idx="1"/>
          </p:nvPr>
        </p:nvSpPr>
        <p:spPr>
          <a:xfrm>
            <a:off x="1908175" y="1036955"/>
            <a:ext cx="6778625" cy="5732145"/>
          </a:xfrm>
        </p:spPr>
        <p:txBody>
          <a:bodyPr/>
          <a:p>
            <a:pPr algn="just"/>
            <a:r>
              <a:rPr lang="en-US" altLang="ko-KR" sz="1600">
                <a:solidFill>
                  <a:schemeClr val="tx1"/>
                </a:solidFill>
                <a:ea typeface="굴림" charset="-127"/>
                <a:sym typeface="+mn-ea"/>
              </a:rPr>
              <a:t>Shells have been considered for the specific problem domain.</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The shell has to be matched to the task in order to assist in the knowledge representation exercise. Most shells impose a particular production rule formalism, chaining and structure to the rule set.</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Considering the size of the prototype, the resources available and the problem domain, the choice has been an expert system shell written in Java (JESS - The Java Expert System Shell), emulating the CLIPS language, with a simple pre-made graphical user interface. This solution provides the power of the CLIPS language and the flexibility of the Java cross-platform concept.</a:t>
            </a:r>
            <a:endParaRPr lang="en-US" altLang="ko-KR" sz="1600">
              <a:solidFill>
                <a:schemeClr val="tx1"/>
              </a:solidFill>
              <a:ea typeface="굴림" charset="-127"/>
              <a:sym typeface="+mn-ea"/>
            </a:endParaRPr>
          </a:p>
          <a:p>
            <a:pPr algn="just"/>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 Although the Java AWT (Abstract Window Toolkit) is available in JESS, JConsult has been preferred as an off-the-shelf basic JESS graphical user interface. The inference engine is indirectly provided by CLIPS. The CLIPS language uses forward-chaining and the RETE fast pattern-matching algorithm.</a:t>
            </a:r>
            <a:endParaRPr lang="en-US" altLang="ko-KR" sz="1600">
              <a:solidFill>
                <a:schemeClr val="tx1"/>
              </a:solidFill>
              <a:ea typeface="굴림" charset="-127"/>
              <a:sym typeface="+mn-ea"/>
            </a:endParaRPr>
          </a:p>
          <a:p>
            <a:pPr algn="just"/>
            <a:endParaRPr lang="en-US" altLang="ko-KR" sz="1800">
              <a:solidFill>
                <a:srgbClr val="9B4404"/>
              </a:solidFill>
              <a:ea typeface="굴림" charset="-127"/>
              <a:sym typeface="+mn-ea"/>
            </a:endParaRPr>
          </a:p>
          <a:p>
            <a:pPr marL="0" indent="0" algn="just">
              <a:buNone/>
            </a:pPr>
            <a:endParaRPr lang="en-US" altLang="ko-KR">
              <a:solidFill>
                <a:srgbClr val="9B4404"/>
              </a:solidFill>
              <a:ea typeface="굴림" charset="-127"/>
              <a:sym typeface="+mn-ea"/>
            </a:endParaRPr>
          </a:p>
          <a:p>
            <a:pPr algn="just"/>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1550" y="817245"/>
            <a:ext cx="6551930" cy="930910"/>
          </a:xfrm>
        </p:spPr>
        <p:txBody>
          <a:bodyPr/>
          <a:p>
            <a:r>
              <a:rPr lang="en-US" sz="4800" b="1" u="sng">
                <a:gradFill>
                  <a:gsLst>
                    <a:gs pos="0">
                      <a:srgbClr val="007BD3"/>
                    </a:gs>
                    <a:gs pos="100000">
                      <a:srgbClr val="034373"/>
                    </a:gs>
                  </a:gsLst>
                  <a:lin scaled="0"/>
                </a:gradFill>
              </a:rPr>
              <a:t>Abstract</a:t>
            </a:r>
            <a:endParaRPr lang="en-US" sz="48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900430" y="1931035"/>
            <a:ext cx="7393305" cy="4753610"/>
          </a:xfrm>
        </p:spPr>
        <p:txBody>
          <a:bodyPr/>
          <a:p>
            <a:pPr algn="just"/>
            <a:r>
              <a:rPr lang="en-US">
                <a:solidFill>
                  <a:schemeClr val="tx2"/>
                </a:solidFill>
              </a:rPr>
              <a:t>In this case study, we will explain the the development of a knowledge-based expert system .</a:t>
            </a:r>
            <a:endParaRPr lang="en-US">
              <a:solidFill>
                <a:schemeClr val="tx2"/>
              </a:solidFill>
            </a:endParaRPr>
          </a:p>
          <a:p>
            <a:pPr algn="just"/>
            <a:endParaRPr lang="en-US">
              <a:solidFill>
                <a:schemeClr val="tx2"/>
              </a:solidFill>
            </a:endParaRPr>
          </a:p>
          <a:p>
            <a:pPr algn="just"/>
            <a:r>
              <a:rPr lang="en-US">
                <a:solidFill>
                  <a:schemeClr val="tx2"/>
                </a:solidFill>
              </a:rPr>
              <a:t>The system will be a program that chooses a   customised postgraduate study program from existing and targeted sets of skills.</a:t>
            </a:r>
            <a:endParaRPr lang="en-US">
              <a:solidFill>
                <a:schemeClr val="tx2"/>
              </a:solidFill>
            </a:endParaRPr>
          </a:p>
          <a:p>
            <a:pPr algn="just"/>
            <a:endParaRPr lang="en-US">
              <a:solidFill>
                <a:schemeClr val="tx2"/>
              </a:solidFill>
            </a:endParaRPr>
          </a:p>
          <a:p>
            <a:pPr algn="just"/>
            <a:r>
              <a:rPr lang="en-US">
                <a:solidFill>
                  <a:schemeClr val="tx2"/>
                </a:solidFill>
              </a:rPr>
              <a:t>Presentison explains the problem domain followed by the concepts and requirements involved in the expert system design.All focus  will be on the knowledge representation ,acquisition and rule base design processes .</a:t>
            </a:r>
            <a:endParaRPr lang="en-US">
              <a:solidFill>
                <a:schemeClr val="tx2"/>
              </a:solidFill>
            </a:endParaRPr>
          </a:p>
          <a:p>
            <a:pPr algn="just"/>
            <a:endParaRPr lang="en-US">
              <a:solidFill>
                <a:schemeClr val="tx2"/>
              </a:solidFill>
            </a:endParaRPr>
          </a:p>
          <a:p>
            <a:pPr algn="just"/>
            <a:r>
              <a:rPr lang="en-US">
                <a:solidFill>
                  <a:schemeClr val="tx2"/>
                </a:solidFill>
              </a:rPr>
              <a:t>Implementation and deployment are explained .</a:t>
            </a:r>
            <a:endParaRPr lang="en-US">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7540" y="-208280"/>
            <a:ext cx="6918960" cy="998220"/>
          </a:xfrm>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Knowledge Base Implementation</a:t>
            </a:r>
            <a:endParaRPr lang="en-US"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sz="half" idx="1"/>
          </p:nvPr>
        </p:nvSpPr>
        <p:spPr>
          <a:xfrm>
            <a:off x="1908175" y="598170"/>
            <a:ext cx="7080250" cy="4555490"/>
          </a:xfrm>
        </p:spPr>
        <p:txBody>
          <a:bodyPr/>
          <a:p>
            <a:pPr algn="just"/>
            <a:r>
              <a:rPr lang="en-US" altLang="ko-KR" sz="1800">
                <a:solidFill>
                  <a:schemeClr val="tx1"/>
                </a:solidFill>
                <a:ea typeface="굴림" charset="-127"/>
                <a:sym typeface="+mn-ea"/>
              </a:rPr>
              <a:t>JESS, similar to CLIPS (and LISP),uses the list construct to hold the data. The facts may be asserted manually (i.e. hardcoded in the knowledge base) or at run-time. They are implemented as listscontaining one or more other lists.</a:t>
            </a:r>
            <a:r>
              <a:rPr lang="en-US" altLang="ko-KR">
                <a:solidFill>
                  <a:srgbClr val="C00000"/>
                </a:solidFill>
                <a:ea typeface="굴림" charset="-127"/>
                <a:sym typeface="+mn-ea"/>
              </a:rPr>
              <a:t> </a:t>
            </a:r>
            <a:r>
              <a:rPr lang="en-US" altLang="ko-KR" sz="1800">
                <a:solidFill>
                  <a:srgbClr val="C00000"/>
                </a:solidFill>
                <a:ea typeface="굴림" charset="-127"/>
                <a:sym typeface="+mn-ea"/>
              </a:rPr>
              <a:t>Example:</a:t>
            </a:r>
            <a:endParaRPr lang="en-US" altLang="ko-KR" sz="1800">
              <a:solidFill>
                <a:srgbClr val="9B4404"/>
              </a:solidFill>
              <a:ea typeface="굴림" charset="-127"/>
              <a:sym typeface="+mn-ea"/>
            </a:endParaRPr>
          </a:p>
          <a:p>
            <a:pPr marL="0" indent="0" algn="just">
              <a:buNone/>
            </a:pPr>
            <a:r>
              <a:rPr lang="en-US" altLang="ko-KR" sz="1800">
                <a:solidFill>
                  <a:srgbClr val="9B4404"/>
                </a:solidFill>
                <a:ea typeface="굴림" charset="-127"/>
                <a:sym typeface="+mn-ea"/>
              </a:rPr>
              <a:t> </a:t>
            </a:r>
            <a:r>
              <a:rPr lang="en-US" altLang="ko-KR" sz="1800">
                <a:solidFill>
                  <a:schemeClr val="tx1"/>
                </a:solidFill>
                <a:ea typeface="굴림" charset="-127"/>
                <a:sym typeface="+mn-ea"/>
              </a:rPr>
              <a:t>(attribute (type job)(value ”Database Administrator”)).</a:t>
            </a:r>
            <a:endParaRPr lang="en-US" altLang="ko-KR" sz="1800">
              <a:solidFill>
                <a:srgbClr val="9B4404"/>
              </a:solidFill>
              <a:ea typeface="굴림" charset="-127"/>
              <a:sym typeface="+mn-ea"/>
            </a:endParaRPr>
          </a:p>
          <a:p>
            <a:pPr marL="0" indent="0" algn="just">
              <a:buNone/>
            </a:pPr>
            <a:endParaRPr lang="en-US" altLang="ko-KR" sz="1800">
              <a:solidFill>
                <a:srgbClr val="9B4404"/>
              </a:solidFill>
              <a:ea typeface="굴림" charset="-127"/>
              <a:sym typeface="+mn-ea"/>
            </a:endParaRPr>
          </a:p>
          <a:p>
            <a:pPr algn="just">
              <a:buFont typeface="Arial" panose="020B0604020202020204" pitchFamily="34" charset="0"/>
              <a:buChar char="•"/>
            </a:pPr>
            <a:r>
              <a:rPr lang="en-US" altLang="ko-KR" sz="1800">
                <a:solidFill>
                  <a:schemeClr val="tx1"/>
                </a:solidFill>
                <a:ea typeface="굴림" charset="-127"/>
                <a:sym typeface="+mn-ea"/>
              </a:rPr>
              <a:t>Templates are similar to classes and contain models for the facts.Three typesof templates have been used: </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goal (a special type of fact, used to initialize the expert system).</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attribute (a general purpose fact consisting of a type and a value).</a:t>
            </a:r>
            <a:endParaRPr lang="en-US" altLang="ko-KR" sz="1800">
              <a:solidFill>
                <a:schemeClr val="tx1"/>
              </a:solidFill>
              <a:ea typeface="굴림" charset="-127"/>
              <a:sym typeface="+mn-ea"/>
            </a:endParaRPr>
          </a:p>
          <a:p>
            <a:pPr algn="just">
              <a:buFont typeface="Arial" panose="020B0604020202020204" pitchFamily="34" charset="0"/>
              <a:buAutoNum type="arabicPeriod"/>
            </a:pPr>
            <a:r>
              <a:rPr lang="en-US" altLang="ko-KR" sz="1800">
                <a:solidFill>
                  <a:schemeClr val="tx1"/>
                </a:solidFill>
                <a:ea typeface="굴림" charset="-127"/>
                <a:sym typeface="+mn-ea"/>
              </a:rPr>
              <a:t>module (a fact type describing the module information).</a:t>
            </a:r>
            <a:endParaRPr lang="en-US" altLang="ko-KR" sz="1800">
              <a:solidFill>
                <a:schemeClr val="tx1"/>
              </a:solidFill>
              <a:ea typeface="굴림" charset="-127"/>
              <a:sym typeface="+mn-ea"/>
            </a:endParaRPr>
          </a:p>
          <a:p>
            <a:pPr marL="0" indent="0" algn="just">
              <a:buFont typeface="Arial" panose="020B0604020202020204" pitchFamily="34" charset="0"/>
              <a:buNone/>
            </a:pPr>
            <a:r>
              <a:rPr lang="en-US" altLang="ko-KR" sz="1800">
                <a:solidFill>
                  <a:srgbClr val="9B4404"/>
                </a:solidFill>
                <a:ea typeface="굴림" charset="-127"/>
                <a:sym typeface="+mn-ea"/>
              </a:rPr>
              <a:t>   </a:t>
            </a:r>
            <a:r>
              <a:rPr lang="en-US" altLang="ko-KR" sz="1800">
                <a:solidFill>
                  <a:srgbClr val="C00000"/>
                </a:solidFill>
                <a:ea typeface="굴림" charset="-127"/>
                <a:sym typeface="+mn-ea"/>
              </a:rPr>
              <a:t>Example:</a:t>
            </a:r>
            <a:endParaRPr lang="en-US" altLang="ko-KR">
              <a:solidFill>
                <a:srgbClr val="C00000"/>
              </a:solidFill>
              <a:ea typeface="굴림" charset="-127"/>
              <a:sym typeface="+mn-ea"/>
            </a:endParaRPr>
          </a:p>
          <a:p>
            <a:pPr marL="0" indent="0" algn="just">
              <a:buFont typeface="Arial" panose="020B0604020202020204" pitchFamily="34" charset="0"/>
              <a:buNone/>
            </a:pPr>
            <a:endParaRPr lang="en-US" altLang="ko-KR" sz="1800">
              <a:solidFill>
                <a:srgbClr val="9B4404"/>
              </a:solidFill>
              <a:ea typeface="굴림" charset="-127"/>
              <a:sym typeface="+mn-ea"/>
            </a:endParaRPr>
          </a:p>
          <a:p>
            <a:pPr marL="0" indent="0">
              <a:buNone/>
            </a:pPr>
            <a:r>
              <a:rPr lang="en-US" altLang="ko-KR" sz="1800">
                <a:solidFill>
                  <a:srgbClr val="9B4404"/>
                </a:solidFill>
                <a:ea typeface="굴림" charset="-127"/>
                <a:sym typeface="+mn-ea"/>
              </a:rPr>
              <a:t>    </a:t>
            </a:r>
            <a:endParaRPr lang="en-US" altLang="ko-KR" sz="1800">
              <a:solidFill>
                <a:srgbClr val="9B4404"/>
              </a:solidFill>
              <a:ea typeface="굴림" charset="-127"/>
              <a:sym typeface="+mn-ea"/>
            </a:endParaRPr>
          </a:p>
          <a:p>
            <a:pPr marL="0" indent="0">
              <a:buNone/>
            </a:pPr>
            <a:endParaRPr lang="en-US" altLang="ko-KR" sz="1800">
              <a:solidFill>
                <a:srgbClr val="9B4404"/>
              </a:solidFill>
              <a:ea typeface="굴림" charset="-127"/>
              <a:sym typeface="+mn-ea"/>
            </a:endParaRPr>
          </a:p>
        </p:txBody>
      </p:sp>
      <p:pic>
        <p:nvPicPr>
          <p:cNvPr id="4" name="Content Placeholder 3" descr="ex1"/>
          <p:cNvPicPr>
            <a:picLocks noChangeAspect="1"/>
          </p:cNvPicPr>
          <p:nvPr>
            <p:ph sz="half" idx="2"/>
          </p:nvPr>
        </p:nvPicPr>
        <p:blipFill>
          <a:blip r:embed="rId1"/>
          <a:stretch>
            <a:fillRect/>
          </a:stretch>
        </p:blipFill>
        <p:spPr>
          <a:xfrm>
            <a:off x="1906905" y="5286375"/>
            <a:ext cx="7081520" cy="1571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dirty="0">
                <a:gradFill>
                  <a:gsLst>
                    <a:gs pos="0">
                      <a:srgbClr val="007BD3"/>
                    </a:gs>
                    <a:gs pos="100000">
                      <a:srgbClr val="034373"/>
                    </a:gs>
                  </a:gsLst>
                  <a:lin scaled="0"/>
                </a:gradFill>
                <a:effectLst/>
                <a:latin typeface="Times New Roman" panose="02020603050405020304" pitchFamily="18" charset="0"/>
                <a:sym typeface="+mn-ea"/>
              </a:rPr>
              <a:t>The Knowledge Base Implementation</a:t>
            </a:r>
            <a:br>
              <a:rPr lang="en-US" b="1" u="sng" dirty="0">
                <a:gradFill>
                  <a:gsLst>
                    <a:gs pos="0">
                      <a:srgbClr val="007BD3"/>
                    </a:gs>
                    <a:gs pos="100000">
                      <a:srgbClr val="034373"/>
                    </a:gs>
                  </a:gsLst>
                  <a:lin scaled="0"/>
                </a:gradFill>
                <a:effectLst/>
                <a:latin typeface="Times New Roman" panose="02020603050405020304" pitchFamily="18" charset="0"/>
                <a:sym typeface="+mn-ea"/>
              </a:rPr>
            </a:br>
            <a:endParaRPr lang="en-US"/>
          </a:p>
        </p:txBody>
      </p:sp>
      <p:sp>
        <p:nvSpPr>
          <p:cNvPr id="3" name="Content Placeholder 2"/>
          <p:cNvSpPr>
            <a:spLocks noGrp="1"/>
          </p:cNvSpPr>
          <p:nvPr>
            <p:ph sz="half" idx="1"/>
          </p:nvPr>
        </p:nvSpPr>
        <p:spPr>
          <a:xfrm>
            <a:off x="1908175" y="1323340"/>
            <a:ext cx="6840220" cy="1611630"/>
          </a:xfrm>
        </p:spPr>
        <p:txBody>
          <a:bodyPr/>
          <a:p>
            <a:pPr algn="just">
              <a:buFont typeface="Arial" panose="020B0604020202020204" pitchFamily="34" charset="0"/>
              <a:buChar char="•"/>
            </a:pPr>
            <a:r>
              <a:rPr lang="en-US" altLang="ko-KR" sz="2000">
                <a:solidFill>
                  <a:schemeClr val="tx1"/>
                </a:solidFill>
                <a:ea typeface="굴림" charset="-127"/>
                <a:sym typeface="+mn-ea"/>
              </a:rPr>
              <a:t>A slot declares a field within the template - actually, a list in itself. A multislot declares a multifield a list with more than two members</a:t>
            </a:r>
            <a:r>
              <a:rPr lang="en-US" altLang="ko-KR" sz="2000">
                <a:solidFill>
                  <a:srgbClr val="9B4404"/>
                </a:solidFill>
                <a:ea typeface="굴림" charset="-127"/>
                <a:sym typeface="+mn-ea"/>
              </a:rPr>
              <a:t>. </a:t>
            </a:r>
            <a:r>
              <a:rPr lang="en-US" altLang="ko-KR" sz="2000">
                <a:solidFill>
                  <a:srgbClr val="C00000"/>
                </a:solidFill>
                <a:ea typeface="굴림" charset="-127"/>
                <a:sym typeface="+mn-ea"/>
              </a:rPr>
              <a:t>For example:</a:t>
            </a:r>
            <a:r>
              <a:rPr lang="en-US" altLang="ko-KR">
                <a:solidFill>
                  <a:srgbClr val="9B4404"/>
                </a:solidFill>
                <a:ea typeface="굴림" charset="-127"/>
                <a:sym typeface="+mn-ea"/>
              </a:rPr>
              <a:t> </a:t>
            </a:r>
            <a:endParaRPr lang="en-US" altLang="ko-KR">
              <a:solidFill>
                <a:srgbClr val="9B4404"/>
              </a:solidFill>
              <a:ea typeface="굴림" charset="-127"/>
              <a:sym typeface="+mn-ea"/>
            </a:endParaRPr>
          </a:p>
          <a:p>
            <a:pPr algn="just">
              <a:buFont typeface="Arial" panose="020B0604020202020204" pitchFamily="34" charset="0"/>
              <a:buChar char="•"/>
            </a:pPr>
            <a:endParaRPr lang="en-US" altLang="ko-KR">
              <a:solidFill>
                <a:srgbClr val="9B4404"/>
              </a:solidFill>
              <a:ea typeface="굴림" charset="-127"/>
              <a:sym typeface="+mn-ea"/>
            </a:endParaRPr>
          </a:p>
          <a:p>
            <a:pPr algn="just">
              <a:buFont typeface="Arial" panose="020B0604020202020204" pitchFamily="34" charset="0"/>
              <a:buChar char="•"/>
            </a:pPr>
            <a:endParaRPr lang="en-US"/>
          </a:p>
        </p:txBody>
      </p:sp>
      <p:pic>
        <p:nvPicPr>
          <p:cNvPr id="4" name="Content Placeholder 3" descr="ex2"/>
          <p:cNvPicPr>
            <a:picLocks noChangeAspect="1"/>
          </p:cNvPicPr>
          <p:nvPr>
            <p:ph sz="half" idx="2"/>
          </p:nvPr>
        </p:nvPicPr>
        <p:blipFill>
          <a:blip r:embed="rId1"/>
          <a:stretch>
            <a:fillRect/>
          </a:stretch>
        </p:blipFill>
        <p:spPr>
          <a:xfrm>
            <a:off x="2171700" y="3023235"/>
            <a:ext cx="6576695" cy="33223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dirty="0">
                <a:gradFill>
                  <a:gsLst>
                    <a:gs pos="0">
                      <a:srgbClr val="007BD3"/>
                    </a:gs>
                    <a:gs pos="100000">
                      <a:srgbClr val="034373"/>
                    </a:gs>
                  </a:gsLst>
                  <a:lin scaled="0"/>
                </a:gradFill>
                <a:effectLst/>
                <a:latin typeface="Times New Roman" panose="02020603050405020304" pitchFamily="18" charset="0"/>
                <a:sym typeface="+mn-ea"/>
              </a:rPr>
              <a:t>The rules in the JESS</a:t>
            </a:r>
            <a:endParaRPr lang="en-US" sz="4000"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sz="half" idx="1"/>
          </p:nvPr>
        </p:nvSpPr>
        <p:spPr>
          <a:xfrm>
            <a:off x="1908175" y="1323975"/>
            <a:ext cx="6797675" cy="2750185"/>
          </a:xfrm>
        </p:spPr>
        <p:txBody>
          <a:bodyPr/>
          <a:p>
            <a:pPr algn="just"/>
            <a:r>
              <a:rPr lang="en-US" altLang="ko-KR" sz="1800">
                <a:solidFill>
                  <a:schemeClr val="tx1"/>
                </a:solidFill>
                <a:ea typeface="굴림" charset="-127"/>
                <a:sym typeface="+mn-ea"/>
              </a:rPr>
              <a:t>This is a module object example where the prerequisites and outcomes list both have more than two members. In this way, a variable number of members may be accomodated within a list without any special requirements.</a:t>
            </a:r>
            <a:endParaRPr lang="en-US" altLang="ko-KR" sz="1800">
              <a:solidFill>
                <a:schemeClr val="tx1"/>
              </a:solidFill>
              <a:ea typeface="굴림" charset="-127"/>
              <a:sym typeface="+mn-ea"/>
            </a:endParaRPr>
          </a:p>
          <a:p>
            <a:pPr algn="just"/>
            <a:endParaRPr lang="en-US" altLang="ko-KR" sz="1800">
              <a:solidFill>
                <a:srgbClr val="9B4404"/>
              </a:solidFill>
              <a:ea typeface="굴림" charset="-127"/>
              <a:sym typeface="+mn-ea"/>
            </a:endParaRPr>
          </a:p>
          <a:p>
            <a:pPr algn="just"/>
            <a:r>
              <a:rPr lang="en-US" altLang="ko-KR" sz="1800">
                <a:solidFill>
                  <a:schemeClr val="tx1"/>
                </a:solidFill>
                <a:ea typeface="굴림" charset="-127"/>
                <a:sym typeface="+mn-ea"/>
              </a:rPr>
              <a:t>The rules in the JESS environment take the form if-part =&gt; then-part:</a:t>
            </a:r>
            <a:endParaRPr lang="en-US" altLang="ko-KR" sz="1800">
              <a:solidFill>
                <a:schemeClr val="tx1"/>
              </a:solidFill>
              <a:ea typeface="굴림" charset="-127"/>
              <a:sym typeface="+mn-ea"/>
            </a:endParaRPr>
          </a:p>
          <a:p>
            <a:pPr algn="just"/>
            <a:endParaRPr lang="en-US" altLang="ko-KR" sz="1800">
              <a:solidFill>
                <a:schemeClr val="tx1"/>
              </a:solidFill>
              <a:ea typeface="굴림" charset="-127"/>
              <a:sym typeface="+mn-ea"/>
            </a:endParaRPr>
          </a:p>
        </p:txBody>
      </p:sp>
      <p:pic>
        <p:nvPicPr>
          <p:cNvPr id="5" name="Content Placeholder 4" descr="ex3"/>
          <p:cNvPicPr>
            <a:picLocks noChangeAspect="1"/>
          </p:cNvPicPr>
          <p:nvPr>
            <p:ph sz="half" idx="2"/>
          </p:nvPr>
        </p:nvPicPr>
        <p:blipFill>
          <a:blip r:embed="rId1"/>
          <a:stretch>
            <a:fillRect/>
          </a:stretch>
        </p:blipFill>
        <p:spPr>
          <a:xfrm>
            <a:off x="2160905" y="3783330"/>
            <a:ext cx="6544945" cy="2903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31750"/>
            <a:ext cx="7091680" cy="757555"/>
          </a:xfrm>
        </p:spPr>
        <p:txBody>
          <a:bodyPr/>
          <a:p>
            <a:r>
              <a:rPr lang="en-US" sz="2800" b="1" u="sng">
                <a:gradFill>
                  <a:gsLst>
                    <a:gs pos="0">
                      <a:srgbClr val="007BD3"/>
                    </a:gs>
                    <a:gs pos="100000">
                      <a:srgbClr val="034373"/>
                    </a:gs>
                  </a:gsLst>
                  <a:lin scaled="0"/>
                </a:gradFill>
              </a:rPr>
              <a:t>Testing / Verification: Running a Consultation</a:t>
            </a:r>
            <a:endParaRPr lang="en-US" sz="2800"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600710"/>
            <a:ext cx="6863080" cy="3900170"/>
          </a:xfrm>
        </p:spPr>
        <p:txBody>
          <a:bodyPr/>
          <a:p>
            <a:pPr algn="just"/>
            <a:r>
              <a:rPr lang="en-US" altLang="ko-KR" sz="1800">
                <a:solidFill>
                  <a:schemeClr val="tx1"/>
                </a:solidFill>
                <a:ea typeface="굴림" charset="-127"/>
                <a:sym typeface="+mn-ea"/>
              </a:rPr>
              <a:t>The system will initially require a target domain and specific employment opportunity (within the chosen domain); this will create the first set of modules needed.</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then query the user on previous knowledge usable to satisfy the prerequisites of this first set of modules.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seek appropriate modules whose outcomes satisfy the prerequisites in question.</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majority of modules in the knowledge base have non-nil prerequisites.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The system will seek to satisfy all the prerequisites of a module before enrolling the user in that module.</a:t>
            </a:r>
            <a:endParaRPr lang="en-US" altLang="ko-KR" sz="1800">
              <a:solidFill>
                <a:schemeClr val="tx1"/>
              </a:solidFill>
              <a:ea typeface="굴림" charset="-127"/>
              <a:sym typeface="+mn-ea"/>
            </a:endParaRPr>
          </a:p>
          <a:p>
            <a:pPr algn="just"/>
            <a:endParaRPr lang="en-US" altLang="ko-KR" sz="1800">
              <a:solidFill>
                <a:srgbClr val="9B4404"/>
              </a:solidFill>
              <a:ea typeface="굴림" charset="-127"/>
              <a:sym typeface="+mn-ea"/>
            </a:endParaRPr>
          </a:p>
          <a:p>
            <a:pPr algn="just"/>
            <a:endParaRPr lang="en-US" altLang="ko-KR" sz="1800">
              <a:solidFill>
                <a:srgbClr val="9B4404"/>
              </a:solidFill>
              <a:ea typeface="굴림" charset="-127"/>
              <a:sym typeface="+mn-ea"/>
            </a:endParaRPr>
          </a:p>
          <a:p>
            <a:pPr algn="just"/>
            <a:endParaRPr lang="en-US" sz="1800"/>
          </a:p>
        </p:txBody>
      </p:sp>
      <p:pic>
        <p:nvPicPr>
          <p:cNvPr id="6" name="Content Placeholder 5" descr="qqqq"/>
          <p:cNvPicPr>
            <a:picLocks noChangeAspect="1"/>
          </p:cNvPicPr>
          <p:nvPr>
            <p:ph sz="half" idx="2"/>
          </p:nvPr>
        </p:nvPicPr>
        <p:blipFill>
          <a:blip r:embed="rId1"/>
          <a:stretch>
            <a:fillRect/>
          </a:stretch>
        </p:blipFill>
        <p:spPr>
          <a:xfrm>
            <a:off x="2213610" y="4404360"/>
            <a:ext cx="6492875" cy="24085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14630"/>
            <a:ext cx="6991350" cy="789940"/>
          </a:xfrm>
        </p:spPr>
        <p:txBody>
          <a:bodyPr/>
          <a:p>
            <a:br>
              <a:rPr lang="en-US" sz="2800" b="1" u="sng">
                <a:gradFill>
                  <a:gsLst>
                    <a:gs pos="0">
                      <a:srgbClr val="007BD3"/>
                    </a:gs>
                    <a:gs pos="100000">
                      <a:srgbClr val="034373"/>
                    </a:gs>
                  </a:gsLst>
                  <a:lin scaled="0"/>
                </a:gradFill>
                <a:sym typeface="+mn-ea"/>
              </a:rPr>
            </a:br>
            <a:r>
              <a:rPr lang="en-US" sz="2800" b="1" u="sng">
                <a:gradFill>
                  <a:gsLst>
                    <a:gs pos="0">
                      <a:srgbClr val="007BD3"/>
                    </a:gs>
                    <a:gs pos="100000">
                      <a:srgbClr val="034373"/>
                    </a:gs>
                  </a:gsLst>
                  <a:lin scaled="0"/>
                </a:gradFill>
                <a:sym typeface="+mn-ea"/>
              </a:rPr>
              <a:t>Testing / Verification: Running a Consultation</a:t>
            </a:r>
            <a:br>
              <a:rPr lang="en-US" b="1" u="sng">
                <a:gradFill>
                  <a:gsLst>
                    <a:gs pos="0">
                      <a:srgbClr val="007BD3"/>
                    </a:gs>
                    <a:gs pos="100000">
                      <a:srgbClr val="034373"/>
                    </a:gs>
                  </a:gsLst>
                  <a:lin scaled="0"/>
                </a:gradFill>
              </a:rPr>
            </a:br>
            <a:endParaRPr lang="en-US"/>
          </a:p>
        </p:txBody>
      </p:sp>
      <p:sp>
        <p:nvSpPr>
          <p:cNvPr id="3" name="Content Placeholder 2"/>
          <p:cNvSpPr>
            <a:spLocks noGrp="1"/>
          </p:cNvSpPr>
          <p:nvPr>
            <p:ph sz="half" idx="1"/>
          </p:nvPr>
        </p:nvSpPr>
        <p:spPr>
          <a:xfrm>
            <a:off x="1908175" y="1053465"/>
            <a:ext cx="6772910" cy="5658485"/>
          </a:xfrm>
        </p:spPr>
        <p:txBody>
          <a:bodyPr/>
          <a:p>
            <a:pPr algn="just"/>
            <a:r>
              <a:rPr lang="en-US" altLang="ko-KR" sz="1800">
                <a:solidFill>
                  <a:schemeClr val="tx1"/>
                </a:solidFill>
                <a:ea typeface="굴림" charset="-127"/>
                <a:sym typeface="+mn-ea"/>
              </a:rPr>
              <a:t>The system analyzes the requirement that is entered and then asks the user whether he has knowledge of this requirement, if the answer is not chosen, the appropriate response from outcomes.</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At the end of the consultation, the expert system will produce an output containing: Stated (existing) knowledge, Necessary modules with Parent Subject, Semester, Credit Points, Project modules (the Conversion Course must include a 40CP Project) and Total Credit Points necessary for the course18. Boundary values are as follows: needed CP &lt; 70 - existing knowledge may be overstated; 70 &lt; CP &lt; 105 - Ok.; 105 &lt; CP &lt; 150 - existing knowledge may have been understated; CP&gt; 150: the envisaged occupation / skills may be unsuitable for that person (previous knowledge too limited).</a:t>
            </a:r>
            <a:endParaRPr lang="en-US" altLang="ko-KR" sz="1800">
              <a:solidFill>
                <a:schemeClr val="tx1"/>
              </a:solidFill>
              <a:ea typeface="굴림" charset="-127"/>
              <a:sym typeface="+mn-ea"/>
            </a:endParaRPr>
          </a:p>
          <a:p>
            <a:pPr algn="just"/>
            <a:r>
              <a:rPr lang="en-US" altLang="ko-KR" sz="1800">
                <a:solidFill>
                  <a:schemeClr val="tx1"/>
                </a:solidFill>
                <a:ea typeface="굴림" charset="-127"/>
                <a:sym typeface="+mn-ea"/>
              </a:rPr>
              <a:t>A sample run of the expert system for the job of ’Artificial Intelligence Re_searcher’ (with prior knowledge) has produced the output shown partially in Fig.6.</a:t>
            </a:r>
            <a:endParaRPr lang="en-US" altLang="ko-KR" sz="1800">
              <a:solidFill>
                <a:schemeClr val="tx1"/>
              </a:solidFill>
              <a:ea typeface="굴림" charset="-127"/>
              <a:sym typeface="+mn-ea"/>
            </a:endParaRPr>
          </a:p>
          <a:p>
            <a:pPr algn="just"/>
            <a:endParaRPr lang="en-US" altLang="ko-KR" sz="1800">
              <a:solidFill>
                <a:schemeClr val="tx1"/>
              </a:solidFill>
              <a:ea typeface="굴림" charset="-127"/>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52705"/>
            <a:ext cx="6707505" cy="1307465"/>
          </a:xfrm>
        </p:spPr>
        <p:txBody>
          <a:bodyPr/>
          <a:p>
            <a:r>
              <a:rPr lang="en-US" sz="4000">
                <a:sym typeface="+mn-ea"/>
              </a:rPr>
              <a:t> </a:t>
            </a:r>
            <a:r>
              <a:rPr lang="en-US" sz="4000" b="1" u="sng">
                <a:gradFill>
                  <a:gsLst>
                    <a:gs pos="0">
                      <a:srgbClr val="007BD3"/>
                    </a:gs>
                    <a:gs pos="100000">
                      <a:srgbClr val="034373"/>
                    </a:gs>
                  </a:gsLst>
                  <a:lin scaled="0"/>
                </a:gradFill>
                <a:sym typeface="+mn-ea"/>
              </a:rPr>
              <a:t>Deployment</a:t>
            </a:r>
            <a:endParaRPr lang="en-US" sz="4000"/>
          </a:p>
        </p:txBody>
      </p:sp>
      <p:sp>
        <p:nvSpPr>
          <p:cNvPr id="3" name="Content Placeholder 2"/>
          <p:cNvSpPr>
            <a:spLocks noGrp="1"/>
          </p:cNvSpPr>
          <p:nvPr>
            <p:ph sz="half" idx="1"/>
          </p:nvPr>
        </p:nvSpPr>
        <p:spPr>
          <a:xfrm>
            <a:off x="1908175" y="1467485"/>
            <a:ext cx="6629400" cy="4976495"/>
          </a:xfrm>
        </p:spPr>
        <p:txBody>
          <a:bodyPr/>
          <a:p>
            <a:r>
              <a:rPr lang="en-US" altLang="ko-KR" sz="2000">
                <a:solidFill>
                  <a:schemeClr val="tx1"/>
                </a:solidFill>
                <a:ea typeface="굴림" charset="-127"/>
                <a:sym typeface="+mn-ea"/>
              </a:rPr>
              <a:t>Figure 5 shows the current method of deployment of the prototype, which was deemed appropriate for the restricted initial scope of the problem domain.</a:t>
            </a:r>
            <a:endParaRPr lang="en-US" altLang="ko-KR" sz="2000">
              <a:solidFill>
                <a:schemeClr val="tx1"/>
              </a:solidFill>
              <a:ea typeface="굴림" charset="-127"/>
              <a:sym typeface="+mn-ea"/>
            </a:endParaRPr>
          </a:p>
          <a:p>
            <a:endParaRPr lang="en-US" altLang="ko-KR" sz="2000">
              <a:solidFill>
                <a:schemeClr val="tx1"/>
              </a:solidFill>
              <a:ea typeface="굴림" charset="-127"/>
              <a:sym typeface="+mn-ea"/>
            </a:endParaRPr>
          </a:p>
          <a:p>
            <a:r>
              <a:rPr lang="en-US" altLang="ko-KR" sz="2000">
                <a:solidFill>
                  <a:schemeClr val="tx1"/>
                </a:solidFill>
                <a:ea typeface="굴림" charset="-127"/>
                <a:sym typeface="+mn-ea"/>
              </a:rPr>
              <a:t>in a customised Course, the number of total credit points depends on the student’sprior knowledge. the algorithm for that kind of function involves careful subject planning and furtherknowledge elicitation.at the time of writing, the expert system prototype is available for evaluation on </a:t>
            </a:r>
            <a:r>
              <a:rPr lang="en-US" altLang="ko-KR" sz="2000" u="sng">
                <a:solidFill>
                  <a:srgbClr val="0070C0"/>
                </a:solidFill>
                <a:ea typeface="굴림" charset="-127"/>
                <a:sym typeface="+mn-ea"/>
              </a:rPr>
              <a:t>http://www.cit.gu.edu.au/~noran</a:t>
            </a:r>
            <a:endParaRPr lang="en-US" altLang="ko-KR" sz="2000">
              <a:solidFill>
                <a:srgbClr val="9B4404"/>
              </a:solidFill>
              <a:ea typeface="굴림" charset="-127"/>
              <a:sym typeface="+mn-ea"/>
            </a:endParaRPr>
          </a:p>
          <a:p>
            <a:pPr marL="0" indent="0">
              <a:buNone/>
            </a:pP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68475" y="48260"/>
            <a:ext cx="7564755" cy="1107440"/>
          </a:xfrm>
        </p:spPr>
        <p:txBody>
          <a:bodyPr/>
          <a:p>
            <a:r>
              <a:rPr lang="en-US" b="1" u="sng">
                <a:gradFill>
                  <a:gsLst>
                    <a:gs pos="0">
                      <a:srgbClr val="007BD3"/>
                    </a:gs>
                    <a:gs pos="100000">
                      <a:srgbClr val="034373"/>
                    </a:gs>
                  </a:gsLst>
                  <a:lin scaled="0"/>
                </a:gradFill>
              </a:rPr>
              <a:t>Fig. 6. Extract from the Expert system output</a:t>
            </a:r>
            <a:endParaRPr lang="en-US" b="1" u="sng">
              <a:gradFill>
                <a:gsLst>
                  <a:gs pos="0">
                    <a:srgbClr val="007BD3"/>
                  </a:gs>
                  <a:gs pos="100000">
                    <a:srgbClr val="034373"/>
                  </a:gs>
                </a:gsLst>
                <a:lin scaled="0"/>
              </a:gradFill>
            </a:endParaRPr>
          </a:p>
        </p:txBody>
      </p:sp>
      <p:pic>
        <p:nvPicPr>
          <p:cNvPr id="5" name="Content Placeholder 4"/>
          <p:cNvPicPr>
            <a:picLocks noChangeAspect="1"/>
          </p:cNvPicPr>
          <p:nvPr>
            <p:ph sz="half" idx="1"/>
          </p:nvPr>
        </p:nvPicPr>
        <p:blipFill>
          <a:blip r:embed="rId1"/>
          <a:stretch>
            <a:fillRect/>
          </a:stretch>
        </p:blipFill>
        <p:spPr>
          <a:xfrm>
            <a:off x="1907540" y="874395"/>
            <a:ext cx="7237095" cy="59836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Maintenance / Modification</a:t>
            </a:r>
            <a:endParaRPr lang="en-US" sz="4000"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1463675"/>
            <a:ext cx="6687185" cy="4460875"/>
          </a:xfrm>
        </p:spPr>
        <p:txBody>
          <a:bodyPr/>
          <a:p>
            <a:pPr algn="just"/>
            <a:r>
              <a:rPr lang="en-US" altLang="ko-KR" sz="2000">
                <a:solidFill>
                  <a:schemeClr val="tx1"/>
                </a:solidFill>
                <a:ea typeface="굴림" charset="-127"/>
                <a:sym typeface="+mn-ea"/>
              </a:rPr>
              <a:t>Deployment is not the end of the spiral development paradigm.</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In fact, another spiral, comprising periodic maintenance and updating will be necessary to keep the knowledge base current.</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All additions / modifications must preserve the currently applicable knowledge base constraints and be properly validated.</a:t>
            </a:r>
            <a:endParaRPr lang="en-US" altLang="ko-KR" sz="2000">
              <a:solidFill>
                <a:schemeClr val="tx1"/>
              </a:solidFill>
              <a:ea typeface="굴림" charset="-127"/>
              <a:sym typeface="+mn-ea"/>
            </a:endParaRPr>
          </a:p>
          <a:p>
            <a:pPr algn="just"/>
            <a:endParaRPr lang="en-US" altLang="ko-KR" sz="2000">
              <a:solidFill>
                <a:schemeClr val="tx1"/>
              </a:solidFill>
              <a:ea typeface="굴림" charset="-127"/>
              <a:sym typeface="+mn-ea"/>
            </a:endParaRPr>
          </a:p>
          <a:p>
            <a:pPr algn="just"/>
            <a:r>
              <a:rPr lang="en-US" altLang="ko-KR" sz="2000">
                <a:solidFill>
                  <a:schemeClr val="tx1"/>
                </a:solidFill>
                <a:ea typeface="굴림" charset="-127"/>
                <a:sym typeface="+mn-ea"/>
              </a:rPr>
              <a:t>Specialised maintenance constraints and querying the reasoning of the expert system must also be available to the knowledge engineer</a:t>
            </a:r>
            <a:r>
              <a:rPr lang="en-US" altLang="ko-KR" sz="2000">
                <a:solidFill>
                  <a:srgbClr val="9B4404"/>
                </a:solidFill>
                <a:ea typeface="굴림" charset="-127"/>
                <a:sym typeface="+mn-ea"/>
              </a:rPr>
              <a:t>.</a:t>
            </a:r>
            <a:endParaRPr lang="en-US" altLang="ko-KR" sz="2000">
              <a:solidFill>
                <a:srgbClr val="9B4404"/>
              </a:solidFill>
              <a:ea typeface="굴림" charset="-127"/>
              <a:sym typeface="+mn-ea"/>
            </a:endParaRPr>
          </a:p>
          <a:p>
            <a:pPr algn="just"/>
            <a:endParaRPr lang="en-US" altLang="ko-KR" sz="1800">
              <a:solidFill>
                <a:srgbClr val="9B4404"/>
              </a:solidFill>
              <a:ea typeface="굴림" charset="-127"/>
              <a:sym typeface="+mn-ea"/>
            </a:endParaRPr>
          </a:p>
          <a:p>
            <a:pPr algn="just"/>
            <a:endParaRPr 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92075"/>
            <a:ext cx="7105650" cy="1050925"/>
          </a:xfrm>
        </p:spPr>
        <p:txBody>
          <a:bodyPr/>
          <a:p>
            <a:r>
              <a:rPr lang="en-US" b="1" u="sng">
                <a:gradFill>
                  <a:gsLst>
                    <a:gs pos="0">
                      <a:srgbClr val="007BD3"/>
                    </a:gs>
                    <a:gs pos="100000">
                      <a:srgbClr val="034373"/>
                    </a:gs>
                  </a:gsLst>
                  <a:lin scaled="0"/>
                </a:gradFill>
              </a:rPr>
              <a:t>Further Work on the Prototype and Beyond</a:t>
            </a:r>
            <a:endParaRPr lang="en-US" b="1" u="sng">
              <a:gradFill>
                <a:gsLst>
                  <a:gs pos="0">
                    <a:srgbClr val="007BD3"/>
                  </a:gs>
                  <a:gs pos="100000">
                    <a:srgbClr val="034373"/>
                  </a:gs>
                </a:gsLst>
                <a:lin scaled="0"/>
              </a:gradFill>
            </a:endParaRPr>
          </a:p>
        </p:txBody>
      </p:sp>
      <p:sp>
        <p:nvSpPr>
          <p:cNvPr id="3" name="Content Placeholder 2"/>
          <p:cNvSpPr>
            <a:spLocks noGrp="1"/>
          </p:cNvSpPr>
          <p:nvPr>
            <p:ph sz="half" idx="1"/>
          </p:nvPr>
        </p:nvSpPr>
        <p:spPr>
          <a:xfrm>
            <a:off x="1908175" y="960120"/>
            <a:ext cx="6859905" cy="5913120"/>
          </a:xfrm>
        </p:spPr>
        <p:txBody>
          <a:bodyPr/>
          <a:p>
            <a:pPr algn="just"/>
            <a:r>
              <a:rPr lang="en-US" altLang="ko-KR" sz="1600">
                <a:solidFill>
                  <a:schemeClr val="tx1"/>
                </a:solidFill>
                <a:ea typeface="굴림" charset="-127"/>
                <a:sym typeface="+mn-ea"/>
              </a:rPr>
              <a:t>Knowledge acquisition has proved to be the major bottleneck in this case study.Thus, the knowledge elicitation techniques will need to be improved, so as to shorten the knowledge acquisition turn-around time (on-line questionnaires, and automated assessment and knowledge base input).Interview techniques should be selected to support this automation.Low-level automated knowledge acquisition may also be derived from CLIPS .</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Substantial improvements may be made in the user interface. Also, an algorithm could be implemented to evenly distribute the modules by the semester they are offered in, together with a mechanism to limit the number of modulesper semester (or else extend the study period).</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The download time of the current expert system implementation could also be shortened by shifting data / input processing on the server side, using servlets(with user-program interaction occurring either via HTML pages containing FORM requests, or through applet / servlet interaction).</a:t>
            </a:r>
            <a:endParaRPr lang="en-US" altLang="ko-KR" sz="1600">
              <a:solidFill>
                <a:schemeClr val="tx1"/>
              </a:solidFill>
              <a:ea typeface="굴림" charset="-127"/>
              <a:sym typeface="+mn-ea"/>
            </a:endParaRPr>
          </a:p>
          <a:p>
            <a:pPr algn="just"/>
            <a:r>
              <a:rPr lang="en-US" altLang="ko-KR" sz="1600">
                <a:solidFill>
                  <a:schemeClr val="tx1"/>
                </a:solidFill>
                <a:ea typeface="굴림" charset="-127"/>
                <a:sym typeface="+mn-ea"/>
              </a:rPr>
              <a:t>Although the presented prototype is reusable and scalable to a certain degree,a fully featured expert system may have different needs in terms of the set ofdevelopment and knowledge acquisition tools .</a:t>
            </a:r>
            <a:endParaRPr lang="en-US" altLang="ko-KR" sz="1600">
              <a:solidFill>
                <a:schemeClr val="tx1"/>
              </a:solidFill>
              <a:ea typeface="굴림" charset="-127"/>
              <a:sym typeface="+mn-ea"/>
            </a:endParaRPr>
          </a:p>
          <a:p>
            <a:endParaRPr lang="en-US" altLang="ko-KR" sz="1600">
              <a:solidFill>
                <a:schemeClr val="tx1"/>
              </a:solidFill>
              <a:ea typeface="굴림" charset="-127"/>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sym typeface="+mn-ea"/>
              </a:rPr>
              <a:t>Conclusions</a:t>
            </a:r>
            <a:endParaRPr lang="en-US" sz="4000"/>
          </a:p>
        </p:txBody>
      </p:sp>
      <p:sp>
        <p:nvSpPr>
          <p:cNvPr id="3" name="Content Placeholder 2"/>
          <p:cNvSpPr>
            <a:spLocks noGrp="1"/>
          </p:cNvSpPr>
          <p:nvPr>
            <p:ph idx="1"/>
          </p:nvPr>
        </p:nvSpPr>
        <p:spPr>
          <a:xfrm>
            <a:off x="900430" y="1888490"/>
            <a:ext cx="6985000" cy="4875530"/>
          </a:xfrm>
        </p:spPr>
        <p:txBody>
          <a:bodyPr/>
          <a:p>
            <a:pPr algn="just"/>
            <a:r>
              <a:rPr lang="en-US" altLang="ko-KR" sz="1800">
                <a:solidFill>
                  <a:schemeClr val="tx2"/>
                </a:solidFill>
                <a:ea typeface="굴림" charset="-127"/>
                <a:sym typeface="+mn-ea"/>
              </a:rPr>
              <a:t>This case study has presented the application of an expert system to a non-trivial problem domain that involves producing a customised study program for post-graduate students with previous knowledge.</a:t>
            </a:r>
            <a:endParaRPr lang="en-US" altLang="ko-KR" sz="1800">
              <a:solidFill>
                <a:schemeClr val="tx2"/>
              </a:solidFill>
              <a:ea typeface="굴림" charset="-127"/>
              <a:sym typeface="+mn-ea"/>
            </a:endParaRPr>
          </a:p>
          <a:p>
            <a:pPr algn="just"/>
            <a:endParaRPr lang="en-US" altLang="ko-KR" sz="1800">
              <a:solidFill>
                <a:schemeClr val="tx2"/>
              </a:solidFill>
              <a:ea typeface="굴림" charset="-127"/>
              <a:sym typeface="+mn-ea"/>
            </a:endParaRPr>
          </a:p>
          <a:p>
            <a:pPr algn="just"/>
            <a:r>
              <a:rPr lang="en-US" altLang="ko-KR" sz="1800">
                <a:solidFill>
                  <a:schemeClr val="tx2"/>
                </a:solidFill>
                <a:ea typeface="굴림" charset="-127"/>
                <a:sym typeface="+mn-ea"/>
              </a:rPr>
              <a:t>The design and implementation decisions have been highlighted and justified, and sample run results have been provided.</a:t>
            </a:r>
            <a:endParaRPr lang="en-US" altLang="ko-KR" sz="1800">
              <a:solidFill>
                <a:schemeClr val="tx2"/>
              </a:solidFill>
              <a:ea typeface="굴림" charset="-127"/>
              <a:sym typeface="+mn-ea"/>
            </a:endParaRPr>
          </a:p>
          <a:p>
            <a:pPr algn="just"/>
            <a:endParaRPr lang="en-US" altLang="ko-KR" sz="1800">
              <a:solidFill>
                <a:schemeClr val="tx2"/>
              </a:solidFill>
              <a:ea typeface="굴림" charset="-127"/>
              <a:sym typeface="+mn-ea"/>
            </a:endParaRPr>
          </a:p>
          <a:p>
            <a:pPr algn="just"/>
            <a:r>
              <a:rPr lang="en-US" altLang="ko-KR" sz="1800">
                <a:solidFill>
                  <a:schemeClr val="tx2"/>
                </a:solidFill>
                <a:ea typeface="굴림" charset="-127"/>
                <a:sym typeface="+mn-ea"/>
              </a:rPr>
              <a:t>The development and testing of the prototype have validated the concept of a knowledge-based advisory expert system, provided that a set of essential guidelines are followed and due attention is paid to the knowledge acquisition process design and implementation.Further details on the design and implementation of this system .</a:t>
            </a:r>
            <a:endParaRPr lang="en-US" altLang="ko-KR" sz="1800">
              <a:solidFill>
                <a:schemeClr val="tx2"/>
              </a:solidFill>
              <a:ea typeface="굴림" charset="-127"/>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1550" y="1075055"/>
            <a:ext cx="5953760" cy="939165"/>
          </a:xfrm>
        </p:spPr>
        <p:txBody>
          <a:bodyPr/>
          <a:p>
            <a:r>
              <a:rPr lang="en-US" sz="4800" b="1">
                <a:gradFill>
                  <a:gsLst>
                    <a:gs pos="0">
                      <a:srgbClr val="007BD3"/>
                    </a:gs>
                    <a:gs pos="100000">
                      <a:srgbClr val="034373"/>
                    </a:gs>
                  </a:gsLst>
                  <a:lin scaled="0"/>
                </a:gradFill>
              </a:rPr>
              <a:t> </a:t>
            </a:r>
            <a:r>
              <a:rPr lang="en-US" sz="4800" b="1" u="sng">
                <a:gradFill>
                  <a:gsLst>
                    <a:gs pos="0">
                      <a:srgbClr val="007BD3"/>
                    </a:gs>
                    <a:gs pos="100000">
                      <a:srgbClr val="034373"/>
                    </a:gs>
                  </a:gsLst>
                  <a:lin scaled="0"/>
                </a:gradFill>
              </a:rPr>
              <a:t>Introduction</a:t>
            </a:r>
            <a:br>
              <a:rPr lang="en-US" b="1" u="sng">
                <a:gradFill>
                  <a:gsLst>
                    <a:gs pos="0">
                      <a:srgbClr val="007BD3"/>
                    </a:gs>
                    <a:gs pos="100000">
                      <a:srgbClr val="034373"/>
                    </a:gs>
                  </a:gsLst>
                  <a:lin scaled="0"/>
                </a:gradFill>
              </a:rPr>
            </a:br>
            <a:endParaRPr lang="en-US" b="1" u="sng"/>
          </a:p>
        </p:txBody>
      </p:sp>
      <p:sp>
        <p:nvSpPr>
          <p:cNvPr id="3" name="Content Placeholder 2"/>
          <p:cNvSpPr>
            <a:spLocks noGrp="1"/>
          </p:cNvSpPr>
          <p:nvPr>
            <p:ph idx="1"/>
          </p:nvPr>
        </p:nvSpPr>
        <p:spPr>
          <a:xfrm>
            <a:off x="900430" y="2160905"/>
            <a:ext cx="7220585" cy="4458970"/>
          </a:xfrm>
        </p:spPr>
        <p:txBody>
          <a:bodyPr/>
          <a:p>
            <a:pPr algn="just"/>
            <a:r>
              <a:rPr lang="en-US">
                <a:solidFill>
                  <a:schemeClr val="tx2"/>
                </a:solidFill>
                <a:sym typeface="+mn-ea"/>
              </a:rPr>
              <a:t>This paper illustrates the problem through a case study describing the use of an expert system to customise the necessary study  program for particular sets of existing- vs. targeted knowledge.</a:t>
            </a:r>
            <a:endParaRPr lang="en-US">
              <a:solidFill>
                <a:schemeClr val="tx2"/>
              </a:solidFill>
              <a:sym typeface="+mn-ea"/>
            </a:endParaRPr>
          </a:p>
          <a:p>
            <a:pPr algn="just"/>
            <a:endParaRPr lang="en-US">
              <a:solidFill>
                <a:schemeClr val="tx2"/>
              </a:solidFill>
              <a:sym typeface="+mn-ea"/>
            </a:endParaRPr>
          </a:p>
          <a:p>
            <a:pPr algn="just"/>
            <a:r>
              <a:rPr lang="en-US">
                <a:solidFill>
                  <a:schemeClr val="tx2"/>
                </a:solidFill>
                <a:sym typeface="+mn-ea"/>
              </a:rPr>
              <a:t>The system will offer guidance to potential  students and to course designers about the necessary structure of a particular study program .</a:t>
            </a:r>
            <a:endParaRPr lang="en-US">
              <a:solidFill>
                <a:schemeClr val="tx2"/>
              </a:solidFill>
              <a:sym typeface="+mn-ea"/>
            </a:endParaRPr>
          </a:p>
          <a:p>
            <a:pPr algn="just"/>
            <a:endParaRPr lang="en-US">
              <a:solidFill>
                <a:schemeClr val="tx2"/>
              </a:solidFill>
              <a:sym typeface="+mn-ea"/>
            </a:endParaRPr>
          </a:p>
          <a:p>
            <a:pPr algn="just"/>
            <a:r>
              <a:rPr lang="en-US">
                <a:solidFill>
                  <a:schemeClr val="tx2"/>
                </a:solidFill>
                <a:sym typeface="+mn-ea"/>
              </a:rPr>
              <a:t>The case study is limited to an expert system  prototype, dealing with postgraduate students with a non-IT background.</a:t>
            </a:r>
            <a:endParaRPr lang="en-US">
              <a:solidFill>
                <a:schemeClr val="tx2"/>
              </a:solidFill>
              <a:sym typeface="+mn-ea"/>
            </a:endParaRPr>
          </a:p>
          <a:p>
            <a:pPr marL="0" indent="0" algn="just">
              <a:buNone/>
            </a:pPr>
            <a:endParaRPr lang="en-US">
              <a:solidFill>
                <a:schemeClr val="tx2"/>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The Problem Domain</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600200"/>
            <a:ext cx="6778625" cy="5083175"/>
          </a:xfrm>
        </p:spPr>
        <p:txBody>
          <a:bodyPr/>
          <a:p>
            <a:r>
              <a:rPr lang="en-US" altLang="ko-KR">
                <a:solidFill>
                  <a:schemeClr val="tx2"/>
                </a:solidFill>
                <a:ea typeface="굴림" charset="-127"/>
              </a:rPr>
              <a:t>The existing Web-based University courseb description system presents a number of limitations.</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Occasionally, erroneous or stale information is provided, which may lead to misleading students in their enrolments / exams .</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In addition, the present system does not verify that a student may enrol in subjects in a way contradicting the University policies.</a:t>
            </a:r>
            <a:endParaRPr lang="en-US" altLang="ko-KR">
              <a:solidFill>
                <a:schemeClr val="tx2"/>
              </a:solidFill>
              <a:ea typeface="굴림" charset="-127"/>
            </a:endParaRPr>
          </a:p>
          <a:p>
            <a:endParaRPr lang="en-US" altLang="ko-KR">
              <a:solidFill>
                <a:schemeClr val="tx2"/>
              </a:solidFill>
              <a:ea typeface="굴림" charset="-127"/>
            </a:endParaRPr>
          </a:p>
          <a:p>
            <a:r>
              <a:rPr lang="en-US" altLang="ko-KR">
                <a:solidFill>
                  <a:schemeClr val="tx2"/>
                </a:solidFill>
                <a:ea typeface="굴림" charset="-127"/>
              </a:rPr>
              <a:t>Finally, the present subject and course descriptions may be confusing for prospective students .</a:t>
            </a:r>
            <a:endParaRPr lang="en-US" altLang="ko-KR">
              <a:solidFill>
                <a:schemeClr val="tx2"/>
              </a:solidFill>
              <a:ea typeface="굴림" charset="-127"/>
            </a:endParaRPr>
          </a:p>
          <a:p>
            <a:endParaRPr lang="en-US" altLang="ko-KR">
              <a:solidFill>
                <a:schemeClr val="tx2"/>
              </a:solidFill>
              <a:ea typeface="굴림"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193040"/>
            <a:ext cx="6707505" cy="906780"/>
          </a:xfrm>
        </p:spPr>
        <p:txBody>
          <a:bodyPr/>
          <a:p>
            <a:r>
              <a:rPr lang="en-US" sz="4000" b="1" u="sng" dirty="0">
                <a:gradFill>
                  <a:gsLst>
                    <a:gs pos="0">
                      <a:srgbClr val="007BD3"/>
                    </a:gs>
                    <a:gs pos="100000">
                      <a:srgbClr val="034373"/>
                    </a:gs>
                  </a:gsLst>
                  <a:lin scaled="0"/>
                </a:gradFill>
                <a:sym typeface="+mn-ea"/>
              </a:rPr>
              <a:t>D</a:t>
            </a:r>
            <a:r>
              <a:rPr lang="en-US" sz="4000" b="1" u="sng" dirty="0">
                <a:gradFill>
                  <a:gsLst>
                    <a:gs pos="0">
                      <a:srgbClr val="007BD3"/>
                    </a:gs>
                    <a:gs pos="100000">
                      <a:srgbClr val="034373"/>
                    </a:gs>
                  </a:gsLst>
                  <a:lin scaled="0"/>
                </a:gradFill>
                <a:effectLst/>
                <a:latin typeface="Times New Roman" panose="02020603050405020304" pitchFamily="18" charset="0"/>
                <a:sym typeface="+mn-ea"/>
              </a:rPr>
              <a:t>eveloping the Expert System</a:t>
            </a:r>
            <a:endParaRPr lang="en-US" sz="4000" b="1" u="sng" dirty="0">
              <a:gradFill>
                <a:gsLst>
                  <a:gs pos="0">
                    <a:srgbClr val="007BD3"/>
                  </a:gs>
                  <a:gs pos="100000">
                    <a:srgbClr val="034373"/>
                  </a:gs>
                </a:gsLst>
                <a:lin scaled="0"/>
              </a:gradFill>
              <a:effectLst/>
              <a:latin typeface="Times New Roman" panose="02020603050405020304" pitchFamily="18" charset="0"/>
              <a:sym typeface="+mn-ea"/>
            </a:endParaRPr>
          </a:p>
        </p:txBody>
      </p:sp>
      <p:sp>
        <p:nvSpPr>
          <p:cNvPr id="3" name="Content Placeholder 2"/>
          <p:cNvSpPr>
            <a:spLocks noGrp="1"/>
          </p:cNvSpPr>
          <p:nvPr>
            <p:ph idx="1"/>
          </p:nvPr>
        </p:nvSpPr>
        <p:spPr>
          <a:xfrm>
            <a:off x="1908175" y="935355"/>
            <a:ext cx="6778625" cy="5782945"/>
          </a:xfrm>
        </p:spPr>
        <p:txBody>
          <a:bodyPr/>
          <a:p>
            <a:pPr algn="just"/>
            <a:r>
              <a:rPr lang="en-US" altLang="ko-KR">
                <a:solidFill>
                  <a:schemeClr val="tx2"/>
                </a:solidFill>
                <a:ea typeface="굴림" charset="-127"/>
              </a:rPr>
              <a:t>In developing the expert system it is desirable to start with a prototype of the complete expert system. A prototype can assess the feasibility of a project without full financial or resource commitment and may then be submitted for evaluation to users / stakeholders to obtain their feedback and commitment.</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User and host institution acceptance is a multidimensional aspect, which ultimately decides the usefulness of the entire system development effort.</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The development; a particular subject enrolment order for a course of the prototype could not be left to the knowledge engineer alone,as it needs the knowledge elicitation from at least one domain expert .</a:t>
            </a:r>
            <a:endParaRPr lang="en-US" altLang="ko-KR">
              <a:solidFill>
                <a:schemeClr val="tx2"/>
              </a:solidFill>
              <a:ea typeface="굴림" charset="-127"/>
            </a:endParaRPr>
          </a:p>
          <a:p>
            <a:pPr algn="just"/>
            <a:endParaRPr lang="en-US" altLang="ko-KR">
              <a:solidFill>
                <a:srgbClr val="9B4404"/>
              </a:solidFill>
              <a:ea typeface="굴림" charset="-127"/>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dirty="0">
                <a:gradFill>
                  <a:gsLst>
                    <a:gs pos="0">
                      <a:srgbClr val="007BD3"/>
                    </a:gs>
                    <a:gs pos="100000">
                      <a:srgbClr val="034373"/>
                    </a:gs>
                  </a:gsLst>
                  <a:lin scaled="0"/>
                </a:gradFill>
                <a:sym typeface="+mn-ea"/>
              </a:rPr>
              <a:t>Life Cycle Models for Development</a:t>
            </a:r>
            <a:endParaRPr lang="en-US" sz="3600" b="1" u="sng" dirty="0">
              <a:gradFill>
                <a:gsLst>
                  <a:gs pos="0">
                    <a:srgbClr val="007BD3"/>
                  </a:gs>
                  <a:gs pos="100000">
                    <a:srgbClr val="034373"/>
                  </a:gs>
                </a:gsLst>
                <a:lin scaled="0"/>
              </a:gradFill>
              <a:sym typeface="+mn-ea"/>
            </a:endParaRPr>
          </a:p>
        </p:txBody>
      </p:sp>
      <p:sp>
        <p:nvSpPr>
          <p:cNvPr id="3" name="Content Placeholder 2"/>
          <p:cNvSpPr>
            <a:spLocks noGrp="1"/>
          </p:cNvSpPr>
          <p:nvPr>
            <p:ph idx="1"/>
          </p:nvPr>
        </p:nvSpPr>
        <p:spPr>
          <a:xfrm>
            <a:off x="1908175" y="1352550"/>
            <a:ext cx="6778625" cy="5431155"/>
          </a:xfrm>
        </p:spPr>
        <p:txBody>
          <a:bodyPr/>
          <a:p>
            <a:pPr algn="just"/>
            <a:r>
              <a:rPr lang="en-US" altLang="ko-KR">
                <a:solidFill>
                  <a:schemeClr val="tx2"/>
                </a:solidFill>
                <a:ea typeface="굴림" charset="-127"/>
              </a:rPr>
              <a:t>Several life cycle paradigms have been considered, such as waterfall, incremental, linear, spiral, etc .</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A modified spiral paradigm has been successfully adopted, observing some guidelines in adding new facts and rules, such as: maintain integrity (do not contradict the existing facts and rules), avoid redundancy (do not represent knowledge already existent in the rule base), prevent scattering the knowledge over an excessive amount of rules / facts, etc.</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Thus, a balance must be struck between the facts’ and rules’ complexity, expressive power and number.</a:t>
            </a:r>
            <a:endParaRPr lang="en-US" altLang="ko-KR">
              <a:solidFill>
                <a:schemeClr val="tx2"/>
              </a:solidFill>
              <a:ea typeface="굴림" charset="-127"/>
            </a:endParaRPr>
          </a:p>
          <a:p>
            <a:pPr algn="just"/>
            <a:endParaRPr lang="en-US" altLang="ko-KR">
              <a:solidFill>
                <a:schemeClr val="tx2"/>
              </a:solidFill>
              <a:ea typeface="굴림"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gradFill>
                  <a:gsLst>
                    <a:gs pos="0">
                      <a:srgbClr val="007BD3"/>
                    </a:gs>
                    <a:gs pos="100000">
                      <a:srgbClr val="034373"/>
                    </a:gs>
                  </a:gsLst>
                  <a:lin scaled="0"/>
                </a:gradFill>
              </a:rPr>
              <a:t>Concepts of the Expert System</a:t>
            </a:r>
            <a:endParaRPr lang="en-US" sz="4000"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417955"/>
            <a:ext cx="6778625" cy="5236845"/>
          </a:xfrm>
        </p:spPr>
        <p:txBody>
          <a:bodyPr/>
          <a:p>
            <a:pPr algn="just"/>
            <a:r>
              <a:rPr lang="en-US" altLang="ko-KR">
                <a:solidFill>
                  <a:schemeClr val="tx2"/>
                </a:solidFill>
                <a:ea typeface="굴림" charset="-127"/>
              </a:rPr>
              <a:t>The expert system is based on several concepts aiming to improve the subject selection and education processes.</a:t>
            </a:r>
            <a:endParaRPr lang="en-US" altLang="ko-KR">
              <a:solidFill>
                <a:schemeClr val="tx2"/>
              </a:solidFill>
              <a:ea typeface="굴림" charset="-127"/>
            </a:endParaRPr>
          </a:p>
          <a:p>
            <a:pPr marL="0" indent="0" algn="just">
              <a:buNone/>
            </a:pPr>
            <a:r>
              <a:rPr lang="en-US" altLang="ko-KR">
                <a:solidFill>
                  <a:schemeClr val="tx2"/>
                </a:solidFill>
                <a:ea typeface="굴림" charset="-127"/>
              </a:rPr>
              <a:t> </a:t>
            </a:r>
            <a:endParaRPr lang="en-US" altLang="ko-KR">
              <a:solidFill>
                <a:schemeClr val="tx2"/>
              </a:solidFill>
              <a:ea typeface="굴림" charset="-127"/>
            </a:endParaRPr>
          </a:p>
          <a:p>
            <a:pPr algn="just"/>
            <a:r>
              <a:rPr lang="en-US" altLang="ko-KR">
                <a:solidFill>
                  <a:schemeClr val="tx2"/>
                </a:solidFill>
                <a:ea typeface="굴림" charset="-127"/>
              </a:rPr>
              <a:t>These concepts are modularity of subjects, prerequisites and outcomes for subject modules and credit for previous studies.</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Hence, the aim is to establish modules within the subjects, having their own prerequisites, outcomes and credit points awarded on completion. The granularity of (number of modules within) a subject must maintain a balance between flexibility and processing / development time required.</a:t>
            </a:r>
            <a:endParaRPr lang="en-US" altLang="ko-KR">
              <a:solidFill>
                <a:schemeClr val="tx2"/>
              </a:solidFill>
              <a:ea typeface="굴림"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8175" y="274955"/>
            <a:ext cx="7030720" cy="1143000"/>
          </a:xfrm>
        </p:spPr>
        <p:txBody>
          <a:bodyPr/>
          <a:p>
            <a:r>
              <a:rPr lang="en-US" b="1" u="sng">
                <a:gradFill>
                  <a:gsLst>
                    <a:gs pos="0">
                      <a:srgbClr val="007BD3"/>
                    </a:gs>
                    <a:gs pos="100000">
                      <a:srgbClr val="034373"/>
                    </a:gs>
                  </a:gsLst>
                  <a:lin scaled="0"/>
                </a:gradFill>
              </a:rPr>
              <a:t>User Requirements for the Expert System Prototype</a:t>
            </a:r>
            <a:endParaRPr lang="en-US"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824355"/>
            <a:ext cx="6778625" cy="4340225"/>
          </a:xfrm>
        </p:spPr>
        <p:txBody>
          <a:bodyPr/>
          <a:p>
            <a:pPr algn="just"/>
            <a:r>
              <a:rPr lang="en-US" altLang="ko-KR">
                <a:solidFill>
                  <a:schemeClr val="tx2"/>
                </a:solidFill>
                <a:ea typeface="굴림" charset="-127"/>
              </a:rPr>
              <a:t>The user will provide a preferred type of occupation (targeted set of skills) and previous knowledge (potentially usable to satisfy some of the prerequisites for the modules composing the study program) as requested by the system.</a:t>
            </a:r>
            <a:endParaRPr lang="en-US" altLang="ko-KR">
              <a:solidFill>
                <a:schemeClr val="tx2"/>
              </a:solidFill>
              <a:ea typeface="굴림" charset="-127"/>
            </a:endParaRPr>
          </a:p>
          <a:p>
            <a:pPr algn="just"/>
            <a:endParaRPr lang="en-US" altLang="ko-KR">
              <a:solidFill>
                <a:schemeClr val="tx2"/>
              </a:solidFill>
              <a:ea typeface="굴림" charset="-127"/>
            </a:endParaRPr>
          </a:p>
          <a:p>
            <a:pPr algn="just"/>
            <a:r>
              <a:rPr lang="en-US" altLang="ko-KR">
                <a:solidFill>
                  <a:schemeClr val="tx2"/>
                </a:solidFill>
                <a:ea typeface="굴림" charset="-127"/>
              </a:rPr>
              <a:t>The system will provide a study course to achieve the targeted occupation and may also suggest corrections if the user skills (as stated) are too limited or too high.</a:t>
            </a:r>
            <a:endParaRPr lang="en-US" altLang="ko-KR">
              <a:solidFill>
                <a:schemeClr val="tx2"/>
              </a:solidFill>
              <a:ea typeface="굴림" charset="-127"/>
            </a:endParaRPr>
          </a:p>
          <a:p>
            <a:pPr marL="0" indent="0" algn="just">
              <a:buNone/>
            </a:pPr>
            <a:endParaRPr lang="en-US" altLang="ko-KR">
              <a:solidFill>
                <a:srgbClr val="9B4404"/>
              </a:solidFill>
              <a:ea typeface="굴림" charset="-127"/>
            </a:endParaRPr>
          </a:p>
          <a:p>
            <a:pPr algn="just"/>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rPr>
              <a:t>Design of the Expert System Prototype</a:t>
            </a:r>
            <a:endParaRPr lang="en-US" b="1" u="sng">
              <a:gradFill>
                <a:gsLst>
                  <a:gs pos="0">
                    <a:srgbClr val="007BD3"/>
                  </a:gs>
                  <a:gs pos="100000">
                    <a:srgbClr val="034373"/>
                  </a:gs>
                </a:gsLst>
                <a:lin scaled="0"/>
              </a:gradFill>
            </a:endParaRPr>
          </a:p>
        </p:txBody>
      </p:sp>
      <p:sp>
        <p:nvSpPr>
          <p:cNvPr id="3" name="Content Placeholder 2"/>
          <p:cNvSpPr>
            <a:spLocks noGrp="1"/>
          </p:cNvSpPr>
          <p:nvPr>
            <p:ph idx="1"/>
          </p:nvPr>
        </p:nvSpPr>
        <p:spPr>
          <a:xfrm>
            <a:off x="1908175" y="1064895"/>
            <a:ext cx="6778625" cy="5835015"/>
          </a:xfrm>
        </p:spPr>
        <p:txBody>
          <a:bodyPr/>
          <a:p>
            <a:pPr marL="0" indent="0" algn="just">
              <a:buNone/>
            </a:pPr>
            <a:endParaRPr lang="en-US" altLang="ko-KR">
              <a:solidFill>
                <a:schemeClr val="tx1"/>
              </a:solidFill>
              <a:ea typeface="굴림" charset="-127"/>
            </a:endParaRPr>
          </a:p>
          <a:p>
            <a:pPr marL="0" indent="0" algn="just">
              <a:buNone/>
            </a:pPr>
            <a:r>
              <a:rPr lang="en-US" altLang="ko-KR" sz="1800">
                <a:solidFill>
                  <a:schemeClr val="bg2"/>
                </a:solidFill>
                <a:ea typeface="굴림" charset="-127"/>
              </a:rPr>
              <a:t>* System Requirements The system requirements represent a translation of the user requirements into the system domain. For this particular case they may take the form:</a:t>
            </a:r>
            <a:endParaRPr lang="en-US" altLang="ko-KR" sz="1800">
              <a:solidFill>
                <a:schemeClr val="bg2"/>
              </a:solidFill>
              <a:ea typeface="굴림" charset="-127"/>
            </a:endParaRPr>
          </a:p>
          <a:p>
            <a:pPr marL="0" indent="0" algn="just">
              <a:buNone/>
            </a:pPr>
            <a:endParaRPr lang="en-US" altLang="ko-KR">
              <a:solidFill>
                <a:schemeClr val="tx1"/>
              </a:solidFill>
              <a:ea typeface="굴림" charset="-127"/>
            </a:endParaRPr>
          </a:p>
          <a:p>
            <a:pPr marL="457200" indent="-457200" algn="just">
              <a:buAutoNum type="arabicPeriod"/>
            </a:pPr>
            <a:r>
              <a:rPr lang="en-US" altLang="ko-KR" sz="1800">
                <a:solidFill>
                  <a:schemeClr val="tx2"/>
                </a:solidFill>
                <a:ea typeface="굴림" charset="-127"/>
              </a:rPr>
              <a:t>the expert system must rely on the user’s tacit 	knowledge.</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modules are seen as objects, having interfaces (in 	fact, its prerequisites and outcomes) contained 	in special lists, further contained within module 	facts.</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a module prerequisite may be satisfied by at most one 	outcome, (either of another module, or declared 	as ’known’ by the user).</a:t>
            </a:r>
            <a:endParaRPr lang="en-US" altLang="ko-KR" sz="1800">
              <a:solidFill>
                <a:schemeClr val="tx2"/>
              </a:solidFill>
              <a:ea typeface="굴림" charset="-127"/>
            </a:endParaRPr>
          </a:p>
          <a:p>
            <a:pPr marL="457200" indent="-457200" algn="just">
              <a:buAutoNum type="arabicPeriod"/>
            </a:pPr>
            <a:r>
              <a:rPr lang="en-US" altLang="ko-KR" sz="1800">
                <a:solidFill>
                  <a:schemeClr val="tx2"/>
                </a:solidFill>
                <a:ea typeface="굴림" charset="-127"/>
              </a:rPr>
              <a:t>the consultation starts with a set of initial facts, 	asserted at run-time according to the user’s 	answers to ’job domain’ and ’job type’ 	queries. These facts provide the initial list of 	unsatisfied prerequisites.</a:t>
            </a:r>
            <a:endParaRPr lang="en-US" altLang="ko-KR" sz="1800">
              <a:solidFill>
                <a:schemeClr val="tx2"/>
              </a:solidFill>
              <a:ea typeface="굴림" charset="-127"/>
            </a:endParaRPr>
          </a:p>
          <a:p>
            <a:pPr marL="0" indent="0" algn="just">
              <a:buNone/>
            </a:pPr>
            <a:endParaRPr lang="en-US" altLang="ko-KR">
              <a:solidFill>
                <a:srgbClr val="9B4404"/>
              </a:solidFill>
              <a:ea typeface="굴림" charset="-127"/>
            </a:endParaRPr>
          </a:p>
          <a:p>
            <a:pPr marL="457200" indent="-457200" algn="just">
              <a:buAutoNum type="arabicPeriod"/>
            </a:pPr>
            <a:endParaRPr lang="en-US" altLang="ko-KR">
              <a:solidFill>
                <a:srgbClr val="9B4404"/>
              </a:solidFill>
              <a:ea typeface="굴림" charset="-127"/>
            </a:endParaRPr>
          </a:p>
          <a:p>
            <a:endParaRPr lang="en-US" altLang="ko-KR">
              <a:solidFill>
                <a:srgbClr val="9B4404"/>
              </a:solidFill>
              <a:ea typeface="굴림" charset="-127"/>
            </a:endParaRPr>
          </a:p>
          <a:p>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hunkFive"/>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hunkFive"/>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16716</Words>
  <Application>WPS Presentation</Application>
  <PresentationFormat>Экран (4:3)</PresentationFormat>
  <Paragraphs>266</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Arial</vt:lpstr>
      <vt:lpstr>SimSun</vt:lpstr>
      <vt:lpstr>Wingdings</vt:lpstr>
      <vt:lpstr>ChunkFive</vt:lpstr>
      <vt:lpstr>Amin</vt:lpstr>
      <vt:lpstr>굴림</vt:lpstr>
      <vt:lpstr>Malgun Gothic</vt:lpstr>
      <vt:lpstr>Times New Roman</vt:lpstr>
      <vt:lpstr>Microsoft YaHei</vt:lpstr>
      <vt:lpstr>Arial Unicode MS</vt:lpstr>
      <vt:lpstr>Helvetica Neue</vt:lpstr>
      <vt:lpstr>template</vt:lpstr>
      <vt:lpstr>Custom Design</vt:lpstr>
      <vt:lpstr> A Course Advisor Expert System </vt:lpstr>
      <vt:lpstr>Abstract</vt:lpstr>
      <vt:lpstr> Introduction </vt:lpstr>
      <vt:lpstr>The Problem Domain</vt:lpstr>
      <vt:lpstr>Developing the Expert System</vt:lpstr>
      <vt:lpstr>Life Cycle Models for Development</vt:lpstr>
      <vt:lpstr>Concepts of the Expert System</vt:lpstr>
      <vt:lpstr>User Requirements for the Expert System Prototype</vt:lpstr>
      <vt:lpstr>Design of the Expert System Prototype</vt:lpstr>
      <vt:lpstr>Design of the Expert System Prototype</vt:lpstr>
      <vt:lpstr>Design of the Expert System Prototype</vt:lpstr>
      <vt:lpstr>Knowledge Representation and Method of Inference</vt:lpstr>
      <vt:lpstr>System functionality is shown diagrammatically in Fig.1.</vt:lpstr>
      <vt:lpstr>Knowledge Acquisition</vt:lpstr>
      <vt:lpstr>Design Constraints </vt:lpstr>
      <vt:lpstr>The Expert System Conceptual Model </vt:lpstr>
      <vt:lpstr>The Knowledge Base In an UML representation</vt:lpstr>
      <vt:lpstr>Implementation</vt:lpstr>
      <vt:lpstr>Shells for expert systems</vt:lpstr>
      <vt:lpstr>The Knowledge Base Implementation</vt:lpstr>
      <vt:lpstr>The Knowledge Base Implementation </vt:lpstr>
      <vt:lpstr>The rules in the JESS</vt:lpstr>
      <vt:lpstr>Testing / Verification: Running a Consultation</vt:lpstr>
      <vt:lpstr> Testing / Verification: Running a Consultation </vt:lpstr>
      <vt:lpstr> Deployment</vt:lpstr>
      <vt:lpstr>Fig. 6. Extract from the Expert system output</vt:lpstr>
      <vt:lpstr>Maintenance / Modification</vt:lpstr>
      <vt:lpstr>Further Work on the Prototype and Beyond</vt:lpstr>
      <vt:lpstr>Conclusions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mo</cp:lastModifiedBy>
  <cp:revision>282</cp:revision>
  <dcterms:created xsi:type="dcterms:W3CDTF">2006-06-29T12:15:00Z</dcterms:created>
  <dcterms:modified xsi:type="dcterms:W3CDTF">2022-05-08T23:59:01Z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4C45A48F36044F1CB02CD7593D31801C</vt:lpwstr>
  </property>
  <property fmtid="{D5CDD505-2E9C-101B-9397-08002B2CF9AE}" pid="3" name="KSOProductBuildVer">
    <vt:lpwstr>1033-11.2.0.11130</vt:lpwstr>
  </property>
</Properties>
</file>