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320" r:id="rId4"/>
    <p:sldId id="258" r:id="rId5"/>
    <p:sldId id="259" r:id="rId6"/>
    <p:sldId id="260" r:id="rId7"/>
    <p:sldId id="334" r:id="rId8"/>
    <p:sldId id="335" r:id="rId9"/>
    <p:sldId id="336" r:id="rId10"/>
    <p:sldId id="337" r:id="rId11"/>
    <p:sldId id="261" r:id="rId12"/>
    <p:sldId id="262" r:id="rId13"/>
    <p:sldId id="263" r:id="rId14"/>
    <p:sldId id="323" r:id="rId15"/>
    <p:sldId id="264" r:id="rId16"/>
    <p:sldId id="265" r:id="rId17"/>
    <p:sldId id="266" r:id="rId18"/>
    <p:sldId id="267" r:id="rId19"/>
    <p:sldId id="331" r:id="rId20"/>
    <p:sldId id="332" r:id="rId21"/>
    <p:sldId id="333" r:id="rId22"/>
    <p:sldId id="321" r:id="rId23"/>
    <p:sldId id="268" r:id="rId24"/>
    <p:sldId id="322" r:id="rId25"/>
    <p:sldId id="269" r:id="rId26"/>
    <p:sldId id="270" r:id="rId27"/>
    <p:sldId id="271" r:id="rId28"/>
    <p:sldId id="272" r:id="rId29"/>
    <p:sldId id="273" r:id="rId30"/>
    <p:sldId id="274" r:id="rId31"/>
    <p:sldId id="275" r:id="rId32"/>
    <p:sldId id="276" r:id="rId33"/>
    <p:sldId id="277" r:id="rId34"/>
    <p:sldId id="324" r:id="rId35"/>
    <p:sldId id="325" r:id="rId36"/>
    <p:sldId id="326" r:id="rId37"/>
    <p:sldId id="327" r:id="rId38"/>
    <p:sldId id="328" r:id="rId39"/>
    <p:sldId id="329" r:id="rId40"/>
    <p:sldId id="330" r:id="rId41"/>
    <p:sldId id="278" r:id="rId42"/>
    <p:sldId id="27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78" autoAdjust="0"/>
  </p:normalViewPr>
  <p:slideViewPr>
    <p:cSldViewPr>
      <p:cViewPr varScale="1">
        <p:scale>
          <a:sx n="53" d="100"/>
          <a:sy n="53" d="100"/>
        </p:scale>
        <p:origin x="16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575E0-C505-47E4-939D-700705D4658E}" type="doc">
      <dgm:prSet loTypeId="urn:microsoft.com/office/officeart/2005/8/layout/cycle2" loCatId="cycle" qsTypeId="urn:microsoft.com/office/officeart/2005/8/quickstyle/3d3" qsCatId="3D" csTypeId="urn:microsoft.com/office/officeart/2005/8/colors/accent4_5" csCatId="accent4" phldr="1"/>
      <dgm:spPr/>
      <dgm:t>
        <a:bodyPr/>
        <a:lstStyle/>
        <a:p>
          <a:endParaRPr lang="en-US"/>
        </a:p>
      </dgm:t>
    </dgm:pt>
    <dgm:pt modelId="{560AD534-CD9C-47CC-8485-0E57C10D1008}">
      <dgm:prSet phldrT="[Text]" custT="1"/>
      <dgm:spPr/>
      <dgm:t>
        <a:bodyPr/>
        <a:lstStyle/>
        <a:p>
          <a:r>
            <a:rPr lang="en-US" sz="1800" b="1" dirty="0" err="1" smtClean="0">
              <a:latin typeface="Aharoni" pitchFamily="2" charset="-79"/>
              <a:cs typeface="Aharoni" pitchFamily="2" charset="-79"/>
            </a:rPr>
            <a:t>Visualiza-tion</a:t>
          </a:r>
          <a:endParaRPr lang="en-US" sz="1800" b="1" dirty="0">
            <a:latin typeface="Aharoni" pitchFamily="2" charset="-79"/>
            <a:cs typeface="Aharoni" pitchFamily="2" charset="-79"/>
          </a:endParaRPr>
        </a:p>
      </dgm:t>
    </dgm:pt>
    <dgm:pt modelId="{D8645016-1728-4431-A24F-62BB61760870}" type="parTrans" cxnId="{D44902F0-56B6-42BE-B4C9-5779C1EACA5A}">
      <dgm:prSet/>
      <dgm:spPr/>
      <dgm:t>
        <a:bodyPr/>
        <a:lstStyle/>
        <a:p>
          <a:endParaRPr lang="en-US"/>
        </a:p>
      </dgm:t>
    </dgm:pt>
    <dgm:pt modelId="{5CA9E436-3747-4634-A7EE-2B6C85D8D91D}" type="sibTrans" cxnId="{D44902F0-56B6-42BE-B4C9-5779C1EACA5A}">
      <dgm:prSet/>
      <dgm:spPr/>
      <dgm:t>
        <a:bodyPr/>
        <a:lstStyle/>
        <a:p>
          <a:endParaRPr lang="en-US"/>
        </a:p>
      </dgm:t>
    </dgm:pt>
    <dgm:pt modelId="{7D13BC38-6D1A-4F03-A923-513663A097A1}">
      <dgm:prSet phldrT="[Text]" custT="1"/>
      <dgm:spPr/>
      <dgm:t>
        <a:bodyPr/>
        <a:lstStyle/>
        <a:p>
          <a:r>
            <a:rPr lang="en-US" sz="1800" b="1" dirty="0" smtClean="0">
              <a:latin typeface="Aharoni" pitchFamily="2" charset="-79"/>
              <a:cs typeface="Aharoni" pitchFamily="2" charset="-79"/>
            </a:rPr>
            <a:t>mining</a:t>
          </a:r>
        </a:p>
      </dgm:t>
    </dgm:pt>
    <dgm:pt modelId="{70A34C29-7F95-4CA3-B2EF-CBB461297832}" type="parTrans" cxnId="{EAD8335D-C446-4F02-BD3C-85E4261F23FA}">
      <dgm:prSet/>
      <dgm:spPr/>
      <dgm:t>
        <a:bodyPr/>
        <a:lstStyle/>
        <a:p>
          <a:endParaRPr lang="en-US"/>
        </a:p>
      </dgm:t>
    </dgm:pt>
    <dgm:pt modelId="{F70A03E9-9411-42A9-BE2C-E480D9F8B849}" type="sibTrans" cxnId="{EAD8335D-C446-4F02-BD3C-85E4261F23FA}">
      <dgm:prSet/>
      <dgm:spPr/>
      <dgm:t>
        <a:bodyPr/>
        <a:lstStyle/>
        <a:p>
          <a:endParaRPr lang="en-US"/>
        </a:p>
      </dgm:t>
    </dgm:pt>
    <dgm:pt modelId="{294FDF37-91C3-4322-9B2A-310139C49B44}">
      <dgm:prSet phldrT="[Text]" custT="1"/>
      <dgm:spPr/>
      <dgm:t>
        <a:bodyPr/>
        <a:lstStyle/>
        <a:p>
          <a:r>
            <a:rPr lang="en-US" sz="1800" b="1" dirty="0" smtClean="0">
              <a:latin typeface="Aharoni" pitchFamily="2" charset="-79"/>
              <a:cs typeface="Aharoni" pitchFamily="2" charset="-79"/>
            </a:rPr>
            <a:t>Manage-</a:t>
          </a:r>
          <a:r>
            <a:rPr lang="en-US" sz="1800" b="1" dirty="0" err="1" smtClean="0">
              <a:latin typeface="Aharoni" pitchFamily="2" charset="-79"/>
              <a:cs typeface="Aharoni" pitchFamily="2" charset="-79"/>
            </a:rPr>
            <a:t>ment</a:t>
          </a:r>
          <a:endParaRPr lang="en-US" sz="1800" b="1" dirty="0" smtClean="0">
            <a:latin typeface="Aharoni" pitchFamily="2" charset="-79"/>
            <a:cs typeface="Aharoni" pitchFamily="2" charset="-79"/>
          </a:endParaRPr>
        </a:p>
      </dgm:t>
    </dgm:pt>
    <dgm:pt modelId="{00C83F1F-D250-4AA4-9719-49C49AB535A8}" type="parTrans" cxnId="{51746EDA-1899-42FB-86E2-3283256822E5}">
      <dgm:prSet/>
      <dgm:spPr/>
      <dgm:t>
        <a:bodyPr/>
        <a:lstStyle/>
        <a:p>
          <a:endParaRPr lang="en-US"/>
        </a:p>
      </dgm:t>
    </dgm:pt>
    <dgm:pt modelId="{209CD069-C948-4115-AECF-A4116B8D311B}" type="sibTrans" cxnId="{51746EDA-1899-42FB-86E2-3283256822E5}">
      <dgm:prSet/>
      <dgm:spPr/>
      <dgm:t>
        <a:bodyPr/>
        <a:lstStyle/>
        <a:p>
          <a:endParaRPr lang="en-US"/>
        </a:p>
      </dgm:t>
    </dgm:pt>
    <dgm:pt modelId="{9E01BEE1-4A91-487A-8727-9D37D271217E}">
      <dgm:prSet phldrT="[Text]" custT="1"/>
      <dgm:spPr/>
      <dgm:t>
        <a:bodyPr/>
        <a:lstStyle/>
        <a:p>
          <a:r>
            <a:rPr lang="en-US" sz="1800" b="1" dirty="0" smtClean="0">
              <a:latin typeface="Aharoni" pitchFamily="2" charset="-79"/>
              <a:cs typeface="Aharoni" pitchFamily="2" charset="-79"/>
            </a:rPr>
            <a:t>fusion</a:t>
          </a:r>
        </a:p>
      </dgm:t>
    </dgm:pt>
    <dgm:pt modelId="{7F8C727B-2E7A-4EFE-977F-00933AFE527D}" type="parTrans" cxnId="{74D9FF78-E18A-4EAD-BB10-76A74F6EB5F2}">
      <dgm:prSet/>
      <dgm:spPr/>
      <dgm:t>
        <a:bodyPr/>
        <a:lstStyle/>
        <a:p>
          <a:endParaRPr lang="en-US"/>
        </a:p>
      </dgm:t>
    </dgm:pt>
    <dgm:pt modelId="{2102F7E4-E106-4F55-ADDB-E73AF960DED3}" type="sibTrans" cxnId="{74D9FF78-E18A-4EAD-BB10-76A74F6EB5F2}">
      <dgm:prSet/>
      <dgm:spPr/>
      <dgm:t>
        <a:bodyPr/>
        <a:lstStyle/>
        <a:p>
          <a:endParaRPr lang="en-US"/>
        </a:p>
      </dgm:t>
    </dgm:pt>
    <dgm:pt modelId="{7D30E4E2-FF97-4EB6-B490-77D0C01574C4}">
      <dgm:prSet phldrT="[Text]" custT="1"/>
      <dgm:spPr/>
      <dgm:t>
        <a:bodyPr/>
        <a:lstStyle/>
        <a:p>
          <a:r>
            <a:rPr lang="en-US" sz="1800" b="1" dirty="0" smtClean="0">
              <a:latin typeface="Aharoni" pitchFamily="2" charset="-79"/>
              <a:cs typeface="Aharoni" pitchFamily="2" charset="-79"/>
            </a:rPr>
            <a:t>Statistics</a:t>
          </a:r>
        </a:p>
      </dgm:t>
    </dgm:pt>
    <dgm:pt modelId="{6134D3B8-E551-4EE3-9A81-A59289D1CE05}" type="parTrans" cxnId="{2E9CB448-ADBF-4AA1-B63D-18F2FE8362DA}">
      <dgm:prSet/>
      <dgm:spPr/>
      <dgm:t>
        <a:bodyPr/>
        <a:lstStyle/>
        <a:p>
          <a:endParaRPr lang="en-US"/>
        </a:p>
      </dgm:t>
    </dgm:pt>
    <dgm:pt modelId="{ED5FA85D-6AF8-453A-83F4-A445DCC1005F}" type="sibTrans" cxnId="{2E9CB448-ADBF-4AA1-B63D-18F2FE8362DA}">
      <dgm:prSet/>
      <dgm:spPr/>
      <dgm:t>
        <a:bodyPr/>
        <a:lstStyle/>
        <a:p>
          <a:endParaRPr lang="en-US"/>
        </a:p>
      </dgm:t>
    </dgm:pt>
    <dgm:pt modelId="{04B3FB12-4BCF-456D-89EE-3D4C3C565067}">
      <dgm:prSet phldrT="[Text]" custT="1"/>
      <dgm:spPr/>
      <dgm:t>
        <a:bodyPr/>
        <a:lstStyle/>
        <a:p>
          <a:r>
            <a:rPr lang="en-US" sz="1800" b="1" dirty="0" smtClean="0">
              <a:latin typeface="Aharoni" pitchFamily="2" charset="-79"/>
              <a:cs typeface="Aharoni" pitchFamily="2" charset="-79"/>
            </a:rPr>
            <a:t>cognitive</a:t>
          </a:r>
          <a:r>
            <a:rPr lang="en-US" sz="2100" dirty="0" smtClean="0"/>
            <a:t> </a:t>
          </a:r>
          <a:endParaRPr lang="en-US" sz="2100" dirty="0"/>
        </a:p>
      </dgm:t>
    </dgm:pt>
    <dgm:pt modelId="{8CB329D8-019B-44A0-9B1D-A5A8DB3E6778}" type="parTrans" cxnId="{110C42C2-D743-493E-91CB-3D69124C9192}">
      <dgm:prSet/>
      <dgm:spPr/>
      <dgm:t>
        <a:bodyPr/>
        <a:lstStyle/>
        <a:p>
          <a:endParaRPr lang="en-US"/>
        </a:p>
      </dgm:t>
    </dgm:pt>
    <dgm:pt modelId="{71669FAC-C85F-4540-9556-0CD14D32D265}" type="sibTrans" cxnId="{110C42C2-D743-493E-91CB-3D69124C9192}">
      <dgm:prSet/>
      <dgm:spPr/>
      <dgm:t>
        <a:bodyPr/>
        <a:lstStyle/>
        <a:p>
          <a:endParaRPr lang="en-US"/>
        </a:p>
      </dgm:t>
    </dgm:pt>
    <dgm:pt modelId="{B2F35EDC-A09A-4DE8-A6FC-A9C511C41C9E}" type="pres">
      <dgm:prSet presAssocID="{241575E0-C505-47E4-939D-700705D4658E}" presName="cycle" presStyleCnt="0">
        <dgm:presLayoutVars>
          <dgm:dir/>
          <dgm:resizeHandles val="exact"/>
        </dgm:presLayoutVars>
      </dgm:prSet>
      <dgm:spPr/>
      <dgm:t>
        <a:bodyPr/>
        <a:lstStyle/>
        <a:p>
          <a:endParaRPr lang="en-US"/>
        </a:p>
      </dgm:t>
    </dgm:pt>
    <dgm:pt modelId="{BFA7FCA1-2C9C-479E-996D-CD220CBA3194}" type="pres">
      <dgm:prSet presAssocID="{560AD534-CD9C-47CC-8485-0E57C10D1008}" presName="node" presStyleLbl="node1" presStyleIdx="0" presStyleCnt="6">
        <dgm:presLayoutVars>
          <dgm:bulletEnabled val="1"/>
        </dgm:presLayoutVars>
      </dgm:prSet>
      <dgm:spPr/>
      <dgm:t>
        <a:bodyPr/>
        <a:lstStyle/>
        <a:p>
          <a:endParaRPr lang="en-US"/>
        </a:p>
      </dgm:t>
    </dgm:pt>
    <dgm:pt modelId="{45D56403-9A7F-47A0-B247-4DD79664410C}" type="pres">
      <dgm:prSet presAssocID="{5CA9E436-3747-4634-A7EE-2B6C85D8D91D}" presName="sibTrans" presStyleLbl="sibTrans2D1" presStyleIdx="0" presStyleCnt="6"/>
      <dgm:spPr/>
      <dgm:t>
        <a:bodyPr/>
        <a:lstStyle/>
        <a:p>
          <a:endParaRPr lang="en-US"/>
        </a:p>
      </dgm:t>
    </dgm:pt>
    <dgm:pt modelId="{0866D2EB-2488-491D-A47B-82707D107221}" type="pres">
      <dgm:prSet presAssocID="{5CA9E436-3747-4634-A7EE-2B6C85D8D91D}" presName="connectorText" presStyleLbl="sibTrans2D1" presStyleIdx="0" presStyleCnt="6"/>
      <dgm:spPr/>
      <dgm:t>
        <a:bodyPr/>
        <a:lstStyle/>
        <a:p>
          <a:endParaRPr lang="en-US"/>
        </a:p>
      </dgm:t>
    </dgm:pt>
    <dgm:pt modelId="{A7B0F0F5-28E1-4795-A84D-F45D51A285A0}" type="pres">
      <dgm:prSet presAssocID="{7D13BC38-6D1A-4F03-A923-513663A097A1}" presName="node" presStyleLbl="node1" presStyleIdx="1" presStyleCnt="6">
        <dgm:presLayoutVars>
          <dgm:bulletEnabled val="1"/>
        </dgm:presLayoutVars>
      </dgm:prSet>
      <dgm:spPr/>
      <dgm:t>
        <a:bodyPr/>
        <a:lstStyle/>
        <a:p>
          <a:endParaRPr lang="en-US"/>
        </a:p>
      </dgm:t>
    </dgm:pt>
    <dgm:pt modelId="{70BBCE77-1AF4-498D-8F0D-64A5FCBBD729}" type="pres">
      <dgm:prSet presAssocID="{F70A03E9-9411-42A9-BE2C-E480D9F8B849}" presName="sibTrans" presStyleLbl="sibTrans2D1" presStyleIdx="1" presStyleCnt="6"/>
      <dgm:spPr/>
      <dgm:t>
        <a:bodyPr/>
        <a:lstStyle/>
        <a:p>
          <a:endParaRPr lang="en-US"/>
        </a:p>
      </dgm:t>
    </dgm:pt>
    <dgm:pt modelId="{67F46AC0-D92C-463D-B1F6-AE02FA6B24E4}" type="pres">
      <dgm:prSet presAssocID="{F70A03E9-9411-42A9-BE2C-E480D9F8B849}" presName="connectorText" presStyleLbl="sibTrans2D1" presStyleIdx="1" presStyleCnt="6"/>
      <dgm:spPr/>
      <dgm:t>
        <a:bodyPr/>
        <a:lstStyle/>
        <a:p>
          <a:endParaRPr lang="en-US"/>
        </a:p>
      </dgm:t>
    </dgm:pt>
    <dgm:pt modelId="{4F316B18-A883-4CF3-A452-E4195E336272}" type="pres">
      <dgm:prSet presAssocID="{294FDF37-91C3-4322-9B2A-310139C49B44}" presName="node" presStyleLbl="node1" presStyleIdx="2" presStyleCnt="6">
        <dgm:presLayoutVars>
          <dgm:bulletEnabled val="1"/>
        </dgm:presLayoutVars>
      </dgm:prSet>
      <dgm:spPr/>
      <dgm:t>
        <a:bodyPr/>
        <a:lstStyle/>
        <a:p>
          <a:endParaRPr lang="en-US"/>
        </a:p>
      </dgm:t>
    </dgm:pt>
    <dgm:pt modelId="{D0F43198-DB6A-439A-9FA9-842592A14C16}" type="pres">
      <dgm:prSet presAssocID="{209CD069-C948-4115-AECF-A4116B8D311B}" presName="sibTrans" presStyleLbl="sibTrans2D1" presStyleIdx="2" presStyleCnt="6"/>
      <dgm:spPr/>
      <dgm:t>
        <a:bodyPr/>
        <a:lstStyle/>
        <a:p>
          <a:endParaRPr lang="en-US"/>
        </a:p>
      </dgm:t>
    </dgm:pt>
    <dgm:pt modelId="{3F860506-7A7E-4B52-9280-EC941A4CDD2E}" type="pres">
      <dgm:prSet presAssocID="{209CD069-C948-4115-AECF-A4116B8D311B}" presName="connectorText" presStyleLbl="sibTrans2D1" presStyleIdx="2" presStyleCnt="6"/>
      <dgm:spPr/>
      <dgm:t>
        <a:bodyPr/>
        <a:lstStyle/>
        <a:p>
          <a:endParaRPr lang="en-US"/>
        </a:p>
      </dgm:t>
    </dgm:pt>
    <dgm:pt modelId="{E174D2AC-1328-4754-B96E-3A51867ADD39}" type="pres">
      <dgm:prSet presAssocID="{9E01BEE1-4A91-487A-8727-9D37D271217E}" presName="node" presStyleLbl="node1" presStyleIdx="3" presStyleCnt="6" custRadScaleRad="100033" custRadScaleInc="-3099">
        <dgm:presLayoutVars>
          <dgm:bulletEnabled val="1"/>
        </dgm:presLayoutVars>
      </dgm:prSet>
      <dgm:spPr/>
      <dgm:t>
        <a:bodyPr/>
        <a:lstStyle/>
        <a:p>
          <a:endParaRPr lang="en-US"/>
        </a:p>
      </dgm:t>
    </dgm:pt>
    <dgm:pt modelId="{84730517-22C5-4D64-915D-8CFAF3338C63}" type="pres">
      <dgm:prSet presAssocID="{2102F7E4-E106-4F55-ADDB-E73AF960DED3}" presName="sibTrans" presStyleLbl="sibTrans2D1" presStyleIdx="3" presStyleCnt="6"/>
      <dgm:spPr/>
      <dgm:t>
        <a:bodyPr/>
        <a:lstStyle/>
        <a:p>
          <a:endParaRPr lang="en-US"/>
        </a:p>
      </dgm:t>
    </dgm:pt>
    <dgm:pt modelId="{5645E830-0A14-426D-9921-35DF708C8E5F}" type="pres">
      <dgm:prSet presAssocID="{2102F7E4-E106-4F55-ADDB-E73AF960DED3}" presName="connectorText" presStyleLbl="sibTrans2D1" presStyleIdx="3" presStyleCnt="6"/>
      <dgm:spPr/>
      <dgm:t>
        <a:bodyPr/>
        <a:lstStyle/>
        <a:p>
          <a:endParaRPr lang="en-US"/>
        </a:p>
      </dgm:t>
    </dgm:pt>
    <dgm:pt modelId="{87E18C81-1639-42A6-BC7A-58176285B38F}" type="pres">
      <dgm:prSet presAssocID="{7D30E4E2-FF97-4EB6-B490-77D0C01574C4}" presName="node" presStyleLbl="node1" presStyleIdx="4" presStyleCnt="6">
        <dgm:presLayoutVars>
          <dgm:bulletEnabled val="1"/>
        </dgm:presLayoutVars>
      </dgm:prSet>
      <dgm:spPr/>
      <dgm:t>
        <a:bodyPr/>
        <a:lstStyle/>
        <a:p>
          <a:endParaRPr lang="en-US"/>
        </a:p>
      </dgm:t>
    </dgm:pt>
    <dgm:pt modelId="{8F50EF81-56EE-4649-826D-7713CC79A81C}" type="pres">
      <dgm:prSet presAssocID="{ED5FA85D-6AF8-453A-83F4-A445DCC1005F}" presName="sibTrans" presStyleLbl="sibTrans2D1" presStyleIdx="4" presStyleCnt="6"/>
      <dgm:spPr/>
      <dgm:t>
        <a:bodyPr/>
        <a:lstStyle/>
        <a:p>
          <a:endParaRPr lang="en-US"/>
        </a:p>
      </dgm:t>
    </dgm:pt>
    <dgm:pt modelId="{6DB3978C-29B0-4CD9-B4E4-7811AD571AC5}" type="pres">
      <dgm:prSet presAssocID="{ED5FA85D-6AF8-453A-83F4-A445DCC1005F}" presName="connectorText" presStyleLbl="sibTrans2D1" presStyleIdx="4" presStyleCnt="6"/>
      <dgm:spPr/>
      <dgm:t>
        <a:bodyPr/>
        <a:lstStyle/>
        <a:p>
          <a:endParaRPr lang="en-US"/>
        </a:p>
      </dgm:t>
    </dgm:pt>
    <dgm:pt modelId="{24984D29-E7B9-4A23-B82B-ABFC482E30C0}" type="pres">
      <dgm:prSet presAssocID="{04B3FB12-4BCF-456D-89EE-3D4C3C565067}" presName="node" presStyleLbl="node1" presStyleIdx="5" presStyleCnt="6">
        <dgm:presLayoutVars>
          <dgm:bulletEnabled val="1"/>
        </dgm:presLayoutVars>
      </dgm:prSet>
      <dgm:spPr/>
      <dgm:t>
        <a:bodyPr/>
        <a:lstStyle/>
        <a:p>
          <a:endParaRPr lang="en-US"/>
        </a:p>
      </dgm:t>
    </dgm:pt>
    <dgm:pt modelId="{23DEE1A6-0674-449A-9EB1-ACC5A0130E28}" type="pres">
      <dgm:prSet presAssocID="{71669FAC-C85F-4540-9556-0CD14D32D265}" presName="sibTrans" presStyleLbl="sibTrans2D1" presStyleIdx="5" presStyleCnt="6"/>
      <dgm:spPr/>
      <dgm:t>
        <a:bodyPr/>
        <a:lstStyle/>
        <a:p>
          <a:endParaRPr lang="en-US"/>
        </a:p>
      </dgm:t>
    </dgm:pt>
    <dgm:pt modelId="{5FDED911-6F52-4971-B109-5993990D710D}" type="pres">
      <dgm:prSet presAssocID="{71669FAC-C85F-4540-9556-0CD14D32D265}" presName="connectorText" presStyleLbl="sibTrans2D1" presStyleIdx="5" presStyleCnt="6"/>
      <dgm:spPr/>
      <dgm:t>
        <a:bodyPr/>
        <a:lstStyle/>
        <a:p>
          <a:endParaRPr lang="en-US"/>
        </a:p>
      </dgm:t>
    </dgm:pt>
  </dgm:ptLst>
  <dgm:cxnLst>
    <dgm:cxn modelId="{74D9FF78-E18A-4EAD-BB10-76A74F6EB5F2}" srcId="{241575E0-C505-47E4-939D-700705D4658E}" destId="{9E01BEE1-4A91-487A-8727-9D37D271217E}" srcOrd="3" destOrd="0" parTransId="{7F8C727B-2E7A-4EFE-977F-00933AFE527D}" sibTransId="{2102F7E4-E106-4F55-ADDB-E73AF960DED3}"/>
    <dgm:cxn modelId="{110C42C2-D743-493E-91CB-3D69124C9192}" srcId="{241575E0-C505-47E4-939D-700705D4658E}" destId="{04B3FB12-4BCF-456D-89EE-3D4C3C565067}" srcOrd="5" destOrd="0" parTransId="{8CB329D8-019B-44A0-9B1D-A5A8DB3E6778}" sibTransId="{71669FAC-C85F-4540-9556-0CD14D32D265}"/>
    <dgm:cxn modelId="{2E9CB448-ADBF-4AA1-B63D-18F2FE8362DA}" srcId="{241575E0-C505-47E4-939D-700705D4658E}" destId="{7D30E4E2-FF97-4EB6-B490-77D0C01574C4}" srcOrd="4" destOrd="0" parTransId="{6134D3B8-E551-4EE3-9A81-A59289D1CE05}" sibTransId="{ED5FA85D-6AF8-453A-83F4-A445DCC1005F}"/>
    <dgm:cxn modelId="{8D904A54-373A-44A8-AFD5-E9DD82C3735A}" type="presOf" srcId="{209CD069-C948-4115-AECF-A4116B8D311B}" destId="{3F860506-7A7E-4B52-9280-EC941A4CDD2E}" srcOrd="1" destOrd="0" presId="urn:microsoft.com/office/officeart/2005/8/layout/cycle2"/>
    <dgm:cxn modelId="{F3B7EF5E-94D3-4BDC-99E5-3E535C6C3889}" type="presOf" srcId="{ED5FA85D-6AF8-453A-83F4-A445DCC1005F}" destId="{6DB3978C-29B0-4CD9-B4E4-7811AD571AC5}" srcOrd="1" destOrd="0" presId="urn:microsoft.com/office/officeart/2005/8/layout/cycle2"/>
    <dgm:cxn modelId="{CDAA1E6B-A533-42E9-838C-64E55C7EF772}" type="presOf" srcId="{5CA9E436-3747-4634-A7EE-2B6C85D8D91D}" destId="{45D56403-9A7F-47A0-B247-4DD79664410C}" srcOrd="0" destOrd="0" presId="urn:microsoft.com/office/officeart/2005/8/layout/cycle2"/>
    <dgm:cxn modelId="{5FE178B4-CBB1-4A2C-9539-BF4AC4FB0146}" type="presOf" srcId="{209CD069-C948-4115-AECF-A4116B8D311B}" destId="{D0F43198-DB6A-439A-9FA9-842592A14C16}" srcOrd="0" destOrd="0" presId="urn:microsoft.com/office/officeart/2005/8/layout/cycle2"/>
    <dgm:cxn modelId="{673D6683-6F04-4D5F-9F68-4A33F7FFA106}" type="presOf" srcId="{71669FAC-C85F-4540-9556-0CD14D32D265}" destId="{5FDED911-6F52-4971-B109-5993990D710D}" srcOrd="1" destOrd="0" presId="urn:microsoft.com/office/officeart/2005/8/layout/cycle2"/>
    <dgm:cxn modelId="{3953EEE1-7461-43B8-8419-5819F2FE2F70}" type="presOf" srcId="{9E01BEE1-4A91-487A-8727-9D37D271217E}" destId="{E174D2AC-1328-4754-B96E-3A51867ADD39}" srcOrd="0" destOrd="0" presId="urn:microsoft.com/office/officeart/2005/8/layout/cycle2"/>
    <dgm:cxn modelId="{554DAD41-C94C-47CC-B176-5F60A64BAB75}" type="presOf" srcId="{7D30E4E2-FF97-4EB6-B490-77D0C01574C4}" destId="{87E18C81-1639-42A6-BC7A-58176285B38F}" srcOrd="0" destOrd="0" presId="urn:microsoft.com/office/officeart/2005/8/layout/cycle2"/>
    <dgm:cxn modelId="{22D3CB81-0A7D-4A53-B6AB-D4D1C0D27E51}" type="presOf" srcId="{F70A03E9-9411-42A9-BE2C-E480D9F8B849}" destId="{70BBCE77-1AF4-498D-8F0D-64A5FCBBD729}" srcOrd="0" destOrd="0" presId="urn:microsoft.com/office/officeart/2005/8/layout/cycle2"/>
    <dgm:cxn modelId="{DF412053-CBF1-46E1-8C17-2CDD5FE105C3}" type="presOf" srcId="{294FDF37-91C3-4322-9B2A-310139C49B44}" destId="{4F316B18-A883-4CF3-A452-E4195E336272}" srcOrd="0" destOrd="0" presId="urn:microsoft.com/office/officeart/2005/8/layout/cycle2"/>
    <dgm:cxn modelId="{030AA576-01F4-417D-A6A8-CCA7C01AA35D}" type="presOf" srcId="{241575E0-C505-47E4-939D-700705D4658E}" destId="{B2F35EDC-A09A-4DE8-A6FC-A9C511C41C9E}" srcOrd="0" destOrd="0" presId="urn:microsoft.com/office/officeart/2005/8/layout/cycle2"/>
    <dgm:cxn modelId="{1514A908-76E8-46F1-B09F-FF921235A391}" type="presOf" srcId="{2102F7E4-E106-4F55-ADDB-E73AF960DED3}" destId="{84730517-22C5-4D64-915D-8CFAF3338C63}" srcOrd="0" destOrd="0" presId="urn:microsoft.com/office/officeart/2005/8/layout/cycle2"/>
    <dgm:cxn modelId="{EAD8335D-C446-4F02-BD3C-85E4261F23FA}" srcId="{241575E0-C505-47E4-939D-700705D4658E}" destId="{7D13BC38-6D1A-4F03-A923-513663A097A1}" srcOrd="1" destOrd="0" parTransId="{70A34C29-7F95-4CA3-B2EF-CBB461297832}" sibTransId="{F70A03E9-9411-42A9-BE2C-E480D9F8B849}"/>
    <dgm:cxn modelId="{402460FD-9B79-4F58-BED8-ED5289E6948A}" type="presOf" srcId="{04B3FB12-4BCF-456D-89EE-3D4C3C565067}" destId="{24984D29-E7B9-4A23-B82B-ABFC482E30C0}" srcOrd="0" destOrd="0" presId="urn:microsoft.com/office/officeart/2005/8/layout/cycle2"/>
    <dgm:cxn modelId="{93CB0E64-7211-4B32-8560-52D9C16D1D63}" type="presOf" srcId="{560AD534-CD9C-47CC-8485-0E57C10D1008}" destId="{BFA7FCA1-2C9C-479E-996D-CD220CBA3194}" srcOrd="0" destOrd="0" presId="urn:microsoft.com/office/officeart/2005/8/layout/cycle2"/>
    <dgm:cxn modelId="{16446E52-4F8E-40F6-BEFD-C9718889425E}" type="presOf" srcId="{5CA9E436-3747-4634-A7EE-2B6C85D8D91D}" destId="{0866D2EB-2488-491D-A47B-82707D107221}" srcOrd="1" destOrd="0" presId="urn:microsoft.com/office/officeart/2005/8/layout/cycle2"/>
    <dgm:cxn modelId="{C8428D4F-3772-45F3-B800-6B26AC45A30E}" type="presOf" srcId="{7D13BC38-6D1A-4F03-A923-513663A097A1}" destId="{A7B0F0F5-28E1-4795-A84D-F45D51A285A0}" srcOrd="0" destOrd="0" presId="urn:microsoft.com/office/officeart/2005/8/layout/cycle2"/>
    <dgm:cxn modelId="{51746EDA-1899-42FB-86E2-3283256822E5}" srcId="{241575E0-C505-47E4-939D-700705D4658E}" destId="{294FDF37-91C3-4322-9B2A-310139C49B44}" srcOrd="2" destOrd="0" parTransId="{00C83F1F-D250-4AA4-9719-49C49AB535A8}" sibTransId="{209CD069-C948-4115-AECF-A4116B8D311B}"/>
    <dgm:cxn modelId="{6E7A83AD-C842-4924-A273-745D64F60BE9}" type="presOf" srcId="{F70A03E9-9411-42A9-BE2C-E480D9F8B849}" destId="{67F46AC0-D92C-463D-B1F6-AE02FA6B24E4}" srcOrd="1" destOrd="0" presId="urn:microsoft.com/office/officeart/2005/8/layout/cycle2"/>
    <dgm:cxn modelId="{D44902F0-56B6-42BE-B4C9-5779C1EACA5A}" srcId="{241575E0-C505-47E4-939D-700705D4658E}" destId="{560AD534-CD9C-47CC-8485-0E57C10D1008}" srcOrd="0" destOrd="0" parTransId="{D8645016-1728-4431-A24F-62BB61760870}" sibTransId="{5CA9E436-3747-4634-A7EE-2B6C85D8D91D}"/>
    <dgm:cxn modelId="{5ADDFF71-B6CF-454C-AB3F-CA5193C75A11}" type="presOf" srcId="{2102F7E4-E106-4F55-ADDB-E73AF960DED3}" destId="{5645E830-0A14-426D-9921-35DF708C8E5F}" srcOrd="1" destOrd="0" presId="urn:microsoft.com/office/officeart/2005/8/layout/cycle2"/>
    <dgm:cxn modelId="{ABA02CCB-D5AB-4AE5-A2D9-FF2C5226B5FD}" type="presOf" srcId="{71669FAC-C85F-4540-9556-0CD14D32D265}" destId="{23DEE1A6-0674-449A-9EB1-ACC5A0130E28}" srcOrd="0" destOrd="0" presId="urn:microsoft.com/office/officeart/2005/8/layout/cycle2"/>
    <dgm:cxn modelId="{49752356-2BA8-49B6-9DF2-8E6EA112A7C2}" type="presOf" srcId="{ED5FA85D-6AF8-453A-83F4-A445DCC1005F}" destId="{8F50EF81-56EE-4649-826D-7713CC79A81C}" srcOrd="0" destOrd="0" presId="urn:microsoft.com/office/officeart/2005/8/layout/cycle2"/>
    <dgm:cxn modelId="{6227C993-AADF-4D63-9B66-72B8CC46C518}" type="presParOf" srcId="{B2F35EDC-A09A-4DE8-A6FC-A9C511C41C9E}" destId="{BFA7FCA1-2C9C-479E-996D-CD220CBA3194}" srcOrd="0" destOrd="0" presId="urn:microsoft.com/office/officeart/2005/8/layout/cycle2"/>
    <dgm:cxn modelId="{36CCE32C-4EE9-4573-9986-380A687FEA71}" type="presParOf" srcId="{B2F35EDC-A09A-4DE8-A6FC-A9C511C41C9E}" destId="{45D56403-9A7F-47A0-B247-4DD79664410C}" srcOrd="1" destOrd="0" presId="urn:microsoft.com/office/officeart/2005/8/layout/cycle2"/>
    <dgm:cxn modelId="{DEF8A02C-DD00-41FD-82B8-C8D10FF74365}" type="presParOf" srcId="{45D56403-9A7F-47A0-B247-4DD79664410C}" destId="{0866D2EB-2488-491D-A47B-82707D107221}" srcOrd="0" destOrd="0" presId="urn:microsoft.com/office/officeart/2005/8/layout/cycle2"/>
    <dgm:cxn modelId="{F447DC99-89CB-488E-A4CE-B2C0C765067A}" type="presParOf" srcId="{B2F35EDC-A09A-4DE8-A6FC-A9C511C41C9E}" destId="{A7B0F0F5-28E1-4795-A84D-F45D51A285A0}" srcOrd="2" destOrd="0" presId="urn:microsoft.com/office/officeart/2005/8/layout/cycle2"/>
    <dgm:cxn modelId="{F6321D05-E6CC-4040-9D6C-79CA8F603A3B}" type="presParOf" srcId="{B2F35EDC-A09A-4DE8-A6FC-A9C511C41C9E}" destId="{70BBCE77-1AF4-498D-8F0D-64A5FCBBD729}" srcOrd="3" destOrd="0" presId="urn:microsoft.com/office/officeart/2005/8/layout/cycle2"/>
    <dgm:cxn modelId="{185D1B05-E37D-45E2-AB93-34CC58D15175}" type="presParOf" srcId="{70BBCE77-1AF4-498D-8F0D-64A5FCBBD729}" destId="{67F46AC0-D92C-463D-B1F6-AE02FA6B24E4}" srcOrd="0" destOrd="0" presId="urn:microsoft.com/office/officeart/2005/8/layout/cycle2"/>
    <dgm:cxn modelId="{002AF5E0-C477-418F-9B1F-A329B9672FBE}" type="presParOf" srcId="{B2F35EDC-A09A-4DE8-A6FC-A9C511C41C9E}" destId="{4F316B18-A883-4CF3-A452-E4195E336272}" srcOrd="4" destOrd="0" presId="urn:microsoft.com/office/officeart/2005/8/layout/cycle2"/>
    <dgm:cxn modelId="{A5F6FA51-B2FF-4742-AEBA-A7715AA8F87D}" type="presParOf" srcId="{B2F35EDC-A09A-4DE8-A6FC-A9C511C41C9E}" destId="{D0F43198-DB6A-439A-9FA9-842592A14C16}" srcOrd="5" destOrd="0" presId="urn:microsoft.com/office/officeart/2005/8/layout/cycle2"/>
    <dgm:cxn modelId="{93123983-6A08-4E51-9012-881000BE63A1}" type="presParOf" srcId="{D0F43198-DB6A-439A-9FA9-842592A14C16}" destId="{3F860506-7A7E-4B52-9280-EC941A4CDD2E}" srcOrd="0" destOrd="0" presId="urn:microsoft.com/office/officeart/2005/8/layout/cycle2"/>
    <dgm:cxn modelId="{F7FBC036-4540-4E38-A2B5-A7D542A34F3D}" type="presParOf" srcId="{B2F35EDC-A09A-4DE8-A6FC-A9C511C41C9E}" destId="{E174D2AC-1328-4754-B96E-3A51867ADD39}" srcOrd="6" destOrd="0" presId="urn:microsoft.com/office/officeart/2005/8/layout/cycle2"/>
    <dgm:cxn modelId="{7091D2F1-D7BB-41B7-BC70-FB8D6DBDC8CA}" type="presParOf" srcId="{B2F35EDC-A09A-4DE8-A6FC-A9C511C41C9E}" destId="{84730517-22C5-4D64-915D-8CFAF3338C63}" srcOrd="7" destOrd="0" presId="urn:microsoft.com/office/officeart/2005/8/layout/cycle2"/>
    <dgm:cxn modelId="{C7E8EE8D-6264-4A70-AAC5-D7612E5CA121}" type="presParOf" srcId="{84730517-22C5-4D64-915D-8CFAF3338C63}" destId="{5645E830-0A14-426D-9921-35DF708C8E5F}" srcOrd="0" destOrd="0" presId="urn:microsoft.com/office/officeart/2005/8/layout/cycle2"/>
    <dgm:cxn modelId="{F3C739A3-EF01-475D-A1F6-270F205FD6A8}" type="presParOf" srcId="{B2F35EDC-A09A-4DE8-A6FC-A9C511C41C9E}" destId="{87E18C81-1639-42A6-BC7A-58176285B38F}" srcOrd="8" destOrd="0" presId="urn:microsoft.com/office/officeart/2005/8/layout/cycle2"/>
    <dgm:cxn modelId="{EEEC6246-8692-445F-A02D-EB0E5950070A}" type="presParOf" srcId="{B2F35EDC-A09A-4DE8-A6FC-A9C511C41C9E}" destId="{8F50EF81-56EE-4649-826D-7713CC79A81C}" srcOrd="9" destOrd="0" presId="urn:microsoft.com/office/officeart/2005/8/layout/cycle2"/>
    <dgm:cxn modelId="{1669FAB7-A1D3-4A75-BFBF-FBB7402FEE97}" type="presParOf" srcId="{8F50EF81-56EE-4649-826D-7713CC79A81C}" destId="{6DB3978C-29B0-4CD9-B4E4-7811AD571AC5}" srcOrd="0" destOrd="0" presId="urn:microsoft.com/office/officeart/2005/8/layout/cycle2"/>
    <dgm:cxn modelId="{6ECA3239-7616-4A45-A856-1F2AE9CF632F}" type="presParOf" srcId="{B2F35EDC-A09A-4DE8-A6FC-A9C511C41C9E}" destId="{24984D29-E7B9-4A23-B82B-ABFC482E30C0}" srcOrd="10" destOrd="0" presId="urn:microsoft.com/office/officeart/2005/8/layout/cycle2"/>
    <dgm:cxn modelId="{D5B8A6D8-671C-4754-BA87-E3BC2EDDC789}" type="presParOf" srcId="{B2F35EDC-A09A-4DE8-A6FC-A9C511C41C9E}" destId="{23DEE1A6-0674-449A-9EB1-ACC5A0130E28}" srcOrd="11" destOrd="0" presId="urn:microsoft.com/office/officeart/2005/8/layout/cycle2"/>
    <dgm:cxn modelId="{B0AC12A8-59C5-4BD4-93F3-683176AB4AFD}" type="presParOf" srcId="{23DEE1A6-0674-449A-9EB1-ACC5A0130E28}" destId="{5FDED911-6F52-4971-B109-5993990D710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D1062-A259-4BF6-B92F-A58C0FB76F2D}" type="doc">
      <dgm:prSet loTypeId="urn:microsoft.com/office/officeart/2005/8/layout/vList2" loCatId="list" qsTypeId="urn:microsoft.com/office/officeart/2005/8/quickstyle/3d5" qsCatId="3D" csTypeId="urn:microsoft.com/office/officeart/2005/8/colors/accent1_2" csCatId="accent1" phldr="1"/>
      <dgm:spPr/>
      <dgm:t>
        <a:bodyPr/>
        <a:lstStyle/>
        <a:p>
          <a:endParaRPr lang="en-US"/>
        </a:p>
      </dgm:t>
    </dgm:pt>
    <dgm:pt modelId="{B3522173-D2E6-4DF7-998F-11E49618EA87}">
      <dgm:prSet phldrT="[Text]" custT="1"/>
      <dgm:spPr/>
      <dgm:t>
        <a:bodyPr/>
        <a:lstStyle/>
        <a:p>
          <a:r>
            <a:rPr lang="en-US" sz="2800" b="1" dirty="0" smtClean="0">
              <a:latin typeface="Aharoni" pitchFamily="2" charset="-79"/>
              <a:cs typeface="Aharoni" pitchFamily="2" charset="-79"/>
            </a:rPr>
            <a:t>confirmatory data analysis</a:t>
          </a:r>
        </a:p>
      </dgm:t>
    </dgm:pt>
    <dgm:pt modelId="{4A1A0A70-4868-4110-9753-E53EBBFEDD55}" type="parTrans" cxnId="{68DA1011-FAAB-4EAD-A084-5C51EEC814BD}">
      <dgm:prSet/>
      <dgm:spPr/>
      <dgm:t>
        <a:bodyPr/>
        <a:lstStyle/>
        <a:p>
          <a:endParaRPr lang="en-US"/>
        </a:p>
      </dgm:t>
    </dgm:pt>
    <dgm:pt modelId="{007E3555-83F7-4FA9-AC9B-5FC666E79CB2}" type="sibTrans" cxnId="{68DA1011-FAAB-4EAD-A084-5C51EEC814BD}">
      <dgm:prSet/>
      <dgm:spPr/>
      <dgm:t>
        <a:bodyPr/>
        <a:lstStyle/>
        <a:p>
          <a:endParaRPr lang="en-US"/>
        </a:p>
      </dgm:t>
    </dgm:pt>
    <dgm:pt modelId="{9B9627C5-F2F1-4BB0-AE70-6C395546FEB0}">
      <dgm:prSet phldrT="[Text]" custT="1"/>
      <dgm:spPr/>
      <dgm:t>
        <a:bodyPr/>
        <a:lstStyle/>
        <a:p>
          <a:r>
            <a:rPr lang="en-US" sz="3100" kern="1200" smtClean="0">
              <a:latin typeface="Arabic Typesetting" pitchFamily="66" charset="-78"/>
              <a:ea typeface="+mn-ea"/>
              <a:cs typeface="Arabic Typesetting" pitchFamily="66" charset="-78"/>
            </a:rPr>
            <a:t>using charts and other visual representations to present results) </a:t>
          </a:r>
          <a:endParaRPr lang="en-US" sz="3100" kern="1200" dirty="0" smtClean="0">
            <a:latin typeface="Arabic Typesetting" pitchFamily="66" charset="-78"/>
            <a:ea typeface="+mn-ea"/>
            <a:cs typeface="Arabic Typesetting" pitchFamily="66" charset="-78"/>
          </a:endParaRPr>
        </a:p>
      </dgm:t>
    </dgm:pt>
    <dgm:pt modelId="{8B101483-D617-46DE-8047-97466F3A0FC2}" type="parTrans" cxnId="{8A74D244-ED6C-4366-BD2F-92AA2541B9F0}">
      <dgm:prSet/>
      <dgm:spPr/>
      <dgm:t>
        <a:bodyPr/>
        <a:lstStyle/>
        <a:p>
          <a:endParaRPr lang="en-US"/>
        </a:p>
      </dgm:t>
    </dgm:pt>
    <dgm:pt modelId="{C46B4539-BEA7-40BD-94BE-54C85F894EFF}" type="sibTrans" cxnId="{8A74D244-ED6C-4366-BD2F-92AA2541B9F0}">
      <dgm:prSet/>
      <dgm:spPr/>
      <dgm:t>
        <a:bodyPr/>
        <a:lstStyle/>
        <a:p>
          <a:endParaRPr lang="en-US"/>
        </a:p>
      </dgm:t>
    </dgm:pt>
    <dgm:pt modelId="{269CCD28-1A5A-407C-AB93-F69155CA6B5D}">
      <dgm:prSet phldrT="[Text]" custT="1"/>
      <dgm:spPr/>
      <dgm:t>
        <a:bodyPr/>
        <a:lstStyle/>
        <a:p>
          <a:r>
            <a:rPr lang="en-US" sz="2800" b="1" dirty="0" smtClean="0">
              <a:latin typeface="Aharoni" pitchFamily="2" charset="-79"/>
              <a:cs typeface="Aharoni" pitchFamily="2" charset="-79"/>
            </a:rPr>
            <a:t>exploratory data analysis</a:t>
          </a:r>
        </a:p>
      </dgm:t>
    </dgm:pt>
    <dgm:pt modelId="{522A1A10-3E9A-43FF-916C-37D23C1C1A45}" type="parTrans" cxnId="{16FB0B3A-24FA-47CD-B1E6-5D1AB11476A1}">
      <dgm:prSet/>
      <dgm:spPr/>
      <dgm:t>
        <a:bodyPr/>
        <a:lstStyle/>
        <a:p>
          <a:endParaRPr lang="en-US"/>
        </a:p>
      </dgm:t>
    </dgm:pt>
    <dgm:pt modelId="{644144BD-D819-431A-B685-FEB1B6FC3BAB}" type="sibTrans" cxnId="{16FB0B3A-24FA-47CD-B1E6-5D1AB11476A1}">
      <dgm:prSet/>
      <dgm:spPr/>
      <dgm:t>
        <a:bodyPr/>
        <a:lstStyle/>
        <a:p>
          <a:endParaRPr lang="en-US"/>
        </a:p>
      </dgm:t>
    </dgm:pt>
    <dgm:pt modelId="{24A7D8FA-E37C-40FE-AF5C-634E02560212}">
      <dgm:prSet phldrT="[Text]" custT="1"/>
      <dgm:spPr/>
      <dgm:t>
        <a:bodyPr/>
        <a:lstStyle/>
        <a:p>
          <a:r>
            <a:rPr lang="en-US" sz="3100" kern="1200" smtClean="0">
              <a:latin typeface="Arabic Typesetting" pitchFamily="66" charset="-78"/>
              <a:ea typeface="+mn-ea"/>
              <a:cs typeface="Arabic Typesetting" pitchFamily="66" charset="-78"/>
            </a:rPr>
            <a:t>interacting with the data</a:t>
          </a:r>
          <a:endParaRPr lang="en-US" sz="3100" kern="1200" dirty="0" smtClean="0">
            <a:latin typeface="Arabic Typesetting" pitchFamily="66" charset="-78"/>
            <a:ea typeface="+mn-ea"/>
            <a:cs typeface="Arabic Typesetting" pitchFamily="66" charset="-78"/>
          </a:endParaRPr>
        </a:p>
      </dgm:t>
    </dgm:pt>
    <dgm:pt modelId="{C728DAC1-4B11-4129-8F54-6B8CA8EAC7FF}" type="parTrans" cxnId="{AC151F4C-773E-449C-9410-620B3880D7F6}">
      <dgm:prSet/>
      <dgm:spPr/>
      <dgm:t>
        <a:bodyPr/>
        <a:lstStyle/>
        <a:p>
          <a:endParaRPr lang="en-US"/>
        </a:p>
      </dgm:t>
    </dgm:pt>
    <dgm:pt modelId="{A97D0EB8-DB7B-4BCD-93E9-F30A04852B5E}" type="sibTrans" cxnId="{AC151F4C-773E-449C-9410-620B3880D7F6}">
      <dgm:prSet/>
      <dgm:spPr/>
      <dgm:t>
        <a:bodyPr/>
        <a:lstStyle/>
        <a:p>
          <a:endParaRPr lang="en-US"/>
        </a:p>
      </dgm:t>
    </dgm:pt>
    <dgm:pt modelId="{6EE4A3B2-B23B-4FB8-BB11-7948446751C7}" type="pres">
      <dgm:prSet presAssocID="{F2AD1062-A259-4BF6-B92F-A58C0FB76F2D}" presName="linear" presStyleCnt="0">
        <dgm:presLayoutVars>
          <dgm:animLvl val="lvl"/>
          <dgm:resizeHandles val="exact"/>
        </dgm:presLayoutVars>
      </dgm:prSet>
      <dgm:spPr/>
      <dgm:t>
        <a:bodyPr/>
        <a:lstStyle/>
        <a:p>
          <a:endParaRPr lang="en-US"/>
        </a:p>
      </dgm:t>
    </dgm:pt>
    <dgm:pt modelId="{AA4646B0-795C-49E2-94AE-480F4A115E04}" type="pres">
      <dgm:prSet presAssocID="{B3522173-D2E6-4DF7-998F-11E49618EA87}" presName="parentText" presStyleLbl="node1" presStyleIdx="0" presStyleCnt="2">
        <dgm:presLayoutVars>
          <dgm:chMax val="0"/>
          <dgm:bulletEnabled val="1"/>
        </dgm:presLayoutVars>
      </dgm:prSet>
      <dgm:spPr/>
      <dgm:t>
        <a:bodyPr/>
        <a:lstStyle/>
        <a:p>
          <a:endParaRPr lang="en-US"/>
        </a:p>
      </dgm:t>
    </dgm:pt>
    <dgm:pt modelId="{B5BF6E03-D413-454B-B38E-7D947CE16A8D}" type="pres">
      <dgm:prSet presAssocID="{B3522173-D2E6-4DF7-998F-11E49618EA87}" presName="childText" presStyleLbl="revTx" presStyleIdx="0" presStyleCnt="2">
        <dgm:presLayoutVars>
          <dgm:bulletEnabled val="1"/>
        </dgm:presLayoutVars>
      </dgm:prSet>
      <dgm:spPr/>
      <dgm:t>
        <a:bodyPr/>
        <a:lstStyle/>
        <a:p>
          <a:endParaRPr lang="en-US"/>
        </a:p>
      </dgm:t>
    </dgm:pt>
    <dgm:pt modelId="{5326AC5C-839B-4932-B7F7-1C1BBF9B0EFA}" type="pres">
      <dgm:prSet presAssocID="{269CCD28-1A5A-407C-AB93-F69155CA6B5D}" presName="parentText" presStyleLbl="node1" presStyleIdx="1" presStyleCnt="2">
        <dgm:presLayoutVars>
          <dgm:chMax val="0"/>
          <dgm:bulletEnabled val="1"/>
        </dgm:presLayoutVars>
      </dgm:prSet>
      <dgm:spPr/>
      <dgm:t>
        <a:bodyPr/>
        <a:lstStyle/>
        <a:p>
          <a:endParaRPr lang="en-US"/>
        </a:p>
      </dgm:t>
    </dgm:pt>
    <dgm:pt modelId="{1866CE60-CB44-4B53-92F5-042939128807}" type="pres">
      <dgm:prSet presAssocID="{269CCD28-1A5A-407C-AB93-F69155CA6B5D}" presName="childText" presStyleLbl="revTx" presStyleIdx="1" presStyleCnt="2">
        <dgm:presLayoutVars>
          <dgm:bulletEnabled val="1"/>
        </dgm:presLayoutVars>
      </dgm:prSet>
      <dgm:spPr/>
      <dgm:t>
        <a:bodyPr/>
        <a:lstStyle/>
        <a:p>
          <a:endParaRPr lang="en-US"/>
        </a:p>
      </dgm:t>
    </dgm:pt>
  </dgm:ptLst>
  <dgm:cxnLst>
    <dgm:cxn modelId="{AC151F4C-773E-449C-9410-620B3880D7F6}" srcId="{269CCD28-1A5A-407C-AB93-F69155CA6B5D}" destId="{24A7D8FA-E37C-40FE-AF5C-634E02560212}" srcOrd="0" destOrd="0" parTransId="{C728DAC1-4B11-4129-8F54-6B8CA8EAC7FF}" sibTransId="{A97D0EB8-DB7B-4BCD-93E9-F30A04852B5E}"/>
    <dgm:cxn modelId="{D96371BD-C789-485D-869A-CF2874E402BD}" type="presOf" srcId="{B3522173-D2E6-4DF7-998F-11E49618EA87}" destId="{AA4646B0-795C-49E2-94AE-480F4A115E04}" srcOrd="0" destOrd="0" presId="urn:microsoft.com/office/officeart/2005/8/layout/vList2"/>
    <dgm:cxn modelId="{8A74D244-ED6C-4366-BD2F-92AA2541B9F0}" srcId="{B3522173-D2E6-4DF7-998F-11E49618EA87}" destId="{9B9627C5-F2F1-4BB0-AE70-6C395546FEB0}" srcOrd="0" destOrd="0" parTransId="{8B101483-D617-46DE-8047-97466F3A0FC2}" sibTransId="{C46B4539-BEA7-40BD-94BE-54C85F894EFF}"/>
    <dgm:cxn modelId="{4EED3376-6BBD-46F6-922B-6938E2ABEAE1}" type="presOf" srcId="{F2AD1062-A259-4BF6-B92F-A58C0FB76F2D}" destId="{6EE4A3B2-B23B-4FB8-BB11-7948446751C7}" srcOrd="0" destOrd="0" presId="urn:microsoft.com/office/officeart/2005/8/layout/vList2"/>
    <dgm:cxn modelId="{68DA1011-FAAB-4EAD-A084-5C51EEC814BD}" srcId="{F2AD1062-A259-4BF6-B92F-A58C0FB76F2D}" destId="{B3522173-D2E6-4DF7-998F-11E49618EA87}" srcOrd="0" destOrd="0" parTransId="{4A1A0A70-4868-4110-9753-E53EBBFEDD55}" sibTransId="{007E3555-83F7-4FA9-AC9B-5FC666E79CB2}"/>
    <dgm:cxn modelId="{16FB0B3A-24FA-47CD-B1E6-5D1AB11476A1}" srcId="{F2AD1062-A259-4BF6-B92F-A58C0FB76F2D}" destId="{269CCD28-1A5A-407C-AB93-F69155CA6B5D}" srcOrd="1" destOrd="0" parTransId="{522A1A10-3E9A-43FF-916C-37D23C1C1A45}" sibTransId="{644144BD-D819-431A-B685-FEB1B6FC3BAB}"/>
    <dgm:cxn modelId="{D749991A-12F9-40F5-966D-C8E03C006E09}" type="presOf" srcId="{269CCD28-1A5A-407C-AB93-F69155CA6B5D}" destId="{5326AC5C-839B-4932-B7F7-1C1BBF9B0EFA}" srcOrd="0" destOrd="0" presId="urn:microsoft.com/office/officeart/2005/8/layout/vList2"/>
    <dgm:cxn modelId="{174D94CC-A778-4788-B075-963ED7C0B83A}" type="presOf" srcId="{9B9627C5-F2F1-4BB0-AE70-6C395546FEB0}" destId="{B5BF6E03-D413-454B-B38E-7D947CE16A8D}" srcOrd="0" destOrd="0" presId="urn:microsoft.com/office/officeart/2005/8/layout/vList2"/>
    <dgm:cxn modelId="{AC6B5A68-54F3-48A5-B2FA-29ABF04A30C7}" type="presOf" srcId="{24A7D8FA-E37C-40FE-AF5C-634E02560212}" destId="{1866CE60-CB44-4B53-92F5-042939128807}" srcOrd="0" destOrd="0" presId="urn:microsoft.com/office/officeart/2005/8/layout/vList2"/>
    <dgm:cxn modelId="{ACF81068-F6C2-4BBE-A12D-DE7C647D72DB}" type="presParOf" srcId="{6EE4A3B2-B23B-4FB8-BB11-7948446751C7}" destId="{AA4646B0-795C-49E2-94AE-480F4A115E04}" srcOrd="0" destOrd="0" presId="urn:microsoft.com/office/officeart/2005/8/layout/vList2"/>
    <dgm:cxn modelId="{1F68D506-709E-416D-8F78-99BCE637B117}" type="presParOf" srcId="{6EE4A3B2-B23B-4FB8-BB11-7948446751C7}" destId="{B5BF6E03-D413-454B-B38E-7D947CE16A8D}" srcOrd="1" destOrd="0" presId="urn:microsoft.com/office/officeart/2005/8/layout/vList2"/>
    <dgm:cxn modelId="{A1F99CBA-2D24-4D2D-9DB6-946CA1125D44}" type="presParOf" srcId="{6EE4A3B2-B23B-4FB8-BB11-7948446751C7}" destId="{5326AC5C-839B-4932-B7F7-1C1BBF9B0EFA}" srcOrd="2" destOrd="0" presId="urn:microsoft.com/office/officeart/2005/8/layout/vList2"/>
    <dgm:cxn modelId="{F224693F-AB21-42AB-8728-C71F48BC557B}" type="presParOf" srcId="{6EE4A3B2-B23B-4FB8-BB11-7948446751C7}" destId="{1866CE60-CB44-4B53-92F5-0429391288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E172C-3788-4860-A9D2-3C01E0B72A0B}" type="doc">
      <dgm:prSet loTypeId="urn:microsoft.com/office/officeart/2005/8/layout/radial4" loCatId="relationship" qsTypeId="urn:microsoft.com/office/officeart/2005/8/quickstyle/3d5" qsCatId="3D" csTypeId="urn:microsoft.com/office/officeart/2005/8/colors/accent1_2" csCatId="accent1" phldr="1"/>
      <dgm:spPr/>
      <dgm:t>
        <a:bodyPr/>
        <a:lstStyle/>
        <a:p>
          <a:endParaRPr lang="en-US"/>
        </a:p>
      </dgm:t>
    </dgm:pt>
    <dgm:pt modelId="{43B92FDA-B7E9-4912-81CD-4F7C03749691}">
      <dgm:prSet phldrT="[Text]" custT="1"/>
      <dgm:spPr/>
      <dgm:t>
        <a:bodyPr/>
        <a:lstStyle/>
        <a:p>
          <a:r>
            <a:rPr lang="en-US" sz="1800" b="1" dirty="0" smtClean="0">
              <a:latin typeface="Aharoni" pitchFamily="2" charset="-79"/>
              <a:cs typeface="Aharoni" pitchFamily="2" charset="-79"/>
            </a:rPr>
            <a:t>charts and reports</a:t>
          </a:r>
        </a:p>
      </dgm:t>
    </dgm:pt>
    <dgm:pt modelId="{47BF0E10-41A6-4296-968F-CD996209A2A5}" type="parTrans" cxnId="{4E6915BA-789F-40AE-8B5B-44F93DF9A1F1}">
      <dgm:prSet/>
      <dgm:spPr/>
      <dgm:t>
        <a:bodyPr/>
        <a:lstStyle/>
        <a:p>
          <a:endParaRPr lang="en-US"/>
        </a:p>
      </dgm:t>
    </dgm:pt>
    <dgm:pt modelId="{84E5D4C3-B693-4F7D-92D7-E5CF9966B135}" type="sibTrans" cxnId="{4E6915BA-789F-40AE-8B5B-44F93DF9A1F1}">
      <dgm:prSet/>
      <dgm:spPr/>
      <dgm:t>
        <a:bodyPr/>
        <a:lstStyle/>
        <a:p>
          <a:endParaRPr lang="en-US"/>
        </a:p>
      </dgm:t>
    </dgm:pt>
    <dgm:pt modelId="{0659D754-91DE-4F62-B9C0-FD0693C8475B}">
      <dgm:prSet phldrT="[Text]" custT="1"/>
      <dgm:spPr/>
      <dgm:t>
        <a:bodyPr/>
        <a:lstStyle/>
        <a:p>
          <a:r>
            <a:rPr lang="en-US" sz="1800" b="1" dirty="0" smtClean="0">
              <a:latin typeface="Aharoni" pitchFamily="2" charset="-79"/>
              <a:cs typeface="Aharoni" pitchFamily="2" charset="-79"/>
            </a:rPr>
            <a:t>categorize</a:t>
          </a:r>
        </a:p>
      </dgm:t>
    </dgm:pt>
    <dgm:pt modelId="{5A55410A-89AD-4F67-A2B9-28F01A8C37F6}" type="parTrans" cxnId="{31CC7869-9ADB-42C3-9D7E-73971C5B6E37}">
      <dgm:prSet/>
      <dgm:spPr/>
      <dgm:t>
        <a:bodyPr/>
        <a:lstStyle/>
        <a:p>
          <a:endParaRPr lang="en-US"/>
        </a:p>
      </dgm:t>
    </dgm:pt>
    <dgm:pt modelId="{2992AB41-894D-4F3C-BD3F-0EF66F2D5381}" type="sibTrans" cxnId="{31CC7869-9ADB-42C3-9D7E-73971C5B6E37}">
      <dgm:prSet/>
      <dgm:spPr/>
      <dgm:t>
        <a:bodyPr/>
        <a:lstStyle/>
        <a:p>
          <a:endParaRPr lang="en-US"/>
        </a:p>
      </dgm:t>
    </dgm:pt>
    <dgm:pt modelId="{400D34B7-9C3E-459B-AF32-39483E3D8CE7}">
      <dgm:prSet phldrT="[Text]" custT="1"/>
      <dgm:spPr/>
      <dgm:t>
        <a:bodyPr/>
        <a:lstStyle/>
        <a:p>
          <a:r>
            <a:rPr lang="en-US" sz="1800" b="1" dirty="0" smtClean="0">
              <a:latin typeface="Aharoni" pitchFamily="2" charset="-79"/>
              <a:cs typeface="Aharoni" pitchFamily="2" charset="-79"/>
            </a:rPr>
            <a:t>characterize</a:t>
          </a:r>
        </a:p>
      </dgm:t>
    </dgm:pt>
    <dgm:pt modelId="{67018AA6-A5D5-43F3-946C-FA43894267C7}" type="parTrans" cxnId="{D2D2028E-9D89-4F02-B451-3342EB566E63}">
      <dgm:prSet/>
      <dgm:spPr/>
      <dgm:t>
        <a:bodyPr/>
        <a:lstStyle/>
        <a:p>
          <a:endParaRPr lang="en-US"/>
        </a:p>
      </dgm:t>
    </dgm:pt>
    <dgm:pt modelId="{81EB48F9-2263-4FB5-B126-8F8AFB8E2EEC}" type="sibTrans" cxnId="{D2D2028E-9D89-4F02-B451-3342EB566E63}">
      <dgm:prSet/>
      <dgm:spPr/>
      <dgm:t>
        <a:bodyPr/>
        <a:lstStyle/>
        <a:p>
          <a:endParaRPr lang="en-US"/>
        </a:p>
      </dgm:t>
    </dgm:pt>
    <dgm:pt modelId="{61D6412F-941F-469C-B2C3-E4486830B879}">
      <dgm:prSet phldrT="[Text]" custT="1"/>
      <dgm:spPr/>
      <dgm:t>
        <a:bodyPr/>
        <a:lstStyle/>
        <a:p>
          <a:r>
            <a:rPr lang="en-US" sz="1800" b="1" dirty="0" smtClean="0">
              <a:latin typeface="Aharoni" pitchFamily="2" charset="-79"/>
              <a:cs typeface="Aharoni" pitchFamily="2" charset="-79"/>
            </a:rPr>
            <a:t>Aggregate</a:t>
          </a:r>
        </a:p>
      </dgm:t>
    </dgm:pt>
    <dgm:pt modelId="{926E7B99-E04C-4EC0-A675-AC79603D8FE3}" type="parTrans" cxnId="{BE2E40D0-A383-4131-9CED-5A2CB0EF76DF}">
      <dgm:prSet/>
      <dgm:spPr/>
      <dgm:t>
        <a:bodyPr/>
        <a:lstStyle/>
        <a:p>
          <a:endParaRPr lang="en-US"/>
        </a:p>
      </dgm:t>
    </dgm:pt>
    <dgm:pt modelId="{A4021712-BBD5-4760-8AFA-CEB1BFAD79D3}" type="sibTrans" cxnId="{BE2E40D0-A383-4131-9CED-5A2CB0EF76DF}">
      <dgm:prSet/>
      <dgm:spPr/>
      <dgm:t>
        <a:bodyPr/>
        <a:lstStyle/>
        <a:p>
          <a:endParaRPr lang="en-US"/>
        </a:p>
      </dgm:t>
    </dgm:pt>
    <dgm:pt modelId="{2E375776-CE9C-43F9-98BA-274445747F50}">
      <dgm:prSet phldrT="[Text]" custT="1"/>
      <dgm:spPr/>
      <dgm:t>
        <a:bodyPr/>
        <a:lstStyle/>
        <a:p>
          <a:r>
            <a:rPr lang="en-US" sz="1800" b="1" dirty="0" smtClean="0">
              <a:latin typeface="Aharoni" pitchFamily="2" charset="-79"/>
              <a:cs typeface="Aharoni" pitchFamily="2" charset="-79"/>
            </a:rPr>
            <a:t>classify</a:t>
          </a:r>
          <a:r>
            <a:rPr lang="en-US" sz="3300" dirty="0" smtClean="0"/>
            <a:t> </a:t>
          </a:r>
          <a:endParaRPr lang="en-US" sz="3300" dirty="0"/>
        </a:p>
      </dgm:t>
    </dgm:pt>
    <dgm:pt modelId="{E2A27598-0F75-4C68-BCBE-16F392C16AFA}" type="parTrans" cxnId="{AD090CB1-9197-42C7-97E7-6CA47EDF7DDA}">
      <dgm:prSet/>
      <dgm:spPr/>
      <dgm:t>
        <a:bodyPr/>
        <a:lstStyle/>
        <a:p>
          <a:endParaRPr lang="en-US"/>
        </a:p>
      </dgm:t>
    </dgm:pt>
    <dgm:pt modelId="{A8CC7B8E-1B2B-4FDE-ACBE-836E602F9AD0}" type="sibTrans" cxnId="{AD090CB1-9197-42C7-97E7-6CA47EDF7DDA}">
      <dgm:prSet/>
      <dgm:spPr/>
      <dgm:t>
        <a:bodyPr/>
        <a:lstStyle/>
        <a:p>
          <a:endParaRPr lang="en-US"/>
        </a:p>
      </dgm:t>
    </dgm:pt>
    <dgm:pt modelId="{B2C5C4DA-ABD2-43C1-8E03-4624480387A3}" type="pres">
      <dgm:prSet presAssocID="{F58E172C-3788-4860-A9D2-3C01E0B72A0B}" presName="cycle" presStyleCnt="0">
        <dgm:presLayoutVars>
          <dgm:chMax val="1"/>
          <dgm:dir/>
          <dgm:animLvl val="ctr"/>
          <dgm:resizeHandles val="exact"/>
        </dgm:presLayoutVars>
      </dgm:prSet>
      <dgm:spPr/>
      <dgm:t>
        <a:bodyPr/>
        <a:lstStyle/>
        <a:p>
          <a:endParaRPr lang="en-US"/>
        </a:p>
      </dgm:t>
    </dgm:pt>
    <dgm:pt modelId="{B2E52BE2-710E-4D55-8250-22353D35D48E}" type="pres">
      <dgm:prSet presAssocID="{43B92FDA-B7E9-4912-81CD-4F7C03749691}" presName="centerShape" presStyleLbl="node0" presStyleIdx="0" presStyleCnt="1" custLinFactNeighborX="-1148" custLinFactNeighborY="18786"/>
      <dgm:spPr/>
      <dgm:t>
        <a:bodyPr/>
        <a:lstStyle/>
        <a:p>
          <a:endParaRPr lang="en-US"/>
        </a:p>
      </dgm:t>
    </dgm:pt>
    <dgm:pt modelId="{19AA5AD5-DB18-481F-8185-F8CFBC33F2F5}" type="pres">
      <dgm:prSet presAssocID="{5A55410A-89AD-4F67-A2B9-28F01A8C37F6}" presName="parTrans" presStyleLbl="bgSibTrans2D1" presStyleIdx="0" presStyleCnt="4"/>
      <dgm:spPr/>
      <dgm:t>
        <a:bodyPr/>
        <a:lstStyle/>
        <a:p>
          <a:endParaRPr lang="en-US"/>
        </a:p>
      </dgm:t>
    </dgm:pt>
    <dgm:pt modelId="{57F20284-C469-4E61-9B97-65EAEBD419DB}" type="pres">
      <dgm:prSet presAssocID="{0659D754-91DE-4F62-B9C0-FD0693C8475B}" presName="node" presStyleLbl="node1" presStyleIdx="0" presStyleCnt="4" custRadScaleRad="113190" custRadScaleInc="7855">
        <dgm:presLayoutVars>
          <dgm:bulletEnabled val="1"/>
        </dgm:presLayoutVars>
      </dgm:prSet>
      <dgm:spPr/>
      <dgm:t>
        <a:bodyPr/>
        <a:lstStyle/>
        <a:p>
          <a:endParaRPr lang="en-US"/>
        </a:p>
      </dgm:t>
    </dgm:pt>
    <dgm:pt modelId="{318488B6-070B-47CA-8A2E-6FE48F3AF480}" type="pres">
      <dgm:prSet presAssocID="{67018AA6-A5D5-43F3-946C-FA43894267C7}" presName="parTrans" presStyleLbl="bgSibTrans2D1" presStyleIdx="1" presStyleCnt="4"/>
      <dgm:spPr/>
      <dgm:t>
        <a:bodyPr/>
        <a:lstStyle/>
        <a:p>
          <a:endParaRPr lang="en-US"/>
        </a:p>
      </dgm:t>
    </dgm:pt>
    <dgm:pt modelId="{7C874209-FDFA-4D9A-BF7C-E30254FC0228}" type="pres">
      <dgm:prSet presAssocID="{400D34B7-9C3E-459B-AF32-39483E3D8CE7}" presName="node" presStyleLbl="node1" presStyleIdx="1" presStyleCnt="4" custScaleX="102879" custScaleY="101361" custRadScaleRad="109943" custRadScaleInc="5319">
        <dgm:presLayoutVars>
          <dgm:bulletEnabled val="1"/>
        </dgm:presLayoutVars>
      </dgm:prSet>
      <dgm:spPr/>
      <dgm:t>
        <a:bodyPr/>
        <a:lstStyle/>
        <a:p>
          <a:endParaRPr lang="en-US"/>
        </a:p>
      </dgm:t>
    </dgm:pt>
    <dgm:pt modelId="{879CABFD-5CBF-469F-8A2D-D84260AD45B3}" type="pres">
      <dgm:prSet presAssocID="{926E7B99-E04C-4EC0-A675-AC79603D8FE3}" presName="parTrans" presStyleLbl="bgSibTrans2D1" presStyleIdx="2" presStyleCnt="4"/>
      <dgm:spPr/>
      <dgm:t>
        <a:bodyPr/>
        <a:lstStyle/>
        <a:p>
          <a:endParaRPr lang="en-US"/>
        </a:p>
      </dgm:t>
    </dgm:pt>
    <dgm:pt modelId="{01E55D3C-8B55-4AF3-BE3F-077C49BBF7C5}" type="pres">
      <dgm:prSet presAssocID="{61D6412F-941F-469C-B2C3-E4486830B879}" presName="node" presStyleLbl="node1" presStyleIdx="2" presStyleCnt="4" custRadScaleRad="120528" custRadScaleInc="19706">
        <dgm:presLayoutVars>
          <dgm:bulletEnabled val="1"/>
        </dgm:presLayoutVars>
      </dgm:prSet>
      <dgm:spPr/>
      <dgm:t>
        <a:bodyPr/>
        <a:lstStyle/>
        <a:p>
          <a:endParaRPr lang="en-US"/>
        </a:p>
      </dgm:t>
    </dgm:pt>
    <dgm:pt modelId="{BF322185-E1DB-40FA-9963-09C12CDAC479}" type="pres">
      <dgm:prSet presAssocID="{E2A27598-0F75-4C68-BCBE-16F392C16AFA}" presName="parTrans" presStyleLbl="bgSibTrans2D1" presStyleIdx="3" presStyleCnt="4"/>
      <dgm:spPr/>
      <dgm:t>
        <a:bodyPr/>
        <a:lstStyle/>
        <a:p>
          <a:endParaRPr lang="en-US"/>
        </a:p>
      </dgm:t>
    </dgm:pt>
    <dgm:pt modelId="{25DFC633-C9FA-4941-9AF7-A376757AB6C8}" type="pres">
      <dgm:prSet presAssocID="{2E375776-CE9C-43F9-98BA-274445747F50}" presName="node" presStyleLbl="node1" presStyleIdx="3" presStyleCnt="4" custRadScaleRad="118024" custRadScaleInc="1882">
        <dgm:presLayoutVars>
          <dgm:bulletEnabled val="1"/>
        </dgm:presLayoutVars>
      </dgm:prSet>
      <dgm:spPr/>
      <dgm:t>
        <a:bodyPr/>
        <a:lstStyle/>
        <a:p>
          <a:endParaRPr lang="en-US"/>
        </a:p>
      </dgm:t>
    </dgm:pt>
  </dgm:ptLst>
  <dgm:cxnLst>
    <dgm:cxn modelId="{96CEEDC0-92ED-4CD0-A571-E4725ABA9DC5}" type="presOf" srcId="{5A55410A-89AD-4F67-A2B9-28F01A8C37F6}" destId="{19AA5AD5-DB18-481F-8185-F8CFBC33F2F5}" srcOrd="0" destOrd="0" presId="urn:microsoft.com/office/officeart/2005/8/layout/radial4"/>
    <dgm:cxn modelId="{1F2696CE-D722-45A3-93A3-35C9ED8C41EC}" type="presOf" srcId="{926E7B99-E04C-4EC0-A675-AC79603D8FE3}" destId="{879CABFD-5CBF-469F-8A2D-D84260AD45B3}" srcOrd="0" destOrd="0" presId="urn:microsoft.com/office/officeart/2005/8/layout/radial4"/>
    <dgm:cxn modelId="{78ADEBE9-3616-40AA-8614-A286F7B08D89}" type="presOf" srcId="{F58E172C-3788-4860-A9D2-3C01E0B72A0B}" destId="{B2C5C4DA-ABD2-43C1-8E03-4624480387A3}" srcOrd="0" destOrd="0" presId="urn:microsoft.com/office/officeart/2005/8/layout/radial4"/>
    <dgm:cxn modelId="{A46B7A47-3398-4A99-8938-0D7579A71516}" type="presOf" srcId="{400D34B7-9C3E-459B-AF32-39483E3D8CE7}" destId="{7C874209-FDFA-4D9A-BF7C-E30254FC0228}" srcOrd="0" destOrd="0" presId="urn:microsoft.com/office/officeart/2005/8/layout/radial4"/>
    <dgm:cxn modelId="{31CC7869-9ADB-42C3-9D7E-73971C5B6E37}" srcId="{43B92FDA-B7E9-4912-81CD-4F7C03749691}" destId="{0659D754-91DE-4F62-B9C0-FD0693C8475B}" srcOrd="0" destOrd="0" parTransId="{5A55410A-89AD-4F67-A2B9-28F01A8C37F6}" sibTransId="{2992AB41-894D-4F3C-BD3F-0EF66F2D5381}"/>
    <dgm:cxn modelId="{AD090CB1-9197-42C7-97E7-6CA47EDF7DDA}" srcId="{43B92FDA-B7E9-4912-81CD-4F7C03749691}" destId="{2E375776-CE9C-43F9-98BA-274445747F50}" srcOrd="3" destOrd="0" parTransId="{E2A27598-0F75-4C68-BCBE-16F392C16AFA}" sibTransId="{A8CC7B8E-1B2B-4FDE-ACBE-836E602F9AD0}"/>
    <dgm:cxn modelId="{4E6915BA-789F-40AE-8B5B-44F93DF9A1F1}" srcId="{F58E172C-3788-4860-A9D2-3C01E0B72A0B}" destId="{43B92FDA-B7E9-4912-81CD-4F7C03749691}" srcOrd="0" destOrd="0" parTransId="{47BF0E10-41A6-4296-968F-CD996209A2A5}" sibTransId="{84E5D4C3-B693-4F7D-92D7-E5CF9966B135}"/>
    <dgm:cxn modelId="{7016BDBC-8908-483E-8D33-335D6092F9D8}" type="presOf" srcId="{67018AA6-A5D5-43F3-946C-FA43894267C7}" destId="{318488B6-070B-47CA-8A2E-6FE48F3AF480}" srcOrd="0" destOrd="0" presId="urn:microsoft.com/office/officeart/2005/8/layout/radial4"/>
    <dgm:cxn modelId="{93BC6A7B-9D51-4B0D-B447-E8F3321E1540}" type="presOf" srcId="{2E375776-CE9C-43F9-98BA-274445747F50}" destId="{25DFC633-C9FA-4941-9AF7-A376757AB6C8}" srcOrd="0" destOrd="0" presId="urn:microsoft.com/office/officeart/2005/8/layout/radial4"/>
    <dgm:cxn modelId="{AAC9FDC8-7776-4672-8A7C-57DA2C282A7F}" type="presOf" srcId="{E2A27598-0F75-4C68-BCBE-16F392C16AFA}" destId="{BF322185-E1DB-40FA-9963-09C12CDAC479}" srcOrd="0" destOrd="0" presId="urn:microsoft.com/office/officeart/2005/8/layout/radial4"/>
    <dgm:cxn modelId="{E8F18644-2E6A-4BCC-B642-EF29660E8E97}" type="presOf" srcId="{0659D754-91DE-4F62-B9C0-FD0693C8475B}" destId="{57F20284-C469-4E61-9B97-65EAEBD419DB}" srcOrd="0" destOrd="0" presId="urn:microsoft.com/office/officeart/2005/8/layout/radial4"/>
    <dgm:cxn modelId="{F7A44931-FFA9-40C6-8BE4-5509BBBBE1F8}" type="presOf" srcId="{43B92FDA-B7E9-4912-81CD-4F7C03749691}" destId="{B2E52BE2-710E-4D55-8250-22353D35D48E}" srcOrd="0" destOrd="0" presId="urn:microsoft.com/office/officeart/2005/8/layout/radial4"/>
    <dgm:cxn modelId="{D2D2028E-9D89-4F02-B451-3342EB566E63}" srcId="{43B92FDA-B7E9-4912-81CD-4F7C03749691}" destId="{400D34B7-9C3E-459B-AF32-39483E3D8CE7}" srcOrd="1" destOrd="0" parTransId="{67018AA6-A5D5-43F3-946C-FA43894267C7}" sibTransId="{81EB48F9-2263-4FB5-B126-8F8AFB8E2EEC}"/>
    <dgm:cxn modelId="{BE2E40D0-A383-4131-9CED-5A2CB0EF76DF}" srcId="{43B92FDA-B7E9-4912-81CD-4F7C03749691}" destId="{61D6412F-941F-469C-B2C3-E4486830B879}" srcOrd="2" destOrd="0" parTransId="{926E7B99-E04C-4EC0-A675-AC79603D8FE3}" sibTransId="{A4021712-BBD5-4760-8AFA-CEB1BFAD79D3}"/>
    <dgm:cxn modelId="{90F5A153-3434-4877-8A07-6D00C3C191F0}" type="presOf" srcId="{61D6412F-941F-469C-B2C3-E4486830B879}" destId="{01E55D3C-8B55-4AF3-BE3F-077C49BBF7C5}" srcOrd="0" destOrd="0" presId="urn:microsoft.com/office/officeart/2005/8/layout/radial4"/>
    <dgm:cxn modelId="{399D152C-95B2-4C23-9660-3C1DF823296A}" type="presParOf" srcId="{B2C5C4DA-ABD2-43C1-8E03-4624480387A3}" destId="{B2E52BE2-710E-4D55-8250-22353D35D48E}" srcOrd="0" destOrd="0" presId="urn:microsoft.com/office/officeart/2005/8/layout/radial4"/>
    <dgm:cxn modelId="{F2712649-1AD6-4D0F-B08D-951F2315E49C}" type="presParOf" srcId="{B2C5C4DA-ABD2-43C1-8E03-4624480387A3}" destId="{19AA5AD5-DB18-481F-8185-F8CFBC33F2F5}" srcOrd="1" destOrd="0" presId="urn:microsoft.com/office/officeart/2005/8/layout/radial4"/>
    <dgm:cxn modelId="{42A6F177-3D04-4D0B-AAD4-22314140BCD6}" type="presParOf" srcId="{B2C5C4DA-ABD2-43C1-8E03-4624480387A3}" destId="{57F20284-C469-4E61-9B97-65EAEBD419DB}" srcOrd="2" destOrd="0" presId="urn:microsoft.com/office/officeart/2005/8/layout/radial4"/>
    <dgm:cxn modelId="{B0B4C2F4-C37D-4E77-948E-701D9B8B89F9}" type="presParOf" srcId="{B2C5C4DA-ABD2-43C1-8E03-4624480387A3}" destId="{318488B6-070B-47CA-8A2E-6FE48F3AF480}" srcOrd="3" destOrd="0" presId="urn:microsoft.com/office/officeart/2005/8/layout/radial4"/>
    <dgm:cxn modelId="{DF405017-3E1A-4295-B37E-EA7E7972BAE4}" type="presParOf" srcId="{B2C5C4DA-ABD2-43C1-8E03-4624480387A3}" destId="{7C874209-FDFA-4D9A-BF7C-E30254FC0228}" srcOrd="4" destOrd="0" presId="urn:microsoft.com/office/officeart/2005/8/layout/radial4"/>
    <dgm:cxn modelId="{775902A4-48BA-48EF-8857-C1A818A1106F}" type="presParOf" srcId="{B2C5C4DA-ABD2-43C1-8E03-4624480387A3}" destId="{879CABFD-5CBF-469F-8A2D-D84260AD45B3}" srcOrd="5" destOrd="0" presId="urn:microsoft.com/office/officeart/2005/8/layout/radial4"/>
    <dgm:cxn modelId="{37CD9E4A-996B-4E83-B056-1BE02D0C0659}" type="presParOf" srcId="{B2C5C4DA-ABD2-43C1-8E03-4624480387A3}" destId="{01E55D3C-8B55-4AF3-BE3F-077C49BBF7C5}" srcOrd="6" destOrd="0" presId="urn:microsoft.com/office/officeart/2005/8/layout/radial4"/>
    <dgm:cxn modelId="{1F0DCBBA-FEBC-45B1-BA26-BEB8971EC255}" type="presParOf" srcId="{B2C5C4DA-ABD2-43C1-8E03-4624480387A3}" destId="{BF322185-E1DB-40FA-9963-09C12CDAC479}" srcOrd="7" destOrd="0" presId="urn:microsoft.com/office/officeart/2005/8/layout/radial4"/>
    <dgm:cxn modelId="{B5A60EE1-6BA8-4FE0-8A4C-C5A5A4E51933}" type="presParOf" srcId="{B2C5C4DA-ABD2-43C1-8E03-4624480387A3}" destId="{25DFC633-C9FA-4941-9AF7-A376757AB6C8}"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7FCA1-2C9C-479E-996D-CD220CBA3194}">
      <dsp:nvSpPr>
        <dsp:cNvPr id="0" name=""/>
        <dsp:cNvSpPr/>
      </dsp:nvSpPr>
      <dsp:spPr>
        <a:xfrm>
          <a:off x="3087123" y="2490"/>
          <a:ext cx="1521953" cy="1521953"/>
        </a:xfrm>
        <a:prstGeom prst="ellipse">
          <a:avLst/>
        </a:prstGeom>
        <a:solidFill>
          <a:schemeClr val="accent4">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err="1" smtClean="0">
              <a:latin typeface="Aharoni" pitchFamily="2" charset="-79"/>
              <a:cs typeface="Aharoni" pitchFamily="2" charset="-79"/>
            </a:rPr>
            <a:t>Visualiza-tion</a:t>
          </a:r>
          <a:endParaRPr lang="en-US" sz="1800" b="1" kern="1200" dirty="0">
            <a:latin typeface="Aharoni" pitchFamily="2" charset="-79"/>
            <a:cs typeface="Aharoni" pitchFamily="2" charset="-79"/>
          </a:endParaRPr>
        </a:p>
      </dsp:txBody>
      <dsp:txXfrm>
        <a:off x="3310008" y="225375"/>
        <a:ext cx="1076183" cy="1076183"/>
      </dsp:txXfrm>
    </dsp:sp>
    <dsp:sp modelId="{45D56403-9A7F-47A0-B247-4DD79664410C}">
      <dsp:nvSpPr>
        <dsp:cNvPr id="0" name=""/>
        <dsp:cNvSpPr/>
      </dsp:nvSpPr>
      <dsp:spPr>
        <a:xfrm rot="1800000">
          <a:off x="4625342" y="1072051"/>
          <a:ext cx="404166" cy="513659"/>
        </a:xfrm>
        <a:prstGeom prst="rightArrow">
          <a:avLst>
            <a:gd name="adj1" fmla="val 60000"/>
            <a:gd name="adj2" fmla="val 50000"/>
          </a:avLst>
        </a:prstGeom>
        <a:solidFill>
          <a:schemeClr val="accent4">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4633464" y="1144471"/>
        <a:ext cx="282916" cy="308195"/>
      </dsp:txXfrm>
    </dsp:sp>
    <dsp:sp modelId="{A7B0F0F5-28E1-4795-A84D-F45D51A285A0}">
      <dsp:nvSpPr>
        <dsp:cNvPr id="0" name=""/>
        <dsp:cNvSpPr/>
      </dsp:nvSpPr>
      <dsp:spPr>
        <a:xfrm>
          <a:off x="5065586" y="1144756"/>
          <a:ext cx="1521953" cy="1521953"/>
        </a:xfrm>
        <a:prstGeom prst="ellipse">
          <a:avLst/>
        </a:prstGeom>
        <a:solidFill>
          <a:schemeClr val="accent4">
            <a:alpha val="90000"/>
            <a:hueOff val="0"/>
            <a:satOff val="0"/>
            <a:lumOff val="0"/>
            <a:alphaOff val="-8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mining</a:t>
          </a:r>
        </a:p>
      </dsp:txBody>
      <dsp:txXfrm>
        <a:off x="5288471" y="1367641"/>
        <a:ext cx="1076183" cy="1076183"/>
      </dsp:txXfrm>
    </dsp:sp>
    <dsp:sp modelId="{70BBCE77-1AF4-498D-8F0D-64A5FCBBD729}">
      <dsp:nvSpPr>
        <dsp:cNvPr id="0" name=""/>
        <dsp:cNvSpPr/>
      </dsp:nvSpPr>
      <dsp:spPr>
        <a:xfrm rot="5400000">
          <a:off x="5624479" y="2779731"/>
          <a:ext cx="404166" cy="513659"/>
        </a:xfrm>
        <a:prstGeom prst="rightArrow">
          <a:avLst>
            <a:gd name="adj1" fmla="val 60000"/>
            <a:gd name="adj2" fmla="val 50000"/>
          </a:avLst>
        </a:prstGeom>
        <a:solidFill>
          <a:schemeClr val="accent4">
            <a:shade val="90000"/>
            <a:hueOff val="-43513"/>
            <a:satOff val="-1186"/>
            <a:lumOff val="641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5685104" y="2821838"/>
        <a:ext cx="282916" cy="308195"/>
      </dsp:txXfrm>
    </dsp:sp>
    <dsp:sp modelId="{4F316B18-A883-4CF3-A452-E4195E336272}">
      <dsp:nvSpPr>
        <dsp:cNvPr id="0" name=""/>
        <dsp:cNvSpPr/>
      </dsp:nvSpPr>
      <dsp:spPr>
        <a:xfrm>
          <a:off x="5065586" y="3429289"/>
          <a:ext cx="1521953" cy="1521953"/>
        </a:xfrm>
        <a:prstGeom prst="ellipse">
          <a:avLst/>
        </a:prstGeom>
        <a:solidFill>
          <a:schemeClr val="accent4">
            <a:alpha val="90000"/>
            <a:hueOff val="0"/>
            <a:satOff val="0"/>
            <a:lumOff val="0"/>
            <a:alphaOff val="-16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Manage-</a:t>
          </a:r>
          <a:r>
            <a:rPr lang="en-US" sz="1800" b="1" kern="1200" dirty="0" err="1" smtClean="0">
              <a:latin typeface="Aharoni" pitchFamily="2" charset="-79"/>
              <a:cs typeface="Aharoni" pitchFamily="2" charset="-79"/>
            </a:rPr>
            <a:t>ment</a:t>
          </a:r>
          <a:endParaRPr lang="en-US" sz="1800" b="1" kern="1200" dirty="0" smtClean="0">
            <a:latin typeface="Aharoni" pitchFamily="2" charset="-79"/>
            <a:cs typeface="Aharoni" pitchFamily="2" charset="-79"/>
          </a:endParaRPr>
        </a:p>
      </dsp:txBody>
      <dsp:txXfrm>
        <a:off x="5288471" y="3652174"/>
        <a:ext cx="1076183" cy="1076183"/>
      </dsp:txXfrm>
    </dsp:sp>
    <dsp:sp modelId="{D0F43198-DB6A-439A-9FA9-842592A14C16}">
      <dsp:nvSpPr>
        <dsp:cNvPr id="0" name=""/>
        <dsp:cNvSpPr/>
      </dsp:nvSpPr>
      <dsp:spPr>
        <a:xfrm rot="8971108">
          <a:off x="4671663" y="4499236"/>
          <a:ext cx="387309" cy="513659"/>
        </a:xfrm>
        <a:prstGeom prst="rightArrow">
          <a:avLst>
            <a:gd name="adj1" fmla="val 60000"/>
            <a:gd name="adj2" fmla="val 50000"/>
          </a:avLst>
        </a:prstGeom>
        <a:solidFill>
          <a:schemeClr val="accent4">
            <a:shade val="90000"/>
            <a:hueOff val="-87026"/>
            <a:satOff val="-2372"/>
            <a:lumOff val="1282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4779827" y="4572498"/>
        <a:ext cx="271116" cy="308195"/>
      </dsp:txXfrm>
    </dsp:sp>
    <dsp:sp modelId="{E174D2AC-1328-4754-B96E-3A51867ADD39}">
      <dsp:nvSpPr>
        <dsp:cNvPr id="0" name=""/>
        <dsp:cNvSpPr/>
      </dsp:nvSpPr>
      <dsp:spPr>
        <a:xfrm>
          <a:off x="3124203" y="4572008"/>
          <a:ext cx="1521953" cy="1521953"/>
        </a:xfrm>
        <a:prstGeom prst="ellipse">
          <a:avLst/>
        </a:prstGeom>
        <a:solidFill>
          <a:schemeClr val="accent4">
            <a:alpha val="90000"/>
            <a:hueOff val="0"/>
            <a:satOff val="0"/>
            <a:lumOff val="0"/>
            <a:alphaOff val="-24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fusion</a:t>
          </a:r>
        </a:p>
      </dsp:txBody>
      <dsp:txXfrm>
        <a:off x="3347088" y="4794893"/>
        <a:ext cx="1076183" cy="1076183"/>
      </dsp:txXfrm>
    </dsp:sp>
    <dsp:sp modelId="{84730517-22C5-4D64-915D-8CFAF3338C63}">
      <dsp:nvSpPr>
        <dsp:cNvPr id="0" name=""/>
        <dsp:cNvSpPr/>
      </dsp:nvSpPr>
      <dsp:spPr>
        <a:xfrm rot="12573073">
          <a:off x="2677109" y="4510677"/>
          <a:ext cx="421344" cy="513659"/>
        </a:xfrm>
        <a:prstGeom prst="rightArrow">
          <a:avLst>
            <a:gd name="adj1" fmla="val 60000"/>
            <a:gd name="adj2" fmla="val 50000"/>
          </a:avLst>
        </a:prstGeom>
        <a:solidFill>
          <a:schemeClr val="accent4">
            <a:shade val="90000"/>
            <a:hueOff val="-130540"/>
            <a:satOff val="-3557"/>
            <a:lumOff val="1923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2795290" y="4644580"/>
        <a:ext cx="294941" cy="308195"/>
      </dsp:txXfrm>
    </dsp:sp>
    <dsp:sp modelId="{87E18C81-1639-42A6-BC7A-58176285B38F}">
      <dsp:nvSpPr>
        <dsp:cNvPr id="0" name=""/>
        <dsp:cNvSpPr/>
      </dsp:nvSpPr>
      <dsp:spPr>
        <a:xfrm>
          <a:off x="1108659" y="3429289"/>
          <a:ext cx="1521953" cy="1521953"/>
        </a:xfrm>
        <a:prstGeom prst="ellipse">
          <a:avLst/>
        </a:prstGeom>
        <a:solidFill>
          <a:schemeClr val="accent4">
            <a:alpha val="90000"/>
            <a:hueOff val="0"/>
            <a:satOff val="0"/>
            <a:lumOff val="0"/>
            <a:alphaOff val="-32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Statistics</a:t>
          </a:r>
        </a:p>
      </dsp:txBody>
      <dsp:txXfrm>
        <a:off x="1331544" y="3652174"/>
        <a:ext cx="1076183" cy="1076183"/>
      </dsp:txXfrm>
    </dsp:sp>
    <dsp:sp modelId="{8F50EF81-56EE-4649-826D-7713CC79A81C}">
      <dsp:nvSpPr>
        <dsp:cNvPr id="0" name=""/>
        <dsp:cNvSpPr/>
      </dsp:nvSpPr>
      <dsp:spPr>
        <a:xfrm rot="16200000">
          <a:off x="1667553" y="2802609"/>
          <a:ext cx="404166" cy="513659"/>
        </a:xfrm>
        <a:prstGeom prst="rightArrow">
          <a:avLst>
            <a:gd name="adj1" fmla="val 60000"/>
            <a:gd name="adj2" fmla="val 50000"/>
          </a:avLst>
        </a:prstGeom>
        <a:solidFill>
          <a:schemeClr val="accent4">
            <a:shade val="90000"/>
            <a:hueOff val="-174053"/>
            <a:satOff val="-4743"/>
            <a:lumOff val="256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1728178" y="2965966"/>
        <a:ext cx="282916" cy="308195"/>
      </dsp:txXfrm>
    </dsp:sp>
    <dsp:sp modelId="{24984D29-E7B9-4A23-B82B-ABFC482E30C0}">
      <dsp:nvSpPr>
        <dsp:cNvPr id="0" name=""/>
        <dsp:cNvSpPr/>
      </dsp:nvSpPr>
      <dsp:spPr>
        <a:xfrm>
          <a:off x="1108659" y="1144756"/>
          <a:ext cx="1521953" cy="1521953"/>
        </a:xfrm>
        <a:prstGeom prst="ellipse">
          <a:avLst/>
        </a:prstGeom>
        <a:solidFill>
          <a:schemeClr val="accent4">
            <a:alpha val="90000"/>
            <a:hueOff val="0"/>
            <a:satOff val="0"/>
            <a:lumOff val="0"/>
            <a:alpha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cognitive</a:t>
          </a:r>
          <a:r>
            <a:rPr lang="en-US" sz="2100" kern="1200" dirty="0" smtClean="0"/>
            <a:t> </a:t>
          </a:r>
          <a:endParaRPr lang="en-US" sz="2100" kern="1200" dirty="0"/>
        </a:p>
      </dsp:txBody>
      <dsp:txXfrm>
        <a:off x="1331544" y="1367641"/>
        <a:ext cx="1076183" cy="1076183"/>
      </dsp:txXfrm>
    </dsp:sp>
    <dsp:sp modelId="{23DEE1A6-0674-449A-9EB1-ACC5A0130E28}">
      <dsp:nvSpPr>
        <dsp:cNvPr id="0" name=""/>
        <dsp:cNvSpPr/>
      </dsp:nvSpPr>
      <dsp:spPr>
        <a:xfrm rot="19800000">
          <a:off x="2646878" y="1083490"/>
          <a:ext cx="404166" cy="513659"/>
        </a:xfrm>
        <a:prstGeom prst="rightArrow">
          <a:avLst>
            <a:gd name="adj1" fmla="val 60000"/>
            <a:gd name="adj2" fmla="val 50000"/>
          </a:avLst>
        </a:prstGeom>
        <a:solidFill>
          <a:schemeClr val="accent4">
            <a:shade val="90000"/>
            <a:hueOff val="-217566"/>
            <a:satOff val="-5929"/>
            <a:lumOff val="3205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55000" y="1216535"/>
        <a:ext cx="282916" cy="308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646B0-795C-49E2-94AE-480F4A115E04}">
      <dsp:nvSpPr>
        <dsp:cNvPr id="0" name=""/>
        <dsp:cNvSpPr/>
      </dsp:nvSpPr>
      <dsp:spPr>
        <a:xfrm>
          <a:off x="0" y="221399"/>
          <a:ext cx="5867399" cy="12168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haroni" pitchFamily="2" charset="-79"/>
              <a:cs typeface="Aharoni" pitchFamily="2" charset="-79"/>
            </a:rPr>
            <a:t>confirmatory data analysis</a:t>
          </a:r>
        </a:p>
      </dsp:txBody>
      <dsp:txXfrm>
        <a:off x="59399" y="280798"/>
        <a:ext cx="5748601" cy="1098002"/>
      </dsp:txXfrm>
    </dsp:sp>
    <dsp:sp modelId="{B5BF6E03-D413-454B-B38E-7D947CE16A8D}">
      <dsp:nvSpPr>
        <dsp:cNvPr id="0" name=""/>
        <dsp:cNvSpPr/>
      </dsp:nvSpPr>
      <dsp:spPr>
        <a:xfrm>
          <a:off x="0" y="1438199"/>
          <a:ext cx="586739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90"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US" sz="3100" kern="1200" smtClean="0">
              <a:latin typeface="Arabic Typesetting" pitchFamily="66" charset="-78"/>
              <a:ea typeface="+mn-ea"/>
              <a:cs typeface="Arabic Typesetting" pitchFamily="66" charset="-78"/>
            </a:rPr>
            <a:t>using charts and other visual representations to present results) </a:t>
          </a:r>
          <a:endParaRPr lang="en-US" sz="3100" kern="1200" dirty="0" smtClean="0">
            <a:latin typeface="Arabic Typesetting" pitchFamily="66" charset="-78"/>
            <a:ea typeface="+mn-ea"/>
            <a:cs typeface="Arabic Typesetting" pitchFamily="66" charset="-78"/>
          </a:endParaRPr>
        </a:p>
      </dsp:txBody>
      <dsp:txXfrm>
        <a:off x="0" y="1438199"/>
        <a:ext cx="5867399" cy="1076400"/>
      </dsp:txXfrm>
    </dsp:sp>
    <dsp:sp modelId="{5326AC5C-839B-4932-B7F7-1C1BBF9B0EFA}">
      <dsp:nvSpPr>
        <dsp:cNvPr id="0" name=""/>
        <dsp:cNvSpPr/>
      </dsp:nvSpPr>
      <dsp:spPr>
        <a:xfrm>
          <a:off x="0" y="2514599"/>
          <a:ext cx="5867399" cy="12168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haroni" pitchFamily="2" charset="-79"/>
              <a:cs typeface="Aharoni" pitchFamily="2" charset="-79"/>
            </a:rPr>
            <a:t>exploratory data analysis</a:t>
          </a:r>
        </a:p>
      </dsp:txBody>
      <dsp:txXfrm>
        <a:off x="59399" y="2573998"/>
        <a:ext cx="5748601" cy="1098002"/>
      </dsp:txXfrm>
    </dsp:sp>
    <dsp:sp modelId="{1866CE60-CB44-4B53-92F5-042939128807}">
      <dsp:nvSpPr>
        <dsp:cNvPr id="0" name=""/>
        <dsp:cNvSpPr/>
      </dsp:nvSpPr>
      <dsp:spPr>
        <a:xfrm>
          <a:off x="0" y="3731400"/>
          <a:ext cx="586739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290"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US" sz="3100" kern="1200" smtClean="0">
              <a:latin typeface="Arabic Typesetting" pitchFamily="66" charset="-78"/>
              <a:ea typeface="+mn-ea"/>
              <a:cs typeface="Arabic Typesetting" pitchFamily="66" charset="-78"/>
            </a:rPr>
            <a:t>interacting with the data</a:t>
          </a:r>
          <a:endParaRPr lang="en-US" sz="3100" kern="1200" dirty="0" smtClean="0">
            <a:latin typeface="Arabic Typesetting" pitchFamily="66" charset="-78"/>
            <a:ea typeface="+mn-ea"/>
            <a:cs typeface="Arabic Typesetting" pitchFamily="66" charset="-78"/>
          </a:endParaRPr>
        </a:p>
      </dsp:txBody>
      <dsp:txXfrm>
        <a:off x="0" y="3731400"/>
        <a:ext cx="5867399"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52BE2-710E-4D55-8250-22353D35D48E}">
      <dsp:nvSpPr>
        <dsp:cNvPr id="0" name=""/>
        <dsp:cNvSpPr/>
      </dsp:nvSpPr>
      <dsp:spPr>
        <a:xfrm>
          <a:off x="1981217" y="2993897"/>
          <a:ext cx="1501902" cy="1501902"/>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charts and reports</a:t>
          </a:r>
        </a:p>
      </dsp:txBody>
      <dsp:txXfrm>
        <a:off x="2201165" y="3213845"/>
        <a:ext cx="1062006" cy="1062006"/>
      </dsp:txXfrm>
    </dsp:sp>
    <dsp:sp modelId="{19AA5AD5-DB18-481F-8185-F8CFBC33F2F5}">
      <dsp:nvSpPr>
        <dsp:cNvPr id="0" name=""/>
        <dsp:cNvSpPr/>
      </dsp:nvSpPr>
      <dsp:spPr>
        <a:xfrm rot="12865337">
          <a:off x="573051" y="2600489"/>
          <a:ext cx="1603052" cy="428042"/>
        </a:xfrm>
        <a:prstGeom prst="leftArrow">
          <a:avLst>
            <a:gd name="adj1" fmla="val 60000"/>
            <a:gd name="adj2" fmla="val 50000"/>
          </a:avLst>
        </a:prstGeom>
        <a:solidFill>
          <a:schemeClr val="accent1">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57F20284-C469-4E61-9B97-65EAEBD419DB}">
      <dsp:nvSpPr>
        <dsp:cNvPr id="0" name=""/>
        <dsp:cNvSpPr/>
      </dsp:nvSpPr>
      <dsp:spPr>
        <a:xfrm>
          <a:off x="0" y="1790694"/>
          <a:ext cx="1426806" cy="114144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categorize</a:t>
          </a:r>
        </a:p>
      </dsp:txBody>
      <dsp:txXfrm>
        <a:off x="33432" y="1824126"/>
        <a:ext cx="1359942" cy="1074581"/>
      </dsp:txXfrm>
    </dsp:sp>
    <dsp:sp modelId="{318488B6-070B-47CA-8A2E-6FE48F3AF480}">
      <dsp:nvSpPr>
        <dsp:cNvPr id="0" name=""/>
        <dsp:cNvSpPr/>
      </dsp:nvSpPr>
      <dsp:spPr>
        <a:xfrm rot="15175881">
          <a:off x="1154988" y="1722349"/>
          <a:ext cx="2043804" cy="428042"/>
        </a:xfrm>
        <a:prstGeom prst="leftArrow">
          <a:avLst>
            <a:gd name="adj1" fmla="val 60000"/>
            <a:gd name="adj2" fmla="val 50000"/>
          </a:avLst>
        </a:prstGeom>
        <a:solidFill>
          <a:schemeClr val="accent1">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7C874209-FDFA-4D9A-BF7C-E30254FC0228}">
      <dsp:nvSpPr>
        <dsp:cNvPr id="0" name=""/>
        <dsp:cNvSpPr/>
      </dsp:nvSpPr>
      <dsp:spPr>
        <a:xfrm>
          <a:off x="1143002" y="380988"/>
          <a:ext cx="1467884" cy="1156980"/>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characterize</a:t>
          </a:r>
        </a:p>
      </dsp:txBody>
      <dsp:txXfrm>
        <a:off x="1176889" y="414875"/>
        <a:ext cx="1400110" cy="1089206"/>
      </dsp:txXfrm>
    </dsp:sp>
    <dsp:sp modelId="{879CABFD-5CBF-469F-8A2D-D84260AD45B3}">
      <dsp:nvSpPr>
        <dsp:cNvPr id="0" name=""/>
        <dsp:cNvSpPr/>
      </dsp:nvSpPr>
      <dsp:spPr>
        <a:xfrm rot="17900907">
          <a:off x="2560437" y="1765280"/>
          <a:ext cx="2248613" cy="428042"/>
        </a:xfrm>
        <a:prstGeom prst="leftArrow">
          <a:avLst>
            <a:gd name="adj1" fmla="val 60000"/>
            <a:gd name="adj2" fmla="val 50000"/>
          </a:avLst>
        </a:prstGeom>
        <a:solidFill>
          <a:schemeClr val="accent1">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01E55D3C-8B55-4AF3-BE3F-077C49BBF7C5}">
      <dsp:nvSpPr>
        <dsp:cNvPr id="0" name=""/>
        <dsp:cNvSpPr/>
      </dsp:nvSpPr>
      <dsp:spPr>
        <a:xfrm>
          <a:off x="3505198" y="419102"/>
          <a:ext cx="1426806" cy="114144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Aggregate</a:t>
          </a:r>
        </a:p>
      </dsp:txBody>
      <dsp:txXfrm>
        <a:off x="3538630" y="452534"/>
        <a:ext cx="1359942" cy="1074581"/>
      </dsp:txXfrm>
    </dsp:sp>
    <dsp:sp modelId="{BF322185-E1DB-40FA-9963-09C12CDAC479}">
      <dsp:nvSpPr>
        <dsp:cNvPr id="0" name=""/>
        <dsp:cNvSpPr/>
      </dsp:nvSpPr>
      <dsp:spPr>
        <a:xfrm rot="19789357">
          <a:off x="3353345" y="2703100"/>
          <a:ext cx="1604583" cy="428042"/>
        </a:xfrm>
        <a:prstGeom prst="leftArrow">
          <a:avLst>
            <a:gd name="adj1" fmla="val 60000"/>
            <a:gd name="adj2" fmla="val 50000"/>
          </a:avLst>
        </a:prstGeom>
        <a:solidFill>
          <a:schemeClr val="accent1">
            <a:tint val="60000"/>
            <a:hueOff val="0"/>
            <a:satOff val="0"/>
            <a:lumOff val="0"/>
            <a:alphaOff val="0"/>
          </a:schemeClr>
        </a:solidFill>
        <a:ln>
          <a:noFill/>
        </a:ln>
        <a:effectLst/>
        <a:sp3d z="-38100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a:schemeClr val="lt1"/>
        </a:fontRef>
      </dsp:style>
    </dsp:sp>
    <dsp:sp modelId="{25DFC633-C9FA-4941-9AF7-A376757AB6C8}">
      <dsp:nvSpPr>
        <dsp:cNvPr id="0" name=""/>
        <dsp:cNvSpPr/>
      </dsp:nvSpPr>
      <dsp:spPr>
        <a:xfrm>
          <a:off x="4135793" y="1943103"/>
          <a:ext cx="1426806" cy="114144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b="1" kern="1200" dirty="0" smtClean="0">
              <a:latin typeface="Aharoni" pitchFamily="2" charset="-79"/>
              <a:cs typeface="Aharoni" pitchFamily="2" charset="-79"/>
            </a:rPr>
            <a:t>classify</a:t>
          </a:r>
          <a:r>
            <a:rPr lang="en-US" sz="3300" kern="1200" dirty="0" smtClean="0"/>
            <a:t> </a:t>
          </a:r>
          <a:endParaRPr lang="en-US" sz="3300" kern="1200" dirty="0"/>
        </a:p>
      </dsp:txBody>
      <dsp:txXfrm>
        <a:off x="4169225" y="1976535"/>
        <a:ext cx="1359942" cy="107458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B03795-DDA2-4D23-A12F-6E5E101C32DD}" type="datetimeFigureOut">
              <a:rPr lang="en-US" smtClean="0"/>
              <a:pPr/>
              <a:t>7/31/2019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6C937-6E0F-4644-BBC0-2692768450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earchbusinessanalytics.techtarget.com/definition/predictive-analytic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searchcio.techtarget.com/definition/Prescriptive-analytic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a:lstStyle/>
          <a:p>
            <a:fld id="{C542736E-754A-452E-B90C-222D2D60ED6B}" type="slidenum">
              <a:rPr lang="en-US" altLang="en-US">
                <a:latin typeface="Arial" pitchFamily="34" charset="0"/>
                <a:cs typeface="Arial" pitchFamily="34" charset="0"/>
              </a:rPr>
              <a:pPr/>
              <a:t>3</a:t>
            </a:fld>
            <a:endParaRPr lang="en-US" altLang="en-US">
              <a:latin typeface="Arial" pitchFamily="34" charset="0"/>
              <a:cs typeface="Arial" pitchFamily="34" charset="0"/>
            </a:endParaRPr>
          </a:p>
        </p:txBody>
      </p:sp>
      <p:sp>
        <p:nvSpPr>
          <p:cNvPr id="33795" name="Rectangle 2"/>
          <p:cNvSpPr>
            <a:spLocks noGrp="1" noRot="1" noChangeAspect="1" noChangeArrowheads="1" noTextEdit="1"/>
          </p:cNvSpPr>
          <p:nvPr>
            <p:ph type="sldImg"/>
          </p:nvPr>
        </p:nvSpPr>
        <p:spPr bwMode="auto">
          <a:xfrm>
            <a:off x="1144588" y="684213"/>
            <a:ext cx="4572000" cy="3429000"/>
          </a:xfrm>
          <a:noFill/>
          <a:ln>
            <a:solidFill>
              <a:srgbClr val="000000"/>
            </a:solidFill>
            <a:miter lim="800000"/>
            <a:headEnd/>
            <a:tailEnd/>
          </a:ln>
        </p:spPr>
      </p:sp>
      <p:sp>
        <p:nvSpPr>
          <p:cNvPr id="33796" name="Rectangle 3"/>
          <p:cNvSpPr>
            <a:spLocks noGrp="1" noChangeArrowheads="1"/>
          </p:cNvSpPr>
          <p:nvPr>
            <p:ph type="body" idx="1"/>
          </p:nvPr>
        </p:nvSpPr>
        <p:spPr bwMode="auto">
          <a:xfrm>
            <a:off x="740905" y="4380201"/>
            <a:ext cx="5336058" cy="4180604"/>
          </a:xfrm>
          <a:noFill/>
        </p:spPr>
        <p:txBody>
          <a:bodyPr wrap="square" numCol="1" anchor="t" anchorCtr="0" compatLnSpc="1">
            <a:prstTxWarp prst="textNoShape">
              <a:avLst/>
            </a:prstTxWarp>
          </a:bodyPr>
          <a:lstStyle/>
          <a:p>
            <a:r>
              <a:rPr lang="en-US" sz="1200" kern="1200" baseline="0" dirty="0" smtClean="0">
                <a:solidFill>
                  <a:schemeClr val="tx1"/>
                </a:solidFill>
                <a:latin typeface="+mn-lt"/>
                <a:ea typeface="+mn-ea"/>
                <a:cs typeface="+mn-cs"/>
              </a:rPr>
              <a:t>These are analyzed in the context of regions and states within the U.S. to discover possible correlations between variables in several categories.</a:t>
            </a:r>
            <a:endParaRPr lang="en-US" altLang="en-US" sz="1000" dirty="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i="0" kern="1200" dirty="0" smtClean="0">
                <a:solidFill>
                  <a:schemeClr val="tx1"/>
                </a:solidFill>
                <a:latin typeface="Aparajita" pitchFamily="34" charset="0"/>
                <a:ea typeface="+mn-ea"/>
                <a:cs typeface="Aparajita" pitchFamily="34" charset="0"/>
              </a:rPr>
              <a:t>Data aggregation </a:t>
            </a:r>
            <a:r>
              <a:rPr lang="en-US" sz="1000" b="0" i="0" kern="1200" dirty="0" smtClean="0">
                <a:solidFill>
                  <a:schemeClr val="tx1"/>
                </a:solidFill>
                <a:latin typeface="Aparajita" pitchFamily="34" charset="0"/>
                <a:ea typeface="+mn-ea"/>
                <a:cs typeface="Aparajita" pitchFamily="34" charset="0"/>
              </a:rPr>
              <a:t>is any process in which information is gathered and expressed in a summary form, for purposes such as statistical analysis. A common aggregation purpose is to get more information about particular groups based on specific variables such as age, profession, or income.</a:t>
            </a:r>
          </a:p>
          <a:p>
            <a:r>
              <a:rPr lang="en-US" sz="1000" b="1" i="0" kern="1200" dirty="0" smtClean="0">
                <a:solidFill>
                  <a:schemeClr val="tx1"/>
                </a:solidFill>
                <a:latin typeface="Aparajita" pitchFamily="34" charset="0"/>
                <a:ea typeface="+mn-ea"/>
                <a:cs typeface="Aparajita" pitchFamily="34" charset="0"/>
              </a:rPr>
              <a:t>Data mining </a:t>
            </a:r>
            <a:r>
              <a:rPr lang="en-US" sz="1000" b="0" i="0" kern="1200" dirty="0" smtClean="0">
                <a:solidFill>
                  <a:schemeClr val="tx1"/>
                </a:solidFill>
                <a:latin typeface="Aparajita" pitchFamily="34" charset="0"/>
                <a:ea typeface="+mn-ea"/>
                <a:cs typeface="Aparajita" pitchFamily="34" charset="0"/>
              </a:rPr>
              <a:t>is the process of sorting through large </a:t>
            </a:r>
            <a:r>
              <a:rPr lang="en-US" sz="1000" b="0" i="0" u="sng" kern="1200" dirty="0" smtClean="0">
                <a:solidFill>
                  <a:schemeClr val="tx1"/>
                </a:solidFill>
                <a:latin typeface="Aparajita" pitchFamily="34" charset="0"/>
                <a:ea typeface="+mn-ea"/>
                <a:cs typeface="Aparajita" pitchFamily="34" charset="0"/>
              </a:rPr>
              <a:t>data sets</a:t>
            </a:r>
            <a:r>
              <a:rPr lang="en-US" sz="1000" b="0" i="0" kern="1200" dirty="0" smtClean="0">
                <a:solidFill>
                  <a:schemeClr val="tx1"/>
                </a:solidFill>
                <a:latin typeface="Aparajita" pitchFamily="34" charset="0"/>
                <a:ea typeface="+mn-ea"/>
                <a:cs typeface="Aparajita" pitchFamily="34" charset="0"/>
              </a:rPr>
              <a:t> to identify patterns and establish relationships to solve problems through data analysis. Data mining tools allow enterprises to predict future trends.</a:t>
            </a:r>
          </a:p>
          <a:p>
            <a:endParaRPr lang="en-US" dirty="0"/>
          </a:p>
        </p:txBody>
      </p:sp>
      <p:sp>
        <p:nvSpPr>
          <p:cNvPr id="4" name="Slide Number Placeholder 3"/>
          <p:cNvSpPr>
            <a:spLocks noGrp="1"/>
          </p:cNvSpPr>
          <p:nvPr>
            <p:ph type="sldNum" sz="quarter" idx="10"/>
          </p:nvPr>
        </p:nvSpPr>
        <p:spPr/>
        <p:txBody>
          <a:bodyPr/>
          <a:lstStyle/>
          <a:p>
            <a:fld id="{6946C937-6E0F-4644-BBC0-269276845047}"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Diagnostic analytics is a deeper look at data to attempt to understand the causes of events and behaviors.  </a:t>
            </a:r>
            <a:r>
              <a:rPr lang="en-US" sz="1200" b="0" i="0" u="sng" kern="1200" dirty="0" smtClean="0">
                <a:solidFill>
                  <a:schemeClr val="tx1"/>
                </a:solidFill>
                <a:latin typeface="+mn-lt"/>
                <a:ea typeface="+mn-ea"/>
                <a:cs typeface="+mn-cs"/>
                <a:hlinkClick r:id="rId3"/>
              </a:rPr>
              <a:t>Predictive analytics</a:t>
            </a:r>
            <a:r>
              <a:rPr lang="en-US" sz="1200" b="0" i="0" kern="1200" dirty="0" smtClean="0">
                <a:solidFill>
                  <a:schemeClr val="tx1"/>
                </a:solidFill>
                <a:latin typeface="+mn-lt"/>
                <a:ea typeface="+mn-ea"/>
                <a:cs typeface="+mn-cs"/>
              </a:rPr>
              <a:t>, which is used to identify future probabilities and trends, is said provide information about what might happen in the future. </a:t>
            </a:r>
            <a:r>
              <a:rPr lang="en-US" sz="1200" b="0" i="0" u="sng" kern="1200" dirty="0" smtClean="0">
                <a:solidFill>
                  <a:schemeClr val="tx1"/>
                </a:solidFill>
                <a:latin typeface="+mn-lt"/>
                <a:ea typeface="+mn-ea"/>
                <a:cs typeface="+mn-cs"/>
                <a:hlinkClick r:id="rId4"/>
              </a:rPr>
              <a:t>Prescriptive </a:t>
            </a:r>
            <a:r>
              <a:rPr lang="en-US" sz="1200" b="0" i="0" u="sng" kern="1200" dirty="0" err="1" smtClean="0">
                <a:solidFill>
                  <a:schemeClr val="tx1"/>
                </a:solidFill>
                <a:latin typeface="+mn-lt"/>
                <a:ea typeface="+mn-ea"/>
                <a:cs typeface="+mn-cs"/>
                <a:hlinkClick r:id="rId4"/>
              </a:rPr>
              <a:t>analytics</a:t>
            </a:r>
            <a:r>
              <a:rPr lang="en-US" sz="1200" b="0" i="0" kern="1200" dirty="0" err="1" smtClean="0">
                <a:solidFill>
                  <a:schemeClr val="tx1"/>
                </a:solidFill>
                <a:latin typeface="+mn-lt"/>
                <a:ea typeface="+mn-ea"/>
                <a:cs typeface="+mn-cs"/>
              </a:rPr>
              <a:t>is</a:t>
            </a:r>
            <a:r>
              <a:rPr lang="en-US" sz="1200" b="0" i="0" kern="1200" dirty="0" smtClean="0">
                <a:solidFill>
                  <a:schemeClr val="tx1"/>
                </a:solidFill>
                <a:latin typeface="+mn-lt"/>
                <a:ea typeface="+mn-ea"/>
                <a:cs typeface="+mn-cs"/>
              </a:rPr>
              <a:t> applied to try to identify the best outcome to events, given the parameters, and suggest decision options to best take advantage of a future opportunity or mitigate a future risk. </a:t>
            </a:r>
            <a:endParaRPr lang="en-US" dirty="0"/>
          </a:p>
        </p:txBody>
      </p:sp>
      <p:sp>
        <p:nvSpPr>
          <p:cNvPr id="4" name="Slide Number Placeholder 3"/>
          <p:cNvSpPr>
            <a:spLocks noGrp="1"/>
          </p:cNvSpPr>
          <p:nvPr>
            <p:ph type="sldNum" sz="quarter" idx="10"/>
          </p:nvPr>
        </p:nvSpPr>
        <p:spPr/>
        <p:txBody>
          <a:bodyPr/>
          <a:lstStyle/>
          <a:p>
            <a:fld id="{6946C937-6E0F-4644-BBC0-269276845047}"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C4F741-A204-4E0B-8F50-BCEA7BB9EA2E}" type="slidenum">
              <a:rPr lang="en-US" smtClean="0"/>
              <a:pPr>
                <a:defRPr/>
              </a:pPr>
              <a:t>20</a:t>
            </a:fld>
            <a:endParaRPr lang="en-US"/>
          </a:p>
        </p:txBody>
      </p:sp>
    </p:spTree>
    <p:extLst>
      <p:ext uri="{BB962C8B-B14F-4D97-AF65-F5344CB8AC3E}">
        <p14:creationId xmlns:p14="http://schemas.microsoft.com/office/powerpoint/2010/main" val="66269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C1567-68F7-40F7-A923-09568FE7C996}" type="slidenum">
              <a:rPr lang="en-US" smtClean="0"/>
              <a:pPr/>
              <a:t>24</a:t>
            </a:fld>
            <a:endParaRPr lang="en-US"/>
          </a:p>
        </p:txBody>
      </p:sp>
    </p:spTree>
    <p:extLst>
      <p:ext uri="{BB962C8B-B14F-4D97-AF65-F5344CB8AC3E}">
        <p14:creationId xmlns:p14="http://schemas.microsoft.com/office/powerpoint/2010/main" val="380266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models in descriptive analytics categorize, characterize, aggregate, and classify</a:t>
            </a:r>
          </a:p>
          <a:p>
            <a:r>
              <a:rPr lang="en-US" sz="1200" kern="1200" baseline="0" dirty="0" smtClean="0">
                <a:solidFill>
                  <a:schemeClr val="tx1"/>
                </a:solidFill>
                <a:latin typeface="+mn-lt"/>
                <a:ea typeface="+mn-ea"/>
                <a:cs typeface="+mn-cs"/>
              </a:rPr>
              <a:t>data, converting it into information for understanding and analyzing business decisions, outcomes,</a:t>
            </a:r>
          </a:p>
          <a:p>
            <a:r>
              <a:rPr lang="en-US" sz="1200" kern="1200" baseline="0" dirty="0" smtClean="0">
                <a:solidFill>
                  <a:schemeClr val="tx1"/>
                </a:solidFill>
                <a:latin typeface="+mn-lt"/>
                <a:ea typeface="+mn-ea"/>
                <a:cs typeface="+mn-cs"/>
              </a:rPr>
              <a:t>and quality. Such data summaries can be in the form of meaningful charts and reports, and responses</a:t>
            </a:r>
          </a:p>
          <a:p>
            <a:r>
              <a:rPr lang="en-US" sz="1200" kern="1200" baseline="0" dirty="0" smtClean="0">
                <a:solidFill>
                  <a:schemeClr val="tx1"/>
                </a:solidFill>
                <a:latin typeface="+mn-lt"/>
                <a:ea typeface="+mn-ea"/>
                <a:cs typeface="+mn-cs"/>
              </a:rPr>
              <a:t>to queries using SQL.</a:t>
            </a:r>
            <a:endParaRPr lang="en-US" dirty="0"/>
          </a:p>
        </p:txBody>
      </p:sp>
      <p:sp>
        <p:nvSpPr>
          <p:cNvPr id="4" name="Slide Number Placeholder 3"/>
          <p:cNvSpPr>
            <a:spLocks noGrp="1"/>
          </p:cNvSpPr>
          <p:nvPr>
            <p:ph type="sldNum" sz="quarter" idx="10"/>
          </p:nvPr>
        </p:nvSpPr>
        <p:spPr/>
        <p:txBody>
          <a:bodyPr/>
          <a:lstStyle/>
          <a:p>
            <a:fld id="{6946C937-6E0F-4644-BBC0-269276845047}"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46C937-6E0F-4644-BBC0-269276845047}"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46C937-6E0F-4644-BBC0-269276845047}"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1"/>
            <a:ext cx="7848600" cy="2000250"/>
          </a:xfrm>
        </p:spPr>
        <p:txBody>
          <a:bodyPr>
            <a:normAutofit fontScale="90000"/>
          </a:bodyPr>
          <a:lstStyle/>
          <a:p>
            <a:r>
              <a:rPr lang="en-US" b="1" dirty="0" smtClean="0">
                <a:latin typeface="Andalus" pitchFamily="18" charset="-78"/>
                <a:cs typeface="Andalus" pitchFamily="18" charset="-78"/>
              </a:rPr>
              <a:t>An Empirical Study of Chronic Diseases in the United</a:t>
            </a:r>
            <a:br>
              <a:rPr lang="en-US" b="1" dirty="0" smtClean="0">
                <a:latin typeface="Andalus" pitchFamily="18" charset="-78"/>
                <a:cs typeface="Andalus" pitchFamily="18" charset="-78"/>
              </a:rPr>
            </a:br>
            <a:r>
              <a:rPr lang="en-US" b="1" dirty="0" smtClean="0">
                <a:latin typeface="Andalus" pitchFamily="18" charset="-78"/>
                <a:cs typeface="Andalus" pitchFamily="18" charset="-78"/>
              </a:rPr>
              <a:t>States</a:t>
            </a:r>
            <a:endParaRPr lang="en-US" dirty="0">
              <a:latin typeface="Andalus" pitchFamily="18" charset="-78"/>
              <a:cs typeface="Andalus" pitchFamily="18" charset="-78"/>
            </a:endParaRPr>
          </a:p>
        </p:txBody>
      </p:sp>
      <p:sp>
        <p:nvSpPr>
          <p:cNvPr id="3" name="Subtitle 2"/>
          <p:cNvSpPr>
            <a:spLocks noGrp="1"/>
          </p:cNvSpPr>
          <p:nvPr>
            <p:ph type="subTitle" idx="1"/>
          </p:nvPr>
        </p:nvSpPr>
        <p:spPr/>
        <p:txBody>
          <a:bodyPr/>
          <a:lstStyle/>
          <a:p>
            <a:r>
              <a:rPr lang="en-US" b="1" dirty="0" smtClean="0">
                <a:latin typeface="Andalus" pitchFamily="18" charset="-78"/>
                <a:cs typeface="Andalus" pitchFamily="18" charset="-78"/>
              </a:rPr>
              <a:t>A Visual Analytics Approach to Public Health</a:t>
            </a:r>
            <a:endParaRPr lang="en-US" dirty="0">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paper</a:t>
            </a:r>
            <a:endParaRPr lang="en-US" dirty="0"/>
          </a:p>
        </p:txBody>
      </p:sp>
      <p:sp>
        <p:nvSpPr>
          <p:cNvPr id="3" name="Content Placeholder 2"/>
          <p:cNvSpPr>
            <a:spLocks noGrp="1"/>
          </p:cNvSpPr>
          <p:nvPr>
            <p:ph idx="1"/>
          </p:nvPr>
        </p:nvSpPr>
        <p:spPr/>
        <p:txBody>
          <a:bodyPr>
            <a:normAutofit/>
          </a:bodyPr>
          <a:lstStyle/>
          <a:p>
            <a:pPr>
              <a:buNone/>
            </a:pPr>
            <a:r>
              <a:rPr lang="en-US" sz="3300" dirty="0" smtClean="0">
                <a:latin typeface="Arabic Typesetting" pitchFamily="66" charset="-78"/>
                <a:cs typeface="Arabic Typesetting" pitchFamily="66" charset="-78"/>
              </a:rPr>
              <a:t>addresses the challenge of understanding large amounts of data related to chronic diseases by applying visual analytics techniques and producing descriptive analytics.</a:t>
            </a:r>
          </a:p>
          <a:p>
            <a:pPr>
              <a:buNone/>
            </a:pPr>
            <a:r>
              <a:rPr lang="en-US" sz="3300" dirty="0" smtClean="0">
                <a:latin typeface="Arabic Typesetting" pitchFamily="66" charset="-78"/>
                <a:cs typeface="Arabic Typesetting" pitchFamily="66" charset="-78"/>
              </a:rPr>
              <a:t>goal is to gain insight into the data and make policy recommendations.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ndalus" pitchFamily="18" charset="-78"/>
                <a:cs typeface="Andalus" pitchFamily="18" charset="-78"/>
              </a:rPr>
              <a:t>Materials and Methods</a:t>
            </a:r>
          </a:p>
        </p:txBody>
      </p:sp>
      <p:sp>
        <p:nvSpPr>
          <p:cNvPr id="3" name="Content Placeholder 2"/>
          <p:cNvSpPr>
            <a:spLocks noGrp="1"/>
          </p:cNvSpPr>
          <p:nvPr>
            <p:ph sz="half" idx="1"/>
          </p:nvPr>
        </p:nvSpPr>
        <p:spPr>
          <a:xfrm>
            <a:off x="304800" y="1600201"/>
            <a:ext cx="8382000" cy="4191000"/>
          </a:xfrm>
        </p:spPr>
        <p:txBody>
          <a:bodyPr>
            <a:normAutofit/>
          </a:bodyPr>
          <a:lstStyle/>
          <a:p>
            <a:pPr>
              <a:buNone/>
            </a:pPr>
            <a:r>
              <a:rPr lang="en-US" sz="3300" dirty="0" smtClean="0">
                <a:latin typeface="Arabic Typesetting" pitchFamily="66" charset="-78"/>
                <a:cs typeface="Arabic Typesetting" pitchFamily="66" charset="-78"/>
              </a:rPr>
              <a:t>conducting primarily </a:t>
            </a:r>
            <a:r>
              <a:rPr lang="en-US" sz="3300" dirty="0" smtClean="0">
                <a:solidFill>
                  <a:srgbClr val="FF0000"/>
                </a:solidFill>
                <a:latin typeface="Arabic Typesetting" pitchFamily="66" charset="-78"/>
                <a:cs typeface="Arabic Typesetting" pitchFamily="66" charset="-78"/>
              </a:rPr>
              <a:t>descriptive analytics,  </a:t>
            </a:r>
            <a:r>
              <a:rPr lang="en-US" sz="3300" dirty="0" smtClean="0">
                <a:latin typeface="Arabic Typesetting" pitchFamily="66" charset="-78"/>
                <a:cs typeface="Arabic Typesetting" pitchFamily="66" charset="-78"/>
              </a:rPr>
              <a:t>to obtain a panoramic insight into the chronic diseases data set pulled from the CDC web site.</a:t>
            </a:r>
          </a:p>
          <a:p>
            <a:pPr>
              <a:buNone/>
            </a:pPr>
            <a:r>
              <a:rPr lang="en-US" sz="3300" dirty="0" smtClean="0">
                <a:latin typeface="Arabic Typesetting" pitchFamily="66" charset="-78"/>
                <a:cs typeface="Arabic Typesetting" pitchFamily="66" charset="-78"/>
              </a:rPr>
              <a:t>Then </a:t>
            </a:r>
            <a:r>
              <a:rPr lang="en-US" sz="3300" dirty="0" smtClean="0">
                <a:solidFill>
                  <a:srgbClr val="FF0000"/>
                </a:solidFill>
                <a:latin typeface="Arabic Typesetting" pitchFamily="66" charset="-78"/>
                <a:cs typeface="Arabic Typesetting" pitchFamily="66" charset="-78"/>
              </a:rPr>
              <a:t>use visual analytics, </a:t>
            </a:r>
            <a:r>
              <a:rPr lang="en-US" sz="3400" dirty="0" smtClean="0">
                <a:latin typeface="Arabic Typesetting" pitchFamily="66" charset="-78"/>
                <a:cs typeface="Arabic Typesetting" pitchFamily="66" charset="-78"/>
              </a:rPr>
              <a:t>aims to provide researchers and policymakers with better and more effective ways to understand and analyze large data sets, while also enabling them to act upon their findings in real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ndalus" pitchFamily="18" charset="-78"/>
                <a:cs typeface="Andalus" pitchFamily="18" charset="-78"/>
              </a:rPr>
              <a:t>descriptive analytics</a:t>
            </a:r>
          </a:p>
        </p:txBody>
      </p:sp>
      <p:sp>
        <p:nvSpPr>
          <p:cNvPr id="3" name="Content Placeholder 2"/>
          <p:cNvSpPr>
            <a:spLocks noGrp="1"/>
          </p:cNvSpPr>
          <p:nvPr>
            <p:ph sz="half" idx="1"/>
          </p:nvPr>
        </p:nvSpPr>
        <p:spPr>
          <a:xfrm>
            <a:off x="457200" y="1600200"/>
            <a:ext cx="8305800" cy="4525963"/>
          </a:xfrm>
        </p:spPr>
        <p:txBody>
          <a:bodyPr>
            <a:normAutofit fontScale="92500" lnSpcReduction="10000"/>
          </a:bodyPr>
          <a:lstStyle/>
          <a:p>
            <a:pPr>
              <a:buNone/>
            </a:pPr>
            <a:r>
              <a:rPr lang="en-US" sz="3400" dirty="0" smtClean="0">
                <a:latin typeface="Arabic Typesetting" pitchFamily="66" charset="-78"/>
                <a:cs typeface="Arabic Typesetting" pitchFamily="66" charset="-78"/>
              </a:rPr>
              <a:t>is a preliminary stage of data processing that creates a </a:t>
            </a:r>
            <a:r>
              <a:rPr lang="en-US" sz="3400" dirty="0" smtClean="0">
                <a:solidFill>
                  <a:srgbClr val="FF0000"/>
                </a:solidFill>
                <a:latin typeface="Arabic Typesetting" pitchFamily="66" charset="-78"/>
                <a:cs typeface="Arabic Typesetting" pitchFamily="66" charset="-78"/>
              </a:rPr>
              <a:t>summary</a:t>
            </a:r>
            <a:r>
              <a:rPr lang="en-US" sz="3400" dirty="0" smtClean="0">
                <a:latin typeface="Arabic Typesetting" pitchFamily="66" charset="-78"/>
                <a:cs typeface="Arabic Typesetting" pitchFamily="66" charset="-78"/>
              </a:rPr>
              <a:t> of historical data to yield </a:t>
            </a:r>
            <a:r>
              <a:rPr lang="en-US" sz="3400" dirty="0" smtClean="0">
                <a:solidFill>
                  <a:srgbClr val="FF0000"/>
                </a:solidFill>
                <a:latin typeface="Arabic Typesetting" pitchFamily="66" charset="-78"/>
                <a:cs typeface="Arabic Typesetting" pitchFamily="66" charset="-78"/>
              </a:rPr>
              <a:t>useful information</a:t>
            </a:r>
            <a:r>
              <a:rPr lang="en-US" sz="3400" dirty="0" smtClean="0">
                <a:latin typeface="Arabic Typesetting" pitchFamily="66" charset="-78"/>
                <a:cs typeface="Arabic Typesetting" pitchFamily="66" charset="-78"/>
              </a:rPr>
              <a:t> and possibly prepare the data for further analysis.</a:t>
            </a:r>
          </a:p>
          <a:p>
            <a:pPr>
              <a:buNone/>
            </a:pPr>
            <a:r>
              <a:rPr lang="en-US" sz="3400" dirty="0" smtClean="0">
                <a:solidFill>
                  <a:srgbClr val="FF0000"/>
                </a:solidFill>
                <a:latin typeface="Arabic Typesetting" pitchFamily="66" charset="-78"/>
                <a:cs typeface="Arabic Typesetting" pitchFamily="66" charset="-78"/>
              </a:rPr>
              <a:t>Data aggregation</a:t>
            </a:r>
            <a:r>
              <a:rPr lang="en-US" sz="3400" dirty="0" smtClean="0">
                <a:latin typeface="Arabic Typesetting" pitchFamily="66" charset="-78"/>
                <a:cs typeface="Arabic Typesetting" pitchFamily="66" charset="-78"/>
              </a:rPr>
              <a:t> and </a:t>
            </a:r>
            <a:r>
              <a:rPr lang="en-US" sz="3400" dirty="0" smtClean="0">
                <a:solidFill>
                  <a:srgbClr val="FF0000"/>
                </a:solidFill>
                <a:latin typeface="Arabic Typesetting" pitchFamily="66" charset="-78"/>
                <a:cs typeface="Arabic Typesetting" pitchFamily="66" charset="-78"/>
              </a:rPr>
              <a:t>data mining </a:t>
            </a:r>
            <a:r>
              <a:rPr lang="en-US" sz="3400" dirty="0" smtClean="0">
                <a:latin typeface="Arabic Typesetting" pitchFamily="66" charset="-78"/>
                <a:cs typeface="Arabic Typesetting" pitchFamily="66" charset="-78"/>
              </a:rPr>
              <a:t>methods organize the data and make it possible to identify patterns and relationships.</a:t>
            </a:r>
          </a:p>
          <a:p>
            <a:pPr>
              <a:buNone/>
            </a:pPr>
            <a:r>
              <a:rPr lang="en-US" sz="3400" dirty="0" smtClean="0">
                <a:latin typeface="Arabic Typesetting" pitchFamily="66" charset="-78"/>
                <a:cs typeface="Arabic Typesetting" pitchFamily="66" charset="-78"/>
              </a:rPr>
              <a:t>Descriptive analytics is sometimes said to provide information about happened. </a:t>
            </a:r>
          </a:p>
          <a:p>
            <a:pPr>
              <a:buNone/>
            </a:pPr>
            <a:r>
              <a:rPr lang="en-US" sz="3400" dirty="0" smtClean="0">
                <a:latin typeface="Arabic Typesetting" pitchFamily="66" charset="-78"/>
                <a:cs typeface="Arabic Typesetting" pitchFamily="66" charset="-78"/>
              </a:rPr>
              <a:t>You might see, for example, an increase in Twitter followers after a particular tweet.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04800"/>
            <a:ext cx="8077200" cy="3810000"/>
          </a:xfrm>
        </p:spPr>
        <p:txBody>
          <a:bodyPr/>
          <a:lstStyle/>
          <a:p>
            <a:pPr>
              <a:buNone/>
            </a:pPr>
            <a:r>
              <a:rPr lang="en-US" sz="3100" dirty="0" smtClean="0">
                <a:latin typeface="Arabic Typesetting" pitchFamily="66" charset="-78"/>
                <a:cs typeface="Arabic Typesetting" pitchFamily="66" charset="-78"/>
              </a:rPr>
              <a:t>Here’s a summary of the stages of data analysis:</a:t>
            </a:r>
          </a:p>
          <a:p>
            <a:r>
              <a:rPr lang="en-US" sz="3100" dirty="0" smtClean="0">
                <a:latin typeface="Arabic Typesetting" pitchFamily="66" charset="-78"/>
                <a:cs typeface="Arabic Typesetting" pitchFamily="66" charset="-78"/>
              </a:rPr>
              <a:t>Descriptive analytics: What happened?</a:t>
            </a:r>
          </a:p>
          <a:p>
            <a:r>
              <a:rPr lang="en-US" sz="3100" dirty="0" smtClean="0">
                <a:latin typeface="Arabic Typesetting" pitchFamily="66" charset="-78"/>
                <a:cs typeface="Arabic Typesetting" pitchFamily="66" charset="-78"/>
              </a:rPr>
              <a:t>Diagnostic analytics: Why did it happen?</a:t>
            </a:r>
          </a:p>
          <a:p>
            <a:r>
              <a:rPr lang="en-US" sz="3100" dirty="0" smtClean="0">
                <a:latin typeface="Arabic Typesetting" pitchFamily="66" charset="-78"/>
                <a:cs typeface="Arabic Typesetting" pitchFamily="66" charset="-78"/>
              </a:rPr>
              <a:t>Predictive analytics: What could happen in the future?</a:t>
            </a:r>
          </a:p>
          <a:p>
            <a:r>
              <a:rPr lang="en-US" sz="3100" dirty="0" smtClean="0">
                <a:latin typeface="Arabic Typesetting" pitchFamily="66" charset="-78"/>
                <a:cs typeface="Arabic Typesetting" pitchFamily="66" charset="-78"/>
              </a:rPr>
              <a:t>Prescriptive analytics: How should we respond to those potential future events?</a:t>
            </a:r>
          </a:p>
          <a:p>
            <a:endParaRPr lang="en-US" dirty="0"/>
          </a:p>
        </p:txBody>
      </p:sp>
      <p:pic>
        <p:nvPicPr>
          <p:cNvPr id="61442" name="Picture 2" descr="Image result for Descriptive analytics,Diagnostic analytics,Predictive analytics. Prescriptive analytics"/>
          <p:cNvPicPr>
            <a:picLocks noChangeAspect="1" noChangeArrowheads="1"/>
          </p:cNvPicPr>
          <p:nvPr/>
        </p:nvPicPr>
        <p:blipFill>
          <a:blip r:embed="rId3"/>
          <a:srcRect/>
          <a:stretch>
            <a:fillRect/>
          </a:stretch>
        </p:blipFill>
        <p:spPr bwMode="auto">
          <a:xfrm>
            <a:off x="2971800" y="3227293"/>
            <a:ext cx="6172200" cy="363070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381000" y="1600200"/>
            <a:ext cx="8153400" cy="4525963"/>
          </a:xfrm>
        </p:spPr>
        <p:txBody>
          <a:bodyPr>
            <a:normAutofit/>
          </a:bodyPr>
          <a:lstStyle/>
          <a:p>
            <a:pPr>
              <a:buNone/>
            </a:pPr>
            <a:r>
              <a:rPr lang="en-US" sz="3100" dirty="0" smtClean="0">
                <a:latin typeface="Arabic Typesetting" pitchFamily="66" charset="-78"/>
                <a:cs typeface="Arabic Typesetting" pitchFamily="66" charset="-78"/>
              </a:rPr>
              <a:t>the most commonly used and most well understood type of analytics. It was the earliest to be introduced and the easiest by far to implement and understand in that it describes data “as is” without complex calculations.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https://miro.medium.com/max/512/1*iPKIRuYbrlEGoeJlNBHZcw.png"/>
          <p:cNvPicPr>
            <a:picLocks noChangeAspect="1" noChangeArrowheads="1"/>
          </p:cNvPicPr>
          <p:nvPr/>
        </p:nvPicPr>
        <p:blipFill>
          <a:blip r:embed="rId2"/>
          <a:srcRect/>
          <a:stretch>
            <a:fillRect/>
          </a:stretch>
        </p:blipFill>
        <p:spPr bwMode="auto">
          <a:xfrm>
            <a:off x="304800" y="1371600"/>
            <a:ext cx="8492928" cy="48768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ndalus" pitchFamily="18" charset="-78"/>
                <a:cs typeface="Andalus" pitchFamily="18" charset="-78"/>
              </a:rPr>
              <a:t>visual analytics</a:t>
            </a:r>
          </a:p>
        </p:txBody>
      </p:sp>
      <p:sp>
        <p:nvSpPr>
          <p:cNvPr id="3" name="Content Placeholder 2"/>
          <p:cNvSpPr>
            <a:spLocks noGrp="1"/>
          </p:cNvSpPr>
          <p:nvPr>
            <p:ph sz="half" idx="1"/>
          </p:nvPr>
        </p:nvSpPr>
        <p:spPr/>
        <p:txBody>
          <a:bodyPr/>
          <a:lstStyle/>
          <a:p>
            <a:pPr>
              <a:buNone/>
            </a:pPr>
            <a:r>
              <a:rPr lang="en-US" sz="3100" dirty="0" smtClean="0">
                <a:latin typeface="Arabic Typesetting" pitchFamily="66" charset="-78"/>
                <a:cs typeface="Arabic Typesetting" pitchFamily="66" charset="-78"/>
              </a:rPr>
              <a:t>Why do we need visual analytics?</a:t>
            </a:r>
          </a:p>
          <a:p>
            <a:r>
              <a:rPr lang="en-US" sz="3100" dirty="0" smtClean="0">
                <a:latin typeface="Arabic Typesetting" pitchFamily="66" charset="-78"/>
                <a:cs typeface="Arabic Typesetting" pitchFamily="66" charset="-78"/>
              </a:rPr>
              <a:t>Would mathematical analytics be good enough?</a:t>
            </a:r>
          </a:p>
          <a:p>
            <a:pPr lvl="1"/>
            <a:r>
              <a:rPr lang="en-US" sz="3100" dirty="0" smtClean="0">
                <a:latin typeface="Arabic Typesetting" pitchFamily="66" charset="-78"/>
                <a:cs typeface="Arabic Typesetting" pitchFamily="66" charset="-78"/>
              </a:rPr>
              <a:t>Analyzing the four data pairs</a:t>
            </a:r>
          </a:p>
          <a:p>
            <a:pPr>
              <a:buNone/>
            </a:pPr>
            <a:endParaRPr lang="en-US" dirty="0" smtClean="0"/>
          </a:p>
          <a:p>
            <a:pPr>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4370892" y="1752600"/>
            <a:ext cx="4773108" cy="4953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a:t>
            </a:r>
            <a:endParaRPr lang="en-US" dirty="0"/>
          </a:p>
        </p:txBody>
      </p:sp>
      <p:sp>
        <p:nvSpPr>
          <p:cNvPr id="3" name="Content Placeholder 2"/>
          <p:cNvSpPr>
            <a:spLocks noGrp="1"/>
          </p:cNvSpPr>
          <p:nvPr>
            <p:ph sz="half" idx="1"/>
          </p:nvPr>
        </p:nvSpPr>
        <p:spPr>
          <a:xfrm>
            <a:off x="457200" y="4876800"/>
            <a:ext cx="8077200" cy="990600"/>
          </a:xfrm>
        </p:spPr>
        <p:txBody>
          <a:bodyPr/>
          <a:lstStyle/>
          <a:p>
            <a:pPr>
              <a:buNone/>
            </a:pPr>
            <a:r>
              <a:rPr lang="en-US" dirty="0" smtClean="0">
                <a:solidFill>
                  <a:srgbClr val="FF0000"/>
                </a:solidFill>
              </a:rPr>
              <a:t>How can you know more about these data sets?</a:t>
            </a:r>
          </a:p>
          <a:p>
            <a:pPr>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762000" y="1371600"/>
            <a:ext cx="7696200" cy="325928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381000"/>
            <a:ext cx="6781800" cy="685800"/>
          </a:xfrm>
        </p:spPr>
        <p:txBody>
          <a:bodyPr/>
          <a:lstStyle/>
          <a:p>
            <a:pPr>
              <a:buNone/>
            </a:pPr>
            <a:r>
              <a:rPr lang="en-US" dirty="0" smtClean="0"/>
              <a:t>Are They the Same?</a:t>
            </a:r>
            <a:endParaRPr lang="en-US" dirty="0"/>
          </a:p>
        </p:txBody>
      </p:sp>
      <p:pic>
        <p:nvPicPr>
          <p:cNvPr id="5" name="Content Placeholder 4"/>
          <p:cNvPicPr>
            <a:picLocks noGrp="1" noChangeAspect="1"/>
          </p:cNvPicPr>
          <p:nvPr>
            <p:ph sz="half" idx="2"/>
          </p:nvPr>
        </p:nvPicPr>
        <p:blipFill>
          <a:blip r:embed="rId2"/>
          <a:stretch>
            <a:fillRect/>
          </a:stretch>
        </p:blipFill>
        <p:spPr>
          <a:xfrm>
            <a:off x="1061682" y="1066800"/>
            <a:ext cx="7862382" cy="5562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Example: </a:t>
            </a:r>
            <a:br>
              <a:rPr lang="en-US" dirty="0" smtClean="0"/>
            </a:br>
            <a:r>
              <a:rPr lang="en-US" dirty="0" smtClean="0"/>
              <a:t>John Snow Defeated Cholera.</a:t>
            </a:r>
            <a:endParaRPr lang="en-US" dirty="0"/>
          </a:p>
        </p:txBody>
      </p:sp>
      <p:sp>
        <p:nvSpPr>
          <p:cNvPr id="3" name="Content Placeholder 2"/>
          <p:cNvSpPr>
            <a:spLocks noGrp="1"/>
          </p:cNvSpPr>
          <p:nvPr>
            <p:ph idx="1"/>
          </p:nvPr>
        </p:nvSpPr>
        <p:spPr>
          <a:xfrm>
            <a:off x="628650" y="1825625"/>
            <a:ext cx="4400550" cy="4351338"/>
          </a:xfrm>
        </p:spPr>
        <p:txBody>
          <a:bodyPr/>
          <a:lstStyle/>
          <a:p>
            <a:r>
              <a:rPr lang="en-US" dirty="0" smtClean="0"/>
              <a:t>What can you do with this table?</a:t>
            </a:r>
          </a:p>
          <a:p>
            <a:endParaRPr lang="en-US" dirty="0"/>
          </a:p>
        </p:txBody>
      </p:sp>
      <p:pic>
        <p:nvPicPr>
          <p:cNvPr id="4" name="Picture 3"/>
          <p:cNvPicPr>
            <a:picLocks noChangeAspect="1"/>
          </p:cNvPicPr>
          <p:nvPr/>
        </p:nvPicPr>
        <p:blipFill>
          <a:blip r:embed="rId2"/>
          <a:stretch>
            <a:fillRect/>
          </a:stretch>
        </p:blipFill>
        <p:spPr>
          <a:xfrm>
            <a:off x="4267200" y="838200"/>
            <a:ext cx="4876800" cy="7878819"/>
          </a:xfrm>
          <a:prstGeom prst="rect">
            <a:avLst/>
          </a:prstGeom>
        </p:spPr>
      </p:pic>
    </p:spTree>
    <p:extLst>
      <p:ext uri="{BB962C8B-B14F-4D97-AF65-F5344CB8AC3E}">
        <p14:creationId xmlns:p14="http://schemas.microsoft.com/office/powerpoint/2010/main" val="418353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6000" dirty="0" smtClean="0">
                <a:latin typeface="Arabic Typesetting" pitchFamily="66" charset="-78"/>
                <a:ea typeface="+mn-ea"/>
                <a:cs typeface="Arabic Typesetting" pitchFamily="66" charset="-78"/>
              </a:rPr>
              <a:t>Abstract</a:t>
            </a:r>
          </a:p>
        </p:txBody>
      </p:sp>
      <p:sp>
        <p:nvSpPr>
          <p:cNvPr id="3" name="Content Placeholder 2"/>
          <p:cNvSpPr>
            <a:spLocks noGrp="1"/>
          </p:cNvSpPr>
          <p:nvPr>
            <p:ph sz="half" idx="1"/>
          </p:nvPr>
        </p:nvSpPr>
        <p:spPr>
          <a:xfrm>
            <a:off x="457200" y="1219200"/>
            <a:ext cx="8077200" cy="2209800"/>
          </a:xfrm>
        </p:spPr>
        <p:txBody>
          <a:bodyPr/>
          <a:lstStyle/>
          <a:p>
            <a:pPr>
              <a:buNone/>
            </a:pPr>
            <a:r>
              <a:rPr lang="en-US" sz="3600" dirty="0" smtClean="0">
                <a:latin typeface="Arabic Typesetting" pitchFamily="66" charset="-78"/>
                <a:cs typeface="Arabic Typesetting" pitchFamily="66" charset="-78"/>
              </a:rPr>
              <a:t>This study explore the current state of chronic diseases in the USA, using data from the CDC, and applying </a:t>
            </a:r>
            <a:r>
              <a:rPr lang="en-US" sz="3600" dirty="0" smtClean="0">
                <a:solidFill>
                  <a:srgbClr val="FF0000"/>
                </a:solidFill>
                <a:latin typeface="Arabic Typesetting" pitchFamily="66" charset="-78"/>
                <a:cs typeface="Arabic Typesetting" pitchFamily="66" charset="-78"/>
              </a:rPr>
              <a:t>visualization</a:t>
            </a:r>
            <a:r>
              <a:rPr lang="en-US" sz="3600" dirty="0" smtClean="0">
                <a:latin typeface="Arabic Typesetting" pitchFamily="66" charset="-78"/>
                <a:cs typeface="Arabic Typesetting" pitchFamily="66" charset="-78"/>
              </a:rPr>
              <a:t> and </a:t>
            </a:r>
            <a:r>
              <a:rPr lang="en-US" sz="3600" dirty="0" smtClean="0">
                <a:solidFill>
                  <a:srgbClr val="FF0000"/>
                </a:solidFill>
                <a:latin typeface="Arabic Typesetting" pitchFamily="66" charset="-78"/>
                <a:cs typeface="Arabic Typesetting" pitchFamily="66" charset="-78"/>
              </a:rPr>
              <a:t>descriptive analytics</a:t>
            </a:r>
            <a:r>
              <a:rPr lang="en-US" sz="3600" dirty="0" smtClean="0">
                <a:latin typeface="Arabic Typesetting" pitchFamily="66" charset="-78"/>
                <a:cs typeface="Arabic Typesetting" pitchFamily="66" charset="-78"/>
              </a:rPr>
              <a:t> techniques</a:t>
            </a:r>
            <a:r>
              <a:rPr lang="en-US" dirty="0" smtClean="0"/>
              <a:t>.</a:t>
            </a:r>
            <a:endParaRPr lang="en-US" dirty="0"/>
          </a:p>
        </p:txBody>
      </p:sp>
      <p:pic>
        <p:nvPicPr>
          <p:cNvPr id="67586" name="Picture 2" descr="Image result for visualization and descriptive analytics"/>
          <p:cNvPicPr>
            <a:picLocks noChangeAspect="1" noChangeArrowheads="1"/>
          </p:cNvPicPr>
          <p:nvPr/>
        </p:nvPicPr>
        <p:blipFill>
          <a:blip r:embed="rId2"/>
          <a:srcRect/>
          <a:stretch>
            <a:fillRect/>
          </a:stretch>
        </p:blipFill>
        <p:spPr bwMode="auto">
          <a:xfrm>
            <a:off x="584952" y="3124200"/>
            <a:ext cx="8071472" cy="3733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cstate="print"/>
          <a:srcRect/>
          <a:stretch>
            <a:fillRect/>
          </a:stretch>
        </p:blipFill>
        <p:spPr bwMode="auto">
          <a:xfrm>
            <a:off x="0" y="109538"/>
            <a:ext cx="9294813" cy="6637337"/>
          </a:xfrm>
          <a:prstGeom prst="rect">
            <a:avLst/>
          </a:prstGeom>
          <a:noFill/>
          <a:ln w="9525">
            <a:noFill/>
            <a:miter lim="800000"/>
            <a:headEnd/>
            <a:tailEnd/>
          </a:ln>
        </p:spPr>
      </p:pic>
      <p:sp>
        <p:nvSpPr>
          <p:cNvPr id="5" name="Rectangle 4"/>
          <p:cNvSpPr/>
          <p:nvPr/>
        </p:nvSpPr>
        <p:spPr>
          <a:xfrm>
            <a:off x="2252951" y="2021607"/>
            <a:ext cx="3146950" cy="2931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0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933450" y="1"/>
            <a:ext cx="6948975" cy="6858000"/>
          </a:xfrm>
          <a:prstGeom prst="rect">
            <a:avLst/>
          </a:prstGeom>
          <a:noFill/>
          <a:ln w="9525">
            <a:noFill/>
            <a:miter lim="800000"/>
            <a:headEnd/>
            <a:tailEnd/>
          </a:ln>
        </p:spPr>
      </p:pic>
    </p:spTree>
    <p:extLst>
      <p:ext uri="{BB962C8B-B14F-4D97-AF65-F5344CB8AC3E}">
        <p14:creationId xmlns:p14="http://schemas.microsoft.com/office/powerpoint/2010/main" val="281103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eaLnBrk="1" hangingPunct="1"/>
            <a:r>
              <a:rPr lang="en-US" sz="4000" b="1" dirty="0" smtClean="0">
                <a:latin typeface="Californian FB" pitchFamily="18" charset="0"/>
                <a:cs typeface="Andalus" pitchFamily="18" charset="-78"/>
              </a:rPr>
              <a:t>What is Visual Analytics?</a:t>
            </a:r>
          </a:p>
        </p:txBody>
      </p:sp>
      <p:sp>
        <p:nvSpPr>
          <p:cNvPr id="3075" name="Rectangle 3"/>
          <p:cNvSpPr>
            <a:spLocks noGrp="1" noChangeArrowheads="1"/>
          </p:cNvSpPr>
          <p:nvPr>
            <p:ph type="body" idx="1"/>
          </p:nvPr>
        </p:nvSpPr>
        <p:spPr>
          <a:xfrm>
            <a:off x="457200" y="1600201"/>
            <a:ext cx="8229600" cy="2590799"/>
          </a:xfrm>
        </p:spPr>
        <p:txBody>
          <a:bodyPr>
            <a:normAutofit/>
          </a:bodyPr>
          <a:lstStyle/>
          <a:p>
            <a:pPr eaLnBrk="1" hangingPunct="1">
              <a:buNone/>
            </a:pPr>
            <a:r>
              <a:rPr lang="en-US" sz="3100" dirty="0" smtClean="0">
                <a:latin typeface="Arabic Typesetting" pitchFamily="66" charset="-78"/>
                <a:cs typeface="Arabic Typesetting" pitchFamily="66" charset="-78"/>
              </a:rPr>
              <a:t>“The science of analytical reasoning facilitated by interactive visual interfaces”, </a:t>
            </a:r>
            <a:r>
              <a:rPr lang="en-US" sz="1800" i="1" dirty="0" smtClean="0">
                <a:latin typeface="Arabic Typesetting" pitchFamily="66" charset="-78"/>
                <a:cs typeface="Arabic Typesetting" pitchFamily="66" charset="-78"/>
              </a:rPr>
              <a:t>J. Thomas and K. Cook (eds.), 2005</a:t>
            </a:r>
          </a:p>
          <a:p>
            <a:pPr eaLnBrk="1" hangingPunct="1">
              <a:buNone/>
            </a:pPr>
            <a:r>
              <a:rPr lang="en-US" sz="3100" dirty="0" smtClean="0">
                <a:latin typeface="Arabic Typesetting" pitchFamily="66" charset="-78"/>
                <a:cs typeface="Arabic Typesetting" pitchFamily="66" charset="-78"/>
              </a:rPr>
              <a:t>More than information visualization or visual data mining, it involves technology to support all aspects of the analysis and reasoning processes.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0"/>
            <a:ext cx="8458200" cy="2286000"/>
          </a:xfrm>
        </p:spPr>
        <p:txBody>
          <a:bodyPr>
            <a:normAutofit fontScale="40000" lnSpcReduction="20000"/>
          </a:bodyPr>
          <a:lstStyle/>
          <a:p>
            <a:r>
              <a:rPr lang="en-US" sz="5600" dirty="0" smtClean="0">
                <a:latin typeface="Arabic Typesetting" pitchFamily="66" charset="-78"/>
                <a:cs typeface="Arabic Typesetting" pitchFamily="66" charset="-78"/>
              </a:rPr>
              <a:t>Data: death records</a:t>
            </a:r>
          </a:p>
          <a:p>
            <a:r>
              <a:rPr lang="en-US" sz="5600" dirty="0" smtClean="0">
                <a:latin typeface="Arabic Typesetting" pitchFamily="66" charset="-78"/>
                <a:cs typeface="Arabic Typesetting" pitchFamily="66" charset="-78"/>
              </a:rPr>
              <a:t>Model: simple aggregation based on address</a:t>
            </a:r>
          </a:p>
          <a:p>
            <a:r>
              <a:rPr lang="en-US" sz="5600" dirty="0" smtClean="0">
                <a:latin typeface="Arabic Typesetting" pitchFamily="66" charset="-78"/>
                <a:cs typeface="Arabic Typesetting" pitchFamily="66" charset="-78"/>
              </a:rPr>
              <a:t>Visualization: mapping aggregated numbers to map</a:t>
            </a:r>
          </a:p>
          <a:p>
            <a:r>
              <a:rPr lang="en-US" sz="5600" dirty="0" smtClean="0">
                <a:latin typeface="Arabic Typesetting" pitchFamily="66" charset="-78"/>
                <a:cs typeface="Arabic Typesetting" pitchFamily="66" charset="-78"/>
              </a:rPr>
              <a:t>Interaction: zooming in and out the map</a:t>
            </a:r>
          </a:p>
          <a:p>
            <a:r>
              <a:rPr lang="en-US" sz="5600" dirty="0" smtClean="0">
                <a:latin typeface="Arabic Typesetting" pitchFamily="66" charset="-78"/>
                <a:cs typeface="Arabic Typesetting" pitchFamily="66" charset="-78"/>
              </a:rPr>
              <a:t>Knowledge: death distribution is not random, centralized around an area, which has a well.</a:t>
            </a:r>
          </a:p>
          <a:p>
            <a:endParaRPr lang="en-US" dirty="0"/>
          </a:p>
        </p:txBody>
      </p:sp>
      <p:pic>
        <p:nvPicPr>
          <p:cNvPr id="5"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 y="228601"/>
            <a:ext cx="7086600" cy="438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1905000"/>
          </a:xfrm>
        </p:spPr>
        <p:txBody>
          <a:bodyPr>
            <a:normAutofit/>
          </a:bodyPr>
          <a:lstStyle/>
          <a:p>
            <a:pPr algn="l"/>
            <a:r>
              <a:rPr lang="en-US" sz="3100" dirty="0" smtClean="0">
                <a:latin typeface="Arabic Typesetting" pitchFamily="66" charset="-78"/>
                <a:ea typeface="+mn-ea"/>
                <a:cs typeface="Arabic Typesetting" pitchFamily="66" charset="-78"/>
              </a:rPr>
              <a:t>integrates the analytic capabilities of the </a:t>
            </a:r>
            <a:r>
              <a:rPr lang="en-US" sz="3100" dirty="0" smtClean="0">
                <a:solidFill>
                  <a:srgbClr val="FF0000"/>
                </a:solidFill>
                <a:latin typeface="Arabic Typesetting" pitchFamily="66" charset="-78"/>
                <a:ea typeface="+mn-ea"/>
                <a:cs typeface="Arabic Typesetting" pitchFamily="66" charset="-78"/>
              </a:rPr>
              <a:t>computer</a:t>
            </a:r>
            <a:r>
              <a:rPr lang="en-US" sz="3100" dirty="0" smtClean="0">
                <a:latin typeface="Arabic Typesetting" pitchFamily="66" charset="-78"/>
                <a:ea typeface="+mn-ea"/>
                <a:cs typeface="Arabic Typesetting" pitchFamily="66" charset="-78"/>
              </a:rPr>
              <a:t> and the abilities of </a:t>
            </a:r>
            <a:r>
              <a:rPr lang="en-US" sz="3100" dirty="0" smtClean="0">
                <a:solidFill>
                  <a:srgbClr val="FF0000"/>
                </a:solidFill>
                <a:latin typeface="Arabic Typesetting" pitchFamily="66" charset="-78"/>
                <a:ea typeface="+mn-ea"/>
                <a:cs typeface="Arabic Typesetting" pitchFamily="66" charset="-78"/>
              </a:rPr>
              <a:t>human</a:t>
            </a:r>
            <a:r>
              <a:rPr lang="en-US" sz="3100" dirty="0" smtClean="0">
                <a:latin typeface="Arabic Typesetting" pitchFamily="66" charset="-78"/>
                <a:ea typeface="+mn-ea"/>
                <a:cs typeface="Arabic Typesetting" pitchFamily="66" charset="-78"/>
              </a:rPr>
              <a:t> analysts, thus inviting novel discoveries and empowering individuals to take control of the analytical process.</a:t>
            </a:r>
            <a:endParaRPr lang="en-US" sz="3100" dirty="0">
              <a:latin typeface="Arabic Typesetting" pitchFamily="66" charset="-78"/>
              <a:ea typeface="+mn-ea"/>
              <a:cs typeface="Arabic Typesetting" pitchFamily="66" charset="-78"/>
            </a:endParaRPr>
          </a:p>
        </p:txBody>
      </p:sp>
      <p:sp>
        <p:nvSpPr>
          <p:cNvPr id="4" name="TextBox 3"/>
          <p:cNvSpPr txBox="1"/>
          <p:nvPr/>
        </p:nvSpPr>
        <p:spPr>
          <a:xfrm>
            <a:off x="270164" y="2296391"/>
            <a:ext cx="4779818" cy="3354765"/>
          </a:xfrm>
          <a:prstGeom prst="rect">
            <a:avLst/>
          </a:prstGeom>
          <a:noFill/>
        </p:spPr>
        <p:txBody>
          <a:bodyPr wrap="square" rtlCol="0">
            <a:spAutoFit/>
          </a:bodyPr>
          <a:lstStyle/>
          <a:p>
            <a:r>
              <a:rPr lang="en-US" sz="3200" b="1" dirty="0" smtClean="0"/>
              <a:t>Machine</a:t>
            </a:r>
          </a:p>
          <a:p>
            <a:endParaRPr lang="en-US" dirty="0" smtClean="0"/>
          </a:p>
          <a:p>
            <a:r>
              <a:rPr lang="en-US" dirty="0" smtClean="0"/>
              <a:t>Statistical Analysis            </a:t>
            </a:r>
            <a:r>
              <a:rPr lang="en-US" dirty="0"/>
              <a:t>Sematic-based</a:t>
            </a:r>
          </a:p>
          <a:p>
            <a:r>
              <a:rPr lang="en-US" dirty="0" smtClean="0"/>
              <a:t>                                                        approach</a:t>
            </a:r>
          </a:p>
          <a:p>
            <a:r>
              <a:rPr lang="en-US" dirty="0" smtClean="0"/>
              <a:t>       Data Mining</a:t>
            </a:r>
          </a:p>
          <a:p>
            <a:endParaRPr lang="en-US" dirty="0"/>
          </a:p>
          <a:p>
            <a:r>
              <a:rPr lang="en-US" dirty="0" smtClean="0"/>
              <a:t>    Data Management</a:t>
            </a:r>
          </a:p>
          <a:p>
            <a:endParaRPr lang="en-US" dirty="0"/>
          </a:p>
          <a:p>
            <a:r>
              <a:rPr lang="en-US" dirty="0" smtClean="0"/>
              <a:t>   Compression &amp; Filtering</a:t>
            </a:r>
          </a:p>
          <a:p>
            <a:endParaRPr lang="en-US" dirty="0"/>
          </a:p>
          <a:p>
            <a:r>
              <a:rPr lang="en-US" dirty="0" smtClean="0"/>
              <a:t>                                           Graphics  &amp; Rendering</a:t>
            </a:r>
            <a:endParaRPr lang="en-US" dirty="0"/>
          </a:p>
        </p:txBody>
      </p:sp>
      <p:sp>
        <p:nvSpPr>
          <p:cNvPr id="5" name="TextBox 4"/>
          <p:cNvSpPr txBox="1"/>
          <p:nvPr/>
        </p:nvSpPr>
        <p:spPr>
          <a:xfrm>
            <a:off x="4772890" y="2296390"/>
            <a:ext cx="4211782" cy="3354765"/>
          </a:xfrm>
          <a:prstGeom prst="rect">
            <a:avLst/>
          </a:prstGeom>
          <a:noFill/>
        </p:spPr>
        <p:txBody>
          <a:bodyPr wrap="square" rtlCol="0">
            <a:spAutoFit/>
          </a:bodyPr>
          <a:lstStyle/>
          <a:p>
            <a:pPr algn="r"/>
            <a:r>
              <a:rPr lang="en-US" sz="3200" b="1" dirty="0" smtClean="0"/>
              <a:t>Human</a:t>
            </a:r>
          </a:p>
          <a:p>
            <a:r>
              <a:rPr lang="en-US" dirty="0"/>
              <a:t> </a:t>
            </a:r>
            <a:r>
              <a:rPr lang="en-US" dirty="0" smtClean="0"/>
              <a:t>                                          Human Cognition</a:t>
            </a:r>
          </a:p>
          <a:p>
            <a:r>
              <a:rPr lang="en-US" dirty="0" smtClean="0"/>
              <a:t>  Human-Centered                  Perception</a:t>
            </a:r>
          </a:p>
          <a:p>
            <a:r>
              <a:rPr lang="en-US" dirty="0" smtClean="0"/>
              <a:t>         Computing</a:t>
            </a:r>
          </a:p>
          <a:p>
            <a:r>
              <a:rPr lang="en-US" dirty="0"/>
              <a:t>	</a:t>
            </a:r>
            <a:r>
              <a:rPr lang="en-US" dirty="0" smtClean="0"/>
              <a:t>					Information </a:t>
            </a:r>
          </a:p>
          <a:p>
            <a:r>
              <a:rPr lang="en-US" dirty="0"/>
              <a:t> </a:t>
            </a:r>
            <a:r>
              <a:rPr lang="en-US" dirty="0" smtClean="0"/>
              <a:t>                                       Design             Visual		                     intelligence</a:t>
            </a:r>
            <a:endParaRPr lang="en-US" dirty="0"/>
          </a:p>
          <a:p>
            <a:r>
              <a:rPr lang="en-US" dirty="0" smtClean="0"/>
              <a:t>       </a:t>
            </a:r>
          </a:p>
          <a:p>
            <a:r>
              <a:rPr lang="en-US" dirty="0"/>
              <a:t> </a:t>
            </a:r>
            <a:r>
              <a:rPr lang="en-US" dirty="0" smtClean="0"/>
              <a:t>                                     Decision Making</a:t>
            </a:r>
          </a:p>
          <a:p>
            <a:r>
              <a:rPr lang="en-US" dirty="0"/>
              <a:t> </a:t>
            </a:r>
            <a:r>
              <a:rPr lang="en-US" dirty="0" smtClean="0"/>
              <a:t>                                                     Theory</a:t>
            </a:r>
          </a:p>
        </p:txBody>
      </p:sp>
      <p:sp>
        <p:nvSpPr>
          <p:cNvPr id="6" name="Right Arrow 5"/>
          <p:cNvSpPr/>
          <p:nvPr/>
        </p:nvSpPr>
        <p:spPr>
          <a:xfrm>
            <a:off x="446809" y="5777346"/>
            <a:ext cx="4125191" cy="633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4883727" y="5777346"/>
            <a:ext cx="4125191" cy="633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2514600" y="3276600"/>
            <a:ext cx="4572000" cy="1554192"/>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75710" y="3782291"/>
            <a:ext cx="3512126" cy="1077218"/>
          </a:xfrm>
          <a:prstGeom prst="rect">
            <a:avLst/>
          </a:prstGeom>
          <a:noFill/>
        </p:spPr>
        <p:txBody>
          <a:bodyPr wrap="square" rtlCol="0">
            <a:spAutoFit/>
          </a:bodyPr>
          <a:lstStyle/>
          <a:p>
            <a:pPr algn="ctr"/>
            <a:r>
              <a:rPr lang="en-US" sz="2800" dirty="0" smtClean="0">
                <a:solidFill>
                  <a:srgbClr val="FF0000"/>
                </a:solidFill>
              </a:rPr>
              <a:t>The Best of both sides</a:t>
            </a:r>
          </a:p>
          <a:p>
            <a:endParaRPr lang="en-US" dirty="0"/>
          </a:p>
          <a:p>
            <a:pPr algn="ctr"/>
            <a:r>
              <a:rPr lang="en-US" dirty="0" smtClean="0">
                <a:solidFill>
                  <a:srgbClr val="C00000"/>
                </a:solidFill>
              </a:rPr>
              <a:t>information visualization</a:t>
            </a:r>
            <a:endParaRPr lang="en-US" dirty="0">
              <a:solidFill>
                <a:srgbClr val="C00000"/>
              </a:solidFill>
            </a:endParaRPr>
          </a:p>
        </p:txBody>
      </p:sp>
    </p:spTree>
    <p:extLst>
      <p:ext uri="{BB962C8B-B14F-4D97-AF65-F5344CB8AC3E}">
        <p14:creationId xmlns:p14="http://schemas.microsoft.com/office/powerpoint/2010/main" val="363130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848600" cy="838200"/>
          </a:xfrm>
        </p:spPr>
        <p:txBody>
          <a:bodyPr>
            <a:normAutofit/>
          </a:bodyPr>
          <a:lstStyle/>
          <a:p>
            <a:r>
              <a:rPr lang="en-US" sz="4000" b="1" dirty="0" smtClean="0">
                <a:latin typeface="Andalus" pitchFamily="18" charset="-78"/>
                <a:cs typeface="Andalus" pitchFamily="18" charset="-78"/>
              </a:rPr>
              <a:t>interdisciplinary</a:t>
            </a:r>
          </a:p>
        </p:txBody>
      </p:sp>
      <p:sp>
        <p:nvSpPr>
          <p:cNvPr id="3" name="Content Placeholder 2"/>
          <p:cNvSpPr>
            <a:spLocks noGrp="1"/>
          </p:cNvSpPr>
          <p:nvPr>
            <p:ph sz="half" idx="1"/>
          </p:nvPr>
        </p:nvSpPr>
        <p:spPr>
          <a:xfrm>
            <a:off x="533400" y="1676400"/>
            <a:ext cx="8382000" cy="2743200"/>
          </a:xfrm>
        </p:spPr>
        <p:txBody>
          <a:bodyPr/>
          <a:lstStyle/>
          <a:p>
            <a:pPr>
              <a:buNone/>
            </a:pPr>
            <a:r>
              <a:rPr lang="en-US" dirty="0" smtClean="0"/>
              <a:t> </a:t>
            </a:r>
            <a:r>
              <a:rPr lang="en-US" sz="3600" dirty="0" smtClean="0">
                <a:latin typeface="Arabic Typesetting" pitchFamily="66" charset="-78"/>
                <a:cs typeface="Arabic Typesetting" pitchFamily="66" charset="-78"/>
              </a:rPr>
              <a:t>Visual analytics applies such technology as business intelligence (BI) tools to combine human analytical skill with computing power.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533400" y="304800"/>
          <a:ext cx="76962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3505200" y="2362200"/>
            <a:ext cx="1905000" cy="1905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b="1" dirty="0" smtClean="0">
                <a:solidFill>
                  <a:schemeClr val="tx2">
                    <a:lumMod val="60000"/>
                    <a:lumOff val="40000"/>
                  </a:schemeClr>
                </a:solidFill>
                <a:latin typeface="Bernard MT Condensed" pitchFamily="18" charset="0"/>
                <a:cs typeface="Aparajita" pitchFamily="34" charset="0"/>
              </a:rPr>
              <a:t>DATA</a:t>
            </a:r>
            <a:endParaRPr lang="en-US" sz="3600" b="1" dirty="0">
              <a:solidFill>
                <a:schemeClr val="tx2">
                  <a:lumMod val="60000"/>
                  <a:lumOff val="40000"/>
                </a:schemeClr>
              </a:solidFill>
              <a:latin typeface="Bernard MT Condensed" pitchFamily="18" charset="0"/>
              <a:cs typeface="Aparajit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ndalus" pitchFamily="18" charset="-78"/>
                <a:cs typeface="Andalus" pitchFamily="18" charset="-78"/>
              </a:rPr>
              <a:t>visual analytics research</a:t>
            </a:r>
          </a:p>
        </p:txBody>
      </p:sp>
      <p:graphicFrame>
        <p:nvGraphicFramePr>
          <p:cNvPr id="5" name="Content Placeholder 4"/>
          <p:cNvGraphicFramePr>
            <a:graphicFrameLocks noGrp="1"/>
          </p:cNvGraphicFramePr>
          <p:nvPr>
            <p:ph sz="half" idx="2"/>
          </p:nvPr>
        </p:nvGraphicFramePr>
        <p:xfrm>
          <a:off x="2743200" y="1447800"/>
          <a:ext cx="5867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rved Right Arrow 5"/>
          <p:cNvSpPr/>
          <p:nvPr/>
        </p:nvSpPr>
        <p:spPr>
          <a:xfrm>
            <a:off x="1371600" y="1752600"/>
            <a:ext cx="1676400" cy="2819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Related image"/>
          <p:cNvPicPr>
            <a:picLocks noChangeAspect="1" noChangeArrowheads="1"/>
          </p:cNvPicPr>
          <p:nvPr/>
        </p:nvPicPr>
        <p:blipFill>
          <a:blip r:embed="rId2"/>
          <a:srcRect/>
          <a:stretch>
            <a:fillRect/>
          </a:stretch>
        </p:blipFill>
        <p:spPr bwMode="auto">
          <a:xfrm>
            <a:off x="914400" y="0"/>
            <a:ext cx="7543800" cy="670891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en-US" sz="4000" b="1" dirty="0" smtClean="0">
                <a:latin typeface="Andalus" pitchFamily="18" charset="-78"/>
                <a:cs typeface="Andalus" pitchFamily="18" charset="-78"/>
              </a:rPr>
              <a:t>Back to our study </a:t>
            </a:r>
          </a:p>
        </p:txBody>
      </p:sp>
      <p:sp>
        <p:nvSpPr>
          <p:cNvPr id="3" name="Content Placeholder 2"/>
          <p:cNvSpPr>
            <a:spLocks noGrp="1"/>
          </p:cNvSpPr>
          <p:nvPr>
            <p:ph sz="half" idx="1"/>
          </p:nvPr>
        </p:nvSpPr>
        <p:spPr>
          <a:xfrm>
            <a:off x="533400" y="1066800"/>
            <a:ext cx="7848600" cy="1752600"/>
          </a:xfrm>
        </p:spPr>
        <p:txBody>
          <a:bodyPr>
            <a:normAutofit/>
          </a:bodyPr>
          <a:lstStyle/>
          <a:p>
            <a:pPr>
              <a:buNone/>
            </a:pPr>
            <a:r>
              <a:rPr lang="en-US" sz="3100" dirty="0" smtClean="0">
                <a:latin typeface="Arabic Typesetting" pitchFamily="66" charset="-78"/>
                <a:cs typeface="Arabic Typesetting" pitchFamily="66" charset="-78"/>
              </a:rPr>
              <a:t>Most health data analyses start with </a:t>
            </a:r>
            <a:r>
              <a:rPr lang="en-US" sz="3100" dirty="0" smtClean="0">
                <a:solidFill>
                  <a:srgbClr val="FF0000"/>
                </a:solidFill>
                <a:latin typeface="Arabic Typesetting" pitchFamily="66" charset="-78"/>
                <a:cs typeface="Arabic Typesetting" pitchFamily="66" charset="-78"/>
              </a:rPr>
              <a:t>descriptive analytics</a:t>
            </a:r>
            <a:r>
              <a:rPr lang="en-US" sz="3100" dirty="0" smtClean="0">
                <a:latin typeface="Arabic Typesetting" pitchFamily="66" charset="-78"/>
                <a:cs typeface="Arabic Typesetting" pitchFamily="66" charset="-78"/>
              </a:rPr>
              <a:t>, using data to understand past and current health patterns and trends and to make informed decisions</a:t>
            </a:r>
          </a:p>
          <a:p>
            <a:pPr>
              <a:buNone/>
            </a:pPr>
            <a:endParaRPr lang="en-US" sz="3100" dirty="0" smtClean="0">
              <a:latin typeface="Arabic Typesetting" pitchFamily="66" charset="-78"/>
              <a:cs typeface="Arabic Typesetting" pitchFamily="66" charset="-78"/>
            </a:endParaRPr>
          </a:p>
        </p:txBody>
      </p:sp>
      <p:graphicFrame>
        <p:nvGraphicFramePr>
          <p:cNvPr id="5" name="Content Placeholder 4"/>
          <p:cNvGraphicFramePr>
            <a:graphicFrameLocks noGrp="1"/>
          </p:cNvGraphicFramePr>
          <p:nvPr>
            <p:ph sz="half" idx="2"/>
          </p:nvPr>
        </p:nvGraphicFramePr>
        <p:xfrm>
          <a:off x="3200400" y="2133600"/>
          <a:ext cx="5562600" cy="4495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xplosion 1 5"/>
          <p:cNvSpPr/>
          <p:nvPr/>
        </p:nvSpPr>
        <p:spPr>
          <a:xfrm>
            <a:off x="3657600" y="5105400"/>
            <a:ext cx="1219200" cy="1066800"/>
          </a:xfrm>
          <a:prstGeom prst="irregularSeal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atin typeface="Aharoni" pitchFamily="2" charset="-79"/>
                <a:cs typeface="Aharoni" pitchFamily="2" charset="-79"/>
              </a:rPr>
              <a:t>SQL</a:t>
            </a:r>
            <a:endParaRPr lang="en-US"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09600" y="1752600"/>
            <a:ext cx="2052165" cy="954107"/>
          </a:xfrm>
          <a:prstGeom prst="rect">
            <a:avLst/>
          </a:prstGeom>
          <a:noFill/>
          <a:ln w="9525">
            <a:noFill/>
            <a:miter lim="800000"/>
            <a:headEnd/>
            <a:tailEnd/>
          </a:ln>
        </p:spPr>
        <p:txBody>
          <a:bodyPr wrap="none">
            <a:spAutoFit/>
          </a:bodyPr>
          <a:lstStyle/>
          <a:p>
            <a:pPr algn="ctr"/>
            <a:r>
              <a:rPr lang="en-US" sz="2800" b="1" dirty="0" smtClean="0">
                <a:solidFill>
                  <a:schemeClr val="tx2"/>
                </a:solidFill>
                <a:latin typeface="Aparajita" pitchFamily="34" charset="0"/>
                <a:cs typeface="Aparajita" pitchFamily="34" charset="0"/>
              </a:rPr>
              <a:t>chronic disease</a:t>
            </a:r>
          </a:p>
          <a:p>
            <a:pPr algn="ctr"/>
            <a:r>
              <a:rPr lang="en-US" sz="2800" b="1" dirty="0" smtClean="0">
                <a:solidFill>
                  <a:schemeClr val="tx2"/>
                </a:solidFill>
                <a:latin typeface="Aparajita" pitchFamily="34" charset="0"/>
                <a:cs typeface="Aparajita" pitchFamily="34" charset="0"/>
              </a:rPr>
              <a:t>conditions</a:t>
            </a:r>
            <a:endParaRPr lang="en-US" altLang="en-US" sz="2800" b="1" dirty="0" smtClean="0">
              <a:solidFill>
                <a:schemeClr val="tx2"/>
              </a:solidFill>
              <a:latin typeface="Aparajita" pitchFamily="34" charset="0"/>
              <a:cs typeface="Aparajita" pitchFamily="34" charset="0"/>
            </a:endParaRPr>
          </a:p>
        </p:txBody>
      </p:sp>
      <p:sp>
        <p:nvSpPr>
          <p:cNvPr id="17411" name="Text Box 6"/>
          <p:cNvSpPr txBox="1">
            <a:spLocks noChangeArrowheads="1"/>
          </p:cNvSpPr>
          <p:nvPr/>
        </p:nvSpPr>
        <p:spPr bwMode="auto">
          <a:xfrm>
            <a:off x="0" y="3124200"/>
            <a:ext cx="2209800" cy="954107"/>
          </a:xfrm>
          <a:prstGeom prst="rect">
            <a:avLst/>
          </a:prstGeom>
          <a:noFill/>
          <a:ln w="9525">
            <a:noFill/>
            <a:miter lim="800000"/>
            <a:headEnd/>
            <a:tailEnd/>
          </a:ln>
        </p:spPr>
        <p:txBody>
          <a:bodyPr wrap="square">
            <a:spAutoFit/>
          </a:bodyPr>
          <a:lstStyle/>
          <a:p>
            <a:pPr algn="ctr"/>
            <a:r>
              <a:rPr lang="en-US" sz="2800" b="1" dirty="0" smtClean="0">
                <a:solidFill>
                  <a:schemeClr val="tx2"/>
                </a:solidFill>
                <a:latin typeface="Aparajita" pitchFamily="34" charset="0"/>
                <a:cs typeface="Aparajita" pitchFamily="34" charset="0"/>
              </a:rPr>
              <a:t>overarching conditions</a:t>
            </a:r>
            <a:endParaRPr lang="en-US" altLang="en-US" sz="2800" b="1" dirty="0" smtClean="0">
              <a:solidFill>
                <a:schemeClr val="tx2"/>
              </a:solidFill>
              <a:latin typeface="Aparajita" pitchFamily="34" charset="0"/>
              <a:cs typeface="Aparajita" pitchFamily="34" charset="0"/>
            </a:endParaRPr>
          </a:p>
        </p:txBody>
      </p:sp>
      <p:sp>
        <p:nvSpPr>
          <p:cNvPr id="17412" name="Text Box 9"/>
          <p:cNvSpPr txBox="1">
            <a:spLocks noChangeArrowheads="1"/>
          </p:cNvSpPr>
          <p:nvPr/>
        </p:nvSpPr>
        <p:spPr bwMode="auto">
          <a:xfrm>
            <a:off x="7010400" y="3200400"/>
            <a:ext cx="1915910" cy="523220"/>
          </a:xfrm>
          <a:prstGeom prst="rect">
            <a:avLst/>
          </a:prstGeom>
          <a:noFill/>
          <a:ln w="9525">
            <a:noFill/>
            <a:miter lim="800000"/>
            <a:headEnd/>
            <a:tailEnd/>
          </a:ln>
        </p:spPr>
        <p:txBody>
          <a:bodyPr wrap="none">
            <a:spAutoFit/>
          </a:bodyPr>
          <a:lstStyle/>
          <a:p>
            <a:pPr algn="ctr"/>
            <a:r>
              <a:rPr lang="en-US" sz="2800" b="1" dirty="0" smtClean="0">
                <a:solidFill>
                  <a:schemeClr val="tx2"/>
                </a:solidFill>
                <a:latin typeface="Aparajita" pitchFamily="34" charset="0"/>
                <a:cs typeface="Aparajita" pitchFamily="34" charset="0"/>
              </a:rPr>
              <a:t>demographics</a:t>
            </a:r>
            <a:endParaRPr lang="en-US" altLang="en-US" sz="2800" b="1" dirty="0" smtClean="0">
              <a:solidFill>
                <a:schemeClr val="tx2"/>
              </a:solidFill>
              <a:latin typeface="Aparajita" pitchFamily="34" charset="0"/>
              <a:cs typeface="Aparajita" pitchFamily="34" charset="0"/>
            </a:endParaRPr>
          </a:p>
        </p:txBody>
      </p:sp>
      <p:sp>
        <p:nvSpPr>
          <p:cNvPr id="17413" name="Text Box 12"/>
          <p:cNvSpPr txBox="1">
            <a:spLocks noChangeArrowheads="1"/>
          </p:cNvSpPr>
          <p:nvPr/>
        </p:nvSpPr>
        <p:spPr bwMode="auto">
          <a:xfrm>
            <a:off x="5791200" y="1676400"/>
            <a:ext cx="1875835" cy="523220"/>
          </a:xfrm>
          <a:prstGeom prst="rect">
            <a:avLst/>
          </a:prstGeom>
          <a:noFill/>
          <a:ln w="9525">
            <a:noFill/>
            <a:miter lim="800000"/>
            <a:headEnd/>
            <a:tailEnd/>
          </a:ln>
        </p:spPr>
        <p:txBody>
          <a:bodyPr wrap="none">
            <a:spAutoFit/>
          </a:bodyPr>
          <a:lstStyle/>
          <a:p>
            <a:pPr algn="ctr"/>
            <a:r>
              <a:rPr lang="en-US" sz="2800" b="1" dirty="0" smtClean="0">
                <a:solidFill>
                  <a:schemeClr val="tx2"/>
                </a:solidFill>
                <a:latin typeface="Aparajita" pitchFamily="34" charset="0"/>
                <a:cs typeface="Aparajita" pitchFamily="34" charset="0"/>
              </a:rPr>
              <a:t>mental health</a:t>
            </a:r>
            <a:endParaRPr lang="en-US" altLang="en-US" sz="2800" b="1" dirty="0" smtClean="0">
              <a:solidFill>
                <a:schemeClr val="tx2"/>
              </a:solidFill>
              <a:latin typeface="Aparajita" pitchFamily="34" charset="0"/>
              <a:cs typeface="Aparajita" pitchFamily="34" charset="0"/>
            </a:endParaRPr>
          </a:p>
        </p:txBody>
      </p:sp>
      <p:sp>
        <p:nvSpPr>
          <p:cNvPr id="17419" name="Line 21"/>
          <p:cNvSpPr>
            <a:spLocks noChangeShapeType="1"/>
          </p:cNvSpPr>
          <p:nvPr/>
        </p:nvSpPr>
        <p:spPr bwMode="auto">
          <a:xfrm>
            <a:off x="2362200" y="2514600"/>
            <a:ext cx="609600" cy="228600"/>
          </a:xfrm>
          <a:prstGeom prst="line">
            <a:avLst/>
          </a:prstGeom>
          <a:noFill/>
          <a:ln w="38100">
            <a:solidFill>
              <a:schemeClr val="tx1"/>
            </a:solidFill>
            <a:round/>
            <a:headEnd/>
            <a:tailEnd type="triangle" w="med" len="med"/>
          </a:ln>
        </p:spPr>
        <p:txBody>
          <a:bodyPr/>
          <a:lstStyle/>
          <a:p>
            <a:endParaRPr lang="en-US"/>
          </a:p>
        </p:txBody>
      </p:sp>
      <p:sp>
        <p:nvSpPr>
          <p:cNvPr id="17421" name="Oval 25"/>
          <p:cNvSpPr>
            <a:spLocks noChangeArrowheads="1"/>
          </p:cNvSpPr>
          <p:nvPr/>
        </p:nvSpPr>
        <p:spPr bwMode="auto">
          <a:xfrm>
            <a:off x="2789238" y="2633663"/>
            <a:ext cx="3124200" cy="1600200"/>
          </a:xfrm>
          <a:prstGeom prst="ellipse">
            <a:avLst/>
          </a:prstGeom>
          <a:solidFill>
            <a:srgbClr val="0070C0"/>
          </a:solidFill>
          <a:ln w="19050">
            <a:solidFill>
              <a:schemeClr val="tx1"/>
            </a:solidFill>
            <a:round/>
            <a:headEnd/>
            <a:tailEnd/>
          </a:ln>
        </p:spPr>
        <p:txBody>
          <a:bodyPr wrap="none" anchor="ctr"/>
          <a:lstStyle/>
          <a:p>
            <a:pPr algn="ctr" eaLnBrk="1" hangingPunct="1"/>
            <a:endParaRPr lang="en-US" altLang="en-US"/>
          </a:p>
        </p:txBody>
      </p:sp>
      <p:sp>
        <p:nvSpPr>
          <p:cNvPr id="17422" name="Text Box 26"/>
          <p:cNvSpPr txBox="1">
            <a:spLocks noChangeArrowheads="1"/>
          </p:cNvSpPr>
          <p:nvPr/>
        </p:nvSpPr>
        <p:spPr bwMode="white">
          <a:xfrm>
            <a:off x="3124200" y="3124200"/>
            <a:ext cx="2489200" cy="584775"/>
          </a:xfrm>
          <a:prstGeom prst="rect">
            <a:avLst/>
          </a:prstGeom>
          <a:noFill/>
          <a:ln w="9525">
            <a:noFill/>
            <a:miter lim="800000"/>
            <a:headEnd/>
            <a:tailEnd/>
          </a:ln>
        </p:spPr>
        <p:txBody>
          <a:bodyPr>
            <a:spAutoFit/>
          </a:bodyPr>
          <a:lstStyle/>
          <a:p>
            <a:pPr marL="174625" indent="-174625" algn="ctr"/>
            <a:r>
              <a:rPr lang="en-US" sz="3200" b="1" dirty="0" smtClean="0">
                <a:solidFill>
                  <a:schemeClr val="accent6">
                    <a:lumMod val="40000"/>
                    <a:lumOff val="60000"/>
                  </a:schemeClr>
                </a:solidFill>
                <a:latin typeface="Aparajita" pitchFamily="34" charset="0"/>
                <a:cs typeface="Aparajita" pitchFamily="34" charset="0"/>
              </a:rPr>
              <a:t>Visual Analytics</a:t>
            </a:r>
            <a:endParaRPr lang="en-US" altLang="en-US" sz="3200" dirty="0">
              <a:solidFill>
                <a:schemeClr val="accent6">
                  <a:lumMod val="40000"/>
                  <a:lumOff val="60000"/>
                </a:schemeClr>
              </a:solidFill>
              <a:latin typeface="Aparajita" pitchFamily="34" charset="0"/>
              <a:ea typeface="ＭＳ Ｐゴシック" pitchFamily="34" charset="-128"/>
              <a:cs typeface="Aparajita" pitchFamily="34" charset="0"/>
            </a:endParaRPr>
          </a:p>
        </p:txBody>
      </p:sp>
      <p:sp>
        <p:nvSpPr>
          <p:cNvPr id="17423" name="Text Box 27"/>
          <p:cNvSpPr txBox="1">
            <a:spLocks noChangeArrowheads="1"/>
          </p:cNvSpPr>
          <p:nvPr/>
        </p:nvSpPr>
        <p:spPr bwMode="auto">
          <a:xfrm>
            <a:off x="2971800" y="1371600"/>
            <a:ext cx="2340705" cy="523220"/>
          </a:xfrm>
          <a:prstGeom prst="rect">
            <a:avLst/>
          </a:prstGeom>
          <a:noFill/>
          <a:ln w="9525">
            <a:noFill/>
            <a:miter lim="800000"/>
            <a:headEnd/>
            <a:tailEnd/>
          </a:ln>
        </p:spPr>
        <p:txBody>
          <a:bodyPr wrap="none">
            <a:spAutoFit/>
          </a:bodyPr>
          <a:lstStyle/>
          <a:p>
            <a:pPr algn="ctr"/>
            <a:r>
              <a:rPr lang="en-US" sz="2800" b="1" dirty="0" smtClean="0">
                <a:solidFill>
                  <a:schemeClr val="tx2"/>
                </a:solidFill>
                <a:latin typeface="Aparajita" pitchFamily="34" charset="0"/>
                <a:cs typeface="Aparajita" pitchFamily="34" charset="0"/>
              </a:rPr>
              <a:t>behavioral health</a:t>
            </a:r>
            <a:endParaRPr lang="en-US" altLang="en-US" sz="2800" b="1" dirty="0">
              <a:solidFill>
                <a:schemeClr val="tx2"/>
              </a:solidFill>
              <a:latin typeface="Aparajita" pitchFamily="34" charset="0"/>
              <a:cs typeface="Aparajita" pitchFamily="34" charset="0"/>
            </a:endParaRPr>
          </a:p>
        </p:txBody>
      </p:sp>
      <p:sp>
        <p:nvSpPr>
          <p:cNvPr id="16" name="Rectangle 15"/>
          <p:cNvSpPr/>
          <p:nvPr/>
        </p:nvSpPr>
        <p:spPr>
          <a:xfrm>
            <a:off x="457200" y="381000"/>
            <a:ext cx="6553200" cy="646331"/>
          </a:xfrm>
          <a:prstGeom prst="rect">
            <a:avLst/>
          </a:prstGeom>
        </p:spPr>
        <p:txBody>
          <a:bodyPr wrap="square">
            <a:spAutoFit/>
          </a:bodyPr>
          <a:lstStyle/>
          <a:p>
            <a:r>
              <a:rPr lang="en-US" sz="3600" dirty="0" smtClean="0">
                <a:solidFill>
                  <a:srgbClr val="FF0000"/>
                </a:solidFill>
                <a:latin typeface="Arabic Typesetting" pitchFamily="66" charset="-78"/>
                <a:cs typeface="Arabic Typesetting" pitchFamily="66" charset="-78"/>
              </a:rPr>
              <a:t>Five</a:t>
            </a:r>
            <a:r>
              <a:rPr lang="en-US" sz="3600" dirty="0" smtClean="0">
                <a:latin typeface="Arabic Typesetting" pitchFamily="66" charset="-78"/>
                <a:cs typeface="Arabic Typesetting" pitchFamily="66" charset="-78"/>
              </a:rPr>
              <a:t> main categories of </a:t>
            </a:r>
            <a:r>
              <a:rPr lang="en-US" sz="3600" dirty="0" smtClean="0">
                <a:solidFill>
                  <a:srgbClr val="FF0000"/>
                </a:solidFill>
                <a:latin typeface="Arabic Typesetting" pitchFamily="66" charset="-78"/>
                <a:cs typeface="Arabic Typesetting" pitchFamily="66" charset="-78"/>
              </a:rPr>
              <a:t>variables</a:t>
            </a:r>
            <a:r>
              <a:rPr lang="en-US" sz="3600" dirty="0" smtClean="0">
                <a:latin typeface="Arabic Typesetting" pitchFamily="66" charset="-78"/>
                <a:cs typeface="Arabic Typesetting" pitchFamily="66" charset="-78"/>
              </a:rPr>
              <a:t> are studied:</a:t>
            </a:r>
          </a:p>
        </p:txBody>
      </p:sp>
      <p:sp>
        <p:nvSpPr>
          <p:cNvPr id="17" name="Line 21"/>
          <p:cNvSpPr>
            <a:spLocks noChangeShapeType="1"/>
          </p:cNvSpPr>
          <p:nvPr/>
        </p:nvSpPr>
        <p:spPr bwMode="auto">
          <a:xfrm>
            <a:off x="4191000" y="1828800"/>
            <a:ext cx="45719" cy="609600"/>
          </a:xfrm>
          <a:prstGeom prst="line">
            <a:avLst/>
          </a:prstGeom>
          <a:noFill/>
          <a:ln w="38100">
            <a:solidFill>
              <a:schemeClr val="tx1"/>
            </a:solidFill>
            <a:round/>
            <a:headEnd/>
            <a:tailEnd type="triangle" w="med" len="med"/>
          </a:ln>
        </p:spPr>
        <p:txBody>
          <a:bodyPr/>
          <a:lstStyle/>
          <a:p>
            <a:endParaRPr lang="en-US"/>
          </a:p>
        </p:txBody>
      </p:sp>
      <p:sp>
        <p:nvSpPr>
          <p:cNvPr id="18" name="Line 21"/>
          <p:cNvSpPr>
            <a:spLocks noChangeShapeType="1"/>
          </p:cNvSpPr>
          <p:nvPr/>
        </p:nvSpPr>
        <p:spPr bwMode="auto">
          <a:xfrm flipV="1">
            <a:off x="1981200" y="3581398"/>
            <a:ext cx="685800" cy="45719"/>
          </a:xfrm>
          <a:prstGeom prst="line">
            <a:avLst/>
          </a:prstGeom>
          <a:noFill/>
          <a:ln w="38100">
            <a:solidFill>
              <a:schemeClr val="tx1"/>
            </a:solidFill>
            <a:round/>
            <a:headEnd/>
            <a:tailEnd type="triangle" w="med" len="med"/>
          </a:ln>
        </p:spPr>
        <p:txBody>
          <a:bodyPr/>
          <a:lstStyle/>
          <a:p>
            <a:endParaRPr lang="en-US"/>
          </a:p>
        </p:txBody>
      </p:sp>
      <p:sp>
        <p:nvSpPr>
          <p:cNvPr id="19" name="Line 21"/>
          <p:cNvSpPr>
            <a:spLocks noChangeShapeType="1"/>
          </p:cNvSpPr>
          <p:nvPr/>
        </p:nvSpPr>
        <p:spPr bwMode="auto">
          <a:xfrm flipH="1">
            <a:off x="5791200" y="2209800"/>
            <a:ext cx="762000" cy="609600"/>
          </a:xfrm>
          <a:prstGeom prst="line">
            <a:avLst/>
          </a:prstGeom>
          <a:noFill/>
          <a:ln w="38100">
            <a:solidFill>
              <a:schemeClr val="tx1"/>
            </a:solidFill>
            <a:round/>
            <a:headEnd/>
            <a:tailEnd type="triangle" w="med" len="med"/>
          </a:ln>
        </p:spPr>
        <p:txBody>
          <a:bodyPr/>
          <a:lstStyle/>
          <a:p>
            <a:endParaRPr lang="en-US"/>
          </a:p>
        </p:txBody>
      </p:sp>
      <p:sp>
        <p:nvSpPr>
          <p:cNvPr id="20" name="Line 21"/>
          <p:cNvSpPr>
            <a:spLocks noChangeShapeType="1"/>
          </p:cNvSpPr>
          <p:nvPr/>
        </p:nvSpPr>
        <p:spPr bwMode="auto">
          <a:xfrm flipH="1">
            <a:off x="6096000" y="3413760"/>
            <a:ext cx="914400" cy="45719"/>
          </a:xfrm>
          <a:prstGeom prst="line">
            <a:avLst/>
          </a:prstGeom>
          <a:noFill/>
          <a:ln w="38100">
            <a:solidFill>
              <a:schemeClr val="tx1"/>
            </a:solidFill>
            <a:round/>
            <a:headEnd/>
            <a:tailEnd type="triangle" w="med" len="med"/>
          </a:ln>
        </p:spPr>
        <p:txBody>
          <a:bodyPr/>
          <a:lstStyle/>
          <a:p>
            <a:endParaRPr lang="en-US"/>
          </a:p>
        </p:txBody>
      </p:sp>
      <p:sp>
        <p:nvSpPr>
          <p:cNvPr id="21" name="Down Arrow 20"/>
          <p:cNvSpPr/>
          <p:nvPr/>
        </p:nvSpPr>
        <p:spPr>
          <a:xfrm>
            <a:off x="4191000" y="4419600"/>
            <a:ext cx="484632" cy="990600"/>
          </a:xfrm>
          <a:prstGeom prst="downArrow">
            <a:avLst>
              <a:gd name="adj1" fmla="val 43711"/>
              <a:gd name="adj2" fmla="val 468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66800" y="5638800"/>
            <a:ext cx="6934200" cy="646331"/>
          </a:xfrm>
          <a:prstGeom prst="rect">
            <a:avLst/>
          </a:prstGeom>
        </p:spPr>
        <p:txBody>
          <a:bodyPr wrap="square">
            <a:spAutoFit/>
          </a:bodyPr>
          <a:lstStyle/>
          <a:p>
            <a:r>
              <a:rPr lang="en-US" sz="3600" dirty="0" smtClean="0">
                <a:solidFill>
                  <a:srgbClr val="FF0000"/>
                </a:solidFill>
                <a:latin typeface="Arabic Typesetting" pitchFamily="66" charset="-78"/>
                <a:cs typeface="Arabic Typesetting" pitchFamily="66" charset="-78"/>
              </a:rPr>
              <a:t>correlations</a:t>
            </a:r>
            <a:r>
              <a:rPr lang="en-US" sz="3600" dirty="0" smtClean="0">
                <a:latin typeface="Arabic Typesetting" pitchFamily="66" charset="-78"/>
                <a:cs typeface="Arabic Typesetting" pitchFamily="66" charset="-78"/>
              </a:rPr>
              <a:t> between variables in several categories.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smtClean="0">
                <a:latin typeface="Andalus" pitchFamily="18" charset="-78"/>
                <a:cs typeface="Andalus" pitchFamily="18" charset="-78"/>
              </a:rPr>
              <a:t>By using Descriptive analytics</a:t>
            </a:r>
          </a:p>
        </p:txBody>
      </p:sp>
      <p:sp>
        <p:nvSpPr>
          <p:cNvPr id="3" name="Content Placeholder 2"/>
          <p:cNvSpPr>
            <a:spLocks noGrp="1"/>
          </p:cNvSpPr>
          <p:nvPr>
            <p:ph sz="half" idx="1"/>
          </p:nvPr>
        </p:nvSpPr>
        <p:spPr>
          <a:xfrm>
            <a:off x="533400" y="1143000"/>
            <a:ext cx="8153400" cy="4525963"/>
          </a:xfrm>
        </p:spPr>
        <p:txBody>
          <a:bodyPr>
            <a:noAutofit/>
          </a:bodyPr>
          <a:lstStyle/>
          <a:p>
            <a:r>
              <a:rPr lang="en-US" dirty="0" smtClean="0">
                <a:latin typeface="Arabic Typesetting" pitchFamily="66" charset="-78"/>
                <a:cs typeface="Arabic Typesetting" pitchFamily="66" charset="-78"/>
              </a:rPr>
              <a:t>How many patients with diabetes also have obesity?</a:t>
            </a:r>
          </a:p>
          <a:p>
            <a:r>
              <a:rPr lang="en-US" dirty="0" smtClean="0">
                <a:latin typeface="Arabic Typesetting" pitchFamily="66" charset="-78"/>
                <a:cs typeface="Arabic Typesetting" pitchFamily="66" charset="-78"/>
              </a:rPr>
              <a:t>Which of the chronic diseases are more prevalent in different regions of the country? </a:t>
            </a:r>
          </a:p>
          <a:p>
            <a:r>
              <a:rPr lang="en-US" dirty="0" smtClean="0">
                <a:latin typeface="Arabic Typesetting" pitchFamily="66" charset="-78"/>
                <a:cs typeface="Arabic Typesetting" pitchFamily="66" charset="-78"/>
              </a:rPr>
              <a:t>What behavioral habits are correlated to the chronic diseases?</a:t>
            </a:r>
          </a:p>
          <a:p>
            <a:r>
              <a:rPr lang="en-US" dirty="0" smtClean="0">
                <a:latin typeface="Arabic Typesetting" pitchFamily="66" charset="-78"/>
                <a:cs typeface="Arabic Typesetting" pitchFamily="66" charset="-78"/>
              </a:rPr>
              <a:t>Which groups of patients suffer from more than one chronic condition? </a:t>
            </a:r>
          </a:p>
          <a:p>
            <a:r>
              <a:rPr lang="en-US" dirty="0" smtClean="0">
                <a:latin typeface="Arabic Typesetting" pitchFamily="66" charset="-78"/>
                <a:cs typeface="Arabic Typesetting" pitchFamily="66" charset="-78"/>
              </a:rPr>
              <a:t>Is there an association between health insurance (and lack thereof) and chronic diseases? </a:t>
            </a:r>
          </a:p>
          <a:p>
            <a:r>
              <a:rPr lang="en-US" dirty="0" smtClean="0">
                <a:latin typeface="Arabic Typesetting" pitchFamily="66" charset="-78"/>
                <a:cs typeface="Arabic Typesetting" pitchFamily="66" charset="-78"/>
              </a:rPr>
              <a:t>What are cost trade-offs between chronic disease prevention and management? </a:t>
            </a:r>
          </a:p>
          <a:p>
            <a:r>
              <a:rPr lang="en-US" dirty="0" smtClean="0">
                <a:latin typeface="Arabic Typesetting" pitchFamily="66" charset="-78"/>
                <a:cs typeface="Arabic Typesetting" pitchFamily="66" charset="-78"/>
              </a:rPr>
              <a:t>What are typical patient profiles for various chronic diseases?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382000" cy="4114799"/>
          </a:xfrm>
        </p:spPr>
        <p:txBody>
          <a:bodyPr>
            <a:normAutofit/>
          </a:bodyPr>
          <a:lstStyle/>
          <a:p>
            <a:pPr>
              <a:buNone/>
            </a:pPr>
            <a:r>
              <a:rPr lang="en-US" sz="3100" dirty="0" smtClean="0">
                <a:latin typeface="Arabic Typesetting" pitchFamily="66" charset="-78"/>
                <a:cs typeface="Arabic Typesetting" pitchFamily="66" charset="-78"/>
              </a:rPr>
              <a:t>The CDC’s Division of Population Health offers a crosscutting set of </a:t>
            </a:r>
            <a:r>
              <a:rPr lang="en-US" sz="3100" dirty="0" smtClean="0">
                <a:solidFill>
                  <a:srgbClr val="FF0000"/>
                </a:solidFill>
                <a:latin typeface="Arabic Typesetting" pitchFamily="66" charset="-78"/>
                <a:cs typeface="Arabic Typesetting" pitchFamily="66" charset="-78"/>
              </a:rPr>
              <a:t>124 indicators</a:t>
            </a:r>
            <a:r>
              <a:rPr lang="en-US" sz="3100" dirty="0" smtClean="0">
                <a:latin typeface="Arabic Typesetting" pitchFamily="66" charset="-78"/>
                <a:cs typeface="Arabic Typesetting" pitchFamily="66" charset="-78"/>
              </a:rPr>
              <a:t> that were developed by consensus.</a:t>
            </a:r>
          </a:p>
          <a:p>
            <a:pPr>
              <a:buNone/>
            </a:pPr>
            <a:r>
              <a:rPr lang="en-US" sz="3100" dirty="0" smtClean="0">
                <a:latin typeface="Arabic Typesetting" pitchFamily="66" charset="-78"/>
                <a:cs typeface="Arabic Typesetting" pitchFamily="66" charset="-78"/>
              </a:rPr>
              <a:t>Researchers downloaded secondary data for the United States from the CDC dataset, for the years </a:t>
            </a:r>
            <a:r>
              <a:rPr lang="en-US" sz="3100" dirty="0" smtClean="0">
                <a:solidFill>
                  <a:srgbClr val="FF0000"/>
                </a:solidFill>
                <a:latin typeface="Arabic Typesetting" pitchFamily="66" charset="-78"/>
                <a:cs typeface="Arabic Typesetting" pitchFamily="66" charset="-78"/>
              </a:rPr>
              <a:t>2012 to 2014.</a:t>
            </a:r>
          </a:p>
          <a:p>
            <a:pPr>
              <a:buNone/>
            </a:pPr>
            <a:r>
              <a:rPr lang="en-US" sz="3100" dirty="0" smtClean="0">
                <a:latin typeface="Arabic Typesetting" pitchFamily="66" charset="-78"/>
                <a:cs typeface="Arabic Typesetting" pitchFamily="66" charset="-78"/>
              </a:rPr>
              <a:t>including the 50 states and District of Columbia, Guam, Puerto Rico, and the U.S. Virgin Islands.</a:t>
            </a:r>
          </a:p>
          <a:p>
            <a:pPr>
              <a:buNone/>
            </a:pPr>
            <a:endParaRPr lang="en-US" sz="3100" dirty="0" smtClean="0">
              <a:latin typeface="Arabic Typesetting" pitchFamily="66" charset="-78"/>
              <a:cs typeface="Arabic Typesetting" pitchFamily="66" charset="-7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66800"/>
            <a:ext cx="7772400" cy="5029200"/>
          </a:xfrm>
        </p:spPr>
        <p:txBody>
          <a:bodyPr>
            <a:normAutofit fontScale="92500" lnSpcReduction="10000"/>
          </a:bodyPr>
          <a:lstStyle/>
          <a:p>
            <a:pPr>
              <a:buNone/>
            </a:pPr>
            <a:r>
              <a:rPr lang="en-US" sz="3100" dirty="0" smtClean="0">
                <a:latin typeface="Arabic Typesetting" pitchFamily="66" charset="-78"/>
                <a:cs typeface="Arabic Typesetting" pitchFamily="66" charset="-78"/>
              </a:rPr>
              <a:t>Data </a:t>
            </a:r>
            <a:r>
              <a:rPr lang="en-US" sz="3100" dirty="0" smtClean="0">
                <a:solidFill>
                  <a:srgbClr val="FF0000"/>
                </a:solidFill>
                <a:latin typeface="Arabic Typesetting" pitchFamily="66" charset="-78"/>
                <a:cs typeface="Arabic Typesetting" pitchFamily="66" charset="-78"/>
              </a:rPr>
              <a:t>cleaning</a:t>
            </a:r>
            <a:r>
              <a:rPr lang="en-US" sz="3100" dirty="0" smtClean="0">
                <a:latin typeface="Arabic Typesetting" pitchFamily="66" charset="-78"/>
                <a:cs typeface="Arabic Typesetting" pitchFamily="66" charset="-78"/>
              </a:rPr>
              <a:t>, </a:t>
            </a:r>
            <a:r>
              <a:rPr lang="en-US" sz="3100" dirty="0" smtClean="0">
                <a:solidFill>
                  <a:srgbClr val="FF0000"/>
                </a:solidFill>
                <a:latin typeface="Arabic Typesetting" pitchFamily="66" charset="-78"/>
                <a:cs typeface="Arabic Typesetting" pitchFamily="66" charset="-78"/>
              </a:rPr>
              <a:t>integration</a:t>
            </a:r>
            <a:r>
              <a:rPr lang="en-US" sz="3100" dirty="0" smtClean="0">
                <a:latin typeface="Arabic Typesetting" pitchFamily="66" charset="-78"/>
                <a:cs typeface="Arabic Typesetting" pitchFamily="66" charset="-78"/>
              </a:rPr>
              <a:t>, and </a:t>
            </a:r>
            <a:r>
              <a:rPr lang="en-US" sz="3100" dirty="0" smtClean="0">
                <a:solidFill>
                  <a:srgbClr val="FF0000"/>
                </a:solidFill>
                <a:latin typeface="Arabic Typesetting" pitchFamily="66" charset="-78"/>
                <a:cs typeface="Arabic Typesetting" pitchFamily="66" charset="-78"/>
              </a:rPr>
              <a:t>transformation</a:t>
            </a:r>
            <a:r>
              <a:rPr lang="en-US" sz="3100" dirty="0" smtClean="0">
                <a:latin typeface="Arabic Typesetting" pitchFamily="66" charset="-78"/>
                <a:cs typeface="Arabic Typesetting" pitchFamily="66" charset="-78"/>
              </a:rPr>
              <a:t> were conducted on the </a:t>
            </a:r>
            <a:r>
              <a:rPr lang="en-US" sz="3100" dirty="0" smtClean="0">
                <a:solidFill>
                  <a:schemeClr val="tx2"/>
                </a:solidFill>
                <a:latin typeface="Arabic Typesetting" pitchFamily="66" charset="-78"/>
                <a:cs typeface="Arabic Typesetting" pitchFamily="66" charset="-78"/>
              </a:rPr>
              <a:t>raw data set.</a:t>
            </a:r>
          </a:p>
          <a:p>
            <a:pPr>
              <a:buNone/>
            </a:pPr>
            <a:r>
              <a:rPr lang="en-US" sz="3100" b="1" u="sng" dirty="0" smtClean="0">
                <a:latin typeface="Arabic Typesetting" pitchFamily="66" charset="-78"/>
                <a:cs typeface="Arabic Typesetting" pitchFamily="66" charset="-78"/>
              </a:rPr>
              <a:t>The main categories of variables included: </a:t>
            </a:r>
          </a:p>
          <a:p>
            <a:pPr marL="514350" indent="-514350">
              <a:buFont typeface="+mj-lt"/>
              <a:buAutoNum type="arabicPeriod"/>
            </a:pPr>
            <a:r>
              <a:rPr lang="en-US" sz="3100" dirty="0" smtClean="0">
                <a:latin typeface="Arabic Typesetting" pitchFamily="66" charset="-78"/>
                <a:cs typeface="Arabic Typesetting" pitchFamily="66" charset="-78"/>
              </a:rPr>
              <a:t>chronic condition. </a:t>
            </a:r>
          </a:p>
          <a:p>
            <a:pPr marL="514350" indent="-514350">
              <a:buFont typeface="+mj-lt"/>
              <a:buAutoNum type="arabicPeriod"/>
            </a:pPr>
            <a:r>
              <a:rPr lang="en-US" sz="3100" dirty="0" smtClean="0">
                <a:latin typeface="Arabic Typesetting" pitchFamily="66" charset="-78"/>
                <a:cs typeface="Arabic Typesetting" pitchFamily="66" charset="-78"/>
              </a:rPr>
              <a:t>mental health.</a:t>
            </a:r>
          </a:p>
          <a:p>
            <a:pPr marL="514350" indent="-514350">
              <a:buFont typeface="+mj-lt"/>
              <a:buAutoNum type="arabicPeriod"/>
            </a:pPr>
            <a:r>
              <a:rPr lang="en-US" sz="3100" dirty="0" smtClean="0">
                <a:latin typeface="Arabic Typesetting" pitchFamily="66" charset="-78"/>
                <a:cs typeface="Arabic Typesetting" pitchFamily="66" charset="-78"/>
              </a:rPr>
              <a:t>behavior habits.</a:t>
            </a:r>
          </a:p>
          <a:p>
            <a:pPr marL="514350" indent="-514350">
              <a:buFont typeface="+mj-lt"/>
              <a:buAutoNum type="arabicPeriod"/>
            </a:pPr>
            <a:r>
              <a:rPr lang="en-US" sz="3100" dirty="0" smtClean="0">
                <a:latin typeface="Arabic Typesetting" pitchFamily="66" charset="-78"/>
                <a:cs typeface="Arabic Typesetting" pitchFamily="66" charset="-78"/>
              </a:rPr>
              <a:t>preventative health, </a:t>
            </a:r>
          </a:p>
          <a:p>
            <a:pPr marL="514350" indent="-514350">
              <a:buFont typeface="+mj-lt"/>
              <a:buAutoNum type="arabicPeriod"/>
            </a:pPr>
            <a:r>
              <a:rPr lang="en-US" sz="3100" dirty="0" smtClean="0">
                <a:latin typeface="Arabic Typesetting" pitchFamily="66" charset="-78"/>
                <a:cs typeface="Arabic Typesetting" pitchFamily="66" charset="-78"/>
              </a:rPr>
              <a:t>demographics.</a:t>
            </a:r>
          </a:p>
          <a:p>
            <a:pPr marL="514350" indent="-514350">
              <a:buFont typeface="+mj-lt"/>
              <a:buAutoNum type="arabicPeriod"/>
            </a:pPr>
            <a:r>
              <a:rPr lang="en-US" sz="3100" dirty="0" smtClean="0">
                <a:latin typeface="Arabic Typesetting" pitchFamily="66" charset="-78"/>
                <a:cs typeface="Arabic Typesetting" pitchFamily="66" charset="-78"/>
              </a:rPr>
              <a:t>overarching conditions.</a:t>
            </a:r>
          </a:p>
          <a:p>
            <a:pPr marL="514350" indent="-514350">
              <a:buFont typeface="+mj-lt"/>
              <a:buAutoNum type="arabicPeriod"/>
            </a:pPr>
            <a:r>
              <a:rPr lang="en-US" sz="3100" dirty="0" smtClean="0">
                <a:latin typeface="Arabic Typesetting" pitchFamily="66" charset="-78"/>
                <a:cs typeface="Arabic Typesetting" pitchFamily="66" charset="-78"/>
              </a:rPr>
              <a:t>location.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1"/>
          <p:cNvPicPr>
            <a:picLocks noGrp="1" noChangeAspect="1" noChangeArrowheads="1"/>
          </p:cNvPicPr>
          <p:nvPr>
            <p:ph sz="half" idx="2"/>
          </p:nvPr>
        </p:nvPicPr>
        <p:blipFill>
          <a:blip r:embed="rId2"/>
          <a:srcRect/>
          <a:stretch>
            <a:fillRect/>
          </a:stretch>
        </p:blipFill>
        <p:spPr bwMode="auto">
          <a:xfrm>
            <a:off x="0" y="533400"/>
            <a:ext cx="9037111"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doni MT" pitchFamily="18" charset="0"/>
              </a:rPr>
              <a:t>Results</a:t>
            </a:r>
            <a:endParaRPr lang="en-US" dirty="0">
              <a:latin typeface="Bodoni MT" pitchFamily="18" charset="0"/>
            </a:endParaRPr>
          </a:p>
        </p:txBody>
      </p:sp>
      <p:sp>
        <p:nvSpPr>
          <p:cNvPr id="3" name="Content Placeholder 2"/>
          <p:cNvSpPr>
            <a:spLocks noGrp="1"/>
          </p:cNvSpPr>
          <p:nvPr>
            <p:ph sz="half" idx="1"/>
          </p:nvPr>
        </p:nvSpPr>
        <p:spPr>
          <a:xfrm>
            <a:off x="457200" y="1600200"/>
            <a:ext cx="8229600" cy="4525963"/>
          </a:xfrm>
        </p:spPr>
        <p:txBody>
          <a:bodyPr>
            <a:normAutofit/>
          </a:bodyPr>
          <a:lstStyle/>
          <a:p>
            <a:pPr>
              <a:buNone/>
            </a:pPr>
            <a:r>
              <a:rPr lang="en-US" sz="3100" dirty="0" smtClean="0">
                <a:latin typeface="Arabic Typesetting" pitchFamily="66" charset="-78"/>
                <a:cs typeface="Arabic Typesetting" pitchFamily="66" charset="-78"/>
              </a:rPr>
              <a:t>Using visualization and descriptive analytics to explore the previous mentioned variables, with the objective of deciphering relationships and patterns that emerge from the visualization.</a:t>
            </a:r>
          </a:p>
          <a:p>
            <a:pPr>
              <a:buNone/>
            </a:pPr>
            <a:r>
              <a:rPr lang="en-US" sz="3100" dirty="0" smtClean="0">
                <a:latin typeface="Arabic Typesetting" pitchFamily="66" charset="-78"/>
                <a:cs typeface="Arabic Typesetting" pitchFamily="66" charset="-78"/>
              </a:rPr>
              <a:t> </a:t>
            </a:r>
          </a:p>
          <a:p>
            <a:pPr>
              <a:buNone/>
            </a:pPr>
            <a:r>
              <a:rPr lang="en-US" sz="3100" dirty="0" smtClean="0">
                <a:latin typeface="Arabic Typesetting" pitchFamily="66" charset="-78"/>
                <a:cs typeface="Arabic Typesetting" pitchFamily="66" charset="-78"/>
              </a:rPr>
              <a:t>sample includes adults aged 18 years in the period 2012 to 2014.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33400" y="5486400"/>
            <a:ext cx="8153400" cy="1096963"/>
          </a:xfrm>
        </p:spPr>
        <p:txBody>
          <a:bodyPr>
            <a:normAutofit fontScale="85000" lnSpcReduction="10000"/>
          </a:bodyPr>
          <a:lstStyle/>
          <a:p>
            <a:pPr>
              <a:buNone/>
            </a:pPr>
            <a:r>
              <a:rPr lang="en-US" sz="4000" dirty="0" smtClean="0">
                <a:latin typeface="Arabic Typesetting" pitchFamily="66" charset="-78"/>
                <a:cs typeface="Arabic Typesetting" pitchFamily="66" charset="-78"/>
              </a:rPr>
              <a:t>Figure 1 models the average </a:t>
            </a:r>
            <a:r>
              <a:rPr lang="en-US" sz="4000" dirty="0" smtClean="0">
                <a:solidFill>
                  <a:srgbClr val="FF0000"/>
                </a:solidFill>
                <a:latin typeface="Arabic Typesetting" pitchFamily="66" charset="-78"/>
                <a:cs typeface="Arabic Typesetting" pitchFamily="66" charset="-78"/>
              </a:rPr>
              <a:t>prevalence of diagnosed diabetes </a:t>
            </a:r>
            <a:r>
              <a:rPr lang="en-US" sz="4000" dirty="0" smtClean="0">
                <a:latin typeface="Arabic Typesetting" pitchFamily="66" charset="-78"/>
                <a:cs typeface="Arabic Typesetting" pitchFamily="66" charset="-78"/>
              </a:rPr>
              <a:t>Puerto Rico leads the pack, followed by Mississippi</a:t>
            </a:r>
            <a:r>
              <a:rPr lang="en-US" dirty="0" smtClean="0"/>
              <a:t>.</a:t>
            </a:r>
            <a:endParaRPr lang="en-US" dirty="0"/>
          </a:p>
        </p:txBody>
      </p:sp>
      <p:pic>
        <p:nvPicPr>
          <p:cNvPr id="87043" name="Picture 3"/>
          <p:cNvPicPr>
            <a:picLocks noChangeAspect="1" noChangeArrowheads="1"/>
          </p:cNvPicPr>
          <p:nvPr/>
        </p:nvPicPr>
        <p:blipFill>
          <a:blip r:embed="rId2"/>
          <a:srcRect/>
          <a:stretch>
            <a:fillRect/>
          </a:stretch>
        </p:blipFill>
        <p:spPr bwMode="auto">
          <a:xfrm>
            <a:off x="0" y="0"/>
            <a:ext cx="9084417" cy="54102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5334000"/>
            <a:ext cx="8839200" cy="1249363"/>
          </a:xfrm>
        </p:spPr>
        <p:txBody>
          <a:bodyPr>
            <a:noAutofit/>
          </a:bodyPr>
          <a:lstStyle/>
          <a:p>
            <a:pPr>
              <a:buNone/>
            </a:pPr>
            <a:r>
              <a:rPr lang="en-US" sz="3200" dirty="0" smtClean="0">
                <a:latin typeface="Arabic Typesetting" pitchFamily="66" charset="-78"/>
                <a:cs typeface="Arabic Typesetting" pitchFamily="66" charset="-78"/>
              </a:rPr>
              <a:t>As Figure 2 shows, Puerto Rico has the highest number of citizens  in fair or </a:t>
            </a:r>
            <a:r>
              <a:rPr lang="en-US" sz="3200" dirty="0" smtClean="0">
                <a:solidFill>
                  <a:srgbClr val="FF0000"/>
                </a:solidFill>
                <a:latin typeface="Arabic Typesetting" pitchFamily="66" charset="-78"/>
                <a:cs typeface="Arabic Typesetting" pitchFamily="66" charset="-78"/>
              </a:rPr>
              <a:t>poor health</a:t>
            </a:r>
            <a:r>
              <a:rPr lang="en-US" sz="3200" dirty="0" smtClean="0">
                <a:latin typeface="Arabic Typesetting" pitchFamily="66" charset="-78"/>
                <a:cs typeface="Arabic Typesetting" pitchFamily="66" charset="-78"/>
              </a:rPr>
              <a:t> with </a:t>
            </a:r>
            <a:r>
              <a:rPr lang="en-US" sz="3200" dirty="0" smtClean="0">
                <a:solidFill>
                  <a:srgbClr val="FF0000"/>
                </a:solidFill>
                <a:latin typeface="Arabic Typesetting" pitchFamily="66" charset="-78"/>
                <a:cs typeface="Arabic Typesetting" pitchFamily="66" charset="-78"/>
              </a:rPr>
              <a:t>arthritis</a:t>
            </a:r>
            <a:r>
              <a:rPr lang="en-US" sz="3200" dirty="0" smtClean="0">
                <a:latin typeface="Arabic Typesetting" pitchFamily="66" charset="-78"/>
                <a:cs typeface="Arabic Typesetting" pitchFamily="66" charset="-78"/>
              </a:rPr>
              <a:t>. Puerto Rico is followed by Tennessee and Mississippi</a:t>
            </a:r>
            <a:r>
              <a:rPr lang="en-US" sz="3400" dirty="0" smtClean="0">
                <a:latin typeface="Arabic Typesetting" pitchFamily="66" charset="-78"/>
                <a:cs typeface="Arabic Typesetting" pitchFamily="66" charset="-78"/>
              </a:rPr>
              <a:t>.</a:t>
            </a:r>
          </a:p>
        </p:txBody>
      </p:sp>
      <p:pic>
        <p:nvPicPr>
          <p:cNvPr id="88066" name="Picture 2"/>
          <p:cNvPicPr>
            <a:picLocks noChangeAspect="1" noChangeArrowheads="1"/>
          </p:cNvPicPr>
          <p:nvPr/>
        </p:nvPicPr>
        <p:blipFill>
          <a:blip r:embed="rId2"/>
          <a:srcRect/>
          <a:stretch>
            <a:fillRect/>
          </a:stretch>
        </p:blipFill>
        <p:spPr bwMode="auto">
          <a:xfrm>
            <a:off x="0" y="0"/>
            <a:ext cx="9144000" cy="531845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5181600"/>
            <a:ext cx="8534400" cy="1477963"/>
          </a:xfrm>
        </p:spPr>
        <p:txBody>
          <a:bodyPr>
            <a:normAutofit lnSpcReduction="10000"/>
          </a:bodyPr>
          <a:lstStyle/>
          <a:p>
            <a:pPr>
              <a:buNone/>
            </a:pPr>
            <a:r>
              <a:rPr lang="en-US" sz="3200" dirty="0" smtClean="0">
                <a:solidFill>
                  <a:srgbClr val="FF0000"/>
                </a:solidFill>
                <a:latin typeface="Arabic Typesetting" pitchFamily="66" charset="-78"/>
                <a:cs typeface="Arabic Typesetting" pitchFamily="66" charset="-78"/>
              </a:rPr>
              <a:t>The current asthma </a:t>
            </a:r>
            <a:r>
              <a:rPr lang="en-US" sz="3200" dirty="0" smtClean="0">
                <a:latin typeface="Arabic Typesetting" pitchFamily="66" charset="-78"/>
                <a:cs typeface="Arabic Typesetting" pitchFamily="66" charset="-78"/>
              </a:rPr>
              <a:t>prevalence among adults aged 18 years for the period 2012 to 2014 is indicated in Figure 3. West Virginia has a higher prevalence</a:t>
            </a:r>
          </a:p>
        </p:txBody>
      </p:sp>
      <p:pic>
        <p:nvPicPr>
          <p:cNvPr id="89090" name="Picture 2"/>
          <p:cNvPicPr>
            <a:picLocks noChangeAspect="1" noChangeArrowheads="1"/>
          </p:cNvPicPr>
          <p:nvPr/>
        </p:nvPicPr>
        <p:blipFill>
          <a:blip r:embed="rId2"/>
          <a:srcRect/>
          <a:stretch>
            <a:fillRect/>
          </a:stretch>
        </p:blipFill>
        <p:spPr bwMode="auto">
          <a:xfrm>
            <a:off x="0" y="1"/>
            <a:ext cx="9144000" cy="5105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105400"/>
            <a:ext cx="8229600" cy="1477963"/>
          </a:xfrm>
        </p:spPr>
        <p:txBody>
          <a:bodyPr>
            <a:noAutofit/>
          </a:bodyPr>
          <a:lstStyle/>
          <a:p>
            <a:pPr>
              <a:buNone/>
            </a:pPr>
            <a:r>
              <a:rPr lang="en-US" sz="3200" dirty="0" smtClean="0">
                <a:latin typeface="Arabic Typesetting" pitchFamily="66" charset="-78"/>
                <a:cs typeface="Arabic Typesetting" pitchFamily="66" charset="-78"/>
              </a:rPr>
              <a:t>With regard to </a:t>
            </a:r>
            <a:r>
              <a:rPr lang="en-US" sz="3200" dirty="0" smtClean="0">
                <a:solidFill>
                  <a:srgbClr val="FF0000"/>
                </a:solidFill>
                <a:latin typeface="Arabic Typesetting" pitchFamily="66" charset="-78"/>
                <a:cs typeface="Arabic Typesetting" pitchFamily="66" charset="-78"/>
              </a:rPr>
              <a:t>end-stage renal disease</a:t>
            </a:r>
            <a:r>
              <a:rPr lang="en-US" sz="3200" dirty="0" smtClean="0">
                <a:latin typeface="Arabic Typesetting" pitchFamily="66" charset="-78"/>
                <a:cs typeface="Arabic Typesetting" pitchFamily="66" charset="-78"/>
              </a:rPr>
              <a:t>, Figure 4 shows that the condition is dispersed widely among various areas.</a:t>
            </a:r>
          </a:p>
        </p:txBody>
      </p:sp>
      <p:pic>
        <p:nvPicPr>
          <p:cNvPr id="90115" name="Picture 3"/>
          <p:cNvPicPr>
            <a:picLocks noChangeAspect="1" noChangeArrowheads="1"/>
          </p:cNvPicPr>
          <p:nvPr/>
        </p:nvPicPr>
        <p:blipFill>
          <a:blip r:embed="rId3"/>
          <a:srcRect/>
          <a:stretch>
            <a:fillRect/>
          </a:stretch>
        </p:blipFill>
        <p:spPr bwMode="auto">
          <a:xfrm>
            <a:off x="-1" y="0"/>
            <a:ext cx="9144001" cy="4953000"/>
          </a:xfrm>
          <a:prstGeom prst="rect">
            <a:avLst/>
          </a:prstGeom>
          <a:noFill/>
          <a:ln w="9525">
            <a:noFill/>
            <a:miter lim="800000"/>
            <a:headEnd/>
            <a:tailEnd/>
          </a:ln>
          <a:effectLst/>
        </p:spPr>
      </p:pic>
      <p:pic>
        <p:nvPicPr>
          <p:cNvPr id="90116" name="Picture 4"/>
          <p:cNvPicPr>
            <a:picLocks noChangeAspect="1" noChangeArrowheads="1"/>
          </p:cNvPicPr>
          <p:nvPr/>
        </p:nvPicPr>
        <p:blipFill>
          <a:blip r:embed="rId4"/>
          <a:srcRect/>
          <a:stretch>
            <a:fillRect/>
          </a:stretch>
        </p:blipFill>
        <p:spPr bwMode="auto">
          <a:xfrm>
            <a:off x="5486400" y="609600"/>
            <a:ext cx="2773680" cy="990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953000"/>
            <a:ext cx="8382000" cy="1676400"/>
          </a:xfrm>
        </p:spPr>
        <p:txBody>
          <a:bodyPr>
            <a:noAutofit/>
          </a:bodyPr>
          <a:lstStyle/>
          <a:p>
            <a:pPr>
              <a:buNone/>
            </a:pPr>
            <a:r>
              <a:rPr lang="en-US" dirty="0" smtClean="0">
                <a:latin typeface="Arabic Typesetting" pitchFamily="66" charset="-78"/>
                <a:cs typeface="Arabic Typesetting" pitchFamily="66" charset="-78"/>
              </a:rPr>
              <a:t>Figure 5 The average value for hospitalization for chronic obstructive pulmonary disease. </a:t>
            </a:r>
          </a:p>
          <a:p>
            <a:pPr>
              <a:buNone/>
            </a:pPr>
            <a:r>
              <a:rPr lang="en-US" dirty="0" smtClean="0">
                <a:latin typeface="Arabic Typesetting" pitchFamily="66" charset="-78"/>
                <a:cs typeface="Arabic Typesetting" pitchFamily="66" charset="-78"/>
              </a:rPr>
              <a:t>Kentucky and West Virginia have higher hospitalizations compared to other states. Most of the areas are below 45 cases per 100,000.</a:t>
            </a:r>
          </a:p>
        </p:txBody>
      </p:sp>
      <p:pic>
        <p:nvPicPr>
          <p:cNvPr id="91138" name="Picture 2"/>
          <p:cNvPicPr>
            <a:picLocks noChangeAspect="1" noChangeArrowheads="1"/>
          </p:cNvPicPr>
          <p:nvPr/>
        </p:nvPicPr>
        <p:blipFill>
          <a:blip r:embed="rId2"/>
          <a:srcRect/>
          <a:stretch>
            <a:fillRect/>
          </a:stretch>
        </p:blipFill>
        <p:spPr bwMode="auto">
          <a:xfrm>
            <a:off x="457200" y="0"/>
            <a:ext cx="8001000" cy="458177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04801"/>
            <a:ext cx="8382000" cy="2743199"/>
          </a:xfrm>
        </p:spPr>
        <p:txBody>
          <a:bodyPr>
            <a:normAutofit/>
          </a:bodyPr>
          <a:lstStyle/>
          <a:p>
            <a:pPr>
              <a:buNone/>
            </a:pPr>
            <a:r>
              <a:rPr lang="en-US" sz="3600" dirty="0" smtClean="0">
                <a:latin typeface="Arabic Typesetting" pitchFamily="66" charset="-78"/>
                <a:cs typeface="Arabic Typesetting" pitchFamily="66" charset="-78"/>
              </a:rPr>
              <a:t>There are widespread </a:t>
            </a:r>
            <a:r>
              <a:rPr lang="en-US" sz="3600" dirty="0" smtClean="0">
                <a:solidFill>
                  <a:srgbClr val="FF0000"/>
                </a:solidFill>
                <a:latin typeface="Arabic Typesetting" pitchFamily="66" charset="-78"/>
                <a:cs typeface="Arabic Typesetting" pitchFamily="66" charset="-78"/>
              </a:rPr>
              <a:t>variations</a:t>
            </a:r>
            <a:r>
              <a:rPr lang="en-US" sz="3600" dirty="0" smtClean="0">
                <a:latin typeface="Arabic Typesetting" pitchFamily="66" charset="-78"/>
                <a:cs typeface="Arabic Typesetting" pitchFamily="66" charset="-78"/>
              </a:rPr>
              <a:t> in the</a:t>
            </a:r>
          </a:p>
          <a:p>
            <a:pPr>
              <a:buFont typeface="Wingdings" pitchFamily="2" charset="2"/>
              <a:buChar char="ü"/>
            </a:pPr>
            <a:r>
              <a:rPr lang="en-US" sz="3600" dirty="0" smtClean="0">
                <a:latin typeface="Arabic Typesetting" pitchFamily="66" charset="-78"/>
                <a:cs typeface="Arabic Typesetting" pitchFamily="66" charset="-78"/>
              </a:rPr>
              <a:t> prevalence of diverse chronic diseases,</a:t>
            </a:r>
          </a:p>
          <a:p>
            <a:pPr>
              <a:buFont typeface="Wingdings" pitchFamily="2" charset="2"/>
              <a:buChar char="ü"/>
            </a:pPr>
            <a:r>
              <a:rPr lang="en-US" sz="3600" dirty="0" smtClean="0">
                <a:latin typeface="Arabic Typesetting" pitchFamily="66" charset="-78"/>
                <a:cs typeface="Arabic Typesetting" pitchFamily="66" charset="-78"/>
              </a:rPr>
              <a:t> number of hospitalizations for specific diseases,</a:t>
            </a:r>
          </a:p>
          <a:p>
            <a:pPr>
              <a:buFont typeface="Wingdings" pitchFamily="2" charset="2"/>
              <a:buChar char="ü"/>
            </a:pPr>
            <a:r>
              <a:rPr lang="en-US" sz="3600" dirty="0" smtClean="0">
                <a:latin typeface="Arabic Typesetting" pitchFamily="66" charset="-78"/>
                <a:cs typeface="Arabic Typesetting" pitchFamily="66" charset="-78"/>
              </a:rPr>
              <a:t> and the diagnosis and mortality rates for different states.</a:t>
            </a:r>
          </a:p>
        </p:txBody>
      </p:sp>
      <p:sp>
        <p:nvSpPr>
          <p:cNvPr id="4" name="Content Placeholder 3"/>
          <p:cNvSpPr>
            <a:spLocks noGrp="1"/>
          </p:cNvSpPr>
          <p:nvPr>
            <p:ph sz="half" idx="2"/>
          </p:nvPr>
        </p:nvSpPr>
        <p:spPr>
          <a:xfrm>
            <a:off x="609600" y="3733800"/>
            <a:ext cx="7772400" cy="1295400"/>
          </a:xfrm>
        </p:spPr>
        <p:txBody>
          <a:bodyPr>
            <a:noAutofit/>
          </a:bodyPr>
          <a:lstStyle/>
          <a:p>
            <a:pPr algn="ctr">
              <a:buNone/>
            </a:pPr>
            <a:r>
              <a:rPr lang="en-US" sz="3300" dirty="0" smtClean="0">
                <a:latin typeface="Arabic Typesetting" pitchFamily="66" charset="-78"/>
                <a:cs typeface="Arabic Typesetting" pitchFamily="66" charset="-78"/>
              </a:rPr>
              <a:t>developing insights that will help in the creation of targeted management, mitigation, and preventive policies</a:t>
            </a:r>
          </a:p>
        </p:txBody>
      </p:sp>
      <p:sp>
        <p:nvSpPr>
          <p:cNvPr id="5" name="Down Arrow 4"/>
          <p:cNvSpPr/>
          <p:nvPr/>
        </p:nvSpPr>
        <p:spPr>
          <a:xfrm>
            <a:off x="4038600" y="25908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4114800" y="48006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33600" y="5943600"/>
            <a:ext cx="4894289" cy="600164"/>
          </a:xfrm>
          <a:prstGeom prst="rect">
            <a:avLst/>
          </a:prstGeom>
        </p:spPr>
        <p:txBody>
          <a:bodyPr wrap="none">
            <a:spAutoFit/>
          </a:bodyPr>
          <a:lstStyle/>
          <a:p>
            <a:r>
              <a:rPr lang="en-US" sz="3300" dirty="0" smtClean="0">
                <a:latin typeface="Arabic Typesetting" pitchFamily="66" charset="-78"/>
                <a:cs typeface="Arabic Typesetting" pitchFamily="66" charset="-78"/>
              </a:rPr>
              <a:t>(-) </a:t>
            </a:r>
            <a:r>
              <a:rPr lang="en-US" sz="3300" dirty="0" smtClean="0">
                <a:solidFill>
                  <a:srgbClr val="FF0000"/>
                </a:solidFill>
                <a:latin typeface="Arabic Typesetting" pitchFamily="66" charset="-78"/>
                <a:cs typeface="Arabic Typesetting" pitchFamily="66" charset="-78"/>
              </a:rPr>
              <a:t>risks</a:t>
            </a:r>
            <a:r>
              <a:rPr lang="en-US" sz="3300" dirty="0" smtClean="0">
                <a:latin typeface="Arabic Typesetting" pitchFamily="66" charset="-78"/>
                <a:cs typeface="Arabic Typesetting" pitchFamily="66" charset="-78"/>
              </a:rPr>
              <a:t> and (-)</a:t>
            </a:r>
            <a:r>
              <a:rPr lang="en-US" sz="3300" dirty="0" smtClean="0">
                <a:solidFill>
                  <a:srgbClr val="FF0000"/>
                </a:solidFill>
                <a:latin typeface="Arabic Typesetting" pitchFamily="66" charset="-78"/>
                <a:cs typeface="Arabic Typesetting" pitchFamily="66" charset="-78"/>
              </a:rPr>
              <a:t>costs</a:t>
            </a:r>
            <a:r>
              <a:rPr lang="en-US" sz="3300" dirty="0" smtClean="0">
                <a:latin typeface="Arabic Typesetting" pitchFamily="66" charset="-78"/>
                <a:cs typeface="Arabic Typesetting" pitchFamily="66" charset="-78"/>
              </a:rPr>
              <a:t> of chronic diseases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457200" y="457200"/>
            <a:ext cx="5029200" cy="5867400"/>
          </a:xfrm>
        </p:spPr>
        <p:txBody>
          <a:bodyPr/>
          <a:lstStyle/>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pPr>
              <a:buNone/>
            </a:pPr>
            <a:r>
              <a:rPr lang="en-US" sz="3300" dirty="0" smtClean="0">
                <a:latin typeface="Arabic Typesetting" pitchFamily="66" charset="-78"/>
                <a:cs typeface="Arabic Typesetting" pitchFamily="66" charset="-78"/>
              </a:rPr>
              <a:t>chronic condition “is a physical or mental health condition that lasts more than one year and causes functional restrictions or requires ongoing monitoring or treatment”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endParaRPr lang="en-US" dirty="0"/>
          </a:p>
        </p:txBody>
      </p:sp>
      <p:sp>
        <p:nvSpPr>
          <p:cNvPr id="3" name="Content Placeholder 2"/>
          <p:cNvSpPr>
            <a:spLocks noGrp="1"/>
          </p:cNvSpPr>
          <p:nvPr>
            <p:ph sz="half" idx="1"/>
          </p:nvPr>
        </p:nvSpPr>
        <p:spPr>
          <a:xfrm>
            <a:off x="381000" y="1295400"/>
            <a:ext cx="8534400" cy="4876800"/>
          </a:xfrm>
        </p:spPr>
        <p:txBody>
          <a:bodyPr>
            <a:normAutofit/>
          </a:bodyPr>
          <a:lstStyle/>
          <a:p>
            <a:r>
              <a:rPr lang="en-US" sz="3300" dirty="0" smtClean="0">
                <a:latin typeface="Arabic Typesetting" pitchFamily="66" charset="-78"/>
                <a:cs typeface="Arabic Typesetting" pitchFamily="66" charset="-78"/>
              </a:rPr>
              <a:t>Chronic diseases are among the most prevalent and costly health conditions in the United States. (45% of all Americans suffer from at least one chronic disease) &amp; highly affect QOL.</a:t>
            </a:r>
          </a:p>
          <a:p>
            <a:r>
              <a:rPr lang="en-US" sz="3300" dirty="0" smtClean="0">
                <a:latin typeface="Arabic Typesetting" pitchFamily="66" charset="-78"/>
                <a:cs typeface="Arabic Typesetting" pitchFamily="66" charset="-78"/>
              </a:rPr>
              <a:t>persistent conditions are the nation’s leading cause of death and disability.</a:t>
            </a:r>
            <a:r>
              <a:rPr lang="en-US" sz="3600" dirty="0" smtClean="0"/>
              <a:t> </a:t>
            </a:r>
            <a:r>
              <a:rPr lang="en-US" sz="3300" dirty="0" smtClean="0">
                <a:latin typeface="Arabic Typesetting" pitchFamily="66" charset="-78"/>
                <a:cs typeface="Arabic Typesetting" pitchFamily="66" charset="-78"/>
              </a:rPr>
              <a:t>More than two thirds of all deaths are caused by one or more of these five chronic diseases</a:t>
            </a:r>
            <a:r>
              <a:rPr lang="en-US" sz="3300" dirty="0" smtClean="0">
                <a:solidFill>
                  <a:srgbClr val="FF0000"/>
                </a:solidFill>
                <a:latin typeface="Arabic Typesetting" pitchFamily="66" charset="-78"/>
                <a:cs typeface="Arabic Typesetting" pitchFamily="66" charset="-78"/>
              </a:rPr>
              <a:t>: heart disease</a:t>
            </a:r>
            <a:r>
              <a:rPr lang="en-US" sz="3300" dirty="0" smtClean="0">
                <a:latin typeface="Arabic Typesetting" pitchFamily="66" charset="-78"/>
                <a:cs typeface="Arabic Typesetting" pitchFamily="66" charset="-78"/>
              </a:rPr>
              <a:t>, </a:t>
            </a:r>
            <a:r>
              <a:rPr lang="en-US" sz="3300" dirty="0" smtClean="0">
                <a:solidFill>
                  <a:srgbClr val="FF0000"/>
                </a:solidFill>
                <a:latin typeface="Arabic Typesetting" pitchFamily="66" charset="-78"/>
                <a:cs typeface="Arabic Typesetting" pitchFamily="66" charset="-78"/>
              </a:rPr>
              <a:t>cancer</a:t>
            </a:r>
            <a:r>
              <a:rPr lang="en-US" sz="3300" dirty="0" smtClean="0">
                <a:latin typeface="Arabic Typesetting" pitchFamily="66" charset="-78"/>
                <a:cs typeface="Arabic Typesetting" pitchFamily="66" charset="-78"/>
              </a:rPr>
              <a:t>, </a:t>
            </a:r>
            <a:r>
              <a:rPr lang="en-US" sz="3300" dirty="0" smtClean="0">
                <a:solidFill>
                  <a:srgbClr val="FF0000"/>
                </a:solidFill>
                <a:latin typeface="Arabic Typesetting" pitchFamily="66" charset="-78"/>
                <a:cs typeface="Arabic Typesetting" pitchFamily="66" charset="-78"/>
              </a:rPr>
              <a:t>stroke</a:t>
            </a:r>
            <a:r>
              <a:rPr lang="en-US" sz="3300" dirty="0" smtClean="0">
                <a:latin typeface="Arabic Typesetting" pitchFamily="66" charset="-78"/>
                <a:cs typeface="Arabic Typesetting" pitchFamily="66" charset="-78"/>
              </a:rPr>
              <a:t>, </a:t>
            </a:r>
            <a:r>
              <a:rPr lang="en-US" sz="3300" dirty="0" smtClean="0">
                <a:solidFill>
                  <a:srgbClr val="FF0000"/>
                </a:solidFill>
                <a:latin typeface="Arabic Typesetting" pitchFamily="66" charset="-78"/>
                <a:cs typeface="Arabic Typesetting" pitchFamily="66" charset="-78"/>
              </a:rPr>
              <a:t>chronic obstructive pulmonary disease</a:t>
            </a:r>
            <a:r>
              <a:rPr lang="en-US" sz="3300" dirty="0" smtClean="0">
                <a:latin typeface="Arabic Typesetting" pitchFamily="66" charset="-78"/>
                <a:cs typeface="Arabic Typesetting" pitchFamily="66" charset="-78"/>
              </a:rPr>
              <a:t>, and </a:t>
            </a:r>
            <a:r>
              <a:rPr lang="en-US" sz="3300" dirty="0" smtClean="0">
                <a:solidFill>
                  <a:srgbClr val="FF0000"/>
                </a:solidFill>
                <a:latin typeface="Arabic Typesetting" pitchFamily="66" charset="-78"/>
                <a:cs typeface="Arabic Typesetting" pitchFamily="66" charset="-78"/>
              </a:rPr>
              <a:t>diabetes</a:t>
            </a:r>
            <a:r>
              <a:rPr lang="en-US" sz="3300" dirty="0" smtClean="0">
                <a:latin typeface="Arabic Typesetting" pitchFamily="66" charset="-78"/>
                <a:cs typeface="Arabic Typesetting" pitchFamily="66" charset="-78"/>
              </a:rPr>
              <a:t>.</a:t>
            </a:r>
          </a:p>
          <a:p>
            <a:r>
              <a:rPr lang="en-US" sz="3300" dirty="0" smtClean="0">
                <a:latin typeface="Arabic Typesetting" pitchFamily="66" charset="-78"/>
                <a:cs typeface="Arabic Typesetting" pitchFamily="66" charset="-78"/>
              </a:rPr>
              <a:t>major driver of health care costs, 75% of aggregate healthcare spending, or an estimated $5300 per person annually.</a:t>
            </a:r>
          </a:p>
          <a:p>
            <a:endParaRPr lang="en-US" sz="3300" dirty="0" smtClean="0">
              <a:latin typeface="Arabic Typesetting" pitchFamily="66" charset="-78"/>
              <a:cs typeface="Arabic Typesetting" pitchFamily="66" charset="-78"/>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1524000"/>
          </a:xfrm>
        </p:spPr>
        <p:txBody>
          <a:bodyPr>
            <a:normAutofit/>
          </a:bodyPr>
          <a:lstStyle/>
          <a:p>
            <a:r>
              <a:rPr lang="en-US" dirty="0" smtClean="0">
                <a:latin typeface="Arabic Typesetting" pitchFamily="66" charset="-78"/>
                <a:ea typeface="+mn-ea"/>
                <a:cs typeface="Arabic Typesetting" pitchFamily="66" charset="-78"/>
              </a:rPr>
              <a:t>key elements of population health and chronic disease for success management</a:t>
            </a:r>
          </a:p>
        </p:txBody>
      </p:sp>
      <p:sp>
        <p:nvSpPr>
          <p:cNvPr id="3" name="Content Placeholder 2"/>
          <p:cNvSpPr>
            <a:spLocks noGrp="1"/>
          </p:cNvSpPr>
          <p:nvPr>
            <p:ph sz="half" idx="1"/>
          </p:nvPr>
        </p:nvSpPr>
        <p:spPr>
          <a:xfrm>
            <a:off x="381000" y="1981200"/>
            <a:ext cx="8077200" cy="2895600"/>
          </a:xfrm>
        </p:spPr>
        <p:txBody>
          <a:bodyPr>
            <a:normAutofit/>
          </a:bodyPr>
          <a:lstStyle/>
          <a:p>
            <a:pPr marL="514350" indent="-514350">
              <a:buFont typeface="+mj-lt"/>
              <a:buAutoNum type="arabicPeriod"/>
            </a:pPr>
            <a:r>
              <a:rPr lang="en-US" sz="3300" dirty="0" smtClean="0">
                <a:latin typeface="Arabic Typesetting" pitchFamily="66" charset="-78"/>
                <a:cs typeface="Arabic Typesetting" pitchFamily="66" charset="-78"/>
              </a:rPr>
              <a:t>identifying those at risk.</a:t>
            </a:r>
          </a:p>
          <a:p>
            <a:pPr marL="514350" indent="-514350">
              <a:buFont typeface="+mj-lt"/>
              <a:buAutoNum type="arabicPeriod"/>
            </a:pPr>
            <a:r>
              <a:rPr lang="en-US" sz="3300" dirty="0" smtClean="0">
                <a:latin typeface="Arabic Typesetting" pitchFamily="66" charset="-78"/>
                <a:cs typeface="Arabic Typesetting" pitchFamily="66" charset="-78"/>
              </a:rPr>
              <a:t> having access to the right data about this population.</a:t>
            </a:r>
          </a:p>
          <a:p>
            <a:pPr marL="514350" indent="-514350">
              <a:buFont typeface="+mj-lt"/>
              <a:buAutoNum type="arabicPeriod"/>
            </a:pPr>
            <a:r>
              <a:rPr lang="en-US" sz="3300" dirty="0" smtClean="0">
                <a:latin typeface="Arabic Typesetting" pitchFamily="66" charset="-78"/>
                <a:cs typeface="Arabic Typesetting" pitchFamily="66" charset="-78"/>
              </a:rPr>
              <a:t>creating actionable insights about patients.</a:t>
            </a:r>
          </a:p>
          <a:p>
            <a:pPr marL="514350" indent="-514350">
              <a:buFont typeface="+mj-lt"/>
              <a:buAutoNum type="arabicPeriod"/>
            </a:pPr>
            <a:r>
              <a:rPr lang="en-US" sz="3300" dirty="0" smtClean="0">
                <a:latin typeface="Arabic Typesetting" pitchFamily="66" charset="-78"/>
                <a:cs typeface="Arabic Typesetting" pitchFamily="66" charset="-78"/>
              </a:rPr>
              <a:t>coaching them toward healthier choices.</a:t>
            </a:r>
          </a:p>
        </p:txBody>
      </p:sp>
      <p:sp>
        <p:nvSpPr>
          <p:cNvPr id="5" name="Rectangle 4"/>
          <p:cNvSpPr/>
          <p:nvPr/>
        </p:nvSpPr>
        <p:spPr>
          <a:xfrm>
            <a:off x="304800" y="4648200"/>
            <a:ext cx="8077200" cy="1615827"/>
          </a:xfrm>
          <a:prstGeom prst="rect">
            <a:avLst/>
          </a:prstGeom>
        </p:spPr>
        <p:txBody>
          <a:bodyPr wrap="square">
            <a:spAutoFit/>
          </a:bodyPr>
          <a:lstStyle/>
          <a:p>
            <a:r>
              <a:rPr lang="en-US" sz="3300" dirty="0" smtClean="0">
                <a:latin typeface="Arabic Typesetting" pitchFamily="66" charset="-78"/>
                <a:cs typeface="Arabic Typesetting" pitchFamily="66" charset="-78"/>
              </a:rPr>
              <a:t>Methods such as data-driven </a:t>
            </a:r>
            <a:r>
              <a:rPr lang="en-US" sz="3300" dirty="0" smtClean="0">
                <a:solidFill>
                  <a:srgbClr val="FF0000"/>
                </a:solidFill>
                <a:latin typeface="Arabic Typesetting" pitchFamily="66" charset="-78"/>
                <a:cs typeface="Arabic Typesetting" pitchFamily="66" charset="-78"/>
              </a:rPr>
              <a:t>visual analytics </a:t>
            </a:r>
            <a:r>
              <a:rPr lang="en-US" sz="3300" dirty="0" smtClean="0">
                <a:latin typeface="Arabic Typesetting" pitchFamily="66" charset="-78"/>
                <a:cs typeface="Arabic Typesetting" pitchFamily="66" charset="-78"/>
              </a:rPr>
              <a:t>help experts </a:t>
            </a:r>
            <a:r>
              <a:rPr lang="en-US" sz="3300" dirty="0" smtClean="0">
                <a:solidFill>
                  <a:srgbClr val="FF0000"/>
                </a:solidFill>
                <a:latin typeface="Arabic Typesetting" pitchFamily="66" charset="-78"/>
                <a:cs typeface="Arabic Typesetting" pitchFamily="66" charset="-78"/>
              </a:rPr>
              <a:t>analyze</a:t>
            </a:r>
            <a:r>
              <a:rPr lang="en-US" sz="3300" dirty="0" smtClean="0">
                <a:latin typeface="Arabic Typesetting" pitchFamily="66" charset="-78"/>
                <a:cs typeface="Arabic Typesetting" pitchFamily="66" charset="-78"/>
              </a:rPr>
              <a:t> large amounts of data and gain </a:t>
            </a:r>
            <a:r>
              <a:rPr lang="en-US" sz="3300" dirty="0" smtClean="0">
                <a:solidFill>
                  <a:srgbClr val="FF0000"/>
                </a:solidFill>
                <a:latin typeface="Arabic Typesetting" pitchFamily="66" charset="-78"/>
                <a:cs typeface="Arabic Typesetting" pitchFamily="66" charset="-78"/>
              </a:rPr>
              <a:t>insights</a:t>
            </a:r>
            <a:r>
              <a:rPr lang="en-US" sz="3300" dirty="0" smtClean="0">
                <a:latin typeface="Arabic Typesetting" pitchFamily="66" charset="-78"/>
                <a:cs typeface="Arabic Typesetting" pitchFamily="66" charset="-78"/>
              </a:rPr>
              <a:t> for making </a:t>
            </a:r>
            <a:r>
              <a:rPr lang="en-US" sz="3300" dirty="0" smtClean="0">
                <a:solidFill>
                  <a:srgbClr val="FF0000"/>
                </a:solidFill>
                <a:latin typeface="Arabic Typesetting" pitchFamily="66" charset="-78"/>
                <a:cs typeface="Arabic Typesetting" pitchFamily="66" charset="-78"/>
              </a:rPr>
              <a:t>informed decisions</a:t>
            </a:r>
            <a:r>
              <a:rPr lang="en-US" sz="3300" dirty="0" smtClean="0">
                <a:latin typeface="Arabic Typesetting" pitchFamily="66" charset="-78"/>
                <a:cs typeface="Arabic Typesetting" pitchFamily="66" charset="-78"/>
              </a:rPr>
              <a:t> regarding chronic diseases.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buNone/>
            </a:pPr>
            <a:r>
              <a:rPr lang="en-US" sz="3300" dirty="0" smtClean="0">
                <a:latin typeface="Arabic Typesetting" pitchFamily="66" charset="-78"/>
                <a:cs typeface="Arabic Typesetting" pitchFamily="66" charset="-78"/>
              </a:rPr>
              <a:t>the vision for 21st century healthcare includes increased attention to cognitive support in decision making </a:t>
            </a:r>
            <a:r>
              <a:rPr lang="en-US" sz="2400" i="1" dirty="0" smtClean="0">
                <a:latin typeface="Arabic Typesetting" pitchFamily="66" charset="-78"/>
                <a:cs typeface="Arabic Typesetting" pitchFamily="66" charset="-78"/>
              </a:rPr>
              <a:t>“Institute of Medicine and the National Research”</a:t>
            </a:r>
          </a:p>
          <a:p>
            <a:pPr>
              <a:buNone/>
            </a:pPr>
            <a:endParaRPr lang="en-US" sz="2400" i="1" dirty="0" smtClean="0">
              <a:latin typeface="Arabic Typesetting" pitchFamily="66" charset="-78"/>
              <a:cs typeface="Arabic Typesetting" pitchFamily="66"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Visualization techniques offer cognitive support</a:t>
            </a:r>
            <a:endParaRPr lang="en-US" dirty="0"/>
          </a:p>
        </p:txBody>
      </p:sp>
      <p:sp>
        <p:nvSpPr>
          <p:cNvPr id="3" name="Content Placeholder 2"/>
          <p:cNvSpPr>
            <a:spLocks noGrp="1"/>
          </p:cNvSpPr>
          <p:nvPr>
            <p:ph sz="half" idx="1"/>
          </p:nvPr>
        </p:nvSpPr>
        <p:spPr>
          <a:xfrm>
            <a:off x="457200" y="1600200"/>
            <a:ext cx="8153400" cy="4525963"/>
          </a:xfrm>
        </p:spPr>
        <p:txBody>
          <a:bodyPr>
            <a:normAutofit fontScale="92500" lnSpcReduction="10000"/>
          </a:bodyPr>
          <a:lstStyle/>
          <a:p>
            <a:pPr>
              <a:buFont typeface="Wingdings" pitchFamily="2" charset="2"/>
              <a:buChar char="ü"/>
            </a:pPr>
            <a:r>
              <a:rPr lang="en-US" sz="3300" dirty="0" smtClean="0">
                <a:latin typeface="Arabic Typesetting" pitchFamily="66" charset="-78"/>
                <a:cs typeface="Arabic Typesetting" pitchFamily="66" charset="-78"/>
              </a:rPr>
              <a:t>offering mental models of the information through a visual interface.</a:t>
            </a:r>
          </a:p>
          <a:p>
            <a:pPr>
              <a:buFont typeface="Wingdings" pitchFamily="2" charset="2"/>
              <a:buChar char="ü"/>
            </a:pPr>
            <a:r>
              <a:rPr lang="en-US" sz="3300" dirty="0" smtClean="0">
                <a:latin typeface="Arabic Typesetting" pitchFamily="66" charset="-78"/>
                <a:cs typeface="Arabic Typesetting" pitchFamily="66" charset="-78"/>
              </a:rPr>
              <a:t>Combine statistical methods and models with advanced interactive visualization methods to help mask the underlying complexity of large health data sets and make evidence-based decisions.</a:t>
            </a:r>
          </a:p>
          <a:p>
            <a:pPr>
              <a:buFont typeface="Wingdings" pitchFamily="2" charset="2"/>
              <a:buChar char="ü"/>
            </a:pPr>
            <a:r>
              <a:rPr lang="en-US" sz="3400" dirty="0" smtClean="0">
                <a:latin typeface="Arabic Typesetting" pitchFamily="66" charset="-78"/>
                <a:cs typeface="Arabic Typesetting" pitchFamily="66" charset="-78"/>
              </a:rPr>
              <a:t>represent association between preventive measures and disease control.</a:t>
            </a:r>
          </a:p>
          <a:p>
            <a:pPr>
              <a:buFont typeface="Wingdings" pitchFamily="2" charset="2"/>
              <a:buChar char="ü"/>
            </a:pPr>
            <a:r>
              <a:rPr lang="en-US" sz="3400" dirty="0" smtClean="0">
                <a:latin typeface="Arabic Typesetting" pitchFamily="66" charset="-78"/>
                <a:cs typeface="Arabic Typesetting" pitchFamily="66" charset="-78"/>
              </a:rPr>
              <a:t>Summary health dimensions across diverse patient populations.</a:t>
            </a:r>
          </a:p>
          <a:p>
            <a:pPr>
              <a:buFont typeface="Wingdings" pitchFamily="2" charset="2"/>
              <a:buChar char="ü"/>
            </a:pPr>
            <a:r>
              <a:rPr lang="en-US" sz="3400" dirty="0" smtClean="0">
                <a:latin typeface="Arabic Typesetting" pitchFamily="66" charset="-78"/>
                <a:cs typeface="Arabic Typesetting" pitchFamily="66" charset="-78"/>
              </a:rPr>
              <a:t>timeline of disease prevalence across regions/populations</a:t>
            </a:r>
          </a:p>
          <a:p>
            <a:pPr>
              <a:buNone/>
            </a:pPr>
            <a:endParaRPr lang="en-US" sz="3600" dirty="0" smtClean="0"/>
          </a:p>
          <a:p>
            <a:pPr>
              <a:buNone/>
            </a:pPr>
            <a:endParaRPr lang="en-US" sz="3300" dirty="0" smtClean="0">
              <a:latin typeface="Arabic Typesetting" pitchFamily="66" charset="-78"/>
              <a:cs typeface="Arabic Typesetting" pitchFamily="66" charset="-7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5055</TotalTime>
  <Words>1408</Words>
  <Application>Microsoft Office PowerPoint</Application>
  <PresentationFormat>On-screen Show (4:3)</PresentationFormat>
  <Paragraphs>163</Paragraphs>
  <Slides>42</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ＭＳ Ｐゴシック</vt:lpstr>
      <vt:lpstr>Aharoni</vt:lpstr>
      <vt:lpstr>Andalus</vt:lpstr>
      <vt:lpstr>Aparajita</vt:lpstr>
      <vt:lpstr>Arabic Typesetting</vt:lpstr>
      <vt:lpstr>Arial</vt:lpstr>
      <vt:lpstr>Bernard MT Condensed</vt:lpstr>
      <vt:lpstr>Bodoni MT</vt:lpstr>
      <vt:lpstr>Calibri</vt:lpstr>
      <vt:lpstr>Californian FB</vt:lpstr>
      <vt:lpstr>Wingdings</vt:lpstr>
      <vt:lpstr>Office Theme</vt:lpstr>
      <vt:lpstr>An Empirical Study of Chronic Diseases in the United States</vt:lpstr>
      <vt:lpstr>Abstract</vt:lpstr>
      <vt:lpstr>PowerPoint Presentation</vt:lpstr>
      <vt:lpstr>PowerPoint Presentation</vt:lpstr>
      <vt:lpstr>PowerPoint Presentation</vt:lpstr>
      <vt:lpstr>Important </vt:lpstr>
      <vt:lpstr>key elements of population health and chronic disease for success management</vt:lpstr>
      <vt:lpstr>PowerPoint Presentation</vt:lpstr>
      <vt:lpstr>Visualization techniques offer cognitive support</vt:lpstr>
      <vt:lpstr>This paper</vt:lpstr>
      <vt:lpstr>Materials and Methods</vt:lpstr>
      <vt:lpstr>descriptive analytics</vt:lpstr>
      <vt:lpstr>PowerPoint Presentation</vt:lpstr>
      <vt:lpstr>PowerPoint Presentation</vt:lpstr>
      <vt:lpstr>PowerPoint Presentation</vt:lpstr>
      <vt:lpstr>visual analytics</vt:lpstr>
      <vt:lpstr>Finding?</vt:lpstr>
      <vt:lpstr>PowerPoint Presentation</vt:lpstr>
      <vt:lpstr>Another Example:  John Snow Defeated Cholera.</vt:lpstr>
      <vt:lpstr>PowerPoint Presentation</vt:lpstr>
      <vt:lpstr>PowerPoint Presentation</vt:lpstr>
      <vt:lpstr>What is Visual Analytics?</vt:lpstr>
      <vt:lpstr>PowerPoint Presentation</vt:lpstr>
      <vt:lpstr>integrates the analytic capabilities of the computer and the abilities of human analysts, thus inviting novel discoveries and empowering individuals to take control of the analytical process.</vt:lpstr>
      <vt:lpstr>interdisciplinary</vt:lpstr>
      <vt:lpstr>PowerPoint Presentation</vt:lpstr>
      <vt:lpstr>visual analytics research</vt:lpstr>
      <vt:lpstr>PowerPoint Presentation</vt:lpstr>
      <vt:lpstr>Back to our study </vt:lpstr>
      <vt:lpstr>By using Descriptive analytics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Study of Chronic Diseases in the United States</dc:title>
  <dc:creator>IbRaHiM</dc:creator>
  <cp:lastModifiedBy>Hanan Tubaileh</cp:lastModifiedBy>
  <cp:revision>25</cp:revision>
  <dcterms:created xsi:type="dcterms:W3CDTF">2006-08-16T00:00:00Z</dcterms:created>
  <dcterms:modified xsi:type="dcterms:W3CDTF">2019-07-31T19:02:32Z</dcterms:modified>
</cp:coreProperties>
</file>