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80604-1358-4AE8-93EA-6B5050112E29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E6BB1-B2FE-42F2-ABDD-AAF00062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3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pc="45" dirty="0"/>
              <a:t> (</a:t>
            </a:r>
            <a:r>
              <a:rPr lang="en-US" dirty="0"/>
              <a:t>four rays</a:t>
            </a:r>
            <a:r>
              <a:rPr lang="en-US" spc="45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E6BB1-B2FE-42F2-ABDD-AAF000626B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4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4916" y="473709"/>
            <a:ext cx="1074216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116" y="1954504"/>
            <a:ext cx="9827767" cy="279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1600200"/>
            <a:ext cx="7224268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600" spc="150" dirty="0">
                <a:solidFill>
                  <a:srgbClr val="EBEBEB"/>
                </a:solidFill>
                <a:latin typeface="Arial"/>
                <a:cs typeface="Arial"/>
              </a:rPr>
              <a:t>O</a:t>
            </a:r>
            <a:r>
              <a:rPr lang="en-US" sz="6600" spc="150" dirty="0">
                <a:solidFill>
                  <a:srgbClr val="EBEBEB"/>
                </a:solidFill>
                <a:latin typeface="Arial"/>
                <a:cs typeface="Arial"/>
              </a:rPr>
              <a:t>ptical </a:t>
            </a:r>
            <a:r>
              <a:rPr sz="6600" spc="150" dirty="0">
                <a:solidFill>
                  <a:srgbClr val="EBEBEB"/>
                </a:solidFill>
                <a:latin typeface="Arial"/>
                <a:cs typeface="Arial"/>
              </a:rPr>
              <a:t>C</a:t>
            </a:r>
            <a:r>
              <a:rPr lang="en-US" sz="6600" spc="150" dirty="0">
                <a:solidFill>
                  <a:srgbClr val="EBEBEB"/>
                </a:solidFill>
                <a:latin typeface="Arial"/>
                <a:cs typeface="Arial"/>
              </a:rPr>
              <a:t>haracter </a:t>
            </a:r>
            <a:r>
              <a:rPr sz="6600" spc="150" dirty="0">
                <a:solidFill>
                  <a:srgbClr val="EBEBEB"/>
                </a:solidFill>
                <a:latin typeface="Arial"/>
                <a:cs typeface="Arial"/>
              </a:rPr>
              <a:t>R</a:t>
            </a:r>
            <a:r>
              <a:rPr lang="en-US" sz="6600" spc="150" dirty="0">
                <a:solidFill>
                  <a:srgbClr val="EBEBEB"/>
                </a:solidFill>
                <a:latin typeface="Arial"/>
                <a:cs typeface="Arial"/>
              </a:rPr>
              <a:t>ecognition</a:t>
            </a:r>
            <a:r>
              <a:rPr sz="6600" spc="150" dirty="0">
                <a:solidFill>
                  <a:srgbClr val="EBEBEB"/>
                </a:solidFill>
                <a:latin typeface="Arial"/>
                <a:cs typeface="Arial"/>
              </a:rPr>
              <a:t>  </a:t>
            </a:r>
            <a:r>
              <a:rPr sz="6600" spc="125" dirty="0">
                <a:solidFill>
                  <a:srgbClr val="EBEBEB"/>
                </a:solidFill>
                <a:latin typeface="Arial"/>
                <a:cs typeface="Arial"/>
              </a:rPr>
              <a:t>using</a:t>
            </a:r>
            <a:r>
              <a:rPr sz="6600" spc="-5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6600" spc="60" dirty="0">
                <a:solidFill>
                  <a:srgbClr val="EBEBEB"/>
                </a:solidFill>
                <a:latin typeface="Arial"/>
                <a:cs typeface="Arial"/>
              </a:rPr>
              <a:t>Tesseract</a:t>
            </a:r>
            <a:endParaRPr sz="6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4916220"/>
            <a:ext cx="3795268" cy="134588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en-US" sz="2000" spc="-35" dirty="0">
                <a:solidFill>
                  <a:srgbClr val="89D0D5"/>
                </a:solidFill>
                <a:latin typeface="Arial"/>
                <a:cs typeface="Arial"/>
              </a:rPr>
              <a:t>Amr Mohamed Ashour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en-US" sz="2000" spc="-35" dirty="0">
                <a:solidFill>
                  <a:srgbClr val="89D0D5"/>
                </a:solidFill>
                <a:latin typeface="Arial"/>
                <a:cs typeface="Arial"/>
              </a:rPr>
              <a:t>Hanna Nabil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en-US" sz="2000" spc="-35" dirty="0">
                <a:solidFill>
                  <a:srgbClr val="89D0D5"/>
                </a:solidFill>
                <a:latin typeface="Arial"/>
                <a:cs typeface="Arial"/>
              </a:rPr>
              <a:t>Mostafa Abo-el </a:t>
            </a:r>
            <a:r>
              <a:rPr lang="en-US" sz="2000" spc="-35" dirty="0" err="1">
                <a:solidFill>
                  <a:srgbClr val="89D0D5"/>
                </a:solidFill>
                <a:latin typeface="Arial"/>
                <a:cs typeface="Arial"/>
              </a:rPr>
              <a:t>Wafa</a:t>
            </a:r>
            <a:endParaRPr lang="en-US" sz="2000" spc="-35" dirty="0">
              <a:solidFill>
                <a:srgbClr val="89D0D5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Character </a:t>
            </a:r>
            <a:r>
              <a:rPr spc="5" dirty="0"/>
              <a:t>Classifier </a:t>
            </a:r>
            <a:r>
              <a:rPr spc="85" dirty="0"/>
              <a:t>(Features</a:t>
            </a:r>
            <a:r>
              <a:rPr spc="-425" dirty="0"/>
              <a:t> </a:t>
            </a:r>
            <a:r>
              <a:rPr spc="425" dirty="0"/>
              <a:t>and  </a:t>
            </a:r>
            <a:r>
              <a:rPr spc="305" dirty="0"/>
              <a:t>Matching)</a:t>
            </a:r>
          </a:p>
        </p:txBody>
      </p:sp>
      <p:sp>
        <p:nvSpPr>
          <p:cNvPr id="3" name="object 3"/>
          <p:cNvSpPr/>
          <p:nvPr/>
        </p:nvSpPr>
        <p:spPr>
          <a:xfrm>
            <a:off x="1466088" y="3957828"/>
            <a:ext cx="7764779" cy="2439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2116" y="2080387"/>
            <a:ext cx="9410065" cy="137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Static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classifier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outline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fragments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features.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Broken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characters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easily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recognizable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small-&gt;large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matching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classifier.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(This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slow.)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2545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Adaptive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classifier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technique!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9020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Classifier </a:t>
            </a:r>
            <a:r>
              <a:rPr spc="25" dirty="0"/>
              <a:t>as </a:t>
            </a:r>
            <a:r>
              <a:rPr spc="135" dirty="0"/>
              <a:t>Histogram </a:t>
            </a:r>
            <a:r>
              <a:rPr spc="280" dirty="0"/>
              <a:t>of</a:t>
            </a:r>
            <a:r>
              <a:rPr spc="-225" dirty="0"/>
              <a:t> </a:t>
            </a:r>
            <a:r>
              <a:rPr spc="175" dirty="0"/>
              <a:t>Gradients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54504"/>
            <a:ext cx="8114665" cy="13214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Quantize </a:t>
            </a:r>
            <a:r>
              <a:rPr sz="2000" spc="155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area.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180" dirty="0">
                <a:solidFill>
                  <a:srgbClr val="FFFFFF"/>
                </a:solidFill>
                <a:latin typeface="Arial"/>
                <a:cs typeface="Arial"/>
              </a:rPr>
              <a:t>Compute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gradients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within.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Histograms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gradients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40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fixed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dimension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vector.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1944" y="3619500"/>
            <a:ext cx="4393692" cy="2947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73709"/>
            <a:ext cx="6502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95" dirty="0">
                <a:solidFill>
                  <a:srgbClr val="EBEBEB"/>
                </a:solidFill>
                <a:latin typeface="Arial"/>
                <a:cs typeface="Arial"/>
              </a:rPr>
              <a:t>Character</a:t>
            </a:r>
            <a:r>
              <a:rPr sz="4200" spc="-7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4200" spc="229" dirty="0">
                <a:solidFill>
                  <a:srgbClr val="EBEBEB"/>
                </a:solidFill>
                <a:latin typeface="Arial"/>
                <a:cs typeface="Arial"/>
              </a:rPr>
              <a:t>Segmentation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3335" y="1380236"/>
            <a:ext cx="3078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Segmentation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Graphs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8860" y="2101595"/>
            <a:ext cx="7335011" cy="409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780" y="781812"/>
            <a:ext cx="8680704" cy="5055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54209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Rating </a:t>
            </a:r>
            <a:r>
              <a:rPr spc="430" dirty="0"/>
              <a:t>and</a:t>
            </a:r>
            <a:r>
              <a:rPr spc="-195" dirty="0"/>
              <a:t> </a:t>
            </a:r>
            <a:r>
              <a:rPr spc="215" dirty="0"/>
              <a:t>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54504"/>
            <a:ext cx="8395335" cy="33534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Distance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Outline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length</a:t>
            </a:r>
            <a:endParaRPr sz="2000">
              <a:latin typeface="Arial"/>
              <a:cs typeface="Arial"/>
            </a:endParaRPr>
          </a:p>
          <a:p>
            <a:pPr marL="678815" indent="-208915">
              <a:lnSpc>
                <a:spcPct val="100000"/>
              </a:lnSpc>
              <a:spcBef>
                <a:spcPts val="994"/>
              </a:spcBef>
              <a:buChar char="○"/>
              <a:tabLst>
                <a:tab pos="692785" algn="l"/>
              </a:tabLst>
            </a:pP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(or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prefer)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normalized</a:t>
            </a:r>
            <a:endParaRPr sz="2000">
              <a:latin typeface="Arial"/>
              <a:cs typeface="Arial"/>
            </a:endParaRPr>
          </a:p>
          <a:p>
            <a:pPr marL="678815" indent="-208915">
              <a:lnSpc>
                <a:spcPct val="100000"/>
              </a:lnSpc>
              <a:spcBef>
                <a:spcPts val="1010"/>
              </a:spcBef>
              <a:buChar char="○"/>
              <a:tabLst>
                <a:tab pos="692785" algn="l"/>
              </a:tabLst>
            </a:pP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length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transcriptions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fairly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80" dirty="0">
                <a:solidFill>
                  <a:srgbClr val="FFFFFF"/>
                </a:solidFill>
                <a:latin typeface="Arial"/>
                <a:cs typeface="Arial"/>
              </a:rPr>
              <a:t>comparable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Certainty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-20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0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Distance</a:t>
            </a:r>
            <a:endParaRPr sz="2000">
              <a:latin typeface="Arial"/>
              <a:cs typeface="Arial"/>
            </a:endParaRPr>
          </a:p>
          <a:p>
            <a:pPr marL="678815" indent="-208915">
              <a:lnSpc>
                <a:spcPct val="100000"/>
              </a:lnSpc>
              <a:spcBef>
                <a:spcPts val="1010"/>
              </a:spcBef>
              <a:buChar char="○"/>
              <a:tabLst>
                <a:tab pos="692785" algn="l"/>
              </a:tabLst>
            </a:pP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Measures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absolute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classification </a:t>
            </a:r>
            <a:r>
              <a:rPr sz="2000" spc="165" dirty="0">
                <a:solidFill>
                  <a:srgbClr val="FFFFFF"/>
                </a:solidFill>
                <a:latin typeface="Arial"/>
                <a:cs typeface="Arial"/>
              </a:rPr>
              <a:t>confidence</a:t>
            </a:r>
            <a:endParaRPr sz="2000">
              <a:latin typeface="Arial"/>
              <a:cs typeface="Arial"/>
            </a:endParaRPr>
          </a:p>
          <a:p>
            <a:pPr marL="678815" marR="5080" indent="-208915">
              <a:lnSpc>
                <a:spcPct val="100000"/>
              </a:lnSpc>
              <a:spcBef>
                <a:spcPts val="1000"/>
              </a:spcBef>
              <a:buChar char="○"/>
              <a:tabLst>
                <a:tab pos="692785" algn="l"/>
              </a:tabLst>
            </a:pP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Surrogate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probability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85" dirty="0">
                <a:solidFill>
                  <a:srgbClr val="FFFFFF"/>
                </a:solidFill>
                <a:latin typeface="Arial"/>
                <a:cs typeface="Arial"/>
              </a:rPr>
              <a:t>decide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needs  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work.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45294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Tesseract</a:t>
            </a:r>
            <a:r>
              <a:rPr spc="-75" dirty="0"/>
              <a:t> </a:t>
            </a:r>
            <a:r>
              <a:rPr spc="40" dirty="0"/>
              <a:t>Training</a:t>
            </a:r>
          </a:p>
        </p:txBody>
      </p:sp>
      <p:sp>
        <p:nvSpPr>
          <p:cNvPr id="3" name="object 3"/>
          <p:cNvSpPr/>
          <p:nvPr/>
        </p:nvSpPr>
        <p:spPr>
          <a:xfrm>
            <a:off x="1671827" y="1446275"/>
            <a:ext cx="7764780" cy="5116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7397" y="2788107"/>
            <a:ext cx="26746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Thank</a:t>
            </a:r>
            <a:r>
              <a:rPr spc="-55" dirty="0"/>
              <a:t> </a:t>
            </a:r>
            <a:r>
              <a:rPr spc="10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62198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Brief </a:t>
            </a:r>
            <a:r>
              <a:rPr spc="-10" dirty="0"/>
              <a:t>History </a:t>
            </a:r>
            <a:r>
              <a:rPr spc="265" dirty="0"/>
              <a:t>Of</a:t>
            </a:r>
            <a:r>
              <a:rPr spc="-80" dirty="0"/>
              <a:t> </a:t>
            </a:r>
            <a:r>
              <a:rPr spc="30" dirty="0"/>
              <a:t>Tesseract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54504"/>
            <a:ext cx="8032750" cy="20574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  <a:tab pos="278384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180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OCR	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engine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sponsored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since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2006.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15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80" dirty="0">
                <a:solidFill>
                  <a:srgbClr val="FFFFFF"/>
                </a:solidFill>
                <a:latin typeface="Arial"/>
                <a:cs typeface="Arial"/>
              </a:rPr>
              <a:t>accurate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85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OCR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engines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currently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available.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Originally </a:t>
            </a:r>
            <a:r>
              <a:rPr sz="2000" spc="180" dirty="0">
                <a:solidFill>
                  <a:srgbClr val="FFFFFF"/>
                </a:solidFill>
                <a:latin typeface="Arial"/>
                <a:cs typeface="Arial"/>
              </a:rPr>
              <a:t>developed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HP </a:t>
            </a:r>
            <a:r>
              <a:rPr sz="2000" spc="175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spc="-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1985-1994.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Lot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C++.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55956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TessOCR</a:t>
            </a:r>
            <a:r>
              <a:rPr spc="-70" dirty="0"/>
              <a:t> </a:t>
            </a:r>
            <a:r>
              <a:rPr spc="23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572767" y="1572767"/>
            <a:ext cx="7783068" cy="5155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8535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5" dirty="0"/>
              <a:t>Adaptive </a:t>
            </a:r>
            <a:r>
              <a:rPr spc="75" dirty="0"/>
              <a:t>Thresholding </a:t>
            </a:r>
            <a:r>
              <a:rPr spc="-285" dirty="0"/>
              <a:t>is</a:t>
            </a:r>
            <a:r>
              <a:rPr spc="-484" dirty="0"/>
              <a:t> </a:t>
            </a:r>
            <a:r>
              <a:rPr spc="-35" dirty="0"/>
              <a:t>Essential</a:t>
            </a:r>
          </a:p>
        </p:txBody>
      </p:sp>
      <p:sp>
        <p:nvSpPr>
          <p:cNvPr id="3" name="object 3"/>
          <p:cNvSpPr/>
          <p:nvPr/>
        </p:nvSpPr>
        <p:spPr>
          <a:xfrm>
            <a:off x="1106424" y="1984213"/>
            <a:ext cx="2425691" cy="3924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47615" y="3060159"/>
            <a:ext cx="2642510" cy="73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7303" y="2895608"/>
            <a:ext cx="1651259" cy="902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38060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Baselines </a:t>
            </a:r>
            <a:r>
              <a:rPr spc="260" dirty="0"/>
              <a:t>are </a:t>
            </a:r>
            <a:r>
              <a:rPr spc="114" dirty="0"/>
              <a:t>rarely</a:t>
            </a:r>
            <a:r>
              <a:rPr spc="-335" dirty="0"/>
              <a:t> </a:t>
            </a:r>
            <a:r>
              <a:rPr spc="250" dirty="0"/>
              <a:t>perfectly  </a:t>
            </a:r>
            <a:r>
              <a:rPr spc="125" dirty="0"/>
              <a:t>straight</a:t>
            </a:r>
          </a:p>
        </p:txBody>
      </p:sp>
      <p:sp>
        <p:nvSpPr>
          <p:cNvPr id="3" name="object 3"/>
          <p:cNvSpPr/>
          <p:nvPr/>
        </p:nvSpPr>
        <p:spPr>
          <a:xfrm>
            <a:off x="646176" y="3142488"/>
            <a:ext cx="10299192" cy="1078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859980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Spaces </a:t>
            </a:r>
            <a:r>
              <a:rPr spc="370" dirty="0"/>
              <a:t>between </a:t>
            </a:r>
            <a:r>
              <a:rPr spc="155" dirty="0"/>
              <a:t>words </a:t>
            </a:r>
            <a:r>
              <a:rPr spc="254" dirty="0"/>
              <a:t>are</a:t>
            </a:r>
            <a:r>
              <a:rPr spc="-720" dirty="0"/>
              <a:t> </a:t>
            </a:r>
            <a:r>
              <a:rPr spc="130" dirty="0"/>
              <a:t>tricky  </a:t>
            </a:r>
            <a:r>
              <a:rPr spc="360" dirty="0"/>
              <a:t>too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80387"/>
            <a:ext cx="8754110" cy="137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4036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Italics,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digits,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punctuation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special-case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Arial"/>
                <a:cs typeface="Arial"/>
              </a:rPr>
              <a:t>font-dependent 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spacing.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Fully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justified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narrow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vastly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varying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spacing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1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lines.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4455" y="4047806"/>
            <a:ext cx="7429683" cy="1219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4455" y="5178576"/>
            <a:ext cx="7011920" cy="787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6978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Tesseract </a:t>
            </a:r>
            <a:r>
              <a:rPr spc="220" dirty="0"/>
              <a:t>Word</a:t>
            </a:r>
            <a:r>
              <a:rPr spc="-110" dirty="0"/>
              <a:t> </a:t>
            </a:r>
            <a:r>
              <a:rPr spc="145" dirty="0"/>
              <a:t>Recognizer</a:t>
            </a:r>
          </a:p>
        </p:txBody>
      </p:sp>
      <p:sp>
        <p:nvSpPr>
          <p:cNvPr id="3" name="object 3"/>
          <p:cNvSpPr/>
          <p:nvPr/>
        </p:nvSpPr>
        <p:spPr>
          <a:xfrm>
            <a:off x="1362455" y="2246376"/>
            <a:ext cx="8378952" cy="3584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58496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Outline</a:t>
            </a:r>
            <a:r>
              <a:rPr spc="-40" dirty="0"/>
              <a:t> </a:t>
            </a:r>
            <a:r>
              <a:rPr spc="245" dirty="0"/>
              <a:t>Approximation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0" y="3521964"/>
            <a:ext cx="7815072" cy="2026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2116" y="1954504"/>
            <a:ext cx="6685280" cy="8883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Polygonal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approximation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254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70" dirty="0">
                <a:solidFill>
                  <a:srgbClr val="FFFFFF"/>
                </a:solidFill>
                <a:latin typeface="Arial"/>
                <a:cs typeface="Arial"/>
              </a:rPr>
              <a:t>double-edged</a:t>
            </a:r>
            <a:r>
              <a:rPr sz="2000" spc="-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sword.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Noise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pertinent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lost.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66059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Why </a:t>
            </a:r>
            <a:r>
              <a:rPr spc="55" dirty="0"/>
              <a:t>it’s </a:t>
            </a:r>
            <a:r>
              <a:rPr spc="310" dirty="0"/>
              <a:t>called</a:t>
            </a:r>
            <a:r>
              <a:rPr spc="-270" dirty="0"/>
              <a:t> </a:t>
            </a:r>
            <a:r>
              <a:rPr spc="45" dirty="0"/>
              <a:t>Tesseract?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80387"/>
            <a:ext cx="8529955" cy="1067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90575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polygonal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approximation,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clustered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4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000" spc="155" dirty="0">
                <a:solidFill>
                  <a:srgbClr val="FFFFFF"/>
                </a:solidFill>
                <a:latin typeface="Arial"/>
                <a:cs typeface="Arial"/>
              </a:rPr>
              <a:t>character/font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combination.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42545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x,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position,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direction,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length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(as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length)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2544" y="3831335"/>
            <a:ext cx="2200655" cy="1656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82</Words>
  <Application>Microsoft Office PowerPoint</Application>
  <PresentationFormat>Widescreen</PresentationFormat>
  <Paragraphs>45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Brief History Of Tesseract</vt:lpstr>
      <vt:lpstr>TessOCR Architecture</vt:lpstr>
      <vt:lpstr>Adaptive Thresholding is Essential</vt:lpstr>
      <vt:lpstr>Baselines are rarely perfectly  straight</vt:lpstr>
      <vt:lpstr>Spaces between words are tricky  too</vt:lpstr>
      <vt:lpstr>Tesseract Word Recognizer</vt:lpstr>
      <vt:lpstr>Outline Approximation</vt:lpstr>
      <vt:lpstr>Why it’s called Tesseract?</vt:lpstr>
      <vt:lpstr>Character Classifier (Features and  Matching)</vt:lpstr>
      <vt:lpstr>Classifier as Histogram of Gradients</vt:lpstr>
      <vt:lpstr>PowerPoint Presentation</vt:lpstr>
      <vt:lpstr>PowerPoint Presentation</vt:lpstr>
      <vt:lpstr>Rating and Certainty</vt:lpstr>
      <vt:lpstr>Tesseract Training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amr ashour</cp:lastModifiedBy>
  <cp:revision>2</cp:revision>
  <dcterms:created xsi:type="dcterms:W3CDTF">2018-05-12T17:10:51Z</dcterms:created>
  <dcterms:modified xsi:type="dcterms:W3CDTF">2018-05-12T17:58:55Z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2018-05-12T00:00:00Z</vt:filetime>
  </property>
</Properties>
</file>