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672" r:id="rId2"/>
  </p:sldMasterIdLst>
  <p:notesMasterIdLst>
    <p:notesMasterId r:id="rId12"/>
  </p:notesMasterIdLst>
  <p:handoutMasterIdLst>
    <p:handoutMasterId r:id="rId13"/>
  </p:handout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A4CAC39E-32A2-4FFA-8F35-D6FE7F450198}"/>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a:extLst>
              <a:ext uri="{FF2B5EF4-FFF2-40B4-BE49-F238E27FC236}">
                <a16:creationId xmlns:a16="http://schemas.microsoft.com/office/drawing/2014/main" id="{0B9DBA69-CF3C-477E-97FC-DF684A852EC7}"/>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r">
              <a:defRPr sz="1200"/>
            </a:lvl1pPr>
          </a:lstStyle>
          <a:p>
            <a:fld id="{3ED44DE9-3730-498B-8273-ACBD50DF1B85}" type="datetimeFigureOut">
              <a:rPr lang="en-IL" smtClean="0"/>
              <a:t>06/10/2022</a:t>
            </a:fld>
            <a:endParaRPr lang="en-IL"/>
          </a:p>
        </p:txBody>
      </p:sp>
      <p:sp>
        <p:nvSpPr>
          <p:cNvPr id="4" name="מציין מיקום של כותרת תחתונה 3">
            <a:extLst>
              <a:ext uri="{FF2B5EF4-FFF2-40B4-BE49-F238E27FC236}">
                <a16:creationId xmlns:a16="http://schemas.microsoft.com/office/drawing/2014/main" id="{FD9F38E3-93CB-442D-9EAF-35E2D30652D3}"/>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5" name="מציין מיקום של מספר שקופית 4">
            <a:extLst>
              <a:ext uri="{FF2B5EF4-FFF2-40B4-BE49-F238E27FC236}">
                <a16:creationId xmlns:a16="http://schemas.microsoft.com/office/drawing/2014/main" id="{B9DAFA19-620B-4468-803F-22749D2E17BA}"/>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r">
              <a:defRPr sz="1200"/>
            </a:lvl1pPr>
          </a:lstStyle>
          <a:p>
            <a:fld id="{63EA8C92-65E6-4FB4-885B-F85B55F45AF8}" type="slidenum">
              <a:rPr lang="en-IL" smtClean="0"/>
              <a:t>‹#›</a:t>
            </a:fld>
            <a:endParaRPr lang="en-IL"/>
          </a:p>
        </p:txBody>
      </p:sp>
    </p:spTree>
    <p:extLst>
      <p:ext uri="{BB962C8B-B14F-4D97-AF65-F5344CB8AC3E}">
        <p14:creationId xmlns:p14="http://schemas.microsoft.com/office/powerpoint/2010/main" val="507143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F50FD083-E17E-4A70-A0EE-AD56E261DFF4}" type="datetimeFigureOut">
              <a:rPr lang="en-IL" smtClean="0"/>
              <a:t>06/10/2022</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57948078-538C-4E8E-BA3B-2345DBCA2BF1}" type="slidenum">
              <a:rPr lang="en-IL" smtClean="0"/>
              <a:t>‹#›</a:t>
            </a:fld>
            <a:endParaRPr lang="en-IL"/>
          </a:p>
        </p:txBody>
      </p:sp>
    </p:spTree>
    <p:extLst>
      <p:ext uri="{BB962C8B-B14F-4D97-AF65-F5344CB8AC3E}">
        <p14:creationId xmlns:p14="http://schemas.microsoft.com/office/powerpoint/2010/main" val="3924493731"/>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57948078-538C-4E8E-BA3B-2345DBCA2BF1}" type="slidenum">
              <a:rPr lang="en-IL" smtClean="0"/>
              <a:t>1</a:t>
            </a:fld>
            <a:endParaRPr lang="en-IL"/>
          </a:p>
        </p:txBody>
      </p:sp>
    </p:spTree>
    <p:extLst>
      <p:ext uri="{BB962C8B-B14F-4D97-AF65-F5344CB8AC3E}">
        <p14:creationId xmlns:p14="http://schemas.microsoft.com/office/powerpoint/2010/main" val="322129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57948078-538C-4E8E-BA3B-2345DBCA2BF1}" type="slidenum">
              <a:rPr lang="en-IL" smtClean="0"/>
              <a:t>7</a:t>
            </a:fld>
            <a:endParaRPr lang="en-IL"/>
          </a:p>
        </p:txBody>
      </p:sp>
    </p:spTree>
    <p:extLst>
      <p:ext uri="{BB962C8B-B14F-4D97-AF65-F5344CB8AC3E}">
        <p14:creationId xmlns:p14="http://schemas.microsoft.com/office/powerpoint/2010/main" val="50182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57948078-538C-4E8E-BA3B-2345DBCA2BF1}" type="slidenum">
              <a:rPr lang="en-IL" smtClean="0"/>
              <a:t>8</a:t>
            </a:fld>
            <a:endParaRPr lang="en-IL"/>
          </a:p>
        </p:txBody>
      </p:sp>
    </p:spTree>
    <p:extLst>
      <p:ext uri="{BB962C8B-B14F-4D97-AF65-F5344CB8AC3E}">
        <p14:creationId xmlns:p14="http://schemas.microsoft.com/office/powerpoint/2010/main" val="276091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57948078-538C-4E8E-BA3B-2345DBCA2BF1}" type="slidenum">
              <a:rPr lang="en-IL" smtClean="0"/>
              <a:t>9</a:t>
            </a:fld>
            <a:endParaRPr lang="en-IL"/>
          </a:p>
        </p:txBody>
      </p:sp>
    </p:spTree>
    <p:extLst>
      <p:ext uri="{BB962C8B-B14F-4D97-AF65-F5344CB8AC3E}">
        <p14:creationId xmlns:p14="http://schemas.microsoft.com/office/powerpoint/2010/main" val="323707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1AB96E4-A23E-424C-9D11-82A5E6E973F0}" type="datetime8">
              <a:rPr lang="en-IL" smtClean="0"/>
              <a:t>06/10/2022 14:52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64851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753117B-CBF7-4F9D-ACE4-8DDD700A3C18}" type="datetime8">
              <a:rPr lang="en-IL" smtClean="0"/>
              <a:t>06/10/2022 14:52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60588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3B28DFA9-DD48-4AB1-9540-64A8B19D7E26}" type="datetime8">
              <a:rPr lang="en-IL" smtClean="0"/>
              <a:t>06/10/2022 14:52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853097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AB96E4-A23E-424C-9D11-82A5E6E973F0}" type="datetime8">
              <a:rPr lang="en-IL" smtClean="0"/>
              <a:t>06/10/2022 14:52</a:t>
            </a:fld>
            <a:endParaRPr lang="en-IL"/>
          </a:p>
        </p:txBody>
      </p:sp>
      <p:sp>
        <p:nvSpPr>
          <p:cNvPr id="5" name="Footer Placeholder 4"/>
          <p:cNvSpPr>
            <a:spLocks noGrp="1"/>
          </p:cNvSpPr>
          <p:nvPr>
            <p:ph type="ftr" sz="quarter" idx="11"/>
          </p:nvPr>
        </p:nvSpPr>
        <p:spPr>
          <a:xfrm>
            <a:off x="1876424" y="5410201"/>
            <a:ext cx="5124886" cy="365125"/>
          </a:xfrm>
        </p:spPr>
        <p:txBody>
          <a:bodyPr/>
          <a:lstStyle/>
          <a:p>
            <a:endParaRPr lang="en-IL"/>
          </a:p>
        </p:txBody>
      </p:sp>
      <p:sp>
        <p:nvSpPr>
          <p:cNvPr id="6" name="Slide Number Placeholder 5"/>
          <p:cNvSpPr>
            <a:spLocks noGrp="1"/>
          </p:cNvSpPr>
          <p:nvPr>
            <p:ph type="sldNum" sz="quarter" idx="12"/>
          </p:nvPr>
        </p:nvSpPr>
        <p:spPr>
          <a:xfrm>
            <a:off x="9896911" y="5410199"/>
            <a:ext cx="771089" cy="365125"/>
          </a:xfrm>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3360342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4F9192-8217-4744-B2FC-426C708F4FD9}" type="datetime8">
              <a:rPr lang="en-IL" smtClean="0"/>
              <a:t>06/10/2022 14:52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4258899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DED2303-277F-4678-84B0-2F6991448592}" type="datetime8">
              <a:rPr lang="en-IL" smtClean="0"/>
              <a:t>06/10/2022 14:52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74693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3ADEE44-FA7F-44C1-93AC-AC05AE7F1BF1}"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720725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DF7BEF2-B5D9-4292-9AF9-BA9A0C84DB37}" type="datetime8">
              <a:rPr lang="en-IL" smtClean="0"/>
              <a:t>06/10/2022 14:52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280648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9514182-623D-4E58-8D37-338409C7A4FF}" type="datetime8">
              <a:rPr lang="en-IL" smtClean="0"/>
              <a:t>06/10/2022 14:52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702563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286A3-3656-49E6-B9D8-F8DBFC5AC9FC}" type="datetime8">
              <a:rPr lang="en-IL" smtClean="0"/>
              <a:t>06/10/2022 14:52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783715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864549E-9644-495A-B19B-6CC7A51E86C8}"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07835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4F9192-8217-4744-B2FC-426C708F4FD9}" type="datetime8">
              <a:rPr lang="en-IL" smtClean="0"/>
              <a:t>06/10/2022 14:52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556485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F2AF4C-7BEC-4955-A58E-801472DEABD2}"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042538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0D05BB-860D-4901-9A26-15F14ED56F5B}"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49245756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0D05BB-860D-4901-9A26-15F14ED56F5B}"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60515413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0D05BB-860D-4901-9A26-15F14ED56F5B}"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440160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0D05BB-860D-4901-9A26-15F14ED56F5B}"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5135871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C0D05BB-860D-4901-9A26-15F14ED56F5B}" type="datetime8">
              <a:rPr lang="en-IL" smtClean="0"/>
              <a:t>06/10/2022 14:52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0266857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C0D05BB-860D-4901-9A26-15F14ED56F5B}" type="datetime8">
              <a:rPr lang="en-IL" smtClean="0"/>
              <a:t>06/10/2022 14:52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79372566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753117B-CBF7-4F9D-ACE4-8DDD700A3C18}" type="datetime8">
              <a:rPr lang="en-IL" smtClean="0"/>
              <a:t>06/10/2022 14:52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41404771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B28DFA9-DD48-4AB1-9540-64A8B19D7E26}" type="datetime8">
              <a:rPr lang="en-IL" smtClean="0"/>
              <a:t>06/10/2022 14:52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1135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DED2303-277F-4678-84B0-2F6991448592}" type="datetime8">
              <a:rPr lang="en-IL" smtClean="0"/>
              <a:t>06/10/2022 14:52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41728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3ADEE44-FA7F-44C1-93AC-AC05AE7F1BF1}"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32381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9DF7BEF2-B5D9-4292-9AF9-BA9A0C84DB37}" type="datetime8">
              <a:rPr lang="en-IL" smtClean="0"/>
              <a:t>06/10/2022 14:52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B1AF1E35-D3FD-4605-9E8C-0C0B0604ABCD}"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186175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9514182-623D-4E58-8D37-338409C7A4FF}" type="datetime8">
              <a:rPr lang="en-IL" smtClean="0"/>
              <a:t>06/10/2022 14:52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1AF1E35-D3FD-4605-9E8C-0C0B0604ABCD}"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312573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286A3-3656-49E6-B9D8-F8DBFC5AC9FC}" type="datetime8">
              <a:rPr lang="en-IL" smtClean="0"/>
              <a:t>06/10/2022 14:52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15914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864549E-9644-495A-B19B-6CC7A51E86C8}"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95775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F2AF4C-7BEC-4955-A58E-801472DEABD2}" type="datetime8">
              <a:rPr lang="en-IL" smtClean="0"/>
              <a:t>06/10/2022 14:52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48169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C0D05BB-860D-4901-9A26-15F14ED56F5B}" type="datetime8">
              <a:rPr lang="en-IL" smtClean="0"/>
              <a:t>06/10/2022 14:52</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1AF1E35-D3FD-4605-9E8C-0C0B0604ABCD}" type="slidenum">
              <a:rPr lang="en-IL" smtClean="0"/>
              <a:t>‹#›</a:t>
            </a:fld>
            <a:endParaRPr lang="en-IL"/>
          </a:p>
        </p:txBody>
      </p:sp>
    </p:spTree>
    <p:extLst>
      <p:ext uri="{BB962C8B-B14F-4D97-AF65-F5344CB8AC3E}">
        <p14:creationId xmlns:p14="http://schemas.microsoft.com/office/powerpoint/2010/main" val="374467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0D05BB-860D-4901-9A26-15F14ED56F5B}" type="datetime8">
              <a:rPr lang="en-IL" smtClean="0"/>
              <a:t>06/10/2022 14:52</a:t>
            </a:fld>
            <a:endParaRPr lang="en-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AF1E35-D3FD-4605-9E8C-0C0B0604ABCD}" type="slidenum">
              <a:rPr lang="en-IL" smtClean="0"/>
              <a:t>‹#›</a:t>
            </a:fld>
            <a:endParaRPr lang="en-IL"/>
          </a:p>
        </p:txBody>
      </p:sp>
    </p:spTree>
    <p:extLst>
      <p:ext uri="{BB962C8B-B14F-4D97-AF65-F5344CB8AC3E}">
        <p14:creationId xmlns:p14="http://schemas.microsoft.com/office/powerpoint/2010/main" val="94144072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73695E-9286-48CB-8189-EAE2CB0B85E0}"/>
              </a:ext>
            </a:extLst>
          </p:cNvPr>
          <p:cNvSpPr>
            <a:spLocks noGrp="1"/>
          </p:cNvSpPr>
          <p:nvPr>
            <p:ph type="ctrTitle"/>
          </p:nvPr>
        </p:nvSpPr>
        <p:spPr>
          <a:xfrm>
            <a:off x="0" y="1834189"/>
            <a:ext cx="12185503" cy="1692614"/>
          </a:xfrm>
        </p:spPr>
        <p:txBody>
          <a:bodyPr>
            <a:noAutofit/>
          </a:bodyPr>
          <a:lstStyle/>
          <a:p>
            <a:pPr algn="ctr"/>
            <a:r>
              <a:rPr lang="en-US" sz="5400" b="1" u="sng" dirty="0"/>
              <a:t>GUI</a:t>
            </a:r>
            <a:br>
              <a:rPr lang="en-US" sz="5400" b="1" dirty="0"/>
            </a:br>
            <a:r>
              <a:rPr lang="en-US" sz="5400" b="1" dirty="0"/>
              <a:t>Graphical User Interface</a:t>
            </a:r>
            <a:endParaRPr lang="en-IL" sz="5400" b="1" dirty="0"/>
          </a:p>
        </p:txBody>
      </p:sp>
      <p:sp>
        <p:nvSpPr>
          <p:cNvPr id="3" name="כותרת משנה 2">
            <a:extLst>
              <a:ext uri="{FF2B5EF4-FFF2-40B4-BE49-F238E27FC236}">
                <a16:creationId xmlns:a16="http://schemas.microsoft.com/office/drawing/2014/main" id="{60509469-161F-40F0-8E44-20D3A2E9F501}"/>
              </a:ext>
            </a:extLst>
          </p:cNvPr>
          <p:cNvSpPr>
            <a:spLocks noGrp="1"/>
          </p:cNvSpPr>
          <p:nvPr>
            <p:ph type="subTitle" idx="1"/>
          </p:nvPr>
        </p:nvSpPr>
        <p:spPr>
          <a:xfrm>
            <a:off x="1770434" y="4192183"/>
            <a:ext cx="5337243" cy="918081"/>
          </a:xfrm>
        </p:spPr>
        <p:txBody>
          <a:bodyPr>
            <a:normAutofit lnSpcReduction="10000"/>
          </a:bodyPr>
          <a:lstStyle/>
          <a:p>
            <a:pPr algn="l"/>
            <a:r>
              <a:rPr lang="en-US" b="1" u="sng" dirty="0"/>
              <a:t>Made by:</a:t>
            </a:r>
            <a:r>
              <a:rPr lang="en-US" b="1" dirty="0"/>
              <a:t> Hanan Ben </a:t>
            </a:r>
            <a:r>
              <a:rPr lang="en-US" b="1" dirty="0" err="1"/>
              <a:t>ShabaT</a:t>
            </a:r>
            <a:endParaRPr lang="en-US" b="1" dirty="0"/>
          </a:p>
          <a:p>
            <a:pPr algn="l"/>
            <a:r>
              <a:rPr lang="en-US" b="1" u="sng" dirty="0"/>
              <a:t>Lecturer:</a:t>
            </a:r>
            <a:r>
              <a:rPr lang="en-US" b="1" dirty="0"/>
              <a:t> Dr. Yitzhak Aviv</a:t>
            </a:r>
            <a:endParaRPr lang="en-IL" b="1" dirty="0"/>
          </a:p>
        </p:txBody>
      </p:sp>
      <p:sp>
        <p:nvSpPr>
          <p:cNvPr id="5" name="כותרת 1">
            <a:extLst>
              <a:ext uri="{FF2B5EF4-FFF2-40B4-BE49-F238E27FC236}">
                <a16:creationId xmlns:a16="http://schemas.microsoft.com/office/drawing/2014/main" id="{336A46A7-E9FE-494A-9E9A-01D384A12A3A}"/>
              </a:ext>
            </a:extLst>
          </p:cNvPr>
          <p:cNvSpPr txBox="1">
            <a:spLocks/>
          </p:cNvSpPr>
          <p:nvPr/>
        </p:nvSpPr>
        <p:spPr>
          <a:xfrm>
            <a:off x="0" y="0"/>
            <a:ext cx="12192000" cy="169261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4400" b="1" u="sng" dirty="0"/>
              <a:t>Seminar</a:t>
            </a:r>
          </a:p>
          <a:p>
            <a:r>
              <a:rPr lang="en-US" sz="4400" b="1" u="sng" dirty="0"/>
              <a:t>Program of Programming languages:</a:t>
            </a:r>
            <a:endParaRPr lang="en-IL" sz="4400" b="1" u="sng" dirty="0"/>
          </a:p>
        </p:txBody>
      </p:sp>
      <p:sp>
        <p:nvSpPr>
          <p:cNvPr id="6" name="מציין מיקום של מספר שקופית 3">
            <a:extLst>
              <a:ext uri="{FF2B5EF4-FFF2-40B4-BE49-F238E27FC236}">
                <a16:creationId xmlns:a16="http://schemas.microsoft.com/office/drawing/2014/main" id="{A67DEC00-2F9A-41FF-A23F-6729AE5D694F}"/>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1</a:t>
            </a:fld>
            <a:endParaRPr lang="en-IL" sz="1600" dirty="0"/>
          </a:p>
        </p:txBody>
      </p:sp>
    </p:spTree>
    <p:extLst>
      <p:ext uri="{BB962C8B-B14F-4D97-AF65-F5344CB8AC3E}">
        <p14:creationId xmlns:p14="http://schemas.microsoft.com/office/powerpoint/2010/main" val="97705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E0CB469-B4C1-4C18-969A-07A43217C8FB}"/>
              </a:ext>
            </a:extLst>
          </p:cNvPr>
          <p:cNvSpPr>
            <a:spLocks noGrp="1"/>
          </p:cNvSpPr>
          <p:nvPr>
            <p:ph type="title"/>
          </p:nvPr>
        </p:nvSpPr>
        <p:spPr/>
        <p:txBody>
          <a:bodyPr/>
          <a:lstStyle/>
          <a:p>
            <a:pPr algn="l"/>
            <a:r>
              <a:rPr lang="en-US" b="1" u="sng" dirty="0"/>
              <a:t>Goal:</a:t>
            </a:r>
            <a:endParaRPr lang="en-IL" b="1" u="sng" dirty="0"/>
          </a:p>
        </p:txBody>
      </p:sp>
      <p:sp>
        <p:nvSpPr>
          <p:cNvPr id="3" name="מציין מיקום תוכן 2">
            <a:extLst>
              <a:ext uri="{FF2B5EF4-FFF2-40B4-BE49-F238E27FC236}">
                <a16:creationId xmlns:a16="http://schemas.microsoft.com/office/drawing/2014/main" id="{356F06B0-3939-40F2-A938-996C4C843BA3}"/>
              </a:ext>
            </a:extLst>
          </p:cNvPr>
          <p:cNvSpPr>
            <a:spLocks noGrp="1"/>
          </p:cNvSpPr>
          <p:nvPr>
            <p:ph idx="1"/>
          </p:nvPr>
        </p:nvSpPr>
        <p:spPr>
          <a:xfrm>
            <a:off x="1141412" y="2249487"/>
            <a:ext cx="10064852" cy="3541714"/>
          </a:xfrm>
        </p:spPr>
        <p:txBody>
          <a:bodyPr/>
          <a:lstStyle/>
          <a:p>
            <a:pPr marL="0" indent="0" algn="l" rtl="0">
              <a:buNone/>
            </a:pPr>
            <a:r>
              <a:rPr lang="en-US" dirty="0"/>
              <a:t>Developing a GUI(Graphical User Interface) system in Python.</a:t>
            </a:r>
          </a:p>
          <a:p>
            <a:pPr marL="0" indent="0" algn="l" rtl="0">
              <a:buNone/>
            </a:pPr>
            <a:r>
              <a:rPr lang="en-US" dirty="0"/>
              <a:t>The system displays output of 20 prepared SQL queries from the DB (Data Base).</a:t>
            </a:r>
          </a:p>
          <a:p>
            <a:pPr marL="0" indent="0" algn="l" rtl="0">
              <a:buNone/>
            </a:pPr>
            <a:r>
              <a:rPr lang="en-US" dirty="0"/>
              <a:t>The DB(Data Base) – Chinook.</a:t>
            </a:r>
          </a:p>
          <a:p>
            <a:pPr marL="0" indent="0" algn="l" rtl="0">
              <a:buNone/>
            </a:pPr>
            <a:r>
              <a:rPr lang="en-US" dirty="0"/>
              <a:t>The technology – SQLite.</a:t>
            </a:r>
          </a:p>
        </p:txBody>
      </p:sp>
      <p:sp>
        <p:nvSpPr>
          <p:cNvPr id="5" name="מציין מיקום של מספר שקופית 3">
            <a:extLst>
              <a:ext uri="{FF2B5EF4-FFF2-40B4-BE49-F238E27FC236}">
                <a16:creationId xmlns:a16="http://schemas.microsoft.com/office/drawing/2014/main" id="{229E3CAE-47F3-4107-9265-E589508AD3B6}"/>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2</a:t>
            </a:fld>
            <a:endParaRPr lang="en-IL" sz="1600" dirty="0"/>
          </a:p>
        </p:txBody>
      </p:sp>
    </p:spTree>
    <p:extLst>
      <p:ext uri="{BB962C8B-B14F-4D97-AF65-F5344CB8AC3E}">
        <p14:creationId xmlns:p14="http://schemas.microsoft.com/office/powerpoint/2010/main" val="26255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3</a:t>
            </a:fld>
            <a:endParaRPr lang="en-IL" sz="1600" dirty="0"/>
          </a:p>
        </p:txBody>
      </p:sp>
      <p:sp>
        <p:nvSpPr>
          <p:cNvPr id="8" name="מציין מיקום תוכן 2">
            <a:extLst>
              <a:ext uri="{FF2B5EF4-FFF2-40B4-BE49-F238E27FC236}">
                <a16:creationId xmlns:a16="http://schemas.microsoft.com/office/drawing/2014/main" id="{764459EA-B22C-4BE8-8535-088B0DCA3BEF}"/>
              </a:ext>
            </a:extLst>
          </p:cNvPr>
          <p:cNvSpPr>
            <a:spLocks noGrp="1"/>
          </p:cNvSpPr>
          <p:nvPr>
            <p:ph idx="1"/>
          </p:nvPr>
        </p:nvSpPr>
        <p:spPr>
          <a:xfrm>
            <a:off x="1141412" y="1718553"/>
            <a:ext cx="3391677" cy="3385226"/>
          </a:xfrm>
        </p:spPr>
        <p:txBody>
          <a:bodyPr>
            <a:normAutofit fontScale="92500" lnSpcReduction="10000"/>
          </a:bodyPr>
          <a:lstStyle/>
          <a:p>
            <a:pPr marL="0" indent="0" algn="l" rtl="0">
              <a:buNone/>
            </a:pPr>
            <a:r>
              <a:rPr lang="en-US" dirty="0"/>
              <a:t>The GUI displays a selectable drop-down box for selecting</a:t>
            </a:r>
          </a:p>
          <a:p>
            <a:pPr marL="0" indent="0" algn="l" rtl="0">
              <a:buNone/>
            </a:pPr>
            <a:r>
              <a:rPr lang="en-US" dirty="0"/>
              <a:t>a query with a brief note on each query explaining them and upon selecting a query its SQL code and results are displayed.</a:t>
            </a:r>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3" y="618518"/>
            <a:ext cx="3359251" cy="1478570"/>
          </a:xfrm>
        </p:spPr>
        <p:txBody>
          <a:bodyPr/>
          <a:lstStyle/>
          <a:p>
            <a:pPr algn="l"/>
            <a:r>
              <a:rPr lang="en-US" b="1" u="sng" dirty="0"/>
              <a:t>Query sample:</a:t>
            </a:r>
            <a:endParaRPr lang="en-IL" b="1" u="sng" dirty="0"/>
          </a:p>
        </p:txBody>
      </p:sp>
      <p:pic>
        <p:nvPicPr>
          <p:cNvPr id="6" name="תמונה 5">
            <a:extLst>
              <a:ext uri="{FF2B5EF4-FFF2-40B4-BE49-F238E27FC236}">
                <a16:creationId xmlns:a16="http://schemas.microsoft.com/office/drawing/2014/main" id="{91A3F926-FE0B-4506-9B26-32E7B5E904F4}"/>
              </a:ext>
            </a:extLst>
          </p:cNvPr>
          <p:cNvPicPr>
            <a:picLocks noChangeAspect="1"/>
          </p:cNvPicPr>
          <p:nvPr/>
        </p:nvPicPr>
        <p:blipFill>
          <a:blip r:embed="rId2"/>
          <a:stretch>
            <a:fillRect/>
          </a:stretch>
        </p:blipFill>
        <p:spPr>
          <a:xfrm>
            <a:off x="5339049" y="1146412"/>
            <a:ext cx="5976000" cy="3492088"/>
          </a:xfrm>
          <a:prstGeom prst="rect">
            <a:avLst/>
          </a:prstGeom>
        </p:spPr>
      </p:pic>
    </p:spTree>
    <p:extLst>
      <p:ext uri="{BB962C8B-B14F-4D97-AF65-F5344CB8AC3E}">
        <p14:creationId xmlns:p14="http://schemas.microsoft.com/office/powerpoint/2010/main" val="325688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28A2EEC0-667F-4566-AB7D-DC1B94680CA9}"/>
              </a:ext>
            </a:extLst>
          </p:cNvPr>
          <p:cNvSpPr>
            <a:spLocks noGrp="1"/>
          </p:cNvSpPr>
          <p:nvPr>
            <p:ph type="title"/>
          </p:nvPr>
        </p:nvSpPr>
        <p:spPr>
          <a:xfrm>
            <a:off x="1141413" y="618518"/>
            <a:ext cx="3359251" cy="1478570"/>
          </a:xfrm>
        </p:spPr>
        <p:txBody>
          <a:bodyPr/>
          <a:lstStyle/>
          <a:p>
            <a:pPr algn="l"/>
            <a:r>
              <a:rPr lang="en-US" b="1" u="sng" dirty="0"/>
              <a:t>Query sample:</a:t>
            </a:r>
            <a:endParaRPr lang="en-IL" b="1" u="sng" dirty="0"/>
          </a:p>
        </p:txBody>
      </p:sp>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4</a:t>
            </a:fld>
            <a:endParaRPr lang="en-IL" sz="1600" dirty="0"/>
          </a:p>
        </p:txBody>
      </p:sp>
      <p:sp>
        <p:nvSpPr>
          <p:cNvPr id="17" name="מציין מיקום תוכן 2">
            <a:extLst>
              <a:ext uri="{FF2B5EF4-FFF2-40B4-BE49-F238E27FC236}">
                <a16:creationId xmlns:a16="http://schemas.microsoft.com/office/drawing/2014/main" id="{E6B38833-944D-49B7-AE35-F9760584BB5F}"/>
              </a:ext>
            </a:extLst>
          </p:cNvPr>
          <p:cNvSpPr txBox="1">
            <a:spLocks/>
          </p:cNvSpPr>
          <p:nvPr/>
        </p:nvSpPr>
        <p:spPr>
          <a:xfrm>
            <a:off x="1141412" y="5617006"/>
            <a:ext cx="9850843" cy="11664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In this example I showed that if the column title is clicked the results get sorted.</a:t>
            </a:r>
          </a:p>
          <a:p>
            <a:pPr marL="0" indent="0">
              <a:buFont typeface="Arial" panose="020B0604020202020204" pitchFamily="34" charset="0"/>
              <a:buNone/>
            </a:pPr>
            <a:r>
              <a:rPr lang="en-US" i="1" dirty="0"/>
              <a:t>If it is clicked again, it get sorted again, in reversed order.</a:t>
            </a:r>
          </a:p>
        </p:txBody>
      </p:sp>
      <p:pic>
        <p:nvPicPr>
          <p:cNvPr id="3" name="תמונה 2">
            <a:extLst>
              <a:ext uri="{FF2B5EF4-FFF2-40B4-BE49-F238E27FC236}">
                <a16:creationId xmlns:a16="http://schemas.microsoft.com/office/drawing/2014/main" id="{C680023E-0C69-473A-B48B-B17F175C3F15}"/>
              </a:ext>
            </a:extLst>
          </p:cNvPr>
          <p:cNvPicPr>
            <a:picLocks noChangeAspect="1"/>
          </p:cNvPicPr>
          <p:nvPr/>
        </p:nvPicPr>
        <p:blipFill>
          <a:blip r:embed="rId2"/>
          <a:stretch>
            <a:fillRect/>
          </a:stretch>
        </p:blipFill>
        <p:spPr>
          <a:xfrm>
            <a:off x="79056" y="1810432"/>
            <a:ext cx="5976000" cy="3502793"/>
          </a:xfrm>
          <a:prstGeom prst="rect">
            <a:avLst/>
          </a:prstGeom>
        </p:spPr>
      </p:pic>
      <p:pic>
        <p:nvPicPr>
          <p:cNvPr id="5" name="תמונה 4">
            <a:extLst>
              <a:ext uri="{FF2B5EF4-FFF2-40B4-BE49-F238E27FC236}">
                <a16:creationId xmlns:a16="http://schemas.microsoft.com/office/drawing/2014/main" id="{8429C5FC-D920-44AA-B520-F306153F87A9}"/>
              </a:ext>
            </a:extLst>
          </p:cNvPr>
          <p:cNvPicPr>
            <a:picLocks noChangeAspect="1"/>
          </p:cNvPicPr>
          <p:nvPr/>
        </p:nvPicPr>
        <p:blipFill>
          <a:blip r:embed="rId3"/>
          <a:stretch>
            <a:fillRect/>
          </a:stretch>
        </p:blipFill>
        <p:spPr>
          <a:xfrm>
            <a:off x="6113640" y="1807403"/>
            <a:ext cx="5976000" cy="3505822"/>
          </a:xfrm>
          <a:prstGeom prst="rect">
            <a:avLst/>
          </a:prstGeom>
        </p:spPr>
      </p:pic>
    </p:spTree>
    <p:extLst>
      <p:ext uri="{BB962C8B-B14F-4D97-AF65-F5344CB8AC3E}">
        <p14:creationId xmlns:p14="http://schemas.microsoft.com/office/powerpoint/2010/main" val="91291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5</a:t>
            </a:fld>
            <a:endParaRPr lang="en-IL" sz="1600" dirty="0"/>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3" y="618518"/>
            <a:ext cx="3359251" cy="1478570"/>
          </a:xfrm>
        </p:spPr>
        <p:txBody>
          <a:bodyPr/>
          <a:lstStyle/>
          <a:p>
            <a:pPr algn="l"/>
            <a:r>
              <a:rPr lang="en-US" b="1" u="sng" dirty="0"/>
              <a:t>Query sample:</a:t>
            </a:r>
            <a:endParaRPr lang="en-IL" b="1" u="sng" dirty="0"/>
          </a:p>
        </p:txBody>
      </p:sp>
      <p:pic>
        <p:nvPicPr>
          <p:cNvPr id="9" name="תמונה 8">
            <a:extLst>
              <a:ext uri="{FF2B5EF4-FFF2-40B4-BE49-F238E27FC236}">
                <a16:creationId xmlns:a16="http://schemas.microsoft.com/office/drawing/2014/main" id="{CBC7BCC6-CCF9-4898-8B7A-1269BF67C51F}"/>
              </a:ext>
            </a:extLst>
          </p:cNvPr>
          <p:cNvPicPr>
            <a:picLocks noChangeAspect="1"/>
          </p:cNvPicPr>
          <p:nvPr/>
        </p:nvPicPr>
        <p:blipFill>
          <a:blip r:embed="rId2"/>
          <a:stretch>
            <a:fillRect/>
          </a:stretch>
        </p:blipFill>
        <p:spPr>
          <a:xfrm>
            <a:off x="729238" y="1683779"/>
            <a:ext cx="4334315" cy="2880000"/>
          </a:xfrm>
          <a:prstGeom prst="rect">
            <a:avLst/>
          </a:prstGeom>
        </p:spPr>
      </p:pic>
      <p:sp>
        <p:nvSpPr>
          <p:cNvPr id="13" name="מציין מיקום תוכן 2">
            <a:extLst>
              <a:ext uri="{FF2B5EF4-FFF2-40B4-BE49-F238E27FC236}">
                <a16:creationId xmlns:a16="http://schemas.microsoft.com/office/drawing/2014/main" id="{76D2974F-8DCB-45F4-B554-C0E57ABA8A6B}"/>
              </a:ext>
            </a:extLst>
          </p:cNvPr>
          <p:cNvSpPr txBox="1">
            <a:spLocks/>
          </p:cNvSpPr>
          <p:nvPr/>
        </p:nvSpPr>
        <p:spPr>
          <a:xfrm>
            <a:off x="1141412" y="5617006"/>
            <a:ext cx="9850843" cy="11664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In this example I highlighted the selected query, and the code to show how they look like behind the code and over the GUI.</a:t>
            </a:r>
          </a:p>
        </p:txBody>
      </p:sp>
      <p:pic>
        <p:nvPicPr>
          <p:cNvPr id="3" name="תמונה 2">
            <a:extLst>
              <a:ext uri="{FF2B5EF4-FFF2-40B4-BE49-F238E27FC236}">
                <a16:creationId xmlns:a16="http://schemas.microsoft.com/office/drawing/2014/main" id="{01B4401B-64C1-45E4-98AE-2E414F29D034}"/>
              </a:ext>
            </a:extLst>
          </p:cNvPr>
          <p:cNvPicPr>
            <a:picLocks noChangeAspect="1"/>
          </p:cNvPicPr>
          <p:nvPr/>
        </p:nvPicPr>
        <p:blipFill>
          <a:blip r:embed="rId3"/>
          <a:stretch>
            <a:fillRect/>
          </a:stretch>
        </p:blipFill>
        <p:spPr>
          <a:xfrm>
            <a:off x="5736090" y="1146413"/>
            <a:ext cx="5976000" cy="3468051"/>
          </a:xfrm>
          <a:prstGeom prst="rect">
            <a:avLst/>
          </a:prstGeom>
        </p:spPr>
      </p:pic>
    </p:spTree>
    <p:extLst>
      <p:ext uri="{BB962C8B-B14F-4D97-AF65-F5344CB8AC3E}">
        <p14:creationId xmlns:p14="http://schemas.microsoft.com/office/powerpoint/2010/main" val="326469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28A2EEC0-667F-4566-AB7D-DC1B94680CA9}"/>
              </a:ext>
            </a:extLst>
          </p:cNvPr>
          <p:cNvSpPr>
            <a:spLocks noGrp="1"/>
          </p:cNvSpPr>
          <p:nvPr>
            <p:ph type="title"/>
          </p:nvPr>
        </p:nvSpPr>
        <p:spPr>
          <a:xfrm>
            <a:off x="1141413" y="618518"/>
            <a:ext cx="3359251" cy="1478570"/>
          </a:xfrm>
        </p:spPr>
        <p:txBody>
          <a:bodyPr/>
          <a:lstStyle/>
          <a:p>
            <a:pPr algn="l"/>
            <a:r>
              <a:rPr lang="en-US" b="1" u="sng" dirty="0"/>
              <a:t>Query sample:</a:t>
            </a:r>
            <a:endParaRPr lang="en-IL" b="1" u="sng" dirty="0"/>
          </a:p>
        </p:txBody>
      </p:sp>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6</a:t>
            </a:fld>
            <a:endParaRPr lang="en-IL" sz="1600" dirty="0"/>
          </a:p>
        </p:txBody>
      </p:sp>
      <p:sp>
        <p:nvSpPr>
          <p:cNvPr id="17" name="מציין מיקום תוכן 2">
            <a:extLst>
              <a:ext uri="{FF2B5EF4-FFF2-40B4-BE49-F238E27FC236}">
                <a16:creationId xmlns:a16="http://schemas.microsoft.com/office/drawing/2014/main" id="{E6B38833-944D-49B7-AE35-F9760584BB5F}"/>
              </a:ext>
            </a:extLst>
          </p:cNvPr>
          <p:cNvSpPr txBox="1">
            <a:spLocks/>
          </p:cNvSpPr>
          <p:nvPr/>
        </p:nvSpPr>
        <p:spPr>
          <a:xfrm>
            <a:off x="1141412" y="5617006"/>
            <a:ext cx="9850843" cy="11664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In this example I displayed adding a query with the third(3) valid example button, it is possible to edit the query and explanation areas and after clicking submit it is added if it doesn’t have any errors, the explanation is limited to 60 letters.</a:t>
            </a:r>
          </a:p>
        </p:txBody>
      </p:sp>
      <p:pic>
        <p:nvPicPr>
          <p:cNvPr id="3" name="תמונה 2">
            <a:extLst>
              <a:ext uri="{FF2B5EF4-FFF2-40B4-BE49-F238E27FC236}">
                <a16:creationId xmlns:a16="http://schemas.microsoft.com/office/drawing/2014/main" id="{78CF174F-A321-4361-95B2-6BDEEA0D8F4C}"/>
              </a:ext>
            </a:extLst>
          </p:cNvPr>
          <p:cNvPicPr>
            <a:picLocks noChangeAspect="1"/>
          </p:cNvPicPr>
          <p:nvPr/>
        </p:nvPicPr>
        <p:blipFill>
          <a:blip r:embed="rId2"/>
          <a:stretch>
            <a:fillRect/>
          </a:stretch>
        </p:blipFill>
        <p:spPr>
          <a:xfrm>
            <a:off x="77831" y="1865201"/>
            <a:ext cx="5976000" cy="3508844"/>
          </a:xfrm>
          <a:prstGeom prst="rect">
            <a:avLst/>
          </a:prstGeom>
        </p:spPr>
      </p:pic>
      <p:pic>
        <p:nvPicPr>
          <p:cNvPr id="8" name="תמונה 7">
            <a:extLst>
              <a:ext uri="{FF2B5EF4-FFF2-40B4-BE49-F238E27FC236}">
                <a16:creationId xmlns:a16="http://schemas.microsoft.com/office/drawing/2014/main" id="{2BDDB6FD-B340-4E1D-89B8-97057A59F490}"/>
              </a:ext>
            </a:extLst>
          </p:cNvPr>
          <p:cNvPicPr>
            <a:picLocks noChangeAspect="1"/>
          </p:cNvPicPr>
          <p:nvPr/>
        </p:nvPicPr>
        <p:blipFill>
          <a:blip r:embed="rId3"/>
          <a:stretch>
            <a:fillRect/>
          </a:stretch>
        </p:blipFill>
        <p:spPr>
          <a:xfrm>
            <a:off x="6138169" y="1865201"/>
            <a:ext cx="5976000" cy="3506699"/>
          </a:xfrm>
          <a:prstGeom prst="rect">
            <a:avLst/>
          </a:prstGeom>
        </p:spPr>
      </p:pic>
    </p:spTree>
    <p:extLst>
      <p:ext uri="{BB962C8B-B14F-4D97-AF65-F5344CB8AC3E}">
        <p14:creationId xmlns:p14="http://schemas.microsoft.com/office/powerpoint/2010/main" val="311961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7</a:t>
            </a:fld>
            <a:endParaRPr lang="en-IL" sz="1600" dirty="0"/>
          </a:p>
        </p:txBody>
      </p:sp>
      <p:sp>
        <p:nvSpPr>
          <p:cNvPr id="17" name="מציין מיקום תוכן 2">
            <a:extLst>
              <a:ext uri="{FF2B5EF4-FFF2-40B4-BE49-F238E27FC236}">
                <a16:creationId xmlns:a16="http://schemas.microsoft.com/office/drawing/2014/main" id="{E6B38833-944D-49B7-AE35-F9760584BB5F}"/>
              </a:ext>
            </a:extLst>
          </p:cNvPr>
          <p:cNvSpPr txBox="1">
            <a:spLocks/>
          </p:cNvSpPr>
          <p:nvPr/>
        </p:nvSpPr>
        <p:spPr>
          <a:xfrm>
            <a:off x="1141412" y="5617005"/>
            <a:ext cx="7135955" cy="11045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u="sng" dirty="0"/>
              <a:t>tkinter –</a:t>
            </a:r>
            <a:r>
              <a:rPr lang="en-US" i="1" dirty="0"/>
              <a:t> used to make the widgets.</a:t>
            </a:r>
            <a:endParaRPr lang="en-US" i="1" u="sng" dirty="0"/>
          </a:p>
          <a:p>
            <a:pPr marL="0" indent="0">
              <a:buNone/>
            </a:pPr>
            <a:r>
              <a:rPr lang="en-US" i="1" u="sng" dirty="0" err="1"/>
              <a:t>ttkthemes</a:t>
            </a:r>
            <a:r>
              <a:rPr lang="en-US" i="1" u="sng" dirty="0"/>
              <a:t> –</a:t>
            </a:r>
            <a:r>
              <a:rPr lang="en-US" i="1" dirty="0"/>
              <a:t> used to improve the GUI style so it looks better.</a:t>
            </a:r>
          </a:p>
          <a:p>
            <a:pPr marL="0" indent="0">
              <a:buFont typeface="Arial" panose="020B0604020202020204" pitchFamily="34" charset="0"/>
              <a:buNone/>
            </a:pPr>
            <a:endParaRPr lang="en-US" i="1" dirty="0"/>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2" y="618518"/>
            <a:ext cx="3969675" cy="1478570"/>
          </a:xfrm>
        </p:spPr>
        <p:txBody>
          <a:bodyPr/>
          <a:lstStyle/>
          <a:p>
            <a:pPr algn="l"/>
            <a:r>
              <a:rPr lang="en-US" b="1" u="sng" dirty="0"/>
              <a:t>Library samples:</a:t>
            </a:r>
            <a:endParaRPr lang="en-IL" b="1" u="sng" dirty="0"/>
          </a:p>
        </p:txBody>
      </p:sp>
      <p:pic>
        <p:nvPicPr>
          <p:cNvPr id="3" name="תמונה 2">
            <a:extLst>
              <a:ext uri="{FF2B5EF4-FFF2-40B4-BE49-F238E27FC236}">
                <a16:creationId xmlns:a16="http://schemas.microsoft.com/office/drawing/2014/main" id="{4168B875-8772-4D64-8BFA-DBEA73B93558}"/>
              </a:ext>
            </a:extLst>
          </p:cNvPr>
          <p:cNvPicPr>
            <a:picLocks noChangeAspect="1"/>
          </p:cNvPicPr>
          <p:nvPr/>
        </p:nvPicPr>
        <p:blipFill>
          <a:blip r:embed="rId3"/>
          <a:stretch>
            <a:fillRect/>
          </a:stretch>
        </p:blipFill>
        <p:spPr>
          <a:xfrm>
            <a:off x="7358660" y="1646896"/>
            <a:ext cx="4479793" cy="3960000"/>
          </a:xfrm>
          <a:prstGeom prst="rect">
            <a:avLst/>
          </a:prstGeom>
        </p:spPr>
      </p:pic>
      <p:pic>
        <p:nvPicPr>
          <p:cNvPr id="19" name="תמונה 18">
            <a:extLst>
              <a:ext uri="{FF2B5EF4-FFF2-40B4-BE49-F238E27FC236}">
                <a16:creationId xmlns:a16="http://schemas.microsoft.com/office/drawing/2014/main" id="{093F041C-88B3-428E-977E-C7C170B2074D}"/>
              </a:ext>
            </a:extLst>
          </p:cNvPr>
          <p:cNvPicPr>
            <a:picLocks noChangeAspect="1"/>
          </p:cNvPicPr>
          <p:nvPr/>
        </p:nvPicPr>
        <p:blipFill>
          <a:blip r:embed="rId4"/>
          <a:stretch>
            <a:fillRect/>
          </a:stretch>
        </p:blipFill>
        <p:spPr>
          <a:xfrm>
            <a:off x="7354437" y="1199911"/>
            <a:ext cx="4482000" cy="227513"/>
          </a:xfrm>
          <a:prstGeom prst="rect">
            <a:avLst/>
          </a:prstGeom>
        </p:spPr>
      </p:pic>
      <p:pic>
        <p:nvPicPr>
          <p:cNvPr id="22" name="תמונה 21">
            <a:extLst>
              <a:ext uri="{FF2B5EF4-FFF2-40B4-BE49-F238E27FC236}">
                <a16:creationId xmlns:a16="http://schemas.microsoft.com/office/drawing/2014/main" id="{C0757B4D-A212-4937-A286-828D86C9862E}"/>
              </a:ext>
            </a:extLst>
          </p:cNvPr>
          <p:cNvPicPr>
            <a:picLocks noChangeAspect="1"/>
          </p:cNvPicPr>
          <p:nvPr/>
        </p:nvPicPr>
        <p:blipFill>
          <a:blip r:embed="rId5"/>
          <a:stretch>
            <a:fillRect/>
          </a:stretch>
        </p:blipFill>
        <p:spPr>
          <a:xfrm>
            <a:off x="7354437" y="1426967"/>
            <a:ext cx="4482000" cy="219929"/>
          </a:xfrm>
          <a:prstGeom prst="rect">
            <a:avLst/>
          </a:prstGeom>
        </p:spPr>
      </p:pic>
      <p:pic>
        <p:nvPicPr>
          <p:cNvPr id="26" name="תמונה 25">
            <a:extLst>
              <a:ext uri="{FF2B5EF4-FFF2-40B4-BE49-F238E27FC236}">
                <a16:creationId xmlns:a16="http://schemas.microsoft.com/office/drawing/2014/main" id="{D530E204-5256-413C-AD66-28D86DD16980}"/>
              </a:ext>
            </a:extLst>
          </p:cNvPr>
          <p:cNvPicPr>
            <a:picLocks noChangeAspect="1"/>
          </p:cNvPicPr>
          <p:nvPr/>
        </p:nvPicPr>
        <p:blipFill>
          <a:blip r:embed="rId6"/>
          <a:stretch>
            <a:fillRect/>
          </a:stretch>
        </p:blipFill>
        <p:spPr>
          <a:xfrm>
            <a:off x="1199706" y="2017005"/>
            <a:ext cx="6000001" cy="3600000"/>
          </a:xfrm>
          <a:prstGeom prst="rect">
            <a:avLst/>
          </a:prstGeom>
        </p:spPr>
      </p:pic>
      <p:pic>
        <p:nvPicPr>
          <p:cNvPr id="28" name="תמונה 27">
            <a:extLst>
              <a:ext uri="{FF2B5EF4-FFF2-40B4-BE49-F238E27FC236}">
                <a16:creationId xmlns:a16="http://schemas.microsoft.com/office/drawing/2014/main" id="{A05A2183-81D9-4969-96D3-86E680F0396A}"/>
              </a:ext>
            </a:extLst>
          </p:cNvPr>
          <p:cNvPicPr>
            <a:picLocks noChangeAspect="1"/>
          </p:cNvPicPr>
          <p:nvPr/>
        </p:nvPicPr>
        <p:blipFill>
          <a:blip r:embed="rId7"/>
          <a:stretch>
            <a:fillRect/>
          </a:stretch>
        </p:blipFill>
        <p:spPr>
          <a:xfrm>
            <a:off x="1199706" y="1799265"/>
            <a:ext cx="6001200" cy="220169"/>
          </a:xfrm>
          <a:prstGeom prst="rect">
            <a:avLst/>
          </a:prstGeom>
        </p:spPr>
      </p:pic>
    </p:spTree>
    <p:extLst>
      <p:ext uri="{BB962C8B-B14F-4D97-AF65-F5344CB8AC3E}">
        <p14:creationId xmlns:p14="http://schemas.microsoft.com/office/powerpoint/2010/main" val="146124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8</a:t>
            </a:fld>
            <a:endParaRPr lang="en-IL" sz="1600" dirty="0"/>
          </a:p>
        </p:txBody>
      </p:sp>
      <p:sp>
        <p:nvSpPr>
          <p:cNvPr id="17" name="מציין מיקום תוכן 2">
            <a:extLst>
              <a:ext uri="{FF2B5EF4-FFF2-40B4-BE49-F238E27FC236}">
                <a16:creationId xmlns:a16="http://schemas.microsoft.com/office/drawing/2014/main" id="{E6B38833-944D-49B7-AE35-F9760584BB5F}"/>
              </a:ext>
            </a:extLst>
          </p:cNvPr>
          <p:cNvSpPr txBox="1">
            <a:spLocks/>
          </p:cNvSpPr>
          <p:nvPr/>
        </p:nvSpPr>
        <p:spPr>
          <a:xfrm>
            <a:off x="1141412" y="5257005"/>
            <a:ext cx="10438713" cy="146451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dirty="0"/>
              <a:t>dbconn </a:t>
            </a:r>
            <a:r>
              <a:rPr lang="en-US" i="1" dirty="0"/>
              <a:t>executes when a query is first selected, or when another query is selected instead, connecting to the db and executing a query.</a:t>
            </a:r>
            <a:endParaRPr lang="en-US" i="1" u="sng" dirty="0"/>
          </a:p>
          <a:p>
            <a:pPr marL="0" indent="0">
              <a:buNone/>
            </a:pPr>
            <a:r>
              <a:rPr lang="en-US" b="1" i="1" dirty="0"/>
              <a:t>execute_query </a:t>
            </a:r>
            <a:r>
              <a:rPr lang="en-US" i="1" dirty="0"/>
              <a:t>fetches the results of the SQL query from the DB.</a:t>
            </a:r>
          </a:p>
          <a:p>
            <a:pPr marL="0" indent="0">
              <a:buFont typeface="Arial" panose="020B0604020202020204" pitchFamily="34" charset="0"/>
              <a:buNone/>
            </a:pPr>
            <a:endParaRPr lang="en-US" i="1" dirty="0"/>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2" y="618518"/>
            <a:ext cx="3969675" cy="1478570"/>
          </a:xfrm>
        </p:spPr>
        <p:txBody>
          <a:bodyPr/>
          <a:lstStyle/>
          <a:p>
            <a:pPr algn="l"/>
            <a:r>
              <a:rPr lang="en-US" b="1" u="sng" dirty="0"/>
              <a:t>How it works:</a:t>
            </a:r>
            <a:endParaRPr lang="en-IL" b="1" u="sng" dirty="0"/>
          </a:p>
        </p:txBody>
      </p:sp>
      <p:pic>
        <p:nvPicPr>
          <p:cNvPr id="4" name="תמונה 3">
            <a:extLst>
              <a:ext uri="{FF2B5EF4-FFF2-40B4-BE49-F238E27FC236}">
                <a16:creationId xmlns:a16="http://schemas.microsoft.com/office/drawing/2014/main" id="{30F1ED8D-9221-4CDE-81DB-21D49440A52D}"/>
              </a:ext>
            </a:extLst>
          </p:cNvPr>
          <p:cNvPicPr>
            <a:picLocks noChangeAspect="1"/>
          </p:cNvPicPr>
          <p:nvPr/>
        </p:nvPicPr>
        <p:blipFill>
          <a:blip r:embed="rId3"/>
          <a:stretch>
            <a:fillRect/>
          </a:stretch>
        </p:blipFill>
        <p:spPr>
          <a:xfrm>
            <a:off x="6506726" y="1657005"/>
            <a:ext cx="5553658" cy="3600000"/>
          </a:xfrm>
          <a:prstGeom prst="rect">
            <a:avLst/>
          </a:prstGeom>
        </p:spPr>
      </p:pic>
      <p:pic>
        <p:nvPicPr>
          <p:cNvPr id="11" name="תמונה 10">
            <a:extLst>
              <a:ext uri="{FF2B5EF4-FFF2-40B4-BE49-F238E27FC236}">
                <a16:creationId xmlns:a16="http://schemas.microsoft.com/office/drawing/2014/main" id="{F2FB649D-BF39-4ADB-847B-6143B642F54C}"/>
              </a:ext>
            </a:extLst>
          </p:cNvPr>
          <p:cNvPicPr>
            <a:picLocks noChangeAspect="1"/>
          </p:cNvPicPr>
          <p:nvPr/>
        </p:nvPicPr>
        <p:blipFill>
          <a:blip r:embed="rId4"/>
          <a:stretch>
            <a:fillRect/>
          </a:stretch>
        </p:blipFill>
        <p:spPr>
          <a:xfrm>
            <a:off x="281742" y="2045183"/>
            <a:ext cx="6120000" cy="3014714"/>
          </a:xfrm>
          <a:prstGeom prst="rect">
            <a:avLst/>
          </a:prstGeom>
        </p:spPr>
      </p:pic>
    </p:spTree>
    <p:extLst>
      <p:ext uri="{BB962C8B-B14F-4D97-AF65-F5344CB8AC3E}">
        <p14:creationId xmlns:p14="http://schemas.microsoft.com/office/powerpoint/2010/main" val="213922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9</a:t>
            </a:fld>
            <a:endParaRPr lang="en-IL" sz="1600" dirty="0"/>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2" y="618518"/>
            <a:ext cx="3969675" cy="1478570"/>
          </a:xfrm>
        </p:spPr>
        <p:txBody>
          <a:bodyPr/>
          <a:lstStyle/>
          <a:p>
            <a:pPr algn="l"/>
            <a:r>
              <a:rPr lang="en-US" b="1" u="sng" dirty="0"/>
              <a:t>How it works:</a:t>
            </a:r>
            <a:endParaRPr lang="en-IL" b="1" u="sng" dirty="0"/>
          </a:p>
        </p:txBody>
      </p:sp>
      <p:sp>
        <p:nvSpPr>
          <p:cNvPr id="8" name="מציין מיקום תוכן 2">
            <a:extLst>
              <a:ext uri="{FF2B5EF4-FFF2-40B4-BE49-F238E27FC236}">
                <a16:creationId xmlns:a16="http://schemas.microsoft.com/office/drawing/2014/main" id="{09352278-8C83-4C91-A7EF-EAEB642C02B6}"/>
              </a:ext>
            </a:extLst>
          </p:cNvPr>
          <p:cNvSpPr>
            <a:spLocks noGrp="1"/>
          </p:cNvSpPr>
          <p:nvPr>
            <p:ph idx="1"/>
          </p:nvPr>
        </p:nvSpPr>
        <p:spPr>
          <a:xfrm>
            <a:off x="1305186" y="4362808"/>
            <a:ext cx="4954588" cy="2266593"/>
          </a:xfrm>
        </p:spPr>
        <p:txBody>
          <a:bodyPr>
            <a:normAutofit/>
          </a:bodyPr>
          <a:lstStyle/>
          <a:p>
            <a:pPr marL="0" indent="0" algn="l" rtl="0">
              <a:buNone/>
            </a:pPr>
            <a:r>
              <a:rPr lang="en-US" b="1" i="1" dirty="0"/>
              <a:t>display_with_engine </a:t>
            </a:r>
            <a:r>
              <a:rPr lang="en-US" i="1" dirty="0"/>
              <a:t>uses the library </a:t>
            </a:r>
            <a:r>
              <a:rPr lang="en-US" b="1" i="1" dirty="0"/>
              <a:t>pandas</a:t>
            </a:r>
            <a:r>
              <a:rPr lang="en-US" i="1" dirty="0"/>
              <a:t> to store the results in its dataframe and with </a:t>
            </a:r>
            <a:r>
              <a:rPr lang="en-US" b="1" i="1" dirty="0"/>
              <a:t>tkinter</a:t>
            </a:r>
            <a:r>
              <a:rPr lang="en-US" i="1" dirty="0"/>
              <a:t> to display the results of the executed query in its treeview widget. </a:t>
            </a:r>
            <a:endParaRPr lang="en-US" i="1" u="sng" dirty="0"/>
          </a:p>
        </p:txBody>
      </p:sp>
      <p:pic>
        <p:nvPicPr>
          <p:cNvPr id="14" name="תמונה 13">
            <a:extLst>
              <a:ext uri="{FF2B5EF4-FFF2-40B4-BE49-F238E27FC236}">
                <a16:creationId xmlns:a16="http://schemas.microsoft.com/office/drawing/2014/main" id="{801BD848-A023-4BF8-8A61-D571DE6CD7BF}"/>
              </a:ext>
            </a:extLst>
          </p:cNvPr>
          <p:cNvPicPr>
            <a:picLocks noChangeAspect="1"/>
          </p:cNvPicPr>
          <p:nvPr/>
        </p:nvPicPr>
        <p:blipFill>
          <a:blip r:embed="rId3"/>
          <a:stretch>
            <a:fillRect/>
          </a:stretch>
        </p:blipFill>
        <p:spPr>
          <a:xfrm>
            <a:off x="6937825" y="293822"/>
            <a:ext cx="5040000" cy="180000"/>
          </a:xfrm>
          <a:prstGeom prst="rect">
            <a:avLst/>
          </a:prstGeom>
        </p:spPr>
      </p:pic>
      <p:pic>
        <p:nvPicPr>
          <p:cNvPr id="19" name="תמונה 18">
            <a:extLst>
              <a:ext uri="{FF2B5EF4-FFF2-40B4-BE49-F238E27FC236}">
                <a16:creationId xmlns:a16="http://schemas.microsoft.com/office/drawing/2014/main" id="{447DFEAD-B88D-4128-A72A-2E31B06D75F5}"/>
              </a:ext>
            </a:extLst>
          </p:cNvPr>
          <p:cNvPicPr>
            <a:picLocks noChangeAspect="1"/>
          </p:cNvPicPr>
          <p:nvPr/>
        </p:nvPicPr>
        <p:blipFill>
          <a:blip r:embed="rId4"/>
          <a:stretch>
            <a:fillRect/>
          </a:stretch>
        </p:blipFill>
        <p:spPr>
          <a:xfrm>
            <a:off x="1221164" y="1612204"/>
            <a:ext cx="5040000" cy="2848927"/>
          </a:xfrm>
          <a:prstGeom prst="rect">
            <a:avLst/>
          </a:prstGeom>
        </p:spPr>
      </p:pic>
      <p:pic>
        <p:nvPicPr>
          <p:cNvPr id="22" name="תמונה 21">
            <a:extLst>
              <a:ext uri="{FF2B5EF4-FFF2-40B4-BE49-F238E27FC236}">
                <a16:creationId xmlns:a16="http://schemas.microsoft.com/office/drawing/2014/main" id="{0390CC02-5A56-4D69-B502-6AD0E14E9144}"/>
              </a:ext>
            </a:extLst>
          </p:cNvPr>
          <p:cNvPicPr>
            <a:picLocks noChangeAspect="1"/>
          </p:cNvPicPr>
          <p:nvPr/>
        </p:nvPicPr>
        <p:blipFill>
          <a:blip r:embed="rId5"/>
          <a:stretch>
            <a:fillRect/>
          </a:stretch>
        </p:blipFill>
        <p:spPr>
          <a:xfrm>
            <a:off x="6937825" y="473822"/>
            <a:ext cx="5040000" cy="5760757"/>
          </a:xfrm>
          <a:prstGeom prst="rect">
            <a:avLst/>
          </a:prstGeom>
        </p:spPr>
      </p:pic>
      <p:sp>
        <p:nvSpPr>
          <p:cNvPr id="23" name="מציין מיקום תוכן 2">
            <a:extLst>
              <a:ext uri="{FF2B5EF4-FFF2-40B4-BE49-F238E27FC236}">
                <a16:creationId xmlns:a16="http://schemas.microsoft.com/office/drawing/2014/main" id="{14B4F960-E03A-413C-A5C1-B789DAF79B46}"/>
              </a:ext>
            </a:extLst>
          </p:cNvPr>
          <p:cNvSpPr txBox="1">
            <a:spLocks/>
          </p:cNvSpPr>
          <p:nvPr/>
        </p:nvSpPr>
        <p:spPr>
          <a:xfrm>
            <a:off x="3254993" y="6152691"/>
            <a:ext cx="8563971" cy="4869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t>The treeview headings have a command that sorts by the column when clicked.</a:t>
            </a:r>
          </a:p>
        </p:txBody>
      </p:sp>
    </p:spTree>
    <p:extLst>
      <p:ext uri="{BB962C8B-B14F-4D97-AF65-F5344CB8AC3E}">
        <p14:creationId xmlns:p14="http://schemas.microsoft.com/office/powerpoint/2010/main" val="265500167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עשן מתפתל</Template>
  <TotalTime>248</TotalTime>
  <Words>351</Words>
  <Application>Microsoft Office PowerPoint</Application>
  <PresentationFormat>מסך רחב</PresentationFormat>
  <Paragraphs>42</Paragraphs>
  <Slides>9</Slides>
  <Notes>4</Notes>
  <HiddenSlides>0</HiddenSlides>
  <MMClips>0</MMClips>
  <ScaleCrop>false</ScaleCrop>
  <HeadingPairs>
    <vt:vector size="6" baseType="variant">
      <vt:variant>
        <vt:lpstr>גופנים בשימוש</vt:lpstr>
      </vt:variant>
      <vt:variant>
        <vt:i4>5</vt:i4>
      </vt:variant>
      <vt:variant>
        <vt:lpstr>ערכת נושא</vt:lpstr>
      </vt:variant>
      <vt:variant>
        <vt:i4>2</vt:i4>
      </vt:variant>
      <vt:variant>
        <vt:lpstr>כותרות שקופיות</vt:lpstr>
      </vt:variant>
      <vt:variant>
        <vt:i4>9</vt:i4>
      </vt:variant>
    </vt:vector>
  </HeadingPairs>
  <TitlesOfParts>
    <vt:vector size="16" baseType="lpstr">
      <vt:lpstr>Arial</vt:lpstr>
      <vt:lpstr>Calibri</vt:lpstr>
      <vt:lpstr>Calibri Light</vt:lpstr>
      <vt:lpstr>Tw Cen MT</vt:lpstr>
      <vt:lpstr>Wingdings 2</vt:lpstr>
      <vt:lpstr>HDOfficeLightV0</vt:lpstr>
      <vt:lpstr>מעגל</vt:lpstr>
      <vt:lpstr>GUI Graphical User Interface</vt:lpstr>
      <vt:lpstr>Goal:</vt:lpstr>
      <vt:lpstr>Query sample:</vt:lpstr>
      <vt:lpstr>Query sample:</vt:lpstr>
      <vt:lpstr>Query sample:</vt:lpstr>
      <vt:lpstr>Query sample:</vt:lpstr>
      <vt:lpstr>Library samples:</vt:lpstr>
      <vt:lpstr>How it works:</vt:lpstr>
      <vt:lpstr>How it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 Graphical User Interface</dc:title>
  <dc:creator>Hanan Ben Shabat</dc:creator>
  <cp:lastModifiedBy>Hanan Ben Shabat</cp:lastModifiedBy>
  <cp:revision>13</cp:revision>
  <dcterms:created xsi:type="dcterms:W3CDTF">2021-11-03T16:00:40Z</dcterms:created>
  <dcterms:modified xsi:type="dcterms:W3CDTF">2022-10-06T11:52:32Z</dcterms:modified>
</cp:coreProperties>
</file>