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yl pośredni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61"/>
  </p:normalViewPr>
  <p:slideViewPr>
    <p:cSldViewPr snapToGrid="0">
      <p:cViewPr varScale="1">
        <p:scale>
          <a:sx n="114" d="100"/>
          <a:sy n="114" d="100"/>
        </p:scale>
        <p:origin x="76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29CAB-E240-4186-88C8-D1ED0A2CAA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D404F448-884B-D9F1-03B3-DEA7EC3AB4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BDEF4372-4120-4DEF-3200-FFE62D0F5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AC79615F-6DD7-7DDE-40C7-37708204B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14BC1EDF-21C2-AA2C-977B-E010C1C77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5345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C9F2418-0BF8-4E30-EAFD-FF789B5E8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773F0E80-9C99-373E-A023-8AF456DAD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D1A3A59-F35C-97E2-7C6B-1BD5F527C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9D52BFEE-B50F-0520-6400-A79391A8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5A5147C-2EFA-6145-F546-04616AE31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2585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>
            <a:extLst>
              <a:ext uri="{FF2B5EF4-FFF2-40B4-BE49-F238E27FC236}">
                <a16:creationId xmlns:a16="http://schemas.microsoft.com/office/drawing/2014/main" id="{6D671D46-1551-8A61-0635-04EAED214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>
            <a:extLst>
              <a:ext uri="{FF2B5EF4-FFF2-40B4-BE49-F238E27FC236}">
                <a16:creationId xmlns:a16="http://schemas.microsoft.com/office/drawing/2014/main" id="{DE111C7C-5331-C8DE-66D8-90CD15290A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339FF96-5222-78AB-91D7-6C8DC2778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9B234D2-BF7E-F70C-A3EE-FEBF0B8E0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E7CED218-755C-B70C-0325-FCE02604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3133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629EC34-7CFD-BCF0-A1E8-7B7CF906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47EE26B-5CA1-16C9-0F7F-2F28A825F2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A311887C-72F2-5519-EB30-9495D0882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2BEF0689-1718-8F2F-0174-B113799D75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0B828B7A-6A54-0B35-B6BF-478833262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8054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9354212-C68A-0578-D64E-29AAADE70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80824755-3EFA-A11D-13DC-65611B33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EDABBCE8-A0C7-DC99-25A5-E8CBD5193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133ED441-05EC-E747-A445-2032CB395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B684760A-81ED-DB59-A4ED-B1F1F9B0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885717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1158E58-5CBD-3497-A5AD-C026FB1E4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5A1069B-9E17-C5A1-6D83-715054DC2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6F95A567-FC6B-F179-5435-AD229BB2B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0FFE44FC-A288-6F17-F155-4038885DE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204D8636-CCE4-4D35-FD22-8EF8B246F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EEA2E80E-7CE0-8CCF-9FAF-A6AC5B981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4035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87F80B8-8997-4FA5-D067-58D9C1E7B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A08714FF-21F1-C246-CCFE-4FA3534EE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3367DE1E-2D55-9D2A-D706-0F35089A8D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CA1454F2-351A-DFF0-FEE9-77134B64F5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>
            <a:extLst>
              <a:ext uri="{FF2B5EF4-FFF2-40B4-BE49-F238E27FC236}">
                <a16:creationId xmlns:a16="http://schemas.microsoft.com/office/drawing/2014/main" id="{9BA699AD-46EA-4CBB-D85C-8BC21D7A81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>
            <a:extLst>
              <a:ext uri="{FF2B5EF4-FFF2-40B4-BE49-F238E27FC236}">
                <a16:creationId xmlns:a16="http://schemas.microsoft.com/office/drawing/2014/main" id="{FF33AB50-5D4F-8BB4-408D-1D8C3F95E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8" name="Symbol zastępczy stopki 7">
            <a:extLst>
              <a:ext uri="{FF2B5EF4-FFF2-40B4-BE49-F238E27FC236}">
                <a16:creationId xmlns:a16="http://schemas.microsoft.com/office/drawing/2014/main" id="{4ED7F091-150A-8674-BDC5-6F00116C1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>
            <a:extLst>
              <a:ext uri="{FF2B5EF4-FFF2-40B4-BE49-F238E27FC236}">
                <a16:creationId xmlns:a16="http://schemas.microsoft.com/office/drawing/2014/main" id="{BE6165B3-F965-6A9D-E752-04C1FFF36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72179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D42440F-554F-FDA2-B235-56803A510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>
            <a:extLst>
              <a:ext uri="{FF2B5EF4-FFF2-40B4-BE49-F238E27FC236}">
                <a16:creationId xmlns:a16="http://schemas.microsoft.com/office/drawing/2014/main" id="{3B1E917A-1EDC-3ACC-BBC1-3AD330331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4" name="Symbol zastępczy stopki 3">
            <a:extLst>
              <a:ext uri="{FF2B5EF4-FFF2-40B4-BE49-F238E27FC236}">
                <a16:creationId xmlns:a16="http://schemas.microsoft.com/office/drawing/2014/main" id="{3B0BCCD7-304C-2C8E-B9B2-85891D932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8C09D611-D56D-5166-9ECA-BF3B9DCA6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4800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DEB8A12E-9B3D-6203-2E0F-85FB15B8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3" name="Symbol zastępczy stopki 2">
            <a:extLst>
              <a:ext uri="{FF2B5EF4-FFF2-40B4-BE49-F238E27FC236}">
                <a16:creationId xmlns:a16="http://schemas.microsoft.com/office/drawing/2014/main" id="{33F94CAE-2468-13CC-771B-E9B1572F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E29DDD0-17CC-04D0-19D6-EF351AEE3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412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4756EB1-7D26-639E-59A7-404D5AB3C3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EC0F366-1190-0CD1-4E04-DD124026A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F0AB829E-3C46-B85C-B45E-B7B7352913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9B17120E-2152-B3EB-F85E-0EC4F9D73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5B432199-1B9E-DDC1-E7A3-058453BC3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11852FBD-7B52-E5B6-5A1C-4EC8B75F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96479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61056E8-5F7B-2F39-2E8E-680FD85B0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>
            <a:extLst>
              <a:ext uri="{FF2B5EF4-FFF2-40B4-BE49-F238E27FC236}">
                <a16:creationId xmlns:a16="http://schemas.microsoft.com/office/drawing/2014/main" id="{4DB00FCF-6B29-C992-B57F-46187E9062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E53E5838-636B-0C05-5297-29C77DF83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>
            <a:extLst>
              <a:ext uri="{FF2B5EF4-FFF2-40B4-BE49-F238E27FC236}">
                <a16:creationId xmlns:a16="http://schemas.microsoft.com/office/drawing/2014/main" id="{CACA88E3-604F-E790-550E-602AB553B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6" name="Symbol zastępczy stopki 5">
            <a:extLst>
              <a:ext uri="{FF2B5EF4-FFF2-40B4-BE49-F238E27FC236}">
                <a16:creationId xmlns:a16="http://schemas.microsoft.com/office/drawing/2014/main" id="{F2B1CB13-59BF-7FF7-FA44-C9C886536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>
            <a:extLst>
              <a:ext uri="{FF2B5EF4-FFF2-40B4-BE49-F238E27FC236}">
                <a16:creationId xmlns:a16="http://schemas.microsoft.com/office/drawing/2014/main" id="{C0BEDFC3-C84A-EC47-84DB-C211B7FC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6761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>
            <a:extLst>
              <a:ext uri="{FF2B5EF4-FFF2-40B4-BE49-F238E27FC236}">
                <a16:creationId xmlns:a16="http://schemas.microsoft.com/office/drawing/2014/main" id="{9A626CDC-7958-66E9-AF9F-A916A2F76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>
            <a:extLst>
              <a:ext uri="{FF2B5EF4-FFF2-40B4-BE49-F238E27FC236}">
                <a16:creationId xmlns:a16="http://schemas.microsoft.com/office/drawing/2014/main" id="{7D6D852F-1D23-9185-E9A5-11EEFCFF6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>
            <a:extLst>
              <a:ext uri="{FF2B5EF4-FFF2-40B4-BE49-F238E27FC236}">
                <a16:creationId xmlns:a16="http://schemas.microsoft.com/office/drawing/2014/main" id="{C1894C28-98F2-AE5B-4907-C69033E773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DD5785-BFE2-B04E-B809-3BF6EC94DB62}" type="datetimeFigureOut">
              <a:rPr lang="pl-PL" smtClean="0"/>
              <a:t>2.07.2025</a:t>
            </a:fld>
            <a:endParaRPr lang="pl-PL"/>
          </a:p>
        </p:txBody>
      </p:sp>
      <p:sp>
        <p:nvSpPr>
          <p:cNvPr id="5" name="Symbol zastępczy stopki 4">
            <a:extLst>
              <a:ext uri="{FF2B5EF4-FFF2-40B4-BE49-F238E27FC236}">
                <a16:creationId xmlns:a16="http://schemas.microsoft.com/office/drawing/2014/main" id="{C457A73B-2763-CF1E-6410-F6F66B17DA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>
            <a:extLst>
              <a:ext uri="{FF2B5EF4-FFF2-40B4-BE49-F238E27FC236}">
                <a16:creationId xmlns:a16="http://schemas.microsoft.com/office/drawing/2014/main" id="{21ACF41B-59C0-D538-0517-9225BB6819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A2633A-999A-A444-818F-CEBDBBDA53C5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42885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088A8847-1301-B07E-530C-240A6AFF51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9435596"/>
              </p:ext>
            </p:extLst>
          </p:nvPr>
        </p:nvGraphicFramePr>
        <p:xfrm>
          <a:off x="1728953" y="4728136"/>
          <a:ext cx="2764222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111">
                  <a:extLst>
                    <a:ext uri="{9D8B030D-6E8A-4147-A177-3AD203B41FA5}">
                      <a16:colId xmlns:a16="http://schemas.microsoft.com/office/drawing/2014/main" val="3874737407"/>
                    </a:ext>
                  </a:extLst>
                </a:gridCol>
                <a:gridCol w="1382111">
                  <a:extLst>
                    <a:ext uri="{9D8B030D-6E8A-4147-A177-3AD203B41FA5}">
                      <a16:colId xmlns:a16="http://schemas.microsoft.com/office/drawing/2014/main" val="207365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df1_col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df2_col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8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4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04750"/>
                  </a:ext>
                </a:extLst>
              </a:tr>
            </a:tbl>
          </a:graphicData>
        </a:graphic>
      </p:graphicFrame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39560214-C4B6-1FCE-47BA-F4DDB4F7D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084749"/>
              </p:ext>
            </p:extLst>
          </p:nvPr>
        </p:nvGraphicFramePr>
        <p:xfrm>
          <a:off x="7775738" y="2140376"/>
          <a:ext cx="1205186" cy="147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186">
                  <a:extLst>
                    <a:ext uri="{9D8B030D-6E8A-4147-A177-3AD203B41FA5}">
                      <a16:colId xmlns:a16="http://schemas.microsoft.com/office/drawing/2014/main" val="2641504035"/>
                    </a:ext>
                  </a:extLst>
                </a:gridCol>
              </a:tblGrid>
              <a:tr h="280917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df1_col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53779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435A19A3-C5CE-86D4-829D-4E906CA675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5116370"/>
              </p:ext>
            </p:extLst>
          </p:nvPr>
        </p:nvGraphicFramePr>
        <p:xfrm>
          <a:off x="10424345" y="2081399"/>
          <a:ext cx="9984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483">
                  <a:extLst>
                    <a:ext uri="{9D8B030D-6E8A-4147-A177-3AD203B41FA5}">
                      <a16:colId xmlns:a16="http://schemas.microsoft.com/office/drawing/2014/main" val="37637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df2_col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3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5978"/>
                  </a:ext>
                </a:extLst>
              </a:tr>
            </a:tbl>
          </a:graphicData>
        </a:graphic>
      </p:graphicFrame>
      <p:graphicFrame>
        <p:nvGraphicFramePr>
          <p:cNvPr id="11" name="Tabela 10">
            <a:extLst>
              <a:ext uri="{FF2B5EF4-FFF2-40B4-BE49-F238E27FC236}">
                <a16:creationId xmlns:a16="http://schemas.microsoft.com/office/drawing/2014/main" id="{037B1A32-5ADB-5CAA-2583-06778FB8ED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756450"/>
              </p:ext>
            </p:extLst>
          </p:nvPr>
        </p:nvGraphicFramePr>
        <p:xfrm>
          <a:off x="6864842" y="2426373"/>
          <a:ext cx="902138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2138">
                  <a:extLst>
                    <a:ext uri="{9D8B030D-6E8A-4147-A177-3AD203B41FA5}">
                      <a16:colId xmlns:a16="http://schemas.microsoft.com/office/drawing/2014/main" val="4223216345"/>
                    </a:ext>
                  </a:extLst>
                </a:gridCol>
              </a:tblGrid>
              <a:tr h="346957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FF0000"/>
                          </a:solidFill>
                        </a:rPr>
                        <a:t>labelA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labelB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labelC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32066"/>
                  </a:ext>
                </a:extLst>
              </a:tr>
            </a:tbl>
          </a:graphicData>
        </a:graphic>
      </p:graphicFrame>
      <p:graphicFrame>
        <p:nvGraphicFramePr>
          <p:cNvPr id="12" name="Tabela 11">
            <a:extLst>
              <a:ext uri="{FF2B5EF4-FFF2-40B4-BE49-F238E27FC236}">
                <a16:creationId xmlns:a16="http://schemas.microsoft.com/office/drawing/2014/main" id="{EF355FB1-CECA-2573-EF9A-032A1C533B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4991395"/>
              </p:ext>
            </p:extLst>
          </p:nvPr>
        </p:nvGraphicFramePr>
        <p:xfrm>
          <a:off x="9522207" y="2457319"/>
          <a:ext cx="902138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2138">
                  <a:extLst>
                    <a:ext uri="{9D8B030D-6E8A-4147-A177-3AD203B41FA5}">
                      <a16:colId xmlns:a16="http://schemas.microsoft.com/office/drawing/2014/main" val="4223216345"/>
                    </a:ext>
                  </a:extLst>
                </a:gridCol>
              </a:tblGrid>
              <a:tr h="346957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labelC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labelB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b="0" dirty="0">
                          <a:solidFill>
                            <a:srgbClr val="FF0000"/>
                          </a:solidFill>
                        </a:rPr>
                        <a:t>labelA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32066"/>
                  </a:ext>
                </a:extLst>
              </a:tr>
            </a:tbl>
          </a:graphicData>
        </a:graphic>
      </p:graphicFrame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0B795167-7F74-F225-C56B-2BFDCF403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7403064"/>
              </p:ext>
            </p:extLst>
          </p:nvPr>
        </p:nvGraphicFramePr>
        <p:xfrm>
          <a:off x="1420651" y="2263166"/>
          <a:ext cx="1205186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5186">
                  <a:extLst>
                    <a:ext uri="{9D8B030D-6E8A-4147-A177-3AD203B41FA5}">
                      <a16:colId xmlns:a16="http://schemas.microsoft.com/office/drawing/2014/main" val="26415040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df1_col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38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57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9508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353779"/>
                  </a:ext>
                </a:extLst>
              </a:tr>
            </a:tbl>
          </a:graphicData>
        </a:graphic>
      </p:graphicFrame>
      <p:graphicFrame>
        <p:nvGraphicFramePr>
          <p:cNvPr id="14" name="Tabela 13">
            <a:extLst>
              <a:ext uri="{FF2B5EF4-FFF2-40B4-BE49-F238E27FC236}">
                <a16:creationId xmlns:a16="http://schemas.microsoft.com/office/drawing/2014/main" id="{463D2395-BF6B-D531-31B4-1D5E7BF933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248842"/>
              </p:ext>
            </p:extLst>
          </p:nvPr>
        </p:nvGraphicFramePr>
        <p:xfrm>
          <a:off x="3570016" y="2294112"/>
          <a:ext cx="998483" cy="14833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998483">
                  <a:extLst>
                    <a:ext uri="{9D8B030D-6E8A-4147-A177-3AD203B41FA5}">
                      <a16:colId xmlns:a16="http://schemas.microsoft.com/office/drawing/2014/main" val="37637144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df2_col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661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1549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9394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495978"/>
                  </a:ext>
                </a:extLst>
              </a:tr>
            </a:tbl>
          </a:graphicData>
        </a:graphic>
      </p:graphicFrame>
      <p:sp>
        <p:nvSpPr>
          <p:cNvPr id="16" name="pole tekstowe 15">
            <a:extLst>
              <a:ext uri="{FF2B5EF4-FFF2-40B4-BE49-F238E27FC236}">
                <a16:creationId xmlns:a16="http://schemas.microsoft.com/office/drawing/2014/main" id="{396E3C36-4EF2-D251-722A-F650A6599D75}"/>
              </a:ext>
            </a:extLst>
          </p:cNvPr>
          <p:cNvSpPr txBox="1"/>
          <p:nvPr/>
        </p:nvSpPr>
        <p:spPr>
          <a:xfrm>
            <a:off x="7503192" y="882357"/>
            <a:ext cx="4038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dataframe1</a:t>
            </a:r>
            <a:r>
              <a:rPr lang="en-GB" b="1" dirty="0"/>
              <a:t>.merge</a:t>
            </a:r>
            <a:r>
              <a:rPr lang="en-GB" dirty="0"/>
              <a:t>(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dataframe2</a:t>
            </a:r>
            <a:r>
              <a:rPr lang="en-GB" dirty="0"/>
              <a:t>, </a:t>
            </a:r>
          </a:p>
          <a:p>
            <a:r>
              <a:rPr lang="en-GB" dirty="0"/>
              <a:t>left_on=”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df1_col</a:t>
            </a:r>
            <a:r>
              <a:rPr lang="en-GB" dirty="0"/>
              <a:t>”, right_on=”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df2_col</a:t>
            </a:r>
            <a:r>
              <a:rPr lang="en-GB" dirty="0"/>
              <a:t>”)</a:t>
            </a:r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858C399-1346-B58C-2143-F5914C89761A}"/>
              </a:ext>
            </a:extLst>
          </p:cNvPr>
          <p:cNvSpPr txBox="1"/>
          <p:nvPr/>
        </p:nvSpPr>
        <p:spPr>
          <a:xfrm>
            <a:off x="809461" y="986867"/>
            <a:ext cx="4683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pd.concat</a:t>
            </a:r>
            <a:r>
              <a:rPr lang="en-GB" dirty="0"/>
              <a:t>([</a:t>
            </a:r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dataframe1</a:t>
            </a:r>
            <a:r>
              <a:rPr lang="en-GB" dirty="0"/>
              <a:t>, </a:t>
            </a:r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dataframe2</a:t>
            </a:r>
            <a:r>
              <a:rPr lang="en-GB" dirty="0"/>
              <a:t>], axis=1)</a:t>
            </a:r>
            <a:endParaRPr lang="pl-PL" dirty="0"/>
          </a:p>
        </p:txBody>
      </p:sp>
      <p:graphicFrame>
        <p:nvGraphicFramePr>
          <p:cNvPr id="18" name="Tabela 17">
            <a:extLst>
              <a:ext uri="{FF2B5EF4-FFF2-40B4-BE49-F238E27FC236}">
                <a16:creationId xmlns:a16="http://schemas.microsoft.com/office/drawing/2014/main" id="{F2098BA0-D0A5-720D-A09B-691E7A0C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21215"/>
              </p:ext>
            </p:extLst>
          </p:nvPr>
        </p:nvGraphicFramePr>
        <p:xfrm>
          <a:off x="8222731" y="4728136"/>
          <a:ext cx="2764222" cy="14782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382111">
                  <a:extLst>
                    <a:ext uri="{9D8B030D-6E8A-4147-A177-3AD203B41FA5}">
                      <a16:colId xmlns:a16="http://schemas.microsoft.com/office/drawing/2014/main" val="3874737407"/>
                    </a:ext>
                  </a:extLst>
                </a:gridCol>
                <a:gridCol w="1382111">
                  <a:extLst>
                    <a:ext uri="{9D8B030D-6E8A-4147-A177-3AD203B41FA5}">
                      <a16:colId xmlns:a16="http://schemas.microsoft.com/office/drawing/2014/main" val="20736505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df1_col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df2_col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288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FF0000"/>
                          </a:solidFill>
                        </a:rPr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07418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8665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304750"/>
                  </a:ext>
                </a:extLst>
              </a:tr>
            </a:tbl>
          </a:graphicData>
        </a:graphic>
      </p:graphicFrame>
      <p:graphicFrame>
        <p:nvGraphicFramePr>
          <p:cNvPr id="19" name="Tabela 18">
            <a:extLst>
              <a:ext uri="{FF2B5EF4-FFF2-40B4-BE49-F238E27FC236}">
                <a16:creationId xmlns:a16="http://schemas.microsoft.com/office/drawing/2014/main" id="{4A814E9C-49FA-DDCE-64D6-76E37D917C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674016"/>
              </p:ext>
            </p:extLst>
          </p:nvPr>
        </p:nvGraphicFramePr>
        <p:xfrm>
          <a:off x="7320593" y="5104291"/>
          <a:ext cx="902138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02138">
                  <a:extLst>
                    <a:ext uri="{9D8B030D-6E8A-4147-A177-3AD203B41FA5}">
                      <a16:colId xmlns:a16="http://schemas.microsoft.com/office/drawing/2014/main" val="4223216345"/>
                    </a:ext>
                  </a:extLst>
                </a:gridCol>
              </a:tblGrid>
              <a:tr h="346957">
                <a:tc>
                  <a:txBody>
                    <a:bodyPr/>
                    <a:lstStyle/>
                    <a:p>
                      <a:r>
                        <a:rPr lang="pl-PL" b="0" dirty="0">
                          <a:solidFill>
                            <a:srgbClr val="FF0000"/>
                          </a:solidFill>
                        </a:rPr>
                        <a:t>labelA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668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rgbClr val="00B050"/>
                          </a:solidFill>
                        </a:rPr>
                        <a:t>labelB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47922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pl-PL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labelC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0532066"/>
                  </a:ext>
                </a:extLst>
              </a:tr>
            </a:tbl>
          </a:graphicData>
        </a:graphic>
      </p:graphicFrame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11B2E82F-790F-6B74-035E-7E8C1D574602}"/>
              </a:ext>
            </a:extLst>
          </p:cNvPr>
          <p:cNvCxnSpPr/>
          <p:nvPr/>
        </p:nvCxnSpPr>
        <p:spPr>
          <a:xfrm>
            <a:off x="2538251" y="3899337"/>
            <a:ext cx="409903" cy="70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Łącznik prosty ze strzałką 24">
            <a:extLst>
              <a:ext uri="{FF2B5EF4-FFF2-40B4-BE49-F238E27FC236}">
                <a16:creationId xmlns:a16="http://schemas.microsoft.com/office/drawing/2014/main" id="{A584425B-3C50-9CE8-283D-1F5FF54245C7}"/>
              </a:ext>
            </a:extLst>
          </p:cNvPr>
          <p:cNvCxnSpPr>
            <a:cxnSpLocks/>
          </p:cNvCxnSpPr>
          <p:nvPr/>
        </p:nvCxnSpPr>
        <p:spPr>
          <a:xfrm flipH="1">
            <a:off x="3151353" y="3899337"/>
            <a:ext cx="418663" cy="7041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7D61F35D-E5AF-9541-CF27-B2594F9E6C1C}"/>
              </a:ext>
            </a:extLst>
          </p:cNvPr>
          <p:cNvCxnSpPr>
            <a:cxnSpLocks/>
          </p:cNvCxnSpPr>
          <p:nvPr/>
        </p:nvCxnSpPr>
        <p:spPr>
          <a:xfrm>
            <a:off x="8621986" y="3777472"/>
            <a:ext cx="684761" cy="8170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Łącznik prosty ze strzałką 27">
            <a:extLst>
              <a:ext uri="{FF2B5EF4-FFF2-40B4-BE49-F238E27FC236}">
                <a16:creationId xmlns:a16="http://schemas.microsoft.com/office/drawing/2014/main" id="{290F2391-2574-A53A-05E9-A8B15ED07FF3}"/>
              </a:ext>
            </a:extLst>
          </p:cNvPr>
          <p:cNvCxnSpPr>
            <a:cxnSpLocks/>
          </p:cNvCxnSpPr>
          <p:nvPr/>
        </p:nvCxnSpPr>
        <p:spPr>
          <a:xfrm flipH="1">
            <a:off x="9763944" y="3698353"/>
            <a:ext cx="964307" cy="8804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pole tekstowe 28">
            <a:extLst>
              <a:ext uri="{FF2B5EF4-FFF2-40B4-BE49-F238E27FC236}">
                <a16:creationId xmlns:a16="http://schemas.microsoft.com/office/drawing/2014/main" id="{D766D14A-B5D7-B104-59EF-890CF38FF690}"/>
              </a:ext>
            </a:extLst>
          </p:cNvPr>
          <p:cNvSpPr txBox="1"/>
          <p:nvPr/>
        </p:nvSpPr>
        <p:spPr>
          <a:xfrm>
            <a:off x="1140669" y="63080"/>
            <a:ext cx="99106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l-PL" sz="3200" b="1" dirty="0"/>
              <a:t>Difference between pd.concat and dataframe.merge</a:t>
            </a:r>
          </a:p>
        </p:txBody>
      </p:sp>
      <p:sp>
        <p:nvSpPr>
          <p:cNvPr id="31" name="pole tekstowe 30">
            <a:extLst>
              <a:ext uri="{FF2B5EF4-FFF2-40B4-BE49-F238E27FC236}">
                <a16:creationId xmlns:a16="http://schemas.microsoft.com/office/drawing/2014/main" id="{6B605A14-D695-780D-3B75-BADEA0C0B53B}"/>
              </a:ext>
            </a:extLst>
          </p:cNvPr>
          <p:cNvSpPr txBox="1"/>
          <p:nvPr/>
        </p:nvSpPr>
        <p:spPr>
          <a:xfrm>
            <a:off x="1420651" y="1831531"/>
            <a:ext cx="144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dataframe1</a:t>
            </a:r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3A0FBE33-5695-3F6C-B9DB-F8C15B8DFBBA}"/>
              </a:ext>
            </a:extLst>
          </p:cNvPr>
          <p:cNvSpPr txBox="1"/>
          <p:nvPr/>
        </p:nvSpPr>
        <p:spPr>
          <a:xfrm>
            <a:off x="3360684" y="1831531"/>
            <a:ext cx="152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dataframe2</a:t>
            </a:r>
            <a:endParaRPr lang="pl-PL" dirty="0"/>
          </a:p>
        </p:txBody>
      </p:sp>
      <p:sp>
        <p:nvSpPr>
          <p:cNvPr id="34" name="pole tekstowe 33">
            <a:extLst>
              <a:ext uri="{FF2B5EF4-FFF2-40B4-BE49-F238E27FC236}">
                <a16:creationId xmlns:a16="http://schemas.microsoft.com/office/drawing/2014/main" id="{0E1540B5-F42F-8448-CCA1-0DE22D8A873E}"/>
              </a:ext>
            </a:extLst>
          </p:cNvPr>
          <p:cNvSpPr txBox="1"/>
          <p:nvPr/>
        </p:nvSpPr>
        <p:spPr>
          <a:xfrm>
            <a:off x="7709174" y="1795682"/>
            <a:ext cx="144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90000"/>
                    <a:lumOff val="10000"/>
                  </a:schemeClr>
                </a:solidFill>
              </a:rPr>
              <a:t>dataframe1</a:t>
            </a:r>
            <a:endParaRPr lang="pl-PL" dirty="0"/>
          </a:p>
        </p:txBody>
      </p:sp>
      <p:sp>
        <p:nvSpPr>
          <p:cNvPr id="35" name="pole tekstowe 34">
            <a:extLst>
              <a:ext uri="{FF2B5EF4-FFF2-40B4-BE49-F238E27FC236}">
                <a16:creationId xmlns:a16="http://schemas.microsoft.com/office/drawing/2014/main" id="{4B458ECA-9C93-1F92-462B-A54DE39B74DE}"/>
              </a:ext>
            </a:extLst>
          </p:cNvPr>
          <p:cNvSpPr txBox="1"/>
          <p:nvPr/>
        </p:nvSpPr>
        <p:spPr>
          <a:xfrm>
            <a:off x="10226704" y="1715361"/>
            <a:ext cx="15204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accent2">
                    <a:lumMod val="75000"/>
                  </a:schemeClr>
                </a:solidFill>
              </a:rPr>
              <a:t>dataframe2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75319731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Pakiet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104</Words>
  <Application>Microsoft Macintosh PowerPoint</Application>
  <PresentationFormat>Panoramiczny</PresentationFormat>
  <Paragraphs>49</Paragraphs>
  <Slides>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Motyw pakietu Office</vt:lpstr>
      <vt:lpstr>Prezentacja programu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Aleksandra Sobieska</dc:creator>
  <cp:lastModifiedBy>Aleksandra Sobieska</cp:lastModifiedBy>
  <cp:revision>3</cp:revision>
  <dcterms:created xsi:type="dcterms:W3CDTF">2025-07-01T15:49:12Z</dcterms:created>
  <dcterms:modified xsi:type="dcterms:W3CDTF">2025-07-02T13:09:43Z</dcterms:modified>
</cp:coreProperties>
</file>