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321" r:id="rId3"/>
    <p:sldId id="260" r:id="rId4"/>
    <p:sldId id="326" r:id="rId5"/>
    <p:sldId id="276" r:id="rId6"/>
    <p:sldId id="277" r:id="rId7"/>
    <p:sldId id="332" r:id="rId8"/>
    <p:sldId id="334" r:id="rId9"/>
    <p:sldId id="262" r:id="rId10"/>
    <p:sldId id="282" r:id="rId11"/>
    <p:sldId id="288" r:id="rId12"/>
    <p:sldId id="284" r:id="rId13"/>
    <p:sldId id="338" r:id="rId14"/>
    <p:sldId id="336" r:id="rId15"/>
    <p:sldId id="337" r:id="rId16"/>
    <p:sldId id="264" r:id="rId17"/>
    <p:sldId id="314" r:id="rId18"/>
    <p:sldId id="268" r:id="rId19"/>
    <p:sldId id="324" r:id="rId20"/>
    <p:sldId id="325" r:id="rId21"/>
  </p:sldIdLst>
  <p:sldSz cx="18288000" cy="10287000"/>
  <p:notesSz cx="6858000" cy="9144000"/>
  <p:embeddedFontLst>
    <p:embeddedFont>
      <p:font typeface="Cy Grotesk Wide" panose="020B0604020202020204" charset="0"/>
      <p:regular r:id="rId23"/>
    </p:embeddedFont>
    <p:embeddedFont>
      <p:font typeface="Cy Grotesk Wide Bold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30010"/>
    <a:srgbClr val="727272"/>
    <a:srgbClr val="0C3C76"/>
    <a:srgbClr val="D9D9F7"/>
    <a:srgbClr val="558ED5"/>
    <a:srgbClr val="31859C"/>
    <a:srgbClr val="376092"/>
    <a:srgbClr val="17375E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9885" autoAdjust="0"/>
  </p:normalViewPr>
  <p:slideViewPr>
    <p:cSldViewPr>
      <p:cViewPr varScale="1">
        <p:scale>
          <a:sx n="35" d="100"/>
          <a:sy n="35" d="100"/>
        </p:scale>
        <p:origin x="144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828166-8493-4DA2-A752-EFBBED17798B}" type="doc">
      <dgm:prSet loTypeId="urn:microsoft.com/office/officeart/2008/layout/VerticalCurv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824220FB-430E-475C-A4EC-251D8BE07969}">
      <dgm:prSet phldrT="[Texte]" custT="1"/>
      <dgm:spPr>
        <a:solidFill>
          <a:srgbClr val="0C3C76"/>
        </a:solidFill>
      </dgm:spPr>
      <dgm:t>
        <a:bodyPr/>
        <a:lstStyle/>
        <a:p>
          <a:r>
            <a:rPr lang="en-US" sz="4000" b="1" dirty="0" err="1">
              <a:latin typeface="+mj-lt"/>
              <a:cs typeface="Times New Roman" panose="02020603050405020304" pitchFamily="18" charset="0"/>
            </a:rPr>
            <a:t>Contexte</a:t>
          </a:r>
          <a:r>
            <a:rPr lang="en-US" sz="4000" b="1" dirty="0">
              <a:latin typeface="+mj-lt"/>
              <a:cs typeface="Times New Roman" panose="02020603050405020304" pitchFamily="18" charset="0"/>
            </a:rPr>
            <a:t> du </a:t>
          </a:r>
          <a:r>
            <a:rPr lang="en-US" sz="4000" b="1" dirty="0" err="1">
              <a:latin typeface="+mj-lt"/>
              <a:cs typeface="Times New Roman" panose="02020603050405020304" pitchFamily="18" charset="0"/>
            </a:rPr>
            <a:t>projet</a:t>
          </a:r>
          <a:endParaRPr lang="fr-FR" sz="4000" b="1" dirty="0">
            <a:latin typeface="+mj-lt"/>
          </a:endParaRPr>
        </a:p>
      </dgm:t>
    </dgm:pt>
    <dgm:pt modelId="{E18165C0-F569-498E-AD33-9D2B2F593F68}" type="parTrans" cxnId="{B3786135-42DB-41CF-97E6-7A72E42D8D11}">
      <dgm:prSet/>
      <dgm:spPr/>
      <dgm:t>
        <a:bodyPr/>
        <a:lstStyle/>
        <a:p>
          <a:endParaRPr lang="fr-FR"/>
        </a:p>
      </dgm:t>
    </dgm:pt>
    <dgm:pt modelId="{A95C5C92-1EEA-431E-A60E-7008CD07E584}" type="sibTrans" cxnId="{B3786135-42DB-41CF-97E6-7A72E42D8D11}">
      <dgm:prSet/>
      <dgm:spPr/>
      <dgm:t>
        <a:bodyPr/>
        <a:lstStyle/>
        <a:p>
          <a:endParaRPr lang="fr-FR"/>
        </a:p>
      </dgm:t>
    </dgm:pt>
    <dgm:pt modelId="{65442639-ED67-4D9A-A304-5A67286C6C37}">
      <dgm:prSet phldrT="[Texte]" custT="1"/>
      <dgm:spPr>
        <a:solidFill>
          <a:srgbClr val="0C3C76"/>
        </a:solidFill>
      </dgm:spPr>
      <dgm:t>
        <a:bodyPr/>
        <a:lstStyle/>
        <a:p>
          <a:r>
            <a:rPr lang="en-US" sz="4000" b="1" dirty="0">
              <a:latin typeface="+mj-lt"/>
              <a:cs typeface="Times New Roman" panose="02020603050405020304" pitchFamily="18" charset="0"/>
            </a:rPr>
            <a:t>Conclusion</a:t>
          </a:r>
          <a:endParaRPr lang="fr-FR" sz="4000" b="1" dirty="0">
            <a:latin typeface="+mj-lt"/>
          </a:endParaRPr>
        </a:p>
      </dgm:t>
    </dgm:pt>
    <dgm:pt modelId="{74C3F3BE-15A7-48ED-9662-95A2DD5ABA4B}" type="parTrans" cxnId="{16531E47-DE12-45E1-9ABB-DF0170F2918B}">
      <dgm:prSet/>
      <dgm:spPr/>
      <dgm:t>
        <a:bodyPr/>
        <a:lstStyle/>
        <a:p>
          <a:endParaRPr lang="fr-FR"/>
        </a:p>
      </dgm:t>
    </dgm:pt>
    <dgm:pt modelId="{4F03B4AA-F19B-421B-8339-27222C563A7D}" type="sibTrans" cxnId="{16531E47-DE12-45E1-9ABB-DF0170F2918B}">
      <dgm:prSet/>
      <dgm:spPr/>
      <dgm:t>
        <a:bodyPr/>
        <a:lstStyle/>
        <a:p>
          <a:endParaRPr lang="fr-FR"/>
        </a:p>
      </dgm:t>
    </dgm:pt>
    <dgm:pt modelId="{3E98AF2B-387C-4D13-A3BA-C566032DE90A}">
      <dgm:prSet phldrT="[Texte]" custT="1"/>
      <dgm:spPr>
        <a:solidFill>
          <a:srgbClr val="0C3C76"/>
        </a:solidFill>
      </dgm:spPr>
      <dgm:t>
        <a:bodyPr/>
        <a:lstStyle/>
        <a:p>
          <a:r>
            <a:rPr lang="en-US" sz="4000" b="1" dirty="0">
              <a:latin typeface="+mj-lt"/>
              <a:cs typeface="Times New Roman" panose="02020603050405020304" pitchFamily="18" charset="0"/>
            </a:rPr>
            <a:t>Solutions et outils de réalisation </a:t>
          </a:r>
          <a:endParaRPr lang="fr-FR" sz="4000" b="1" dirty="0">
            <a:latin typeface="+mj-lt"/>
          </a:endParaRPr>
        </a:p>
      </dgm:t>
    </dgm:pt>
    <dgm:pt modelId="{616CF281-51FE-4786-8526-4697EA1F3055}" type="parTrans" cxnId="{AA611BAA-6AEE-41A9-8308-6E5ECA7E15A9}">
      <dgm:prSet/>
      <dgm:spPr/>
      <dgm:t>
        <a:bodyPr/>
        <a:lstStyle/>
        <a:p>
          <a:endParaRPr lang="fr-FR"/>
        </a:p>
      </dgm:t>
    </dgm:pt>
    <dgm:pt modelId="{B29C0B90-72EF-4C13-AC39-C07028C557AF}" type="sibTrans" cxnId="{AA611BAA-6AEE-41A9-8308-6E5ECA7E15A9}">
      <dgm:prSet/>
      <dgm:spPr/>
      <dgm:t>
        <a:bodyPr/>
        <a:lstStyle/>
        <a:p>
          <a:endParaRPr lang="fr-FR"/>
        </a:p>
      </dgm:t>
    </dgm:pt>
    <dgm:pt modelId="{4D69EC8D-4845-4168-8C51-9BD5AFF17535}">
      <dgm:prSet phldrT="[Texte]" custT="1"/>
      <dgm:spPr>
        <a:solidFill>
          <a:srgbClr val="0C3C76"/>
        </a:solidFill>
      </dgm:spPr>
      <dgm:t>
        <a:bodyPr/>
        <a:lstStyle/>
        <a:p>
          <a:r>
            <a:rPr lang="en-US" sz="4000" b="1" dirty="0" err="1">
              <a:solidFill>
                <a:schemeClr val="bg1"/>
              </a:solidFill>
              <a:latin typeface="+mj-lt"/>
            </a:rPr>
            <a:t>Etape</a:t>
          </a:r>
          <a:r>
            <a:rPr lang="en-US" sz="4000" b="1" dirty="0">
              <a:solidFill>
                <a:schemeClr val="bg1"/>
              </a:solidFill>
              <a:latin typeface="+mj-lt"/>
            </a:rPr>
            <a:t> de mise en place du SD-WAN</a:t>
          </a:r>
          <a:endParaRPr lang="fr-FR" sz="4000" b="1" dirty="0">
            <a:latin typeface="+mj-lt"/>
          </a:endParaRPr>
        </a:p>
      </dgm:t>
    </dgm:pt>
    <dgm:pt modelId="{60808CA7-8D90-4A89-AF47-76775406CF06}" type="sibTrans" cxnId="{E1A3BF0B-2672-457D-B9B6-9A1E546022D9}">
      <dgm:prSet/>
      <dgm:spPr/>
      <dgm:t>
        <a:bodyPr/>
        <a:lstStyle/>
        <a:p>
          <a:endParaRPr lang="fr-FR"/>
        </a:p>
      </dgm:t>
    </dgm:pt>
    <dgm:pt modelId="{4BBB815F-59E4-467C-BABF-56BA28819122}" type="parTrans" cxnId="{E1A3BF0B-2672-457D-B9B6-9A1E546022D9}">
      <dgm:prSet/>
      <dgm:spPr/>
      <dgm:t>
        <a:bodyPr/>
        <a:lstStyle/>
        <a:p>
          <a:endParaRPr lang="fr-FR"/>
        </a:p>
      </dgm:t>
    </dgm:pt>
    <dgm:pt modelId="{6C2B12BA-20CF-42DA-A996-1B4D82F90A16}" type="pres">
      <dgm:prSet presAssocID="{E0828166-8493-4DA2-A752-EFBBED17798B}" presName="Name0" presStyleCnt="0">
        <dgm:presLayoutVars>
          <dgm:chMax val="7"/>
          <dgm:chPref val="7"/>
          <dgm:dir/>
        </dgm:presLayoutVars>
      </dgm:prSet>
      <dgm:spPr/>
    </dgm:pt>
    <dgm:pt modelId="{D89EF6D1-894B-46D3-A460-E2F855987838}" type="pres">
      <dgm:prSet presAssocID="{E0828166-8493-4DA2-A752-EFBBED17798B}" presName="Name1" presStyleCnt="0"/>
      <dgm:spPr/>
    </dgm:pt>
    <dgm:pt modelId="{382CC303-53CD-4DB4-B1ED-9A43205B5B9A}" type="pres">
      <dgm:prSet presAssocID="{E0828166-8493-4DA2-A752-EFBBED17798B}" presName="cycle" presStyleCnt="0"/>
      <dgm:spPr/>
    </dgm:pt>
    <dgm:pt modelId="{03E8D3A4-98BF-4E01-8A95-B208C8C8872A}" type="pres">
      <dgm:prSet presAssocID="{E0828166-8493-4DA2-A752-EFBBED17798B}" presName="srcNode" presStyleLbl="node1" presStyleIdx="0" presStyleCnt="4"/>
      <dgm:spPr/>
    </dgm:pt>
    <dgm:pt modelId="{0788D941-EAA3-47A9-B6BA-F5F4102FD7A7}" type="pres">
      <dgm:prSet presAssocID="{E0828166-8493-4DA2-A752-EFBBED17798B}" presName="conn" presStyleLbl="parChTrans1D2" presStyleIdx="0" presStyleCnt="1"/>
      <dgm:spPr/>
    </dgm:pt>
    <dgm:pt modelId="{DB81C3A5-3123-49EB-8852-874F1EFD9EAB}" type="pres">
      <dgm:prSet presAssocID="{E0828166-8493-4DA2-A752-EFBBED17798B}" presName="extraNode" presStyleLbl="node1" presStyleIdx="0" presStyleCnt="4"/>
      <dgm:spPr/>
    </dgm:pt>
    <dgm:pt modelId="{941660C1-57F8-44D2-BA26-4AB0A24E8610}" type="pres">
      <dgm:prSet presAssocID="{E0828166-8493-4DA2-A752-EFBBED17798B}" presName="dstNode" presStyleLbl="node1" presStyleIdx="0" presStyleCnt="4"/>
      <dgm:spPr/>
    </dgm:pt>
    <dgm:pt modelId="{D7B4E7F4-492E-42FD-9505-F1BF85D6791D}" type="pres">
      <dgm:prSet presAssocID="{824220FB-430E-475C-A4EC-251D8BE07969}" presName="text_1" presStyleLbl="node1" presStyleIdx="0" presStyleCnt="4">
        <dgm:presLayoutVars>
          <dgm:bulletEnabled val="1"/>
        </dgm:presLayoutVars>
      </dgm:prSet>
      <dgm:spPr/>
    </dgm:pt>
    <dgm:pt modelId="{8068CC5F-E3A0-4B1F-A364-C316F7168C89}" type="pres">
      <dgm:prSet presAssocID="{824220FB-430E-475C-A4EC-251D8BE07969}" presName="accent_1" presStyleCnt="0"/>
      <dgm:spPr/>
    </dgm:pt>
    <dgm:pt modelId="{D1C2A082-6488-44BC-9E98-9BC98EBF97DF}" type="pres">
      <dgm:prSet presAssocID="{824220FB-430E-475C-A4EC-251D8BE07969}" presName="accentRepeatNode" presStyleLbl="solidFgAcc1" presStyleIdx="0" presStyleCnt="4"/>
      <dgm:spPr>
        <a:solidFill>
          <a:schemeClr val="accent1">
            <a:lumMod val="40000"/>
            <a:lumOff val="60000"/>
          </a:schemeClr>
        </a:solidFill>
      </dgm:spPr>
    </dgm:pt>
    <dgm:pt modelId="{EF12AE24-C49C-4250-8989-40CD7A55714B}" type="pres">
      <dgm:prSet presAssocID="{4D69EC8D-4845-4168-8C51-9BD5AFF17535}" presName="text_2" presStyleLbl="node1" presStyleIdx="1" presStyleCnt="4">
        <dgm:presLayoutVars>
          <dgm:bulletEnabled val="1"/>
        </dgm:presLayoutVars>
      </dgm:prSet>
      <dgm:spPr/>
    </dgm:pt>
    <dgm:pt modelId="{336469DE-A57E-4AA6-AA60-64597473B7E6}" type="pres">
      <dgm:prSet presAssocID="{4D69EC8D-4845-4168-8C51-9BD5AFF17535}" presName="accent_2" presStyleCnt="0"/>
      <dgm:spPr/>
    </dgm:pt>
    <dgm:pt modelId="{62C0C55A-864D-4EEF-B808-216B6ABC9988}" type="pres">
      <dgm:prSet presAssocID="{4D69EC8D-4845-4168-8C51-9BD5AFF17535}" presName="accentRepeatNode" presStyleLbl="solidFgAcc1" presStyleIdx="1" presStyleCnt="4"/>
      <dgm:spPr>
        <a:solidFill>
          <a:schemeClr val="accent1">
            <a:lumMod val="40000"/>
            <a:lumOff val="60000"/>
          </a:schemeClr>
        </a:solidFill>
      </dgm:spPr>
    </dgm:pt>
    <dgm:pt modelId="{64E3A360-671A-4B78-A1DA-FB2A1ACA3EAB}" type="pres">
      <dgm:prSet presAssocID="{3E98AF2B-387C-4D13-A3BA-C566032DE90A}" presName="text_3" presStyleLbl="node1" presStyleIdx="2" presStyleCnt="4">
        <dgm:presLayoutVars>
          <dgm:bulletEnabled val="1"/>
        </dgm:presLayoutVars>
      </dgm:prSet>
      <dgm:spPr/>
    </dgm:pt>
    <dgm:pt modelId="{2EDDCCB6-9916-4024-B43B-993B46A1CA50}" type="pres">
      <dgm:prSet presAssocID="{3E98AF2B-387C-4D13-A3BA-C566032DE90A}" presName="accent_3" presStyleCnt="0"/>
      <dgm:spPr/>
    </dgm:pt>
    <dgm:pt modelId="{FC8748ED-5E77-4888-8797-CDABAE78C1FB}" type="pres">
      <dgm:prSet presAssocID="{3E98AF2B-387C-4D13-A3BA-C566032DE90A}" presName="accentRepeatNode" presStyleLbl="solidFgAcc1" presStyleIdx="2" presStyleCnt="4"/>
      <dgm:spPr>
        <a:solidFill>
          <a:schemeClr val="accent1">
            <a:lumMod val="40000"/>
            <a:lumOff val="60000"/>
          </a:schemeClr>
        </a:solidFill>
      </dgm:spPr>
    </dgm:pt>
    <dgm:pt modelId="{8F00C43A-EA20-4E6C-AFAA-82F916B88348}" type="pres">
      <dgm:prSet presAssocID="{65442639-ED67-4D9A-A304-5A67286C6C37}" presName="text_4" presStyleLbl="node1" presStyleIdx="3" presStyleCnt="4">
        <dgm:presLayoutVars>
          <dgm:bulletEnabled val="1"/>
        </dgm:presLayoutVars>
      </dgm:prSet>
      <dgm:spPr/>
    </dgm:pt>
    <dgm:pt modelId="{3BC7457A-1E48-4478-A3AB-3D1F1781E56B}" type="pres">
      <dgm:prSet presAssocID="{65442639-ED67-4D9A-A304-5A67286C6C37}" presName="accent_4" presStyleCnt="0"/>
      <dgm:spPr/>
    </dgm:pt>
    <dgm:pt modelId="{297BC046-1DDF-4823-AEC0-5253AF00080E}" type="pres">
      <dgm:prSet presAssocID="{65442639-ED67-4D9A-A304-5A67286C6C37}" presName="accentRepeatNode" presStyleLbl="solidFgAcc1" presStyleIdx="3" presStyleCnt="4"/>
      <dgm:spPr>
        <a:solidFill>
          <a:schemeClr val="accent1">
            <a:lumMod val="40000"/>
            <a:lumOff val="60000"/>
          </a:schemeClr>
        </a:solidFill>
      </dgm:spPr>
    </dgm:pt>
  </dgm:ptLst>
  <dgm:cxnLst>
    <dgm:cxn modelId="{B0231B07-C1AC-405B-B769-E7645985544C}" type="presOf" srcId="{A95C5C92-1EEA-431E-A60E-7008CD07E584}" destId="{0788D941-EAA3-47A9-B6BA-F5F4102FD7A7}" srcOrd="0" destOrd="0" presId="urn:microsoft.com/office/officeart/2008/layout/VerticalCurvedList"/>
    <dgm:cxn modelId="{E1A3BF0B-2672-457D-B9B6-9A1E546022D9}" srcId="{E0828166-8493-4DA2-A752-EFBBED17798B}" destId="{4D69EC8D-4845-4168-8C51-9BD5AFF17535}" srcOrd="1" destOrd="0" parTransId="{4BBB815F-59E4-467C-BABF-56BA28819122}" sibTransId="{60808CA7-8D90-4A89-AF47-76775406CF06}"/>
    <dgm:cxn modelId="{81404F1F-9773-4457-BB4D-EED6B98D6CA7}" type="presOf" srcId="{E0828166-8493-4DA2-A752-EFBBED17798B}" destId="{6C2B12BA-20CF-42DA-A996-1B4D82F90A16}" srcOrd="0" destOrd="0" presId="urn:microsoft.com/office/officeart/2008/layout/VerticalCurvedList"/>
    <dgm:cxn modelId="{C9687E26-7B17-45A4-9DF4-443F04E126A1}" type="presOf" srcId="{4D69EC8D-4845-4168-8C51-9BD5AFF17535}" destId="{EF12AE24-C49C-4250-8989-40CD7A55714B}" srcOrd="0" destOrd="0" presId="urn:microsoft.com/office/officeart/2008/layout/VerticalCurvedList"/>
    <dgm:cxn modelId="{B3786135-42DB-41CF-97E6-7A72E42D8D11}" srcId="{E0828166-8493-4DA2-A752-EFBBED17798B}" destId="{824220FB-430E-475C-A4EC-251D8BE07969}" srcOrd="0" destOrd="0" parTransId="{E18165C0-F569-498E-AD33-9D2B2F593F68}" sibTransId="{A95C5C92-1EEA-431E-A60E-7008CD07E584}"/>
    <dgm:cxn modelId="{16531E47-DE12-45E1-9ABB-DF0170F2918B}" srcId="{E0828166-8493-4DA2-A752-EFBBED17798B}" destId="{65442639-ED67-4D9A-A304-5A67286C6C37}" srcOrd="3" destOrd="0" parTransId="{74C3F3BE-15A7-48ED-9662-95A2DD5ABA4B}" sibTransId="{4F03B4AA-F19B-421B-8339-27222C563A7D}"/>
    <dgm:cxn modelId="{D6CD6755-7B23-41F3-8490-B2E560AC2932}" type="presOf" srcId="{65442639-ED67-4D9A-A304-5A67286C6C37}" destId="{8F00C43A-EA20-4E6C-AFAA-82F916B88348}" srcOrd="0" destOrd="0" presId="urn:microsoft.com/office/officeart/2008/layout/VerticalCurvedList"/>
    <dgm:cxn modelId="{AA611BAA-6AEE-41A9-8308-6E5ECA7E15A9}" srcId="{E0828166-8493-4DA2-A752-EFBBED17798B}" destId="{3E98AF2B-387C-4D13-A3BA-C566032DE90A}" srcOrd="2" destOrd="0" parTransId="{616CF281-51FE-4786-8526-4697EA1F3055}" sibTransId="{B29C0B90-72EF-4C13-AC39-C07028C557AF}"/>
    <dgm:cxn modelId="{52D2CBD9-8532-4BA9-BE68-906D3A7064A5}" type="presOf" srcId="{3E98AF2B-387C-4D13-A3BA-C566032DE90A}" destId="{64E3A360-671A-4B78-A1DA-FB2A1ACA3EAB}" srcOrd="0" destOrd="0" presId="urn:microsoft.com/office/officeart/2008/layout/VerticalCurvedList"/>
    <dgm:cxn modelId="{2CC235DE-3255-4265-AD11-81A18AA3CC3B}" type="presOf" srcId="{824220FB-430E-475C-A4EC-251D8BE07969}" destId="{D7B4E7F4-492E-42FD-9505-F1BF85D6791D}" srcOrd="0" destOrd="0" presId="urn:microsoft.com/office/officeart/2008/layout/VerticalCurvedList"/>
    <dgm:cxn modelId="{5E2EBF15-6F8A-4E83-BA61-4441267D2A05}" type="presParOf" srcId="{6C2B12BA-20CF-42DA-A996-1B4D82F90A16}" destId="{D89EF6D1-894B-46D3-A460-E2F855987838}" srcOrd="0" destOrd="0" presId="urn:microsoft.com/office/officeart/2008/layout/VerticalCurvedList"/>
    <dgm:cxn modelId="{CF9B81CE-958C-469C-95A0-17ECC8293769}" type="presParOf" srcId="{D89EF6D1-894B-46D3-A460-E2F855987838}" destId="{382CC303-53CD-4DB4-B1ED-9A43205B5B9A}" srcOrd="0" destOrd="0" presId="urn:microsoft.com/office/officeart/2008/layout/VerticalCurvedList"/>
    <dgm:cxn modelId="{63C46842-D263-4FAB-9706-00B578F2034A}" type="presParOf" srcId="{382CC303-53CD-4DB4-B1ED-9A43205B5B9A}" destId="{03E8D3A4-98BF-4E01-8A95-B208C8C8872A}" srcOrd="0" destOrd="0" presId="urn:microsoft.com/office/officeart/2008/layout/VerticalCurvedList"/>
    <dgm:cxn modelId="{4FB2361E-6118-461C-A338-D64B0D875028}" type="presParOf" srcId="{382CC303-53CD-4DB4-B1ED-9A43205B5B9A}" destId="{0788D941-EAA3-47A9-B6BA-F5F4102FD7A7}" srcOrd="1" destOrd="0" presId="urn:microsoft.com/office/officeart/2008/layout/VerticalCurvedList"/>
    <dgm:cxn modelId="{07F6D20E-3B29-409A-850F-E5559233CBDD}" type="presParOf" srcId="{382CC303-53CD-4DB4-B1ED-9A43205B5B9A}" destId="{DB81C3A5-3123-49EB-8852-874F1EFD9EAB}" srcOrd="2" destOrd="0" presId="urn:microsoft.com/office/officeart/2008/layout/VerticalCurvedList"/>
    <dgm:cxn modelId="{ABEC2E66-63BE-4804-8675-1C043EB6BFF5}" type="presParOf" srcId="{382CC303-53CD-4DB4-B1ED-9A43205B5B9A}" destId="{941660C1-57F8-44D2-BA26-4AB0A24E8610}" srcOrd="3" destOrd="0" presId="urn:microsoft.com/office/officeart/2008/layout/VerticalCurvedList"/>
    <dgm:cxn modelId="{11E71996-5CD4-4F20-8DE2-3E441BEEDED9}" type="presParOf" srcId="{D89EF6D1-894B-46D3-A460-E2F855987838}" destId="{D7B4E7F4-492E-42FD-9505-F1BF85D6791D}" srcOrd="1" destOrd="0" presId="urn:microsoft.com/office/officeart/2008/layout/VerticalCurvedList"/>
    <dgm:cxn modelId="{AA9D4FAE-1069-449E-BA34-F3013C2B5B27}" type="presParOf" srcId="{D89EF6D1-894B-46D3-A460-E2F855987838}" destId="{8068CC5F-E3A0-4B1F-A364-C316F7168C89}" srcOrd="2" destOrd="0" presId="urn:microsoft.com/office/officeart/2008/layout/VerticalCurvedList"/>
    <dgm:cxn modelId="{103119A8-B0E1-407C-87A3-0494F81800F1}" type="presParOf" srcId="{8068CC5F-E3A0-4B1F-A364-C316F7168C89}" destId="{D1C2A082-6488-44BC-9E98-9BC98EBF97DF}" srcOrd="0" destOrd="0" presId="urn:microsoft.com/office/officeart/2008/layout/VerticalCurvedList"/>
    <dgm:cxn modelId="{8C8D5C1E-ED5A-43E6-A061-B2328E54656D}" type="presParOf" srcId="{D89EF6D1-894B-46D3-A460-E2F855987838}" destId="{EF12AE24-C49C-4250-8989-40CD7A55714B}" srcOrd="3" destOrd="0" presId="urn:microsoft.com/office/officeart/2008/layout/VerticalCurvedList"/>
    <dgm:cxn modelId="{A76A3550-3BA1-4083-8FAE-2F4927801E28}" type="presParOf" srcId="{D89EF6D1-894B-46D3-A460-E2F855987838}" destId="{336469DE-A57E-4AA6-AA60-64597473B7E6}" srcOrd="4" destOrd="0" presId="urn:microsoft.com/office/officeart/2008/layout/VerticalCurvedList"/>
    <dgm:cxn modelId="{19191571-FE95-41D1-A1A9-FF6194AE0B11}" type="presParOf" srcId="{336469DE-A57E-4AA6-AA60-64597473B7E6}" destId="{62C0C55A-864D-4EEF-B808-216B6ABC9988}" srcOrd="0" destOrd="0" presId="urn:microsoft.com/office/officeart/2008/layout/VerticalCurvedList"/>
    <dgm:cxn modelId="{9D06D404-0372-4035-B2D5-AF90E399802B}" type="presParOf" srcId="{D89EF6D1-894B-46D3-A460-E2F855987838}" destId="{64E3A360-671A-4B78-A1DA-FB2A1ACA3EAB}" srcOrd="5" destOrd="0" presId="urn:microsoft.com/office/officeart/2008/layout/VerticalCurvedList"/>
    <dgm:cxn modelId="{A3AD5F78-E097-4775-9D23-12A906DCCC31}" type="presParOf" srcId="{D89EF6D1-894B-46D3-A460-E2F855987838}" destId="{2EDDCCB6-9916-4024-B43B-993B46A1CA50}" srcOrd="6" destOrd="0" presId="urn:microsoft.com/office/officeart/2008/layout/VerticalCurvedList"/>
    <dgm:cxn modelId="{F951A292-FDC6-4931-9FA0-392FCFD0D1AB}" type="presParOf" srcId="{2EDDCCB6-9916-4024-B43B-993B46A1CA50}" destId="{FC8748ED-5E77-4888-8797-CDABAE78C1FB}" srcOrd="0" destOrd="0" presId="urn:microsoft.com/office/officeart/2008/layout/VerticalCurvedList"/>
    <dgm:cxn modelId="{E885FFD5-77AC-446A-9F21-5189D106D857}" type="presParOf" srcId="{D89EF6D1-894B-46D3-A460-E2F855987838}" destId="{8F00C43A-EA20-4E6C-AFAA-82F916B88348}" srcOrd="7" destOrd="0" presId="urn:microsoft.com/office/officeart/2008/layout/VerticalCurvedList"/>
    <dgm:cxn modelId="{4872C18D-B929-46CF-8603-AB61657F4F30}" type="presParOf" srcId="{D89EF6D1-894B-46D3-A460-E2F855987838}" destId="{3BC7457A-1E48-4478-A3AB-3D1F1781E56B}" srcOrd="8" destOrd="0" presId="urn:microsoft.com/office/officeart/2008/layout/VerticalCurvedList"/>
    <dgm:cxn modelId="{E5AA522E-7B71-4724-BB50-5A4CF4A56140}" type="presParOf" srcId="{3BC7457A-1E48-4478-A3AB-3D1F1781E56B}" destId="{297BC046-1DDF-4823-AEC0-5253AF00080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88D941-EAA3-47A9-B6BA-F5F4102FD7A7}">
      <dsp:nvSpPr>
        <dsp:cNvPr id="0" name=""/>
        <dsp:cNvSpPr/>
      </dsp:nvSpPr>
      <dsp:spPr>
        <a:xfrm>
          <a:off x="-7354254" y="-1123988"/>
          <a:ext cx="8751400" cy="8751400"/>
        </a:xfrm>
        <a:prstGeom prst="blockArc">
          <a:avLst>
            <a:gd name="adj1" fmla="val 18900000"/>
            <a:gd name="adj2" fmla="val 2700000"/>
            <a:gd name="adj3" fmla="val 247"/>
          </a:avLst>
        </a:pr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B4E7F4-492E-42FD-9505-F1BF85D6791D}">
      <dsp:nvSpPr>
        <dsp:cNvPr id="0" name=""/>
        <dsp:cNvSpPr/>
      </dsp:nvSpPr>
      <dsp:spPr>
        <a:xfrm>
          <a:off x="730919" y="499983"/>
          <a:ext cx="9614765" cy="1000486"/>
        </a:xfrm>
        <a:prstGeom prst="rect">
          <a:avLst/>
        </a:prstGeom>
        <a:solidFill>
          <a:srgbClr val="0C3C7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94136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 err="1">
              <a:latin typeface="+mj-lt"/>
              <a:cs typeface="Times New Roman" panose="02020603050405020304" pitchFamily="18" charset="0"/>
            </a:rPr>
            <a:t>Contexte</a:t>
          </a:r>
          <a:r>
            <a:rPr lang="en-US" sz="4000" b="1" kern="1200" dirty="0">
              <a:latin typeface="+mj-lt"/>
              <a:cs typeface="Times New Roman" panose="02020603050405020304" pitchFamily="18" charset="0"/>
            </a:rPr>
            <a:t> du </a:t>
          </a:r>
          <a:r>
            <a:rPr lang="en-US" sz="4000" b="1" kern="1200" dirty="0" err="1">
              <a:latin typeface="+mj-lt"/>
              <a:cs typeface="Times New Roman" panose="02020603050405020304" pitchFamily="18" charset="0"/>
            </a:rPr>
            <a:t>projet</a:t>
          </a:r>
          <a:endParaRPr lang="fr-FR" sz="4000" b="1" kern="1200" dirty="0">
            <a:latin typeface="+mj-lt"/>
          </a:endParaRPr>
        </a:p>
      </dsp:txBody>
      <dsp:txXfrm>
        <a:off x="730919" y="499983"/>
        <a:ext cx="9614765" cy="1000486"/>
      </dsp:txXfrm>
    </dsp:sp>
    <dsp:sp modelId="{D1C2A082-6488-44BC-9E98-9BC98EBF97DF}">
      <dsp:nvSpPr>
        <dsp:cNvPr id="0" name=""/>
        <dsp:cNvSpPr/>
      </dsp:nvSpPr>
      <dsp:spPr>
        <a:xfrm>
          <a:off x="105615" y="374922"/>
          <a:ext cx="1250608" cy="1250608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12AE24-C49C-4250-8989-40CD7A55714B}">
      <dsp:nvSpPr>
        <dsp:cNvPr id="0" name=""/>
        <dsp:cNvSpPr/>
      </dsp:nvSpPr>
      <dsp:spPr>
        <a:xfrm>
          <a:off x="1304521" y="2000973"/>
          <a:ext cx="9041164" cy="1000486"/>
        </a:xfrm>
        <a:prstGeom prst="rect">
          <a:avLst/>
        </a:prstGeom>
        <a:solidFill>
          <a:srgbClr val="0C3C7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94136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 err="1">
              <a:solidFill>
                <a:schemeClr val="bg1"/>
              </a:solidFill>
              <a:latin typeface="+mj-lt"/>
            </a:rPr>
            <a:t>Etape</a:t>
          </a:r>
          <a:r>
            <a:rPr lang="en-US" sz="4000" b="1" kern="1200" dirty="0">
              <a:solidFill>
                <a:schemeClr val="bg1"/>
              </a:solidFill>
              <a:latin typeface="+mj-lt"/>
            </a:rPr>
            <a:t> de mise en place du SD-WAN</a:t>
          </a:r>
          <a:endParaRPr lang="fr-FR" sz="4000" b="1" kern="1200" dirty="0">
            <a:latin typeface="+mj-lt"/>
          </a:endParaRPr>
        </a:p>
      </dsp:txBody>
      <dsp:txXfrm>
        <a:off x="1304521" y="2000973"/>
        <a:ext cx="9041164" cy="1000486"/>
      </dsp:txXfrm>
    </dsp:sp>
    <dsp:sp modelId="{62C0C55A-864D-4EEF-B808-216B6ABC9988}">
      <dsp:nvSpPr>
        <dsp:cNvPr id="0" name=""/>
        <dsp:cNvSpPr/>
      </dsp:nvSpPr>
      <dsp:spPr>
        <a:xfrm>
          <a:off x="679217" y="1875912"/>
          <a:ext cx="1250608" cy="1250608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3A360-671A-4B78-A1DA-FB2A1ACA3EAB}">
      <dsp:nvSpPr>
        <dsp:cNvPr id="0" name=""/>
        <dsp:cNvSpPr/>
      </dsp:nvSpPr>
      <dsp:spPr>
        <a:xfrm>
          <a:off x="1304521" y="3501963"/>
          <a:ext cx="9041164" cy="1000486"/>
        </a:xfrm>
        <a:prstGeom prst="rect">
          <a:avLst/>
        </a:prstGeom>
        <a:solidFill>
          <a:srgbClr val="0C3C7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94136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latin typeface="+mj-lt"/>
              <a:cs typeface="Times New Roman" panose="02020603050405020304" pitchFamily="18" charset="0"/>
            </a:rPr>
            <a:t>Solutions et outils de réalisation </a:t>
          </a:r>
          <a:endParaRPr lang="fr-FR" sz="4000" b="1" kern="1200" dirty="0">
            <a:latin typeface="+mj-lt"/>
          </a:endParaRPr>
        </a:p>
      </dsp:txBody>
      <dsp:txXfrm>
        <a:off x="1304521" y="3501963"/>
        <a:ext cx="9041164" cy="1000486"/>
      </dsp:txXfrm>
    </dsp:sp>
    <dsp:sp modelId="{FC8748ED-5E77-4888-8797-CDABAE78C1FB}">
      <dsp:nvSpPr>
        <dsp:cNvPr id="0" name=""/>
        <dsp:cNvSpPr/>
      </dsp:nvSpPr>
      <dsp:spPr>
        <a:xfrm>
          <a:off x="679217" y="3376902"/>
          <a:ext cx="1250608" cy="1250608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00C43A-EA20-4E6C-AFAA-82F916B88348}">
      <dsp:nvSpPr>
        <dsp:cNvPr id="0" name=""/>
        <dsp:cNvSpPr/>
      </dsp:nvSpPr>
      <dsp:spPr>
        <a:xfrm>
          <a:off x="730919" y="5002953"/>
          <a:ext cx="9614765" cy="1000486"/>
        </a:xfrm>
        <a:prstGeom prst="rect">
          <a:avLst/>
        </a:prstGeom>
        <a:solidFill>
          <a:srgbClr val="0C3C7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94136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latin typeface="+mj-lt"/>
              <a:cs typeface="Times New Roman" panose="02020603050405020304" pitchFamily="18" charset="0"/>
            </a:rPr>
            <a:t>Conclusion</a:t>
          </a:r>
          <a:endParaRPr lang="fr-FR" sz="4000" b="1" kern="1200" dirty="0">
            <a:latin typeface="+mj-lt"/>
          </a:endParaRPr>
        </a:p>
      </dsp:txBody>
      <dsp:txXfrm>
        <a:off x="730919" y="5002953"/>
        <a:ext cx="9614765" cy="1000486"/>
      </dsp:txXfrm>
    </dsp:sp>
    <dsp:sp modelId="{297BC046-1DDF-4823-AEC0-5253AF00080E}">
      <dsp:nvSpPr>
        <dsp:cNvPr id="0" name=""/>
        <dsp:cNvSpPr/>
      </dsp:nvSpPr>
      <dsp:spPr>
        <a:xfrm>
          <a:off x="105615" y="4877892"/>
          <a:ext cx="1250608" cy="1250608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M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25939-E1DA-43DE-B90A-D23B44AB6210}" type="datetimeFigureOut">
              <a:rPr lang="fr-MA" smtClean="0"/>
              <a:t>21/03/2025</a:t>
            </a:fld>
            <a:endParaRPr lang="fr-M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M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43B22-F34F-44BE-8E46-DA88328CDF4B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12771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43B22-F34F-44BE-8E46-DA88328CDF4B}" type="slidenum">
              <a:rPr lang="fr-MA" smtClean="0"/>
              <a:t>2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04712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43B22-F34F-44BE-8E46-DA88328CDF4B}" type="slidenum">
              <a:rPr lang="fr-MA" smtClean="0"/>
              <a:t>11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218361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43B22-F34F-44BE-8E46-DA88328CDF4B}" type="slidenum">
              <a:rPr lang="fr-MA" smtClean="0"/>
              <a:t>12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685362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7EAFA-659D-24EB-28CE-ABE3006A9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FEBF055-894D-1BF4-6A87-B5BC0F896B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E3FCF5D-43AD-27F4-C1B8-406CAD5F5D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36A3F2-BAC0-CC98-865D-A4DAE1046C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43B22-F34F-44BE-8E46-DA88328CDF4B}" type="slidenum">
              <a:rPr lang="fr-MA" smtClean="0"/>
              <a:t>13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751641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C73B9-0B27-25EC-1DAA-34F8DFE0A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38D4143-59B8-1825-12BE-6F9A413D3A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04F62DA-2C8E-1CB1-030B-C6D0364CD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A35AAB-5E84-4D32-7083-149117BAEE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43B22-F34F-44BE-8E46-DA88328CDF4B}" type="slidenum">
              <a:rPr lang="fr-MA" smtClean="0"/>
              <a:t>14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315123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3768E-7B1E-7471-70A4-EE6828A80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5BE69D2-29ED-4B44-D64B-6D40C207D5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FBC473D-682A-B528-6DEC-5EF6772E9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54CD5B-1E62-19D9-DC44-2A020209F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43B22-F34F-44BE-8E46-DA88328CDF4B}" type="slidenum">
              <a:rPr lang="fr-MA" smtClean="0"/>
              <a:t>15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230898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43B22-F34F-44BE-8E46-DA88328CDF4B}" type="slidenum">
              <a:rPr lang="fr-MA" smtClean="0"/>
              <a:t>19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196789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/>
              <a:t>Introduction</a:t>
            </a:r>
            <a:r>
              <a:rPr lang="fr-FR" dirty="0"/>
              <a:t> Bonjour à tous, aujourd’hui nous allons aborder une transformation clé des réseaux d’entreprise : le passage de </a:t>
            </a:r>
            <a:r>
              <a:rPr lang="fr-FR" b="1" dirty="0"/>
              <a:t>MPLS</a:t>
            </a:r>
            <a:r>
              <a:rPr lang="fr-FR" dirty="0"/>
              <a:t> à </a:t>
            </a:r>
            <a:r>
              <a:rPr lang="fr-FR" b="1" dirty="0"/>
              <a:t>SD-WAN</a:t>
            </a:r>
            <a:r>
              <a:rPr lang="fr-FR" dirty="0"/>
              <a:t>. Nous verrons pourquoi MPLS atteint ses limites, comment SD-WAN révolutionne la connectivité et pourquoi </a:t>
            </a:r>
            <a:r>
              <a:rPr lang="fr-FR" b="1" dirty="0"/>
              <a:t>Fortinet Secure SD-WAN</a:t>
            </a:r>
            <a:r>
              <a:rPr lang="fr-FR" dirty="0"/>
              <a:t> est la solution idéale pour allier </a:t>
            </a:r>
            <a:r>
              <a:rPr lang="fr-FR" b="1" dirty="0"/>
              <a:t>performance et sécurité</a:t>
            </a:r>
            <a:r>
              <a:rPr lang="fr-F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43B22-F34F-44BE-8E46-DA88328CDF4B}" type="slidenum">
              <a:rPr lang="fr-MA" smtClean="0"/>
              <a:t>3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692473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MPLS a longtemps été la référence pour interconnecter les sites distants, mais il présente plusieurs </a:t>
            </a:r>
            <a:r>
              <a:rPr lang="fr-FR" b="1" dirty="0"/>
              <a:t>limitations majeures</a:t>
            </a:r>
            <a:r>
              <a:rPr lang="fr-FR" dirty="0"/>
              <a:t>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43B22-F34F-44BE-8E46-DA88328CDF4B}" type="slidenum">
              <a:rPr lang="fr-MA" smtClean="0"/>
              <a:t>4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004485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43B22-F34F-44BE-8E46-DA88328CDF4B}" type="slidenum">
              <a:rPr lang="fr-MA" smtClean="0"/>
              <a:t>5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880147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43B22-F34F-44BE-8E46-DA88328CDF4B}" type="slidenum">
              <a:rPr lang="fr-MA" smtClean="0"/>
              <a:t>6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004547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B218C-1563-21F3-606B-FB0E1667C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089B952-A8F9-771F-3153-489BDC8F8D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FF00DA2-D374-BB3E-B94E-D0F5F6392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Firewall de nouvelle génération (NGFW)</a:t>
            </a:r>
            <a:r>
              <a:rPr lang="fr-FR" dirty="0"/>
              <a:t> avec inspection approfondie des paquets (DPI) pour protéger contre les menaces avancées.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Système de prévention des intrusions (IPS)</a:t>
            </a:r>
            <a:r>
              <a:rPr lang="fr-FR" dirty="0"/>
              <a:t>, filtrage web, et détection des malwares.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VPN SSL et </a:t>
            </a:r>
            <a:r>
              <a:rPr lang="fr-FR" b="1" dirty="0" err="1"/>
              <a:t>IPSec</a:t>
            </a:r>
            <a:r>
              <a:rPr lang="fr-FR" dirty="0"/>
              <a:t> intégrés pour sécuriser les connexions entre les sites distants.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Contrôle d'accès basé sur l'identité</a:t>
            </a:r>
            <a:r>
              <a:rPr lang="fr-FR" dirty="0"/>
              <a:t> et </a:t>
            </a:r>
            <a:r>
              <a:rPr lang="fr-FR" b="1" dirty="0"/>
              <a:t>fonctionnalités </a:t>
            </a:r>
            <a:r>
              <a:rPr lang="fr-FR" b="1" dirty="0" err="1"/>
              <a:t>Zero</a:t>
            </a:r>
            <a:r>
              <a:rPr lang="fr-FR" b="1" dirty="0"/>
              <a:t> Trust</a:t>
            </a:r>
            <a:r>
              <a:rPr lang="fr-FR" dirty="0"/>
              <a:t> pour la segmentation du réseau.</a:t>
            </a:r>
          </a:p>
          <a:p>
            <a:r>
              <a:rPr lang="fr-FR" dirty="0"/>
              <a:t>Cela permet à Fortinet de fournir une solution </a:t>
            </a:r>
            <a:r>
              <a:rPr lang="fr-FR" b="1" dirty="0"/>
              <a:t>SD-WAN hautement sécurisée</a:t>
            </a:r>
            <a:r>
              <a:rPr lang="fr-FR" dirty="0"/>
              <a:t>, avec une </a:t>
            </a:r>
            <a:r>
              <a:rPr lang="fr-FR" b="1" dirty="0"/>
              <a:t>visibilité complète</a:t>
            </a:r>
            <a:r>
              <a:rPr lang="fr-FR" dirty="0"/>
              <a:t> et une </a:t>
            </a:r>
            <a:r>
              <a:rPr lang="fr-FR" b="1" dirty="0"/>
              <a:t>protection contre les cyberattaques</a:t>
            </a:r>
            <a:r>
              <a:rPr lang="fr-FR" dirty="0"/>
              <a:t>, ce qui n’est pas toujours le cas avec des solutions comme Meraki, qui offrent des fonctionnalités de sécurité de base.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179602-3007-6401-DF76-93CF7643DE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43B22-F34F-44BE-8E46-DA88328CDF4B}" type="slidenum">
              <a:rPr lang="fr-MA" smtClean="0"/>
              <a:t>7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134985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472A0-B515-F572-340F-5F553C8C9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AC88AC8-DF12-8F9F-B773-197D14B858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9ECCED3-DC58-EAE0-1A78-DE526E595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5E07D7-45D5-2DD1-927D-21B19D314C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43B22-F34F-44BE-8E46-DA88328CDF4B}" type="slidenum">
              <a:rPr lang="fr-MA" smtClean="0"/>
              <a:t>8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156432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43B22-F34F-44BE-8E46-DA88328CDF4B}" type="slidenum">
              <a:rPr lang="fr-MA" smtClean="0"/>
              <a:t>9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056061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43B22-F34F-44BE-8E46-DA88328CDF4B}" type="slidenum">
              <a:rPr lang="fr-MA" smtClean="0"/>
              <a:t>10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07694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ADA7-0504-4420-9560-37480552AD0E}" type="datetime1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F744-F11F-4F5F-8526-3E5BE96CFD17}" type="datetime1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98D1-EA9B-4959-B47D-EFD357CEC168}" type="datetime1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3F4A-A0F7-4657-9BC6-24C42030B476}" type="datetime1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A4C-0E49-44EE-B6D4-7D3A137F62FF}" type="datetime1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2AC3-E5B6-4314-9D84-39D6C3B7D446}" type="datetime1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CD82-0850-452A-A6BF-4876327C5DC7}" type="datetime1">
              <a:rPr lang="en-US" smtClean="0"/>
              <a:t>3/21/2025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308E-0684-4F81-B5E3-000569D8DBD0}" type="datetime1">
              <a:rPr lang="en-US" smtClean="0"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55D2-7ED5-464D-AC94-3F09AB365DE7}" type="datetime1">
              <a:rPr lang="en-US" smtClean="0"/>
              <a:t>3/21/2025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273C-23AB-4B86-A191-2FDB3A79479D}" type="datetime1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A4F7-8E0C-403D-BCC3-247294174C6C}" type="datetime1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1EAE4-9413-47A8-8EB0-B97D6398840D}" type="datetime1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jpe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 29">
            <a:extLst>
              <a:ext uri="{FF2B5EF4-FFF2-40B4-BE49-F238E27FC236}">
                <a16:creationId xmlns:a16="http://schemas.microsoft.com/office/drawing/2014/main" id="{F923E2BC-A56C-44AE-9238-D4CCB8986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52483"/>
            <a:ext cx="2779245" cy="156110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89D742F-76F9-4F10-B67B-E13F658403A4}"/>
              </a:ext>
            </a:extLst>
          </p:cNvPr>
          <p:cNvSpPr txBox="1"/>
          <p:nvPr/>
        </p:nvSpPr>
        <p:spPr>
          <a:xfrm>
            <a:off x="5173788" y="417374"/>
            <a:ext cx="78526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Royaume du Maroc</a:t>
            </a:r>
          </a:p>
          <a:p>
            <a:pPr algn="ctr"/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Université Abdelmalek Essaâdi – Tanger</a:t>
            </a:r>
          </a:p>
          <a:p>
            <a:pPr algn="ctr"/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ÉCOLE NATIONALE DES SCIENCES APPLIQUÉES DE TANGER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2F4B543-E56C-4731-8032-B2F683C16736}"/>
              </a:ext>
            </a:extLst>
          </p:cNvPr>
          <p:cNvSpPr txBox="1"/>
          <p:nvPr/>
        </p:nvSpPr>
        <p:spPr>
          <a:xfrm>
            <a:off x="6702708" y="9680257"/>
            <a:ext cx="49558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Année universitaire: 2024/2025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6B6800-EE18-AAD5-4252-A4FA6F56A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3400" y="142827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314EE03-9BE6-1404-5ED1-80E4C995DABD}"/>
              </a:ext>
            </a:extLst>
          </p:cNvPr>
          <p:cNvSpPr txBox="1"/>
          <p:nvPr/>
        </p:nvSpPr>
        <p:spPr>
          <a:xfrm>
            <a:off x="2571749" y="4335850"/>
            <a:ext cx="13334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/>
              <a:t>Sécurisation et Optimisation du Réseau : </a:t>
            </a:r>
          </a:p>
          <a:p>
            <a:pPr algn="ctr"/>
            <a:endParaRPr lang="fr-FR" sz="4800" dirty="0"/>
          </a:p>
          <a:p>
            <a:pPr algn="ctr"/>
            <a:r>
              <a:rPr lang="fr-FR" sz="4800" dirty="0"/>
              <a:t>Mise en Place d’une Architecture SD-WAN Avancée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F0FC74-6C29-2F2C-E065-1C94569D0F18}"/>
              </a:ext>
            </a:extLst>
          </p:cNvPr>
          <p:cNvSpPr txBox="1"/>
          <p:nvPr/>
        </p:nvSpPr>
        <p:spPr>
          <a:xfrm>
            <a:off x="13563600" y="8118889"/>
            <a:ext cx="59351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Présenté par : </a:t>
            </a:r>
          </a:p>
          <a:p>
            <a:endParaRPr lang="fr-FR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ZEMRAG Salma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CC7A954-FAF7-E2E1-232F-AC96A188DEEF}"/>
              </a:ext>
            </a:extLst>
          </p:cNvPr>
          <p:cNvCxnSpPr>
            <a:cxnSpLocks/>
          </p:cNvCxnSpPr>
          <p:nvPr/>
        </p:nvCxnSpPr>
        <p:spPr>
          <a:xfrm flipV="1">
            <a:off x="190499" y="3679823"/>
            <a:ext cx="18097501" cy="84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BD778FA-FEEE-23DB-89A2-1D614E077464}"/>
              </a:ext>
            </a:extLst>
          </p:cNvPr>
          <p:cNvCxnSpPr>
            <a:cxnSpLocks/>
          </p:cNvCxnSpPr>
          <p:nvPr/>
        </p:nvCxnSpPr>
        <p:spPr>
          <a:xfrm flipV="1">
            <a:off x="190499" y="7401321"/>
            <a:ext cx="18097501" cy="45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2BB7651D-B570-F1A0-223F-3816AA02DD33}"/>
              </a:ext>
            </a:extLst>
          </p:cNvPr>
          <p:cNvSpPr txBox="1"/>
          <p:nvPr/>
        </p:nvSpPr>
        <p:spPr>
          <a:xfrm>
            <a:off x="573650" y="8118889"/>
            <a:ext cx="59351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Encadré par : </a:t>
            </a:r>
          </a:p>
          <a:p>
            <a:endParaRPr lang="fr-FR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M . KOURI Mohamed </a:t>
            </a:r>
            <a:endParaRPr lang="fr-F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61016" y="1374903"/>
            <a:ext cx="664451" cy="0"/>
          </a:xfrm>
          <a:prstGeom prst="line">
            <a:avLst/>
          </a:prstGeom>
          <a:ln w="1905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17"/>
          <p:cNvSpPr txBox="1"/>
          <p:nvPr/>
        </p:nvSpPr>
        <p:spPr>
          <a:xfrm>
            <a:off x="1061016" y="1000125"/>
            <a:ext cx="5182413" cy="228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94"/>
              </a:lnSpc>
            </a:pPr>
            <a:r>
              <a:rPr lang="en-US" sz="1424" spc="425" dirty="0">
                <a:solidFill>
                  <a:schemeClr val="accent5">
                    <a:lumMod val="75000"/>
                  </a:schemeClr>
                </a:solidFill>
                <a:latin typeface="Cy Grotesk Wide"/>
              </a:rPr>
              <a:t>ÉTAT D’ART DU SD-WAN</a:t>
            </a:r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0F9B8BF4-C669-4FE4-9232-A563FD72BD15}"/>
              </a:ext>
            </a:extLst>
          </p:cNvPr>
          <p:cNvGrpSpPr/>
          <p:nvPr/>
        </p:nvGrpSpPr>
        <p:grpSpPr>
          <a:xfrm rot="5400000">
            <a:off x="11123706" y="-3565557"/>
            <a:ext cx="2289462" cy="8230074"/>
            <a:chOff x="0" y="0"/>
            <a:chExt cx="487267" cy="183189"/>
          </a:xfrm>
          <a:solidFill>
            <a:schemeClr val="accent5">
              <a:lumMod val="75000"/>
            </a:schemeClr>
          </a:solidFill>
        </p:grpSpPr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3E3F012E-DD5C-4444-A2DC-FB8DBB641FA8}"/>
                </a:ext>
              </a:extLst>
            </p:cNvPr>
            <p:cNvSpPr/>
            <p:nvPr/>
          </p:nvSpPr>
          <p:spPr>
            <a:xfrm>
              <a:off x="0" y="0"/>
              <a:ext cx="487267" cy="183189"/>
            </a:xfrm>
            <a:custGeom>
              <a:avLst/>
              <a:gdLst/>
              <a:ahLst/>
              <a:cxnLst/>
              <a:rect l="l" t="t" r="r" b="b"/>
              <a:pathLst>
                <a:path w="487267" h="183189">
                  <a:moveTo>
                    <a:pt x="0" y="0"/>
                  </a:moveTo>
                  <a:lnTo>
                    <a:pt x="487267" y="0"/>
                  </a:lnTo>
                  <a:lnTo>
                    <a:pt x="487267" y="183189"/>
                  </a:lnTo>
                  <a:lnTo>
                    <a:pt x="0" y="18318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TextBox 12">
              <a:extLst>
                <a:ext uri="{FF2B5EF4-FFF2-40B4-BE49-F238E27FC236}">
                  <a16:creationId xmlns:a16="http://schemas.microsoft.com/office/drawing/2014/main" id="{0E049293-7336-479F-A370-B0F0DDBE607F}"/>
                </a:ext>
              </a:extLst>
            </p:cNvPr>
            <p:cNvSpPr txBox="1"/>
            <p:nvPr/>
          </p:nvSpPr>
          <p:spPr>
            <a:xfrm>
              <a:off x="0" y="-38100"/>
              <a:ext cx="487267" cy="221289"/>
            </a:xfrm>
            <a:prstGeom prst="rect">
              <a:avLst/>
            </a:prstGeom>
            <a:grpFill/>
            <a:ln>
              <a:noFill/>
            </a:ln>
          </p:spPr>
          <p:txBody>
            <a:bodyPr lIns="49214" tIns="49214" rIns="49214" bIns="49214" rtlCol="0" anchor="ctr"/>
            <a:lstStyle/>
            <a:p>
              <a:pPr algn="ctr">
                <a:lnSpc>
                  <a:spcPts val="2490"/>
                </a:lnSpc>
              </a:pPr>
              <a:endParaRPr/>
            </a:p>
          </p:txBody>
        </p:sp>
      </p:grpSp>
      <p:sp>
        <p:nvSpPr>
          <p:cNvPr id="32" name="ZoneTexte 31">
            <a:extLst>
              <a:ext uri="{FF2B5EF4-FFF2-40B4-BE49-F238E27FC236}">
                <a16:creationId xmlns:a16="http://schemas.microsoft.com/office/drawing/2014/main" id="{6C43FA13-FE02-49A2-8FBD-84C65B305106}"/>
              </a:ext>
            </a:extLst>
          </p:cNvPr>
          <p:cNvSpPr txBox="1"/>
          <p:nvPr/>
        </p:nvSpPr>
        <p:spPr>
          <a:xfrm>
            <a:off x="11277600" y="767195"/>
            <a:ext cx="5105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Membre et zones SD-WAN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484E59-B80D-4460-8DEB-0754CB785A97}"/>
              </a:ext>
            </a:extLst>
          </p:cNvPr>
          <p:cNvSpPr/>
          <p:nvPr/>
        </p:nvSpPr>
        <p:spPr>
          <a:xfrm>
            <a:off x="17399856" y="9345470"/>
            <a:ext cx="685800" cy="941530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DCAFFD5-E8A1-EB55-14F5-C66DA3A63F33}"/>
              </a:ext>
            </a:extLst>
          </p:cNvPr>
          <p:cNvSpPr txBox="1"/>
          <p:nvPr/>
        </p:nvSpPr>
        <p:spPr>
          <a:xfrm>
            <a:off x="838200" y="3035397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>
              <a:buFont typeface="Wingdings" panose="05000000000000000000" pitchFamily="2" charset="2"/>
              <a:buChar char="§"/>
            </a:pPr>
            <a:r>
              <a:rPr lang="fr-FR" sz="2400" dirty="0">
                <a:latin typeface="Calibri" panose="020F0502020204030204" pitchFamily="34" charset="0"/>
              </a:rPr>
              <a:t>CONFIGURATION DES MEMBRES ET ZONE SUR CHAQUE FORTIGATE :</a:t>
            </a:r>
            <a:endParaRPr lang="fr-FR" sz="24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28FE74-F63E-5751-BA23-5BCD5D927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802" y="4841761"/>
            <a:ext cx="10104396" cy="309791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62AEF26-8D5B-B801-9070-BFAC7BAB7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302" y="4541645"/>
            <a:ext cx="9531395" cy="339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344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7531E-6 L 0 0.61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61016" y="1374903"/>
            <a:ext cx="664451" cy="0"/>
          </a:xfrm>
          <a:prstGeom prst="line">
            <a:avLst/>
          </a:prstGeom>
          <a:ln w="1905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0F9B8BF4-C669-4FE4-9232-A563FD72BD15}"/>
              </a:ext>
            </a:extLst>
          </p:cNvPr>
          <p:cNvGrpSpPr/>
          <p:nvPr/>
        </p:nvGrpSpPr>
        <p:grpSpPr>
          <a:xfrm rot="5400000">
            <a:off x="11123706" y="-3565557"/>
            <a:ext cx="2289462" cy="8230074"/>
            <a:chOff x="0" y="0"/>
            <a:chExt cx="487267" cy="183189"/>
          </a:xfrm>
          <a:solidFill>
            <a:schemeClr val="accent5">
              <a:lumMod val="75000"/>
            </a:schemeClr>
          </a:solidFill>
        </p:grpSpPr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3E3F012E-DD5C-4444-A2DC-FB8DBB641FA8}"/>
                </a:ext>
              </a:extLst>
            </p:cNvPr>
            <p:cNvSpPr/>
            <p:nvPr/>
          </p:nvSpPr>
          <p:spPr>
            <a:xfrm>
              <a:off x="0" y="0"/>
              <a:ext cx="487267" cy="183189"/>
            </a:xfrm>
            <a:custGeom>
              <a:avLst/>
              <a:gdLst/>
              <a:ahLst/>
              <a:cxnLst/>
              <a:rect l="l" t="t" r="r" b="b"/>
              <a:pathLst>
                <a:path w="487267" h="183189">
                  <a:moveTo>
                    <a:pt x="0" y="0"/>
                  </a:moveTo>
                  <a:lnTo>
                    <a:pt x="487267" y="0"/>
                  </a:lnTo>
                  <a:lnTo>
                    <a:pt x="487267" y="183189"/>
                  </a:lnTo>
                  <a:lnTo>
                    <a:pt x="0" y="18318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TextBox 12">
              <a:extLst>
                <a:ext uri="{FF2B5EF4-FFF2-40B4-BE49-F238E27FC236}">
                  <a16:creationId xmlns:a16="http://schemas.microsoft.com/office/drawing/2014/main" id="{0E049293-7336-479F-A370-B0F0DDBE607F}"/>
                </a:ext>
              </a:extLst>
            </p:cNvPr>
            <p:cNvSpPr txBox="1"/>
            <p:nvPr/>
          </p:nvSpPr>
          <p:spPr>
            <a:xfrm>
              <a:off x="0" y="-38100"/>
              <a:ext cx="487267" cy="221289"/>
            </a:xfrm>
            <a:prstGeom prst="rect">
              <a:avLst/>
            </a:prstGeom>
            <a:grpFill/>
            <a:ln>
              <a:noFill/>
            </a:ln>
          </p:spPr>
          <p:txBody>
            <a:bodyPr lIns="49214" tIns="49214" rIns="49214" bIns="49214" rtlCol="0" anchor="ctr"/>
            <a:lstStyle/>
            <a:p>
              <a:pPr algn="ctr">
                <a:lnSpc>
                  <a:spcPts val="2490"/>
                </a:lnSpc>
              </a:pPr>
              <a:endParaRPr/>
            </a:p>
          </p:txBody>
        </p:sp>
      </p:grpSp>
      <p:sp>
        <p:nvSpPr>
          <p:cNvPr id="32" name="ZoneTexte 31">
            <a:extLst>
              <a:ext uri="{FF2B5EF4-FFF2-40B4-BE49-F238E27FC236}">
                <a16:creationId xmlns:a16="http://schemas.microsoft.com/office/drawing/2014/main" id="{6C43FA13-FE02-49A2-8FBD-84C65B305106}"/>
              </a:ext>
            </a:extLst>
          </p:cNvPr>
          <p:cNvSpPr txBox="1"/>
          <p:nvPr/>
        </p:nvSpPr>
        <p:spPr>
          <a:xfrm>
            <a:off x="10791851" y="790128"/>
            <a:ext cx="8159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Performances SLAs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C18185-AF4D-4D97-9B48-E1C600E9B4E8}"/>
              </a:ext>
            </a:extLst>
          </p:cNvPr>
          <p:cNvSpPr/>
          <p:nvPr/>
        </p:nvSpPr>
        <p:spPr>
          <a:xfrm>
            <a:off x="17399856" y="9345470"/>
            <a:ext cx="685800" cy="941530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3" name="TextBox 17">
            <a:extLst>
              <a:ext uri="{FF2B5EF4-FFF2-40B4-BE49-F238E27FC236}">
                <a16:creationId xmlns:a16="http://schemas.microsoft.com/office/drawing/2014/main" id="{73391554-F2BD-053E-74A9-2DA36C88DB81}"/>
              </a:ext>
            </a:extLst>
          </p:cNvPr>
          <p:cNvSpPr txBox="1"/>
          <p:nvPr/>
        </p:nvSpPr>
        <p:spPr>
          <a:xfrm>
            <a:off x="1061016" y="1000125"/>
            <a:ext cx="5182413" cy="228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94"/>
              </a:lnSpc>
            </a:pPr>
            <a:r>
              <a:rPr lang="en-US" sz="1424" spc="425" dirty="0">
                <a:solidFill>
                  <a:schemeClr val="accent5">
                    <a:lumMod val="75000"/>
                  </a:schemeClr>
                </a:solidFill>
                <a:latin typeface="Cy Grotesk Wide"/>
              </a:rPr>
              <a:t>ÉTAT D’ART DU SD-WAN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6FCFD11-6C40-0EDC-C74C-A64535220C5B}"/>
              </a:ext>
            </a:extLst>
          </p:cNvPr>
          <p:cNvSpPr txBox="1"/>
          <p:nvPr/>
        </p:nvSpPr>
        <p:spPr>
          <a:xfrm>
            <a:off x="838200" y="3035397"/>
            <a:ext cx="9601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>
              <a:buFont typeface="Wingdings" panose="05000000000000000000" pitchFamily="2" charset="2"/>
              <a:buChar char="§"/>
            </a:pPr>
            <a:r>
              <a:rPr lang="fr-FR" sz="2400" dirty="0">
                <a:latin typeface="Calibri" panose="020F0502020204030204" pitchFamily="34" charset="0"/>
              </a:rPr>
              <a:t>CONFIGURATION DES PERFORMANCES SLAs SUR CHAQUE FORTIGATE :</a:t>
            </a:r>
            <a:endParaRPr lang="fr-FR" sz="24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93055A-ACF1-CBCF-CDD7-4084509F8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108" y="3914775"/>
            <a:ext cx="9941783" cy="575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AFD0F08-5613-094C-660F-8B1E08335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521" y="4229100"/>
            <a:ext cx="10120370" cy="46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978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8.64198E-7 L 0 0.66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61016" y="1374903"/>
            <a:ext cx="664451" cy="0"/>
          </a:xfrm>
          <a:prstGeom prst="line">
            <a:avLst/>
          </a:prstGeom>
          <a:ln w="1905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0F9B8BF4-C669-4FE4-9232-A563FD72BD15}"/>
              </a:ext>
            </a:extLst>
          </p:cNvPr>
          <p:cNvGrpSpPr/>
          <p:nvPr/>
        </p:nvGrpSpPr>
        <p:grpSpPr>
          <a:xfrm rot="5400000">
            <a:off x="11123706" y="-3565557"/>
            <a:ext cx="2289462" cy="8230074"/>
            <a:chOff x="0" y="0"/>
            <a:chExt cx="487267" cy="183189"/>
          </a:xfrm>
          <a:solidFill>
            <a:schemeClr val="accent5">
              <a:lumMod val="75000"/>
            </a:schemeClr>
          </a:solidFill>
        </p:grpSpPr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3E3F012E-DD5C-4444-A2DC-FB8DBB641FA8}"/>
                </a:ext>
              </a:extLst>
            </p:cNvPr>
            <p:cNvSpPr/>
            <p:nvPr/>
          </p:nvSpPr>
          <p:spPr>
            <a:xfrm>
              <a:off x="0" y="0"/>
              <a:ext cx="487267" cy="183189"/>
            </a:xfrm>
            <a:custGeom>
              <a:avLst/>
              <a:gdLst/>
              <a:ahLst/>
              <a:cxnLst/>
              <a:rect l="l" t="t" r="r" b="b"/>
              <a:pathLst>
                <a:path w="487267" h="183189">
                  <a:moveTo>
                    <a:pt x="0" y="0"/>
                  </a:moveTo>
                  <a:lnTo>
                    <a:pt x="487267" y="0"/>
                  </a:lnTo>
                  <a:lnTo>
                    <a:pt x="487267" y="183189"/>
                  </a:lnTo>
                  <a:lnTo>
                    <a:pt x="0" y="18318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TextBox 12">
              <a:extLst>
                <a:ext uri="{FF2B5EF4-FFF2-40B4-BE49-F238E27FC236}">
                  <a16:creationId xmlns:a16="http://schemas.microsoft.com/office/drawing/2014/main" id="{0E049293-7336-479F-A370-B0F0DDBE607F}"/>
                </a:ext>
              </a:extLst>
            </p:cNvPr>
            <p:cNvSpPr txBox="1"/>
            <p:nvPr/>
          </p:nvSpPr>
          <p:spPr>
            <a:xfrm>
              <a:off x="0" y="-38100"/>
              <a:ext cx="487267" cy="221289"/>
            </a:xfrm>
            <a:prstGeom prst="rect">
              <a:avLst/>
            </a:prstGeom>
            <a:grpFill/>
            <a:ln>
              <a:noFill/>
            </a:ln>
          </p:spPr>
          <p:txBody>
            <a:bodyPr lIns="49214" tIns="49214" rIns="49214" bIns="49214" rtlCol="0" anchor="ctr"/>
            <a:lstStyle/>
            <a:p>
              <a:pPr algn="ctr">
                <a:lnSpc>
                  <a:spcPts val="2490"/>
                </a:lnSpc>
              </a:pPr>
              <a:endParaRPr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0A71CF-6096-4580-90F2-601CE8EFE842}"/>
              </a:ext>
            </a:extLst>
          </p:cNvPr>
          <p:cNvSpPr/>
          <p:nvPr/>
        </p:nvSpPr>
        <p:spPr>
          <a:xfrm>
            <a:off x="17399856" y="9345470"/>
            <a:ext cx="685800" cy="941530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3" name="TextBox 17">
            <a:extLst>
              <a:ext uri="{FF2B5EF4-FFF2-40B4-BE49-F238E27FC236}">
                <a16:creationId xmlns:a16="http://schemas.microsoft.com/office/drawing/2014/main" id="{6CE23F51-0DF1-4D52-244D-6F293218A238}"/>
              </a:ext>
            </a:extLst>
          </p:cNvPr>
          <p:cNvSpPr txBox="1"/>
          <p:nvPr/>
        </p:nvSpPr>
        <p:spPr>
          <a:xfrm>
            <a:off x="1061016" y="1000125"/>
            <a:ext cx="5182413" cy="228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94"/>
              </a:lnSpc>
            </a:pPr>
            <a:r>
              <a:rPr lang="en-US" sz="1424" spc="425" dirty="0">
                <a:solidFill>
                  <a:schemeClr val="accent5">
                    <a:lumMod val="75000"/>
                  </a:schemeClr>
                </a:solidFill>
                <a:latin typeface="Cy Grotesk Wide"/>
              </a:rPr>
              <a:t>ÉTAT D’ART DU SD-WAN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729665D-C185-9BC4-3591-9D4F70FD6DA7}"/>
              </a:ext>
            </a:extLst>
          </p:cNvPr>
          <p:cNvSpPr txBox="1"/>
          <p:nvPr/>
        </p:nvSpPr>
        <p:spPr>
          <a:xfrm>
            <a:off x="10791851" y="790128"/>
            <a:ext cx="8159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Règles SD-WAN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F91EE82-8A80-F8AA-52F3-7C1B1B4527D3}"/>
              </a:ext>
            </a:extLst>
          </p:cNvPr>
          <p:cNvSpPr txBox="1"/>
          <p:nvPr/>
        </p:nvSpPr>
        <p:spPr>
          <a:xfrm>
            <a:off x="609600" y="2681662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>
              <a:buFont typeface="Wingdings" panose="05000000000000000000" pitchFamily="2" charset="2"/>
              <a:buChar char="§"/>
            </a:pPr>
            <a:r>
              <a:rPr lang="fr-FR" sz="2400" dirty="0">
                <a:latin typeface="Calibri" panose="020F0502020204030204" pitchFamily="34" charset="0"/>
              </a:rPr>
              <a:t>CONFIGURATION DES REGLES SUR CHAQUE FORTIGATE :</a:t>
            </a:r>
            <a:endParaRPr lang="fr-FR" sz="24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947CADA-9402-425B-B13E-9DFBE1C83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906" y="3562318"/>
            <a:ext cx="10953750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EBE953F-187B-EEDF-5459-E14FB0B0F529}"/>
              </a:ext>
            </a:extLst>
          </p:cNvPr>
          <p:cNvSpPr txBox="1"/>
          <p:nvPr/>
        </p:nvSpPr>
        <p:spPr>
          <a:xfrm>
            <a:off x="202344" y="3771899"/>
            <a:ext cx="947650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🔹 </a:t>
            </a:r>
            <a:r>
              <a:rPr lang="fr-FR" b="1" dirty="0"/>
              <a:t>Source IP (source-</a:t>
            </a:r>
            <a:r>
              <a:rPr lang="fr-FR" b="1" dirty="0" err="1"/>
              <a:t>ip</a:t>
            </a:r>
            <a:r>
              <a:rPr lang="fr-FR" b="1" dirty="0"/>
              <a:t>-</a:t>
            </a:r>
            <a:r>
              <a:rPr lang="fr-FR" b="1" dirty="0" err="1"/>
              <a:t>based</a:t>
            </a:r>
            <a:r>
              <a:rPr lang="fr-FR" b="1" dirty="0"/>
              <a:t>) [Par défaut]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Répartit le trafic entre les interfaces.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Une même source IP utilise toujours le même chemin.</a:t>
            </a:r>
          </a:p>
          <a:p>
            <a:r>
              <a:rPr lang="fr-FR" dirty="0"/>
              <a:t>🔹 </a:t>
            </a:r>
            <a:r>
              <a:rPr lang="fr-FR" b="1" dirty="0"/>
              <a:t>Sessions (</a:t>
            </a:r>
            <a:r>
              <a:rPr lang="fr-FR" b="1" dirty="0" err="1"/>
              <a:t>weight-based</a:t>
            </a:r>
            <a:r>
              <a:rPr lang="fr-FR" b="1" dirty="0"/>
              <a:t>)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Répartition selon le </a:t>
            </a:r>
            <a:r>
              <a:rPr lang="fr-FR" b="1" dirty="0"/>
              <a:t>nombre de sessions</a:t>
            </a:r>
            <a:r>
              <a:rPr lang="fr-FR" dirty="0"/>
              <a:t> ouvertes.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Chaque interface a un </a:t>
            </a:r>
            <a:r>
              <a:rPr lang="fr-FR" b="1" dirty="0"/>
              <a:t>poids</a:t>
            </a:r>
            <a:r>
              <a:rPr lang="fr-FR" dirty="0"/>
              <a:t> qui définit son pourcentage de sessions.</a:t>
            </a:r>
          </a:p>
          <a:p>
            <a:r>
              <a:rPr lang="fr-FR" dirty="0"/>
              <a:t>🔹 </a:t>
            </a:r>
            <a:r>
              <a:rPr lang="fr-FR" b="1" dirty="0" err="1"/>
              <a:t>Spillover</a:t>
            </a:r>
            <a:r>
              <a:rPr lang="fr-FR" b="1" dirty="0"/>
              <a:t> (usage-</a:t>
            </a:r>
            <a:r>
              <a:rPr lang="fr-FR" b="1" dirty="0" err="1"/>
              <a:t>based</a:t>
            </a:r>
            <a:r>
              <a:rPr lang="fr-FR" b="1" dirty="0"/>
              <a:t>)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Utilise une interface jusqu'à </a:t>
            </a:r>
            <a:r>
              <a:rPr lang="fr-FR" b="1" dirty="0"/>
              <a:t>atteindre un seuil</a:t>
            </a:r>
            <a:r>
              <a:rPr lang="fr-FR" dirty="0"/>
              <a:t> de bande passante.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Le trafic bascule ensuite sur une autre interface.</a:t>
            </a:r>
          </a:p>
          <a:p>
            <a:r>
              <a:rPr lang="fr-FR" dirty="0"/>
              <a:t>🔹 </a:t>
            </a:r>
            <a:r>
              <a:rPr lang="fr-FR" b="1" dirty="0"/>
              <a:t>Source-Destination IP (source-</a:t>
            </a:r>
            <a:r>
              <a:rPr lang="fr-FR" b="1" dirty="0" err="1"/>
              <a:t>dest</a:t>
            </a:r>
            <a:r>
              <a:rPr lang="fr-FR" b="1" dirty="0"/>
              <a:t>-</a:t>
            </a:r>
            <a:r>
              <a:rPr lang="fr-FR" b="1" dirty="0" err="1"/>
              <a:t>ip-based</a:t>
            </a:r>
            <a:r>
              <a:rPr lang="fr-FR" b="1" dirty="0"/>
              <a:t>)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Répartition équitable entre les interfaces.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Une même </a:t>
            </a:r>
            <a:r>
              <a:rPr lang="fr-FR" b="1" dirty="0"/>
              <a:t>combinaison source-destination</a:t>
            </a:r>
            <a:r>
              <a:rPr lang="fr-FR" dirty="0"/>
              <a:t> prend toujours le même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chemin.</a:t>
            </a:r>
          </a:p>
          <a:p>
            <a:r>
              <a:rPr lang="fr-FR" dirty="0"/>
              <a:t>🔹 </a:t>
            </a:r>
            <a:r>
              <a:rPr lang="fr-FR" b="1" dirty="0"/>
              <a:t>Volume (</a:t>
            </a:r>
            <a:r>
              <a:rPr lang="fr-FR" b="1" dirty="0" err="1"/>
              <a:t>measured</a:t>
            </a:r>
            <a:r>
              <a:rPr lang="fr-FR" b="1" dirty="0"/>
              <a:t>-volume-</a:t>
            </a:r>
            <a:r>
              <a:rPr lang="fr-FR" b="1" dirty="0" err="1"/>
              <a:t>based</a:t>
            </a:r>
            <a:r>
              <a:rPr lang="fr-FR" b="1" dirty="0"/>
              <a:t>)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Répartition selon le </a:t>
            </a:r>
            <a:r>
              <a:rPr lang="fr-FR" b="1" dirty="0"/>
              <a:t>nombre de paquets envoyés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Chaque interface a un </a:t>
            </a:r>
            <a:r>
              <a:rPr lang="fr-FR" b="1" dirty="0"/>
              <a:t>poids</a:t>
            </a:r>
            <a:r>
              <a:rPr lang="fr-FR" dirty="0"/>
              <a:t> pour ajuster la charge.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5B1A890-3D5F-9A5E-10A2-888C7D3AE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431" y="3652805"/>
            <a:ext cx="10953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260D8F2-280D-2230-0814-6A9B11523B1F}"/>
              </a:ext>
            </a:extLst>
          </p:cNvPr>
          <p:cNvSpPr txBox="1"/>
          <p:nvPr/>
        </p:nvSpPr>
        <p:spPr>
          <a:xfrm>
            <a:off x="192819" y="4127313"/>
            <a:ext cx="597130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🔹 </a:t>
            </a:r>
            <a:r>
              <a:rPr lang="fr-FR" b="1" dirty="0" err="1"/>
              <a:t>Automatic</a:t>
            </a:r>
            <a:r>
              <a:rPr lang="fr-FR" b="1" dirty="0"/>
              <a:t> </a:t>
            </a:r>
            <a:r>
              <a:rPr lang="fr-FR" b="1" dirty="0" err="1"/>
              <a:t>Strategy</a:t>
            </a:r>
            <a:r>
              <a:rPr lang="fr-FR" b="1" dirty="0"/>
              <a:t> (Auto)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Sélectionne </a:t>
            </a:r>
            <a:r>
              <a:rPr lang="fr-FR" b="1" dirty="0"/>
              <a:t>l’interface de moins bonne qualité disponible</a:t>
            </a:r>
            <a:r>
              <a:rPr lang="fr-FR" dirty="0"/>
              <a:t> pour le trafic ciblé.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Utilise un </a:t>
            </a:r>
            <a:r>
              <a:rPr lang="fr-FR" b="1" dirty="0"/>
              <a:t>SLA</a:t>
            </a:r>
            <a:r>
              <a:rPr lang="fr-FR" dirty="0"/>
              <a:t> pour évaluer la latence, le </a:t>
            </a:r>
            <a:r>
              <a:rPr lang="fr-FR" dirty="0" err="1"/>
              <a:t>jitter</a:t>
            </a:r>
            <a:r>
              <a:rPr lang="fr-FR" dirty="0"/>
              <a:t> et la perte de paquets.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Idéal pour </a:t>
            </a:r>
            <a:r>
              <a:rPr lang="fr-FR" b="1" dirty="0"/>
              <a:t>déplacer le trafic non critique</a:t>
            </a:r>
            <a:r>
              <a:rPr lang="fr-FR" dirty="0"/>
              <a:t> vers des liens de moindre qualité.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Uniquement configurable en CLI</a:t>
            </a:r>
            <a:r>
              <a:rPr lang="fr-FR" dirty="0"/>
              <a:t> (non disponible en GUI).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Permet d'</a:t>
            </a:r>
            <a:r>
              <a:rPr lang="fr-FR" b="1" dirty="0"/>
              <a:t>éviter de surcharger les liens de meilleure qualité</a:t>
            </a:r>
            <a:r>
              <a:rPr lang="fr-FR" dirty="0"/>
              <a:t>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3F7D486-0001-B089-937D-13B1B1160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3091" y="3185350"/>
            <a:ext cx="4410691" cy="522995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D67DBEF-6969-123D-2E44-2C99E0BCF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060" y="3541936"/>
            <a:ext cx="5959054" cy="624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A85E923-5437-1C27-0F15-16779C7BF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83" y="2363610"/>
            <a:ext cx="8677275" cy="780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2AE2ACAA-9A15-D8CB-9E97-9E65CA6EA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235" y="2017154"/>
            <a:ext cx="7287075" cy="817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9445A95-9AD5-DD57-53E8-75A34B3C92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8847" y="4393256"/>
            <a:ext cx="5959054" cy="289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54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7222E-6 -4.07407E-6 L -0.00365 0.670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335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3889E-6 -4.07407E-6 L -0.00252 0.7356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3677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07407E-6 L 0.00069 0.7578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37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-0.00416 0.7509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3754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85185E-6 L -0.00295 0.6916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" y="3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93827E-7 L 0.00191 0.8541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" y="427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0556E-6 -6.17284E-7 L -0.004 0.8966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448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55C14-3197-CC96-E3FE-FFDB27AC2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19DCBE5A-FC74-439B-C96C-4A88593DBB45}"/>
              </a:ext>
            </a:extLst>
          </p:cNvPr>
          <p:cNvSpPr/>
          <p:nvPr/>
        </p:nvSpPr>
        <p:spPr>
          <a:xfrm flipV="1">
            <a:off x="937165" y="1363842"/>
            <a:ext cx="664451" cy="0"/>
          </a:xfrm>
          <a:prstGeom prst="line">
            <a:avLst/>
          </a:prstGeom>
          <a:ln w="1905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A1381586-C121-3447-B171-53EAB6FB4B94}"/>
              </a:ext>
            </a:extLst>
          </p:cNvPr>
          <p:cNvGrpSpPr/>
          <p:nvPr/>
        </p:nvGrpSpPr>
        <p:grpSpPr>
          <a:xfrm rot="5400000">
            <a:off x="10999855" y="-3576618"/>
            <a:ext cx="2289462" cy="8230074"/>
            <a:chOff x="0" y="0"/>
            <a:chExt cx="487267" cy="183189"/>
          </a:xfrm>
          <a:solidFill>
            <a:schemeClr val="accent5">
              <a:lumMod val="75000"/>
            </a:schemeClr>
          </a:solidFill>
        </p:grpSpPr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5D5C1783-9B55-8330-8B28-40657EFB1710}"/>
                </a:ext>
              </a:extLst>
            </p:cNvPr>
            <p:cNvSpPr/>
            <p:nvPr/>
          </p:nvSpPr>
          <p:spPr>
            <a:xfrm>
              <a:off x="0" y="0"/>
              <a:ext cx="487267" cy="183189"/>
            </a:xfrm>
            <a:custGeom>
              <a:avLst/>
              <a:gdLst/>
              <a:ahLst/>
              <a:cxnLst/>
              <a:rect l="l" t="t" r="r" b="b"/>
              <a:pathLst>
                <a:path w="487267" h="183189">
                  <a:moveTo>
                    <a:pt x="0" y="0"/>
                  </a:moveTo>
                  <a:lnTo>
                    <a:pt x="487267" y="0"/>
                  </a:lnTo>
                  <a:lnTo>
                    <a:pt x="487267" y="183189"/>
                  </a:lnTo>
                  <a:lnTo>
                    <a:pt x="0" y="18318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TextBox 12">
              <a:extLst>
                <a:ext uri="{FF2B5EF4-FFF2-40B4-BE49-F238E27FC236}">
                  <a16:creationId xmlns:a16="http://schemas.microsoft.com/office/drawing/2014/main" id="{1FCC2D68-BDD5-7A66-96F3-257722329E3F}"/>
                </a:ext>
              </a:extLst>
            </p:cNvPr>
            <p:cNvSpPr txBox="1"/>
            <p:nvPr/>
          </p:nvSpPr>
          <p:spPr>
            <a:xfrm>
              <a:off x="0" y="-38100"/>
              <a:ext cx="487267" cy="221289"/>
            </a:xfrm>
            <a:prstGeom prst="rect">
              <a:avLst/>
            </a:prstGeom>
            <a:grpFill/>
            <a:ln>
              <a:noFill/>
            </a:ln>
          </p:spPr>
          <p:txBody>
            <a:bodyPr lIns="49214" tIns="49214" rIns="49214" bIns="49214" rtlCol="0" anchor="ctr"/>
            <a:lstStyle/>
            <a:p>
              <a:pPr algn="ctr">
                <a:lnSpc>
                  <a:spcPts val="2490"/>
                </a:lnSpc>
              </a:pPr>
              <a:endParaRPr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9CFB654-2157-C763-9BBE-80FF7D6BFF59}"/>
              </a:ext>
            </a:extLst>
          </p:cNvPr>
          <p:cNvSpPr/>
          <p:nvPr/>
        </p:nvSpPr>
        <p:spPr>
          <a:xfrm>
            <a:off x="17276005" y="9334409"/>
            <a:ext cx="685800" cy="941530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3" name="TextBox 17">
            <a:extLst>
              <a:ext uri="{FF2B5EF4-FFF2-40B4-BE49-F238E27FC236}">
                <a16:creationId xmlns:a16="http://schemas.microsoft.com/office/drawing/2014/main" id="{8F1297EE-3449-0DB6-F130-2D1E02DDC180}"/>
              </a:ext>
            </a:extLst>
          </p:cNvPr>
          <p:cNvSpPr txBox="1"/>
          <p:nvPr/>
        </p:nvSpPr>
        <p:spPr>
          <a:xfrm>
            <a:off x="937165" y="989064"/>
            <a:ext cx="5182413" cy="228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94"/>
              </a:lnSpc>
            </a:pPr>
            <a:r>
              <a:rPr lang="en-US" sz="1424" spc="425" dirty="0">
                <a:solidFill>
                  <a:schemeClr val="accent5">
                    <a:lumMod val="75000"/>
                  </a:schemeClr>
                </a:solidFill>
                <a:latin typeface="Cy Grotesk Wide"/>
              </a:rPr>
              <a:t>ÉTAT D’ART DU SD-WAN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817A2E9-E68B-ED7C-314F-7E060701679A}"/>
              </a:ext>
            </a:extLst>
          </p:cNvPr>
          <p:cNvSpPr txBox="1"/>
          <p:nvPr/>
        </p:nvSpPr>
        <p:spPr>
          <a:xfrm>
            <a:off x="10668000" y="779067"/>
            <a:ext cx="8159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OVERLAY : VPN IPSEC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6FD8844-F4F1-C6A6-73FC-D347C31EB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534" y="4138374"/>
            <a:ext cx="9042027" cy="402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7E40F0D-9CFF-01D2-9F68-0E713FD0EEDB}"/>
              </a:ext>
            </a:extLst>
          </p:cNvPr>
          <p:cNvSpPr txBox="1"/>
          <p:nvPr/>
        </p:nvSpPr>
        <p:spPr>
          <a:xfrm>
            <a:off x="609600" y="2681662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>
              <a:buFont typeface="Wingdings" panose="05000000000000000000" pitchFamily="2" charset="2"/>
              <a:buChar char="§"/>
            </a:pPr>
            <a:r>
              <a:rPr lang="fr-FR" sz="2400" dirty="0">
                <a:latin typeface="Calibri" panose="020F0502020204030204" pitchFamily="34" charset="0"/>
              </a:rPr>
              <a:t>CONFIGURATION VPN :</a:t>
            </a:r>
            <a:endParaRPr lang="fr-FR" sz="24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79F488-9472-4AFE-3D26-5469707FD797}"/>
              </a:ext>
            </a:extLst>
          </p:cNvPr>
          <p:cNvSpPr txBox="1"/>
          <p:nvPr/>
        </p:nvSpPr>
        <p:spPr>
          <a:xfrm>
            <a:off x="937165" y="3216123"/>
            <a:ext cx="94072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3200" dirty="0"/>
              <a:t>Ajoutez l’interface à la zone appropriée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9F10365-E207-7E1B-A985-59F2E50AC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209" y="4114940"/>
            <a:ext cx="7686675" cy="402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8CDB5CF-5DDC-6B78-0D74-F63E344D1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823" y="4461147"/>
            <a:ext cx="7586254" cy="344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92D8B021-098C-06FE-5A57-A61FE9F66ED9}"/>
              </a:ext>
            </a:extLst>
          </p:cNvPr>
          <p:cNvSpPr txBox="1"/>
          <p:nvPr/>
        </p:nvSpPr>
        <p:spPr>
          <a:xfrm>
            <a:off x="411834" y="5251255"/>
            <a:ext cx="64977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Modifier le sélecteur de trafic VPN selon les besoins</a:t>
            </a:r>
            <a:r>
              <a:rPr lang="fr-FR" dirty="0"/>
              <a:t>, car l'assistant SD-WAN crée une règle par défaut (any-any).</a:t>
            </a:r>
          </a:p>
          <a:p>
            <a:r>
              <a:rPr lang="fr-FR"/>
              <a:t>🔹 </a:t>
            </a:r>
            <a:r>
              <a:rPr lang="fr-FR" b="1" dirty="0"/>
              <a:t>Configurer les adresses</a:t>
            </a:r>
            <a:r>
              <a:rPr lang="fr-FR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Aller dans </a:t>
            </a:r>
            <a:r>
              <a:rPr lang="fr-FR" b="1" dirty="0"/>
              <a:t>Policy &amp; Object → </a:t>
            </a:r>
            <a:r>
              <a:rPr lang="fr-FR" b="1" dirty="0" err="1"/>
              <a:t>Addresses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Cliquer sur </a:t>
            </a:r>
            <a:r>
              <a:rPr lang="fr-FR" b="1" dirty="0"/>
              <a:t>"</a:t>
            </a:r>
            <a:r>
              <a:rPr lang="fr-FR" b="1" dirty="0" err="1"/>
              <a:t>Create</a:t>
            </a:r>
            <a:r>
              <a:rPr lang="fr-FR" b="1" dirty="0"/>
              <a:t> new" → </a:t>
            </a:r>
            <a:r>
              <a:rPr lang="fr-FR" b="1" dirty="0" err="1"/>
              <a:t>Address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Définir les adresses locales et distantes selon les besoins </a:t>
            </a:r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495CA5E9-20B1-BD6B-31DC-0C89EC37D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879" y="4064131"/>
            <a:ext cx="6497782" cy="430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6395A871-8FF5-9472-910C-D085F3580336}"/>
              </a:ext>
            </a:extLst>
          </p:cNvPr>
          <p:cNvSpPr txBox="1"/>
          <p:nvPr/>
        </p:nvSpPr>
        <p:spPr>
          <a:xfrm>
            <a:off x="411834" y="5043490"/>
            <a:ext cx="507769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Empêcher l'utilisation du tunnel </a:t>
            </a:r>
            <a:r>
              <a:rPr lang="fr-FR" b="1" dirty="0" err="1"/>
              <a:t>IPsec</a:t>
            </a:r>
            <a:r>
              <a:rPr lang="fr-FR" b="1" dirty="0"/>
              <a:t> pour l'accès à Internet</a:t>
            </a:r>
            <a:r>
              <a:rPr lang="fr-FR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Aller dans </a:t>
            </a:r>
            <a:r>
              <a:rPr lang="fr-FR" b="1" dirty="0"/>
              <a:t>VPN → </a:t>
            </a:r>
            <a:r>
              <a:rPr lang="fr-FR" b="1" dirty="0" err="1"/>
              <a:t>IPsec</a:t>
            </a:r>
            <a:r>
              <a:rPr lang="fr-FR" b="1" dirty="0"/>
              <a:t> Tunnel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Sélectionner le </a:t>
            </a:r>
            <a:r>
              <a:rPr lang="fr-FR" b="1" dirty="0"/>
              <a:t>tunnel concerné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Modifier le </a:t>
            </a:r>
            <a:r>
              <a:rPr lang="fr-FR" b="1" dirty="0"/>
              <a:t>sélecteur de phase 2</a:t>
            </a:r>
            <a:r>
              <a:rPr lang="fr-FR" dirty="0"/>
              <a:t> pour restreindre le trafic aux sous-réseaux souhaités.</a:t>
            </a:r>
          </a:p>
        </p:txBody>
      </p:sp>
      <p:pic>
        <p:nvPicPr>
          <p:cNvPr id="3088" name="Picture 16">
            <a:extLst>
              <a:ext uri="{FF2B5EF4-FFF2-40B4-BE49-F238E27FC236}">
                <a16:creationId xmlns:a16="http://schemas.microsoft.com/office/drawing/2014/main" id="{24C74B7D-7EDB-F07C-614D-C94DF139C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315" y="1987458"/>
            <a:ext cx="62484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>
            <a:extLst>
              <a:ext uri="{FF2B5EF4-FFF2-40B4-BE49-F238E27FC236}">
                <a16:creationId xmlns:a16="http://schemas.microsoft.com/office/drawing/2014/main" id="{0D9370A8-3D72-5D78-DCBF-6D1C6FB0F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00" y="6330365"/>
            <a:ext cx="6168308" cy="340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>
            <a:extLst>
              <a:ext uri="{FF2B5EF4-FFF2-40B4-BE49-F238E27FC236}">
                <a16:creationId xmlns:a16="http://schemas.microsoft.com/office/drawing/2014/main" id="{EF8B4E51-A47D-1915-79E9-F46B3E322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229" y="1813553"/>
            <a:ext cx="60960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>
            <a:extLst>
              <a:ext uri="{FF2B5EF4-FFF2-40B4-BE49-F238E27FC236}">
                <a16:creationId xmlns:a16="http://schemas.microsoft.com/office/drawing/2014/main" id="{3B3D40D4-4C10-2096-C8F8-B379ED911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672" y="6156461"/>
            <a:ext cx="607695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42861A58-AD5F-6F07-E233-733B0E1D2333}"/>
              </a:ext>
            </a:extLst>
          </p:cNvPr>
          <p:cNvSpPr txBox="1"/>
          <p:nvPr/>
        </p:nvSpPr>
        <p:spPr>
          <a:xfrm>
            <a:off x="923069" y="5478116"/>
            <a:ext cx="50776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🔹 </a:t>
            </a:r>
            <a:r>
              <a:rPr lang="fr-FR" b="1" dirty="0"/>
              <a:t>Aller à l'interface VPN concernée</a:t>
            </a:r>
            <a:r>
              <a:rPr lang="fr-FR" dirty="0"/>
              <a:t> et lui </a:t>
            </a:r>
            <a:r>
              <a:rPr lang="fr-FR" b="1" dirty="0"/>
              <a:t>assigner une adresse IP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🔹 Même si une </a:t>
            </a:r>
            <a:r>
              <a:rPr lang="fr-FR" b="1" dirty="0"/>
              <a:t>passerelle (</a:t>
            </a:r>
            <a:r>
              <a:rPr lang="fr-FR" b="1" dirty="0" err="1"/>
              <a:t>gateway</a:t>
            </a:r>
            <a:r>
              <a:rPr lang="fr-FR" b="1" dirty="0"/>
              <a:t>)</a:t>
            </a:r>
            <a:r>
              <a:rPr lang="fr-FR" dirty="0"/>
              <a:t> a été définie lors de la configuration du membre SD-WAN, elle sera </a:t>
            </a:r>
            <a:r>
              <a:rPr lang="fr-FR" b="1" dirty="0"/>
              <a:t>réinitialisée à 0.0.0.0</a:t>
            </a:r>
            <a:r>
              <a:rPr lang="fr-FR" dirty="0"/>
              <a:t> dans ce cas.</a:t>
            </a:r>
            <a:br>
              <a:rPr lang="fr-FR" dirty="0"/>
            </a:br>
            <a:r>
              <a:rPr lang="fr-FR" dirty="0"/>
              <a:t>🔹 Il est donc nécessaire de définir </a:t>
            </a:r>
            <a:r>
              <a:rPr lang="fr-FR" b="1" dirty="0"/>
              <a:t>manuellement l'adresse de la passerelle</a:t>
            </a:r>
            <a:r>
              <a:rPr lang="fr-FR" dirty="0"/>
              <a:t> pour l'interface VPN, même si une passerelle a été configurée au niveau de l'interface SD-WAN.</a:t>
            </a:r>
          </a:p>
        </p:txBody>
      </p:sp>
      <p:pic>
        <p:nvPicPr>
          <p:cNvPr id="3102" name="Picture 30">
            <a:extLst>
              <a:ext uri="{FF2B5EF4-FFF2-40B4-BE49-F238E27FC236}">
                <a16:creationId xmlns:a16="http://schemas.microsoft.com/office/drawing/2014/main" id="{79ECE9AD-060D-8458-66DC-9BB86A6B0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254" y="4296440"/>
            <a:ext cx="7533479" cy="482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B47E1F01-8EC5-CC78-A8B5-84FB22BDA866}"/>
              </a:ext>
            </a:extLst>
          </p:cNvPr>
          <p:cNvSpPr txBox="1"/>
          <p:nvPr/>
        </p:nvSpPr>
        <p:spPr>
          <a:xfrm>
            <a:off x="1200401" y="3280233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>
              <a:buFont typeface="Wingdings" panose="05000000000000000000" pitchFamily="2" charset="2"/>
              <a:buChar char="§"/>
            </a:pPr>
            <a:r>
              <a:rPr lang="fr-FR" sz="2400" dirty="0">
                <a:latin typeface="Calibri" panose="020F0502020204030204" pitchFamily="34" charset="0"/>
              </a:rPr>
              <a:t>Politique </a:t>
            </a:r>
            <a:r>
              <a:rPr lang="fr-FR" sz="2400" dirty="0"/>
              <a:t>de pare-feu pour le trafic VPN</a:t>
            </a:r>
            <a:r>
              <a:rPr lang="fr-FR" sz="2400" dirty="0">
                <a:latin typeface="Calibri" panose="020F0502020204030204" pitchFamily="34" charset="0"/>
              </a:rPr>
              <a:t> :</a:t>
            </a:r>
            <a:endParaRPr lang="fr-FR" sz="24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7694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-2.5E-6 0.643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1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9.87654E-7 L -2.5E-6 0.7020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9444E-6 4.07407E-6 L -0.01103 0.6546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6" y="3273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7 6.17284E-7 L -9.01389E-5 0.7737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" y="386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33333E-6 L 0.00842 0.666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3330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9.87654E-7 L -3.61111E-6 0.5487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4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7284E-6 L 0.00382 0.6060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30293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82716E-6 L 0.00069 0.96234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48117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7 1.23457E-7 L 0.00052 0.4183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09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9.87654E-7 L 0.00243 0.53071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26528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95062E-6 L 0.00382 0.88302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415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2778E-6 -1.23457E-6 L 0.00721 0.52932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6" y="264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8" grpId="0"/>
      <p:bldP spid="18" grpId="1"/>
      <p:bldP spid="20" grpId="0"/>
      <p:bldP spid="20" grpId="1"/>
      <p:bldP spid="26" grpId="0"/>
      <p:bldP spid="26" grpId="1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FC1A7-8B99-BFF7-E65B-0499264C8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E13774CC-0DF7-038C-D15A-CFA118347CB2}"/>
              </a:ext>
            </a:extLst>
          </p:cNvPr>
          <p:cNvSpPr/>
          <p:nvPr/>
        </p:nvSpPr>
        <p:spPr>
          <a:xfrm flipV="1">
            <a:off x="937165" y="1363842"/>
            <a:ext cx="664451" cy="0"/>
          </a:xfrm>
          <a:prstGeom prst="line">
            <a:avLst/>
          </a:prstGeom>
          <a:ln w="1905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9DD7EB3A-6A9A-B0DE-62D5-D40F5E0B2049}"/>
              </a:ext>
            </a:extLst>
          </p:cNvPr>
          <p:cNvGrpSpPr/>
          <p:nvPr/>
        </p:nvGrpSpPr>
        <p:grpSpPr>
          <a:xfrm rot="5400000">
            <a:off x="10999855" y="-3576618"/>
            <a:ext cx="2289462" cy="8230074"/>
            <a:chOff x="0" y="0"/>
            <a:chExt cx="487267" cy="183189"/>
          </a:xfrm>
          <a:solidFill>
            <a:schemeClr val="accent5">
              <a:lumMod val="75000"/>
            </a:schemeClr>
          </a:solidFill>
        </p:grpSpPr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BCC326A2-62ED-8DDE-C05A-ABEC58510834}"/>
                </a:ext>
              </a:extLst>
            </p:cNvPr>
            <p:cNvSpPr/>
            <p:nvPr/>
          </p:nvSpPr>
          <p:spPr>
            <a:xfrm>
              <a:off x="0" y="0"/>
              <a:ext cx="487267" cy="183189"/>
            </a:xfrm>
            <a:custGeom>
              <a:avLst/>
              <a:gdLst/>
              <a:ahLst/>
              <a:cxnLst/>
              <a:rect l="l" t="t" r="r" b="b"/>
              <a:pathLst>
                <a:path w="487267" h="183189">
                  <a:moveTo>
                    <a:pt x="0" y="0"/>
                  </a:moveTo>
                  <a:lnTo>
                    <a:pt x="487267" y="0"/>
                  </a:lnTo>
                  <a:lnTo>
                    <a:pt x="487267" y="183189"/>
                  </a:lnTo>
                  <a:lnTo>
                    <a:pt x="0" y="18318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TextBox 12">
              <a:extLst>
                <a:ext uri="{FF2B5EF4-FFF2-40B4-BE49-F238E27FC236}">
                  <a16:creationId xmlns:a16="http://schemas.microsoft.com/office/drawing/2014/main" id="{7F075287-F412-E057-025C-07CB327F76D7}"/>
                </a:ext>
              </a:extLst>
            </p:cNvPr>
            <p:cNvSpPr txBox="1"/>
            <p:nvPr/>
          </p:nvSpPr>
          <p:spPr>
            <a:xfrm>
              <a:off x="0" y="-38100"/>
              <a:ext cx="487267" cy="221289"/>
            </a:xfrm>
            <a:prstGeom prst="rect">
              <a:avLst/>
            </a:prstGeom>
            <a:grpFill/>
            <a:ln>
              <a:noFill/>
            </a:ln>
          </p:spPr>
          <p:txBody>
            <a:bodyPr lIns="49214" tIns="49214" rIns="49214" bIns="49214" rtlCol="0" anchor="ctr"/>
            <a:lstStyle/>
            <a:p>
              <a:pPr algn="ctr">
                <a:lnSpc>
                  <a:spcPts val="2490"/>
                </a:lnSpc>
              </a:pPr>
              <a:endParaRPr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C1EE3C3C-9601-AA6F-7509-13ED3B2A5B56}"/>
              </a:ext>
            </a:extLst>
          </p:cNvPr>
          <p:cNvSpPr/>
          <p:nvPr/>
        </p:nvSpPr>
        <p:spPr>
          <a:xfrm>
            <a:off x="17276005" y="9334409"/>
            <a:ext cx="685800" cy="941530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3" name="TextBox 17">
            <a:extLst>
              <a:ext uri="{FF2B5EF4-FFF2-40B4-BE49-F238E27FC236}">
                <a16:creationId xmlns:a16="http://schemas.microsoft.com/office/drawing/2014/main" id="{8B340E44-5221-080E-E331-A99E7FC6D3DB}"/>
              </a:ext>
            </a:extLst>
          </p:cNvPr>
          <p:cNvSpPr txBox="1"/>
          <p:nvPr/>
        </p:nvSpPr>
        <p:spPr>
          <a:xfrm>
            <a:off x="937165" y="989064"/>
            <a:ext cx="5182413" cy="228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94"/>
              </a:lnSpc>
            </a:pPr>
            <a:r>
              <a:rPr lang="en-US" sz="1424" spc="425" dirty="0">
                <a:solidFill>
                  <a:schemeClr val="accent5">
                    <a:lumMod val="75000"/>
                  </a:schemeClr>
                </a:solidFill>
                <a:latin typeface="Cy Grotesk Wide"/>
              </a:rPr>
              <a:t>ÉTAT D’ART DU SD-WAN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03B5FC5-AB0B-BADA-F2B8-A3FBD2AAD1F0}"/>
              </a:ext>
            </a:extLst>
          </p:cNvPr>
          <p:cNvSpPr txBox="1"/>
          <p:nvPr/>
        </p:nvSpPr>
        <p:spPr>
          <a:xfrm>
            <a:off x="10668000" y="779067"/>
            <a:ext cx="8159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FORTIMANAGER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0B3E3F9-817E-2BFD-0E77-EE03608A4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325" y="4152899"/>
            <a:ext cx="11077575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6CAA7E8E-321E-4473-4A75-20E39FC2209F}"/>
              </a:ext>
            </a:extLst>
          </p:cNvPr>
          <p:cNvSpPr txBox="1"/>
          <p:nvPr/>
        </p:nvSpPr>
        <p:spPr>
          <a:xfrm>
            <a:off x="937165" y="2616012"/>
            <a:ext cx="94183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b="1" i="0" dirty="0" err="1">
                <a:solidFill>
                  <a:srgbClr val="000000"/>
                </a:solidFill>
                <a:effectLst/>
                <a:latin typeface="Inter-Light"/>
              </a:rPr>
              <a:t>FortiManager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Inter-Light"/>
              </a:rPr>
              <a:t> GUI</a:t>
            </a:r>
            <a:endParaRPr lang="fr-FR" sz="2400" b="1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A3AD54D-AB6D-A1DB-0F3E-57C1AF7A8D6F}"/>
              </a:ext>
            </a:extLst>
          </p:cNvPr>
          <p:cNvSpPr txBox="1"/>
          <p:nvPr/>
        </p:nvSpPr>
        <p:spPr>
          <a:xfrm>
            <a:off x="937165" y="4152900"/>
            <a:ext cx="94183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algn="l">
              <a:buFont typeface="Arial" panose="020B0604020202020204" pitchFamily="34" charset="0"/>
              <a:buChar char="•"/>
            </a:pPr>
            <a:r>
              <a:rPr lang="fr-FR" sz="2400" b="0" i="0" dirty="0" err="1">
                <a:solidFill>
                  <a:srgbClr val="000000"/>
                </a:solidFill>
                <a:effectLst/>
                <a:latin typeface="Inter-Light"/>
              </a:rPr>
              <a:t>Device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Inter-Light"/>
              </a:rPr>
              <a:t> Manager</a:t>
            </a:r>
          </a:p>
          <a:p>
            <a:pPr marL="182880" algn="l">
              <a:buFont typeface="Arial" panose="020B0604020202020204" pitchFamily="34" charset="0"/>
              <a:buChar char="•"/>
            </a:pPr>
            <a:r>
              <a:rPr lang="fr-FR" sz="2400" b="0" i="0" dirty="0">
                <a:solidFill>
                  <a:srgbClr val="000000"/>
                </a:solidFill>
                <a:effectLst/>
                <a:latin typeface="Inter-Light"/>
              </a:rPr>
              <a:t>Policy &amp; </a:t>
            </a:r>
            <a:r>
              <a:rPr lang="fr-FR" sz="2400" b="0" i="0" dirty="0" err="1">
                <a:solidFill>
                  <a:srgbClr val="000000"/>
                </a:solidFill>
                <a:effectLst/>
                <a:latin typeface="Inter-Light"/>
              </a:rPr>
              <a:t>Objects</a:t>
            </a:r>
            <a:endParaRPr lang="fr-FR" sz="2400" b="0" i="0" dirty="0">
              <a:solidFill>
                <a:srgbClr val="000000"/>
              </a:solidFill>
              <a:effectLst/>
              <a:latin typeface="Inter-Light"/>
            </a:endParaRPr>
          </a:p>
          <a:p>
            <a:pPr marL="182880" algn="l">
              <a:buFont typeface="Arial" panose="020B0604020202020204" pitchFamily="34" charset="0"/>
              <a:buChar char="•"/>
            </a:pPr>
            <a:r>
              <a:rPr lang="fr-FR" sz="2400" b="0" i="0" dirty="0">
                <a:solidFill>
                  <a:srgbClr val="000000"/>
                </a:solidFill>
                <a:effectLst/>
                <a:latin typeface="Inter-Light"/>
              </a:rPr>
              <a:t>AP Manager</a:t>
            </a:r>
          </a:p>
          <a:p>
            <a:pPr marL="182880" algn="l">
              <a:buFont typeface="Arial" panose="020B0604020202020204" pitchFamily="34" charset="0"/>
              <a:buChar char="•"/>
            </a:pPr>
            <a:r>
              <a:rPr lang="fr-FR" sz="2400" b="0" i="0" dirty="0" err="1">
                <a:solidFill>
                  <a:srgbClr val="000000"/>
                </a:solidFill>
                <a:effectLst/>
                <a:latin typeface="Inter-Light"/>
              </a:rPr>
              <a:t>FortiClient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Inter-Light"/>
              </a:rPr>
              <a:t> Manager</a:t>
            </a:r>
          </a:p>
          <a:p>
            <a:pPr marL="182880" algn="l">
              <a:buFont typeface="Arial" panose="020B0604020202020204" pitchFamily="34" charset="0"/>
              <a:buChar char="•"/>
            </a:pPr>
            <a:r>
              <a:rPr lang="fr-FR" sz="2400" b="0" i="0" dirty="0">
                <a:solidFill>
                  <a:srgbClr val="000000"/>
                </a:solidFill>
                <a:effectLst/>
                <a:latin typeface="Inter-Light"/>
              </a:rPr>
              <a:t>VPN Manager</a:t>
            </a:r>
          </a:p>
          <a:p>
            <a:pPr marL="182880" algn="l">
              <a:buFont typeface="Arial" panose="020B0604020202020204" pitchFamily="34" charset="0"/>
              <a:buChar char="•"/>
            </a:pPr>
            <a:r>
              <a:rPr lang="fr-FR" sz="2400" b="0" i="0" dirty="0" err="1">
                <a:solidFill>
                  <a:srgbClr val="000000"/>
                </a:solidFill>
                <a:effectLst/>
                <a:latin typeface="Inter-Light"/>
              </a:rPr>
              <a:t>Fabric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Inter-Light"/>
              </a:rPr>
              <a:t> </a:t>
            </a:r>
            <a:r>
              <a:rPr lang="fr-FR" sz="2400" b="0" i="0" dirty="0" err="1">
                <a:solidFill>
                  <a:srgbClr val="000000"/>
                </a:solidFill>
                <a:effectLst/>
                <a:latin typeface="Inter-Light"/>
              </a:rPr>
              <a:t>View</a:t>
            </a:r>
            <a:endParaRPr lang="fr-FR" sz="2400" b="0" i="0" dirty="0">
              <a:solidFill>
                <a:srgbClr val="000000"/>
              </a:solidFill>
              <a:effectLst/>
              <a:latin typeface="Inter-Light"/>
            </a:endParaRPr>
          </a:p>
          <a:p>
            <a:pPr marL="182880" algn="l">
              <a:buFont typeface="Arial" panose="020B0604020202020204" pitchFamily="34" charset="0"/>
              <a:buChar char="•"/>
            </a:pPr>
            <a:r>
              <a:rPr lang="fr-FR" sz="2400" b="0" i="0" dirty="0" err="1">
                <a:solidFill>
                  <a:srgbClr val="000000"/>
                </a:solidFill>
                <a:effectLst/>
                <a:latin typeface="Inter-Light"/>
              </a:rPr>
              <a:t>FortiGuard</a:t>
            </a:r>
            <a:endParaRPr lang="fr-FR" sz="2400" b="0" i="0" dirty="0">
              <a:solidFill>
                <a:srgbClr val="000000"/>
              </a:solidFill>
              <a:effectLst/>
              <a:latin typeface="Inter-Light"/>
            </a:endParaRPr>
          </a:p>
          <a:p>
            <a:pPr marL="182880" algn="l">
              <a:buFont typeface="Arial" panose="020B0604020202020204" pitchFamily="34" charset="0"/>
              <a:buChar char="•"/>
            </a:pPr>
            <a:r>
              <a:rPr lang="fr-FR" sz="2400" b="0" i="0" dirty="0" err="1">
                <a:solidFill>
                  <a:srgbClr val="000000"/>
                </a:solidFill>
                <a:effectLst/>
                <a:latin typeface="Inter-Light"/>
              </a:rPr>
              <a:t>FortiSwitch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Inter-Light"/>
              </a:rPr>
              <a:t> Manager</a:t>
            </a:r>
          </a:p>
          <a:p>
            <a:pPr marL="182880" algn="l">
              <a:buFont typeface="Arial" panose="020B0604020202020204" pitchFamily="34" charset="0"/>
              <a:buChar char="•"/>
            </a:pPr>
            <a:r>
              <a:rPr lang="fr-FR" sz="2400" b="0" i="0" dirty="0">
                <a:solidFill>
                  <a:srgbClr val="000000"/>
                </a:solidFill>
                <a:effectLst/>
                <a:latin typeface="Inter-Light"/>
              </a:rPr>
              <a:t>SOC</a:t>
            </a:r>
          </a:p>
          <a:p>
            <a:pPr marL="182880" algn="l">
              <a:buFont typeface="Arial" panose="020B0604020202020204" pitchFamily="34" charset="0"/>
              <a:buChar char="•"/>
            </a:pPr>
            <a:r>
              <a:rPr lang="fr-FR" sz="2400" b="0" i="0" dirty="0">
                <a:solidFill>
                  <a:srgbClr val="000000"/>
                </a:solidFill>
                <a:effectLst/>
                <a:latin typeface="Inter-Light"/>
              </a:rPr>
              <a:t>System Settings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A08BF3C2-881A-2C34-6C6D-F0FA83B92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65" y="3852747"/>
            <a:ext cx="1670685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7A988E34-F20D-F352-5BF9-78D8168D01A9}"/>
              </a:ext>
            </a:extLst>
          </p:cNvPr>
          <p:cNvSpPr txBox="1"/>
          <p:nvPr/>
        </p:nvSpPr>
        <p:spPr>
          <a:xfrm>
            <a:off x="1599439" y="3147837"/>
            <a:ext cx="101237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algn="l">
              <a:buFont typeface="Arial" panose="020B0604020202020204" pitchFamily="34" charset="0"/>
              <a:buChar char="•"/>
            </a:pPr>
            <a:r>
              <a:rPr lang="fr-FR" sz="2400" b="0" i="0" dirty="0" err="1">
                <a:solidFill>
                  <a:srgbClr val="000000"/>
                </a:solidFill>
                <a:effectLst/>
                <a:latin typeface="Inter-Light"/>
              </a:rPr>
              <a:t>Device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Inter-Light"/>
              </a:rPr>
              <a:t> Manager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D137A17-B713-3C25-26FB-4401C7132F8E}"/>
              </a:ext>
            </a:extLst>
          </p:cNvPr>
          <p:cNvSpPr txBox="1"/>
          <p:nvPr/>
        </p:nvSpPr>
        <p:spPr>
          <a:xfrm>
            <a:off x="1766792" y="3170489"/>
            <a:ext cx="94183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spcBef>
                <a:spcPts val="1125"/>
              </a:spcBef>
              <a:buFont typeface="Wingdings" panose="05000000000000000000" pitchFamily="2" charset="2"/>
              <a:buChar char="§"/>
            </a:pPr>
            <a:r>
              <a:rPr lang="fr-FR" sz="2400" b="0" i="0" dirty="0">
                <a:solidFill>
                  <a:srgbClr val="000000"/>
                </a:solidFill>
                <a:effectLst/>
                <a:latin typeface="Inter-Light"/>
              </a:rPr>
              <a:t>Policy &amp; </a:t>
            </a:r>
            <a:r>
              <a:rPr lang="fr-FR" sz="2400" b="0" i="0" dirty="0" err="1">
                <a:solidFill>
                  <a:srgbClr val="000000"/>
                </a:solidFill>
                <a:effectLst/>
                <a:latin typeface="Inter-Light"/>
              </a:rPr>
              <a:t>Objects</a:t>
            </a:r>
            <a:endParaRPr lang="fr-FR" sz="2400" b="0" i="0" dirty="0">
              <a:solidFill>
                <a:srgbClr val="000000"/>
              </a:solidFill>
              <a:effectLst/>
              <a:latin typeface="Inter-Light"/>
            </a:endParaRP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A582850D-A1E5-557C-95ED-6583A445F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838" y="3817758"/>
            <a:ext cx="1464945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6AE9A602-18AF-0D9A-5B44-4327B6C0B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210" y="3410424"/>
            <a:ext cx="8477250" cy="653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9A77B867-51AA-A62C-E1D1-836A24172E9E}"/>
              </a:ext>
            </a:extLst>
          </p:cNvPr>
          <p:cNvSpPr txBox="1"/>
          <p:nvPr/>
        </p:nvSpPr>
        <p:spPr>
          <a:xfrm>
            <a:off x="1771146" y="3200321"/>
            <a:ext cx="94183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/>
              <a:t>VPN Management 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525D768-D6E1-BE72-B9C8-16BBEC9EB90A}"/>
              </a:ext>
            </a:extLst>
          </p:cNvPr>
          <p:cNvSpPr txBox="1"/>
          <p:nvPr/>
        </p:nvSpPr>
        <p:spPr>
          <a:xfrm>
            <a:off x="1766792" y="3147092"/>
            <a:ext cx="94183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/>
              <a:t>TEMPLATES : </a:t>
            </a:r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2C876BB4-0233-64DB-9467-23242CEF3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081" y="4001372"/>
            <a:ext cx="7648505" cy="577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0897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32099E-6 L 8.94444E-5 0.675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76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11111E-6 L 0.00087 0.6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3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81481E-6 L -0.00799 0.7717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" y="3858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93827E-6 L 0.00659 0.8308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" y="415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7 4.44444E-6 L -0.00825 0.9101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4550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0556E-6 -1.23457E-7 L -0.00304 0.7251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3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34568E-6 L 0.00521 0.744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37222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2222E-7 -4.07407E-6 L 0.00981 0.821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6" y="4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7" grpId="1"/>
      <p:bldP spid="29" grpId="0"/>
      <p:bldP spid="29" grpId="1"/>
      <p:bldP spid="31" grpId="0"/>
      <p:bldP spid="31" grpId="1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FCE3F-9FE9-1C8E-B754-0F0A44F64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C6BC0D00-3B30-E393-A6B8-A327F677A8D8}"/>
              </a:ext>
            </a:extLst>
          </p:cNvPr>
          <p:cNvSpPr/>
          <p:nvPr/>
        </p:nvSpPr>
        <p:spPr>
          <a:xfrm flipV="1">
            <a:off x="937165" y="1363842"/>
            <a:ext cx="664451" cy="0"/>
          </a:xfrm>
          <a:prstGeom prst="line">
            <a:avLst/>
          </a:prstGeom>
          <a:ln w="1905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F9DD7E30-05DD-C7B1-8D3C-496E883704FD}"/>
              </a:ext>
            </a:extLst>
          </p:cNvPr>
          <p:cNvGrpSpPr/>
          <p:nvPr/>
        </p:nvGrpSpPr>
        <p:grpSpPr>
          <a:xfrm rot="5400000">
            <a:off x="10999855" y="-3576618"/>
            <a:ext cx="2289462" cy="8230074"/>
            <a:chOff x="0" y="0"/>
            <a:chExt cx="487267" cy="183189"/>
          </a:xfrm>
          <a:solidFill>
            <a:schemeClr val="accent5">
              <a:lumMod val="75000"/>
            </a:schemeClr>
          </a:solidFill>
        </p:grpSpPr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CCCEF504-E4DA-47B8-AD21-1B17410FD702}"/>
                </a:ext>
              </a:extLst>
            </p:cNvPr>
            <p:cNvSpPr/>
            <p:nvPr/>
          </p:nvSpPr>
          <p:spPr>
            <a:xfrm>
              <a:off x="0" y="0"/>
              <a:ext cx="487267" cy="183189"/>
            </a:xfrm>
            <a:custGeom>
              <a:avLst/>
              <a:gdLst/>
              <a:ahLst/>
              <a:cxnLst/>
              <a:rect l="l" t="t" r="r" b="b"/>
              <a:pathLst>
                <a:path w="487267" h="183189">
                  <a:moveTo>
                    <a:pt x="0" y="0"/>
                  </a:moveTo>
                  <a:lnTo>
                    <a:pt x="487267" y="0"/>
                  </a:lnTo>
                  <a:lnTo>
                    <a:pt x="487267" y="183189"/>
                  </a:lnTo>
                  <a:lnTo>
                    <a:pt x="0" y="18318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TextBox 12">
              <a:extLst>
                <a:ext uri="{FF2B5EF4-FFF2-40B4-BE49-F238E27FC236}">
                  <a16:creationId xmlns:a16="http://schemas.microsoft.com/office/drawing/2014/main" id="{8AE664AA-15D3-3C20-3B3A-95998AE3F081}"/>
                </a:ext>
              </a:extLst>
            </p:cNvPr>
            <p:cNvSpPr txBox="1"/>
            <p:nvPr/>
          </p:nvSpPr>
          <p:spPr>
            <a:xfrm>
              <a:off x="0" y="-38100"/>
              <a:ext cx="487267" cy="221289"/>
            </a:xfrm>
            <a:prstGeom prst="rect">
              <a:avLst/>
            </a:prstGeom>
            <a:grpFill/>
            <a:ln>
              <a:noFill/>
            </a:ln>
          </p:spPr>
          <p:txBody>
            <a:bodyPr lIns="49214" tIns="49214" rIns="49214" bIns="49214" rtlCol="0" anchor="ctr"/>
            <a:lstStyle/>
            <a:p>
              <a:pPr algn="ctr">
                <a:lnSpc>
                  <a:spcPts val="2490"/>
                </a:lnSpc>
              </a:pPr>
              <a:endParaRPr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0216EC6-F630-024F-4DD4-651763FDC014}"/>
              </a:ext>
            </a:extLst>
          </p:cNvPr>
          <p:cNvSpPr/>
          <p:nvPr/>
        </p:nvSpPr>
        <p:spPr>
          <a:xfrm>
            <a:off x="17276005" y="9334409"/>
            <a:ext cx="685800" cy="941530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3" name="TextBox 17">
            <a:extLst>
              <a:ext uri="{FF2B5EF4-FFF2-40B4-BE49-F238E27FC236}">
                <a16:creationId xmlns:a16="http://schemas.microsoft.com/office/drawing/2014/main" id="{A61B8F10-CDA2-9051-AF1E-CBC621B5025E}"/>
              </a:ext>
            </a:extLst>
          </p:cNvPr>
          <p:cNvSpPr txBox="1"/>
          <p:nvPr/>
        </p:nvSpPr>
        <p:spPr>
          <a:xfrm>
            <a:off x="937165" y="989064"/>
            <a:ext cx="5182413" cy="228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94"/>
              </a:lnSpc>
            </a:pPr>
            <a:r>
              <a:rPr lang="en-US" sz="1424" spc="425" dirty="0">
                <a:solidFill>
                  <a:schemeClr val="accent5">
                    <a:lumMod val="75000"/>
                  </a:schemeClr>
                </a:solidFill>
                <a:latin typeface="Cy Grotesk Wide"/>
              </a:rPr>
              <a:t>ÉTAT D’ART DU SD-WAN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09B3B00-01C2-8768-9D25-FF4919935DE5}"/>
              </a:ext>
            </a:extLst>
          </p:cNvPr>
          <p:cNvSpPr txBox="1"/>
          <p:nvPr/>
        </p:nvSpPr>
        <p:spPr>
          <a:xfrm>
            <a:off x="10668000" y="779067"/>
            <a:ext cx="8159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FORTIANALYZER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C8E0016-4ADB-6DE5-4118-A9F1AF9D1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0" t="933" r="5929" b="3484"/>
          <a:stretch/>
        </p:blipFill>
        <p:spPr bwMode="auto">
          <a:xfrm>
            <a:off x="4097888" y="3434527"/>
            <a:ext cx="10649704" cy="655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83CF43B-1F9A-14F4-04A1-24D81E11B572}"/>
              </a:ext>
            </a:extLst>
          </p:cNvPr>
          <p:cNvSpPr txBox="1"/>
          <p:nvPr/>
        </p:nvSpPr>
        <p:spPr>
          <a:xfrm>
            <a:off x="937165" y="2287556"/>
            <a:ext cx="102850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/>
              <a:t>le fonctionnement de </a:t>
            </a:r>
            <a:r>
              <a:rPr lang="fr-FR" sz="2400" b="1" dirty="0" err="1"/>
              <a:t>FortiAnalyzer</a:t>
            </a:r>
            <a:r>
              <a:rPr lang="fr-FR" sz="2400" dirty="0"/>
              <a:t> et son intégration avec </a:t>
            </a:r>
            <a:r>
              <a:rPr lang="fr-FR" sz="2400" b="1" dirty="0" err="1"/>
              <a:t>FortiManager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47E3048-FE80-9B0A-CFF9-A042979E4385}"/>
              </a:ext>
            </a:extLst>
          </p:cNvPr>
          <p:cNvSpPr txBox="1"/>
          <p:nvPr/>
        </p:nvSpPr>
        <p:spPr>
          <a:xfrm>
            <a:off x="639394" y="2994765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>
              <a:buFont typeface="Wingdings" panose="05000000000000000000" pitchFamily="2" charset="2"/>
              <a:buChar char="§"/>
            </a:pPr>
            <a:r>
              <a:rPr lang="fr-FR" sz="2400" dirty="0">
                <a:latin typeface="Calibri" panose="020F0502020204030204" pitchFamily="34" charset="0"/>
              </a:rPr>
              <a:t>DEVICE MANAGER   :</a:t>
            </a:r>
            <a:endParaRPr lang="fr-FR" sz="24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9B28E189-DE77-8845-7B24-C3E31F035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390" y="4029923"/>
            <a:ext cx="15306675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D43B371E-ECA3-3F67-D223-00D62B323BB1}"/>
              </a:ext>
            </a:extLst>
          </p:cNvPr>
          <p:cNvSpPr txBox="1"/>
          <p:nvPr/>
        </p:nvSpPr>
        <p:spPr>
          <a:xfrm>
            <a:off x="708206" y="2891961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>
              <a:buFont typeface="Wingdings" panose="05000000000000000000" pitchFamily="2" charset="2"/>
              <a:buChar char="§"/>
            </a:pPr>
            <a:r>
              <a:rPr lang="fr-FR" sz="2400" dirty="0">
                <a:effectLst/>
                <a:latin typeface="Calibri" panose="020F0502020204030204" pitchFamily="34" charset="0"/>
              </a:rPr>
              <a:t>FORTIVIEW</a:t>
            </a:r>
          </a:p>
        </p:txBody>
      </p:sp>
      <p:pic>
        <p:nvPicPr>
          <p:cNvPr id="6154" name="Picture 10">
            <a:extLst>
              <a:ext uri="{FF2B5EF4-FFF2-40B4-BE49-F238E27FC236}">
                <a16:creationId xmlns:a16="http://schemas.microsoft.com/office/drawing/2014/main" id="{F74D100A-C732-0583-247A-6A308D087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673" y="3701340"/>
            <a:ext cx="12154411" cy="612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82345462-85AE-A423-1439-7080B5C3F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7" y="3780005"/>
            <a:ext cx="15249525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4B189B11-1142-8072-DDE9-E3A44B2D5BE9}"/>
              </a:ext>
            </a:extLst>
          </p:cNvPr>
          <p:cNvSpPr txBox="1"/>
          <p:nvPr/>
        </p:nvSpPr>
        <p:spPr>
          <a:xfrm>
            <a:off x="974176" y="2963776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>
              <a:buFont typeface="Wingdings" panose="05000000000000000000" pitchFamily="2" charset="2"/>
              <a:buChar char="§"/>
            </a:pPr>
            <a:r>
              <a:rPr lang="fr-FR" sz="2400" dirty="0">
                <a:latin typeface="Calibri" panose="020F0502020204030204" pitchFamily="34" charset="0"/>
              </a:rPr>
              <a:t>LOG</a:t>
            </a:r>
            <a:r>
              <a:rPr lang="fr-FR" sz="2400" dirty="0">
                <a:effectLst/>
                <a:latin typeface="Calibri" panose="020F0502020204030204" pitchFamily="34" charset="0"/>
              </a:rPr>
              <a:t>VIEW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40E1A5E-1C36-C569-494D-F0117DF73AC2}"/>
              </a:ext>
            </a:extLst>
          </p:cNvPr>
          <p:cNvSpPr txBox="1"/>
          <p:nvPr/>
        </p:nvSpPr>
        <p:spPr>
          <a:xfrm>
            <a:off x="680682" y="2987103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>
              <a:buFont typeface="Wingdings" panose="05000000000000000000" pitchFamily="2" charset="2"/>
              <a:buChar char="§"/>
            </a:pPr>
            <a:r>
              <a:rPr lang="fr-FR" sz="2400" dirty="0">
                <a:effectLst/>
                <a:latin typeface="Calibri" panose="020F0502020204030204" pitchFamily="34" charset="0"/>
              </a:rPr>
              <a:t>EVENTS :</a:t>
            </a:r>
          </a:p>
        </p:txBody>
      </p:sp>
      <p:pic>
        <p:nvPicPr>
          <p:cNvPr id="6160" name="Picture 16">
            <a:extLst>
              <a:ext uri="{FF2B5EF4-FFF2-40B4-BE49-F238E27FC236}">
                <a16:creationId xmlns:a16="http://schemas.microsoft.com/office/drawing/2014/main" id="{89C5E400-A619-33F3-FF0E-0A8C072FA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270" y="3440760"/>
            <a:ext cx="13616937" cy="627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19DD069-22BC-1D0F-DE08-8C287623FB63}"/>
              </a:ext>
            </a:extLst>
          </p:cNvPr>
          <p:cNvSpPr txBox="1"/>
          <p:nvPr/>
        </p:nvSpPr>
        <p:spPr>
          <a:xfrm>
            <a:off x="694444" y="2948538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>
              <a:buFont typeface="Wingdings" panose="05000000000000000000" pitchFamily="2" charset="2"/>
              <a:buChar char="§"/>
            </a:pPr>
            <a:r>
              <a:rPr lang="fr-FR" sz="2400" dirty="0">
                <a:effectLst/>
                <a:latin typeface="Calibri" panose="020F0502020204030204" pitchFamily="34" charset="0"/>
              </a:rPr>
              <a:t>INCIDENTS :</a:t>
            </a:r>
          </a:p>
        </p:txBody>
      </p:sp>
      <p:pic>
        <p:nvPicPr>
          <p:cNvPr id="6164" name="Picture 20">
            <a:extLst>
              <a:ext uri="{FF2B5EF4-FFF2-40B4-BE49-F238E27FC236}">
                <a16:creationId xmlns:a16="http://schemas.microsoft.com/office/drawing/2014/main" id="{58C9CB3C-0922-EF85-3EAC-47890693F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977" y="4765492"/>
            <a:ext cx="1200150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6" name="Picture 22">
            <a:extLst>
              <a:ext uri="{FF2B5EF4-FFF2-40B4-BE49-F238E27FC236}">
                <a16:creationId xmlns:a16="http://schemas.microsoft.com/office/drawing/2014/main" id="{06CEB3BE-D42D-AD05-6639-355BC71FD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85" y="4064520"/>
            <a:ext cx="9077325" cy="441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>
            <a:extLst>
              <a:ext uri="{FF2B5EF4-FFF2-40B4-BE49-F238E27FC236}">
                <a16:creationId xmlns:a16="http://schemas.microsoft.com/office/drawing/2014/main" id="{EFC541E4-65E6-8630-1856-C23DF9B6D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789" y="4225334"/>
            <a:ext cx="8450645" cy="425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19D9616B-CF76-5FA3-4474-E8E50CB77BE2}"/>
              </a:ext>
            </a:extLst>
          </p:cNvPr>
          <p:cNvSpPr txBox="1"/>
          <p:nvPr/>
        </p:nvSpPr>
        <p:spPr>
          <a:xfrm>
            <a:off x="666919" y="2917549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>
              <a:buFont typeface="Wingdings" panose="05000000000000000000" pitchFamily="2" charset="2"/>
              <a:buChar char="§"/>
            </a:pPr>
            <a:r>
              <a:rPr lang="fr-FR" sz="2400" dirty="0">
                <a:latin typeface="Calibri" panose="020F0502020204030204" pitchFamily="34" charset="0"/>
              </a:rPr>
              <a:t>REPORTS</a:t>
            </a:r>
            <a:r>
              <a:rPr lang="fr-FR" sz="2400" dirty="0">
                <a:effectLst/>
                <a:latin typeface="Calibri" panose="020F0502020204030204" pitchFamily="34" charset="0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6051014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2222E-7 8.64198E-7 L -0.02769 0.716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" y="3580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778E-6 -3.08642E-6 L -0.01458 0.8115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" y="405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2778E-6 2.34568E-6 L -0.0046 0.6879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" y="3439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3889E-6 4.07407E-6 L -0.02083 0.8643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432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0556E-6 -1.7284E-6 L 0.01215 0.7027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3513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6.17284E-7 L -0.00122 0.7578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" y="37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82716E-6 L -0.00182 0.7385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" y="36929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93827E-6 L 0 0.637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35802E-6 L 0.00712 0.7808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6" y="39043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2222E-7 -1.85185E-6 L 0.00148 0.75031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375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2778E-6 -6.17284E-7 L -0.02248 0.8288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8" y="41435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2778E-6 -2.34568E-6 L -0.0046 0.63719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" y="3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8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10621" y="4027671"/>
            <a:ext cx="9414817" cy="6370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8503"/>
              </a:lnSpc>
            </a:pPr>
            <a:r>
              <a:rPr lang="en-US" sz="24200" dirty="0">
                <a:solidFill>
                  <a:srgbClr val="064259"/>
                </a:solidFill>
                <a:latin typeface="Cy Grotesk Wide Bold"/>
              </a:rPr>
              <a:t>03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405737F8-60C5-4847-9413-28CF100106EA}"/>
              </a:ext>
            </a:extLst>
          </p:cNvPr>
          <p:cNvSpPr txBox="1"/>
          <p:nvPr/>
        </p:nvSpPr>
        <p:spPr>
          <a:xfrm>
            <a:off x="1295218" y="1866900"/>
            <a:ext cx="16687982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9600" dirty="0">
                <a:solidFill>
                  <a:srgbClr val="064259"/>
                </a:solidFill>
                <a:latin typeface="Cy Grotesk Wide Bold"/>
              </a:rPr>
              <a:t>SOLUTIONS ET OUTILS DE RÉALISATION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 flipV="1">
            <a:off x="1045403" y="1374903"/>
            <a:ext cx="664451" cy="0"/>
          </a:xfrm>
          <a:prstGeom prst="line">
            <a:avLst/>
          </a:prstGeom>
          <a:ln w="19050" cap="flat">
            <a:solidFill>
              <a:srgbClr val="06425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9" name="Group 10">
            <a:extLst>
              <a:ext uri="{FF2B5EF4-FFF2-40B4-BE49-F238E27FC236}">
                <a16:creationId xmlns:a16="http://schemas.microsoft.com/office/drawing/2014/main" id="{902C8157-E18C-4353-A3B1-4AA0BED58F85}"/>
              </a:ext>
            </a:extLst>
          </p:cNvPr>
          <p:cNvGrpSpPr/>
          <p:nvPr/>
        </p:nvGrpSpPr>
        <p:grpSpPr>
          <a:xfrm rot="5400000">
            <a:off x="11123706" y="-3565557"/>
            <a:ext cx="2289462" cy="8230074"/>
            <a:chOff x="0" y="0"/>
            <a:chExt cx="487267" cy="183189"/>
          </a:xfrm>
          <a:solidFill>
            <a:schemeClr val="accent5">
              <a:lumMod val="75000"/>
            </a:schemeClr>
          </a:solidFill>
        </p:grpSpPr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1336391C-09D8-49A3-B2EC-0B196348F7B2}"/>
                </a:ext>
              </a:extLst>
            </p:cNvPr>
            <p:cNvSpPr/>
            <p:nvPr/>
          </p:nvSpPr>
          <p:spPr>
            <a:xfrm>
              <a:off x="0" y="0"/>
              <a:ext cx="487267" cy="183189"/>
            </a:xfrm>
            <a:custGeom>
              <a:avLst/>
              <a:gdLst/>
              <a:ahLst/>
              <a:cxnLst/>
              <a:rect l="l" t="t" r="r" b="b"/>
              <a:pathLst>
                <a:path w="487267" h="183189">
                  <a:moveTo>
                    <a:pt x="0" y="0"/>
                  </a:moveTo>
                  <a:lnTo>
                    <a:pt x="487267" y="0"/>
                  </a:lnTo>
                  <a:lnTo>
                    <a:pt x="487267" y="183189"/>
                  </a:lnTo>
                  <a:lnTo>
                    <a:pt x="0" y="18318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TextBox 12">
              <a:extLst>
                <a:ext uri="{FF2B5EF4-FFF2-40B4-BE49-F238E27FC236}">
                  <a16:creationId xmlns:a16="http://schemas.microsoft.com/office/drawing/2014/main" id="{97614655-ADE1-4A53-9CD6-EE961B4FED3B}"/>
                </a:ext>
              </a:extLst>
            </p:cNvPr>
            <p:cNvSpPr txBox="1"/>
            <p:nvPr/>
          </p:nvSpPr>
          <p:spPr>
            <a:xfrm>
              <a:off x="0" y="-38100"/>
              <a:ext cx="487267" cy="221289"/>
            </a:xfrm>
            <a:prstGeom prst="rect">
              <a:avLst/>
            </a:prstGeom>
            <a:solidFill>
              <a:srgbClr val="064259"/>
            </a:solidFill>
            <a:ln>
              <a:noFill/>
            </a:ln>
          </p:spPr>
          <p:txBody>
            <a:bodyPr lIns="49214" tIns="49214" rIns="49214" bIns="49214" rtlCol="0" anchor="ctr"/>
            <a:lstStyle/>
            <a:p>
              <a:pPr algn="ctr">
                <a:lnSpc>
                  <a:spcPts val="2490"/>
                </a:lnSpc>
              </a:pPr>
              <a:endParaRPr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FD90568-A739-4C55-9376-A77708A47781}"/>
              </a:ext>
            </a:extLst>
          </p:cNvPr>
          <p:cNvSpPr/>
          <p:nvPr/>
        </p:nvSpPr>
        <p:spPr>
          <a:xfrm>
            <a:off x="9448800" y="4533900"/>
            <a:ext cx="381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0A3DBD-BC9D-472F-9ECB-B5179BCAF128}"/>
              </a:ext>
            </a:extLst>
          </p:cNvPr>
          <p:cNvSpPr/>
          <p:nvPr/>
        </p:nvSpPr>
        <p:spPr>
          <a:xfrm>
            <a:off x="17399856" y="9345470"/>
            <a:ext cx="685800" cy="94153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9EA0610-BA72-0499-4E0C-88A9D5F037F9}"/>
              </a:ext>
            </a:extLst>
          </p:cNvPr>
          <p:cNvSpPr txBox="1"/>
          <p:nvPr/>
        </p:nvSpPr>
        <p:spPr>
          <a:xfrm>
            <a:off x="9905901" y="790128"/>
            <a:ext cx="7525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SOLUTIONS ET OUTILS DE RÉALISATION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161F2779-BBEF-050D-B7BD-989651D706C1}"/>
              </a:ext>
            </a:extLst>
          </p:cNvPr>
          <p:cNvSpPr txBox="1"/>
          <p:nvPr/>
        </p:nvSpPr>
        <p:spPr>
          <a:xfrm>
            <a:off x="609600" y="1006537"/>
            <a:ext cx="6172200" cy="2289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994"/>
              </a:lnSpc>
            </a:pPr>
            <a:r>
              <a:rPr lang="en-US" sz="1424" spc="425" dirty="0">
                <a:solidFill>
                  <a:srgbClr val="064259"/>
                </a:solidFill>
                <a:latin typeface="Cy Grotesk Wide"/>
              </a:rPr>
              <a:t>SOLUTIONS ET OUTILS DE RÉALISATION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B0139C7-DC5A-2E3C-0B0E-D714E7F19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88" y="5554776"/>
            <a:ext cx="4876800" cy="191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FC188FD2-684F-B518-894C-E08A2F1D0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786" y="5147187"/>
            <a:ext cx="2195512" cy="263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4A2C04A2-675D-8C33-034B-F6C2BF547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096" y="4919484"/>
            <a:ext cx="2895501" cy="28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DADFBD90-1073-E84D-EC0B-9F4FB8E93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4395" y="5499852"/>
            <a:ext cx="2693256" cy="192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FFD2DDB-D96C-7E85-3617-2D61D1FEADD4}"/>
              </a:ext>
            </a:extLst>
          </p:cNvPr>
          <p:cNvSpPr txBox="1"/>
          <p:nvPr/>
        </p:nvSpPr>
        <p:spPr>
          <a:xfrm>
            <a:off x="304800" y="3691372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>
              <a:buFont typeface="Wingdings" panose="05000000000000000000" pitchFamily="2" charset="2"/>
              <a:buChar char="§"/>
            </a:pPr>
            <a:r>
              <a:rPr lang="fr-FR" sz="2800" dirty="0">
                <a:latin typeface="Calibri" panose="020F0502020204030204" pitchFamily="34" charset="0"/>
              </a:rPr>
              <a:t>Voici les outils d’implémentation de notre solution :</a:t>
            </a:r>
            <a:endParaRPr lang="fr-FR" sz="2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781A472-33C2-49DB-6139-F93A92E903B5}"/>
              </a:ext>
            </a:extLst>
          </p:cNvPr>
          <p:cNvSpPr txBox="1"/>
          <p:nvPr/>
        </p:nvSpPr>
        <p:spPr>
          <a:xfrm>
            <a:off x="11139023" y="8191500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/>
            <a:r>
              <a:rPr lang="fr-FR" sz="2800" b="1" dirty="0">
                <a:latin typeface="Calibri" panose="020F0502020204030204" pitchFamily="34" charset="0"/>
              </a:rPr>
              <a:t>FAZ </a:t>
            </a:r>
            <a:endParaRPr lang="fr-FR" sz="2800" b="1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6AA70B1-6429-6FDE-0C61-F526AF302F2A}"/>
              </a:ext>
            </a:extLst>
          </p:cNvPr>
          <p:cNvSpPr txBox="1"/>
          <p:nvPr/>
        </p:nvSpPr>
        <p:spPr>
          <a:xfrm>
            <a:off x="7148978" y="8224360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/>
            <a:r>
              <a:rPr lang="fr-FR" sz="2800" b="1" dirty="0">
                <a:latin typeface="Calibri" panose="020F0502020204030204" pitchFamily="34" charset="0"/>
              </a:rPr>
              <a:t>FMG</a:t>
            </a:r>
            <a:endParaRPr lang="fr-FR" sz="2800" b="1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84D6D64-9EA2-3EAF-3D37-B1996F86394D}"/>
              </a:ext>
            </a:extLst>
          </p:cNvPr>
          <p:cNvSpPr txBox="1"/>
          <p:nvPr/>
        </p:nvSpPr>
        <p:spPr>
          <a:xfrm>
            <a:off x="14782800" y="8158640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/>
            <a:r>
              <a:rPr lang="fr-FR" sz="2800" b="1" dirty="0">
                <a:latin typeface="Calibri" panose="020F0502020204030204" pitchFamily="34" charset="0"/>
              </a:rPr>
              <a:t>FORTIGATE </a:t>
            </a:r>
            <a:endParaRPr lang="fr-FR" sz="2800" b="1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089D6F4-BAF2-AFDB-5226-4083FBAB8993}"/>
              </a:ext>
            </a:extLst>
          </p:cNvPr>
          <p:cNvSpPr txBox="1"/>
          <p:nvPr/>
        </p:nvSpPr>
        <p:spPr>
          <a:xfrm>
            <a:off x="517423" y="8158640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/>
            <a:r>
              <a:rPr lang="fr-FR" sz="2800" b="1" dirty="0">
                <a:latin typeface="Calibri" panose="020F0502020204030204" pitchFamily="34" charset="0"/>
              </a:rPr>
              <a:t>Emulateur réseau eve-ng</a:t>
            </a:r>
            <a:endParaRPr lang="fr-FR" sz="2800" b="1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93762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10621" y="4027671"/>
            <a:ext cx="9414817" cy="6370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8503"/>
              </a:lnSpc>
            </a:pPr>
            <a:r>
              <a:rPr lang="en-US" sz="24200" dirty="0">
                <a:solidFill>
                  <a:schemeClr val="bg1"/>
                </a:solidFill>
                <a:latin typeface="Cy Grotesk Wide Bold"/>
              </a:rPr>
              <a:t>04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76406C98-CE92-4A78-A50E-D43CC3DD4DBA}"/>
              </a:ext>
            </a:extLst>
          </p:cNvPr>
          <p:cNvSpPr txBox="1"/>
          <p:nvPr/>
        </p:nvSpPr>
        <p:spPr>
          <a:xfrm>
            <a:off x="1295218" y="1866900"/>
            <a:ext cx="16687982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Cy Grotesk Wide Bold"/>
              </a:rPr>
              <a:t>CONCLUSION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 flipV="1">
            <a:off x="1045403" y="1374903"/>
            <a:ext cx="664451" cy="0"/>
          </a:xfrm>
          <a:prstGeom prst="line">
            <a:avLst/>
          </a:prstGeom>
          <a:ln w="19050" cap="flat">
            <a:solidFill>
              <a:srgbClr val="06425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TextBox 18"/>
          <p:cNvSpPr txBox="1"/>
          <p:nvPr/>
        </p:nvSpPr>
        <p:spPr>
          <a:xfrm>
            <a:off x="1045403" y="1000125"/>
            <a:ext cx="5970306" cy="2289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994"/>
              </a:lnSpc>
            </a:pPr>
            <a:r>
              <a:rPr lang="en-US" sz="1424" spc="425" dirty="0">
                <a:solidFill>
                  <a:schemeClr val="tx2">
                    <a:lumMod val="60000"/>
                    <a:lumOff val="40000"/>
                  </a:schemeClr>
                </a:solidFill>
                <a:latin typeface="Cy Grotesk Wide"/>
              </a:rPr>
              <a:t>CONCLUSION </a:t>
            </a:r>
          </a:p>
        </p:txBody>
      </p:sp>
      <p:grpSp>
        <p:nvGrpSpPr>
          <p:cNvPr id="29" name="Group 10">
            <a:extLst>
              <a:ext uri="{FF2B5EF4-FFF2-40B4-BE49-F238E27FC236}">
                <a16:creationId xmlns:a16="http://schemas.microsoft.com/office/drawing/2014/main" id="{902C8157-E18C-4353-A3B1-4AA0BED58F85}"/>
              </a:ext>
            </a:extLst>
          </p:cNvPr>
          <p:cNvGrpSpPr/>
          <p:nvPr/>
        </p:nvGrpSpPr>
        <p:grpSpPr>
          <a:xfrm rot="5400000">
            <a:off x="11123706" y="-3565557"/>
            <a:ext cx="2289462" cy="8230074"/>
            <a:chOff x="0" y="0"/>
            <a:chExt cx="487267" cy="183189"/>
          </a:xfrm>
          <a:solidFill>
            <a:schemeClr val="accent5">
              <a:lumMod val="75000"/>
            </a:schemeClr>
          </a:solidFill>
        </p:grpSpPr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1336391C-09D8-49A3-B2EC-0B196348F7B2}"/>
                </a:ext>
              </a:extLst>
            </p:cNvPr>
            <p:cNvSpPr/>
            <p:nvPr/>
          </p:nvSpPr>
          <p:spPr>
            <a:xfrm>
              <a:off x="0" y="0"/>
              <a:ext cx="487267" cy="183189"/>
            </a:xfrm>
            <a:custGeom>
              <a:avLst/>
              <a:gdLst/>
              <a:ahLst/>
              <a:cxnLst/>
              <a:rect l="l" t="t" r="r" b="b"/>
              <a:pathLst>
                <a:path w="487267" h="183189">
                  <a:moveTo>
                    <a:pt x="0" y="0"/>
                  </a:moveTo>
                  <a:lnTo>
                    <a:pt x="487267" y="0"/>
                  </a:lnTo>
                  <a:lnTo>
                    <a:pt x="487267" y="183189"/>
                  </a:lnTo>
                  <a:lnTo>
                    <a:pt x="0" y="18318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TextBox 12">
              <a:extLst>
                <a:ext uri="{FF2B5EF4-FFF2-40B4-BE49-F238E27FC236}">
                  <a16:creationId xmlns:a16="http://schemas.microsoft.com/office/drawing/2014/main" id="{97614655-ADE1-4A53-9CD6-EE961B4FED3B}"/>
                </a:ext>
              </a:extLst>
            </p:cNvPr>
            <p:cNvSpPr txBox="1"/>
            <p:nvPr/>
          </p:nvSpPr>
          <p:spPr>
            <a:xfrm>
              <a:off x="0" y="-38100"/>
              <a:ext cx="487267" cy="22128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lIns="49214" tIns="49214" rIns="49214" bIns="49214" rtlCol="0" anchor="ctr"/>
            <a:lstStyle/>
            <a:p>
              <a:pPr algn="ctr">
                <a:lnSpc>
                  <a:spcPts val="2490"/>
                </a:lnSpc>
              </a:pPr>
              <a:endParaRPr dirty="0"/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5EC17B8F-A29D-46BE-903D-B47D71AD59D4}"/>
              </a:ext>
            </a:extLst>
          </p:cNvPr>
          <p:cNvSpPr txBox="1"/>
          <p:nvPr/>
        </p:nvSpPr>
        <p:spPr>
          <a:xfrm>
            <a:off x="11963400" y="767195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FB64D82-7738-4D80-98CC-06E1FCB64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1082" y="3118664"/>
            <a:ext cx="5301436" cy="530143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22B3698-393C-4224-8B6A-44B6225AFB5F}"/>
              </a:ext>
            </a:extLst>
          </p:cNvPr>
          <p:cNvSpPr/>
          <p:nvPr/>
        </p:nvSpPr>
        <p:spPr>
          <a:xfrm>
            <a:off x="17399856" y="9345470"/>
            <a:ext cx="685800" cy="94153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884B560-D610-5AF7-7384-13889CF0FD0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17100" y="2438596"/>
            <a:ext cx="8488681" cy="698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Optimisation des performances et réduction des coûts.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Gestion centralisée et simplifiée du réseau.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Sécurité renforcée.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Remplacement efficace des infrastructures MPLS.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Solution clé pour moderniser les réseaux d’entreprise .</a:t>
            </a:r>
          </a:p>
        </p:txBody>
      </p:sp>
    </p:spTree>
    <p:extLst>
      <p:ext uri="{BB962C8B-B14F-4D97-AF65-F5344CB8AC3E}">
        <p14:creationId xmlns:p14="http://schemas.microsoft.com/office/powerpoint/2010/main" val="205447114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43000" y="5119255"/>
            <a:ext cx="3505769" cy="13736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1980"/>
              </a:lnSpc>
            </a:pPr>
            <a:r>
              <a:rPr lang="en-US" sz="8557" dirty="0">
                <a:solidFill>
                  <a:srgbClr val="0C3C76"/>
                </a:solidFill>
                <a:latin typeface="Cy Grotesk Wide Bold"/>
              </a:rPr>
              <a:t>PLAN</a:t>
            </a:r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767C9A75-D8EC-406E-8F1B-BFA32A2316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3092202"/>
              </p:ext>
            </p:extLst>
          </p:nvPr>
        </p:nvGraphicFramePr>
        <p:xfrm>
          <a:off x="5334000" y="2781300"/>
          <a:ext cx="10439400" cy="6503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8" name="Image 17">
            <a:extLst>
              <a:ext uri="{FF2B5EF4-FFF2-40B4-BE49-F238E27FC236}">
                <a16:creationId xmlns:a16="http://schemas.microsoft.com/office/drawing/2014/main" id="{F6323555-C05A-4159-A38D-FB530DA10C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62" y="661025"/>
            <a:ext cx="2779245" cy="15611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623851-BCE9-8BE6-9609-3DE695BB5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3400" y="142827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635768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42909" y="3086100"/>
            <a:ext cx="16002181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9600" dirty="0">
                <a:solidFill>
                  <a:srgbClr val="F1EAE0"/>
                </a:solidFill>
                <a:latin typeface="Cy Grotesk Wide Bold" panose="020B0604020202020204" charset="0"/>
              </a:rPr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141041080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10621" y="4000501"/>
            <a:ext cx="9839179" cy="63703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58503"/>
              </a:lnSpc>
            </a:pPr>
            <a:r>
              <a:rPr lang="en-US" sz="24200" dirty="0">
                <a:solidFill>
                  <a:schemeClr val="bg1"/>
                </a:solidFill>
                <a:latin typeface="Cy Grotesk Wide Bold"/>
              </a:rPr>
              <a:t>01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42B7D254-FDDD-4CC3-B316-087BF60207F8}"/>
              </a:ext>
            </a:extLst>
          </p:cNvPr>
          <p:cNvSpPr txBox="1"/>
          <p:nvPr/>
        </p:nvSpPr>
        <p:spPr>
          <a:xfrm>
            <a:off x="1295219" y="1866900"/>
            <a:ext cx="11823056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Cy Grotesk Wide Bold"/>
              </a:rPr>
              <a:t>CONTEXTE DU PROJET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986376BF-59DF-0F16-40EA-0A3BADA96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921" y="2999857"/>
            <a:ext cx="10523154" cy="6239091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 flipV="1">
            <a:off x="1028700" y="1374903"/>
            <a:ext cx="664451" cy="0"/>
          </a:xfrm>
          <a:prstGeom prst="line">
            <a:avLst/>
          </a:prstGeom>
          <a:ln w="1905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TextBox 20"/>
          <p:cNvSpPr txBox="1"/>
          <p:nvPr/>
        </p:nvSpPr>
        <p:spPr>
          <a:xfrm>
            <a:off x="1028700" y="1028700"/>
            <a:ext cx="5182413" cy="228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 spc="418" dirty="0">
                <a:solidFill>
                  <a:schemeClr val="accent1">
                    <a:lumMod val="75000"/>
                  </a:schemeClr>
                </a:solidFill>
                <a:latin typeface="Cy Grotesk Wide"/>
              </a:rPr>
              <a:t>CONTEXTE DU PROJET</a:t>
            </a:r>
          </a:p>
        </p:txBody>
      </p:sp>
      <p:grpSp>
        <p:nvGrpSpPr>
          <p:cNvPr id="8" name="Group 10">
            <a:extLst>
              <a:ext uri="{FF2B5EF4-FFF2-40B4-BE49-F238E27FC236}">
                <a16:creationId xmlns:a16="http://schemas.microsoft.com/office/drawing/2014/main" id="{9C19F6F5-64B0-4D21-8BFB-747C9F92E983}"/>
              </a:ext>
            </a:extLst>
          </p:cNvPr>
          <p:cNvGrpSpPr/>
          <p:nvPr/>
        </p:nvGrpSpPr>
        <p:grpSpPr>
          <a:xfrm rot="5400000">
            <a:off x="11123706" y="-3347842"/>
            <a:ext cx="2289462" cy="8230074"/>
            <a:chOff x="0" y="0"/>
            <a:chExt cx="487267" cy="183189"/>
          </a:xfrm>
          <a:solidFill>
            <a:schemeClr val="accent1">
              <a:lumMod val="75000"/>
            </a:schemeClr>
          </a:solidFill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149F6410-ABE9-4C38-9929-E434EF5F2DC0}"/>
                </a:ext>
              </a:extLst>
            </p:cNvPr>
            <p:cNvSpPr/>
            <p:nvPr/>
          </p:nvSpPr>
          <p:spPr>
            <a:xfrm>
              <a:off x="0" y="0"/>
              <a:ext cx="487267" cy="183189"/>
            </a:xfrm>
            <a:custGeom>
              <a:avLst/>
              <a:gdLst/>
              <a:ahLst/>
              <a:cxnLst/>
              <a:rect l="l" t="t" r="r" b="b"/>
              <a:pathLst>
                <a:path w="487267" h="183189">
                  <a:moveTo>
                    <a:pt x="0" y="0"/>
                  </a:moveTo>
                  <a:lnTo>
                    <a:pt x="487267" y="0"/>
                  </a:lnTo>
                  <a:lnTo>
                    <a:pt x="487267" y="183189"/>
                  </a:lnTo>
                  <a:lnTo>
                    <a:pt x="0" y="18318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E5339F4E-0D76-4CAC-9616-FF3534FBD44D}"/>
                </a:ext>
              </a:extLst>
            </p:cNvPr>
            <p:cNvSpPr txBox="1"/>
            <p:nvPr/>
          </p:nvSpPr>
          <p:spPr>
            <a:xfrm>
              <a:off x="0" y="-38100"/>
              <a:ext cx="487267" cy="221289"/>
            </a:xfrm>
            <a:prstGeom prst="rect">
              <a:avLst/>
            </a:prstGeom>
            <a:grpFill/>
            <a:ln>
              <a:noFill/>
            </a:ln>
          </p:spPr>
          <p:txBody>
            <a:bodyPr lIns="49214" tIns="49214" rIns="49214" bIns="49214" rtlCol="0" anchor="ctr"/>
            <a:lstStyle/>
            <a:p>
              <a:pPr algn="ctr">
                <a:lnSpc>
                  <a:spcPts val="2490"/>
                </a:lnSpc>
              </a:pPr>
              <a:endParaRPr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7478C7C7-F4C7-4155-9C5A-FC221742F1E8}"/>
              </a:ext>
            </a:extLst>
          </p:cNvPr>
          <p:cNvSpPr txBox="1"/>
          <p:nvPr/>
        </p:nvSpPr>
        <p:spPr>
          <a:xfrm>
            <a:off x="1360925" y="2552700"/>
            <a:ext cx="4111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Problématique 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F5062F-13E8-4783-B05B-79F55452FCFF}"/>
              </a:ext>
            </a:extLst>
          </p:cNvPr>
          <p:cNvSpPr/>
          <p:nvPr/>
        </p:nvSpPr>
        <p:spPr>
          <a:xfrm>
            <a:off x="17399856" y="9345470"/>
            <a:ext cx="685800" cy="94153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97108E1-EBC1-C48C-AE4B-52B744731781}"/>
              </a:ext>
            </a:extLst>
          </p:cNvPr>
          <p:cNvSpPr txBox="1"/>
          <p:nvPr/>
        </p:nvSpPr>
        <p:spPr>
          <a:xfrm>
            <a:off x="10439400" y="1028700"/>
            <a:ext cx="4500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CADRE DU PROJET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315EB4EF-301F-0946-2825-CACAE7141094}"/>
              </a:ext>
            </a:extLst>
          </p:cNvPr>
          <p:cNvGrpSpPr/>
          <p:nvPr/>
        </p:nvGrpSpPr>
        <p:grpSpPr>
          <a:xfrm>
            <a:off x="-1802361" y="3577017"/>
            <a:ext cx="8839201" cy="5127890"/>
            <a:chOff x="4800599" y="4550231"/>
            <a:chExt cx="8839201" cy="5127890"/>
          </a:xfrm>
        </p:grpSpPr>
        <p:pic>
          <p:nvPicPr>
            <p:cNvPr id="19" name="Picture 4">
              <a:extLst>
                <a:ext uri="{FF2B5EF4-FFF2-40B4-BE49-F238E27FC236}">
                  <a16:creationId xmlns:a16="http://schemas.microsoft.com/office/drawing/2014/main" id="{57926C0F-A673-5836-2B11-410443FBD2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4550231"/>
              <a:ext cx="7162800" cy="5127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8802AA44-28B5-9BC3-ADEC-22698B244FFF}"/>
                </a:ext>
              </a:extLst>
            </p:cNvPr>
            <p:cNvSpPr/>
            <p:nvPr/>
          </p:nvSpPr>
          <p:spPr>
            <a:xfrm>
              <a:off x="10287000" y="6664232"/>
              <a:ext cx="3352800" cy="1055555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7CD38EB0-49DE-A219-A467-FF1A59EDEBD7}"/>
                </a:ext>
              </a:extLst>
            </p:cNvPr>
            <p:cNvSpPr/>
            <p:nvPr/>
          </p:nvSpPr>
          <p:spPr>
            <a:xfrm>
              <a:off x="4800599" y="6664232"/>
              <a:ext cx="3352800" cy="1055555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3" name="Image 22">
            <a:extLst>
              <a:ext uri="{FF2B5EF4-FFF2-40B4-BE49-F238E27FC236}">
                <a16:creationId xmlns:a16="http://schemas.microsoft.com/office/drawing/2014/main" id="{9D06DA58-8981-8921-D71A-416CC94C82D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4" t="7497" r="9669" b="6946"/>
          <a:stretch/>
        </p:blipFill>
        <p:spPr>
          <a:xfrm>
            <a:off x="6819900" y="1943100"/>
            <a:ext cx="4648200" cy="4849423"/>
          </a:xfrm>
          <a:prstGeom prst="rect">
            <a:avLst/>
          </a:prstGeom>
        </p:spPr>
      </p:pic>
      <p:sp>
        <p:nvSpPr>
          <p:cNvPr id="24" name="Ellipse 23">
            <a:extLst>
              <a:ext uri="{FF2B5EF4-FFF2-40B4-BE49-F238E27FC236}">
                <a16:creationId xmlns:a16="http://schemas.microsoft.com/office/drawing/2014/main" id="{81D60FD1-3DA0-57A3-00F3-26AAE2230F47}"/>
              </a:ext>
            </a:extLst>
          </p:cNvPr>
          <p:cNvSpPr/>
          <p:nvPr/>
        </p:nvSpPr>
        <p:spPr>
          <a:xfrm>
            <a:off x="2086960" y="3695700"/>
            <a:ext cx="3780440" cy="34905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Manque de flexibilité </a:t>
            </a:r>
          </a:p>
          <a:p>
            <a:pPr algn="ctr"/>
            <a:r>
              <a:rPr lang="fr-FR" sz="2400" b="1" dirty="0">
                <a:solidFill>
                  <a:schemeClr val="tx1"/>
                </a:solidFill>
              </a:rPr>
              <a:t>et </a:t>
            </a:r>
          </a:p>
          <a:p>
            <a:pPr algn="ctr"/>
            <a:r>
              <a:rPr lang="fr-FR" sz="2400" b="1" dirty="0">
                <a:solidFill>
                  <a:schemeClr val="tx1"/>
                </a:solidFill>
              </a:rPr>
              <a:t>Performance cloud limitée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/>
              <a:t>☁️</a:t>
            </a:r>
            <a:endParaRPr lang="fr-F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5E1CE86-371E-5B30-FE57-8D83AB275422}"/>
              </a:ext>
            </a:extLst>
          </p:cNvPr>
          <p:cNvSpPr/>
          <p:nvPr/>
        </p:nvSpPr>
        <p:spPr>
          <a:xfrm>
            <a:off x="7253780" y="6210300"/>
            <a:ext cx="3780440" cy="34905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Protection standard🔐</a:t>
            </a:r>
            <a:endParaRPr lang="fr-F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7129801B-64A3-D7BA-E71C-66CFF82691F4}"/>
              </a:ext>
            </a:extLst>
          </p:cNvPr>
          <p:cNvSpPr/>
          <p:nvPr/>
        </p:nvSpPr>
        <p:spPr>
          <a:xfrm>
            <a:off x="12420600" y="3692236"/>
            <a:ext cx="3780440" cy="34905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Complexité de gestion</a:t>
            </a:r>
            <a:r>
              <a:rPr lang="fr-FR" sz="2400" dirty="0">
                <a:solidFill>
                  <a:schemeClr val="tx1"/>
                </a:solidFill>
              </a:rPr>
              <a:t> ⚙️ et </a:t>
            </a:r>
            <a:r>
              <a:rPr lang="fr-FR" sz="2400" b="1" dirty="0">
                <a:solidFill>
                  <a:schemeClr val="tx1"/>
                </a:solidFill>
              </a:rPr>
              <a:t>Coût élevé</a:t>
            </a:r>
            <a:r>
              <a:rPr lang="fr-FR" sz="2400" dirty="0">
                <a:solidFill>
                  <a:schemeClr val="tx1"/>
                </a:solidFill>
              </a:rPr>
              <a:t> 💰</a:t>
            </a:r>
            <a:endParaRPr lang="fr-F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98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7 1.35802E-6 L -0.01267 0.667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4" y="3336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59259E-6 L 0.01198 0.8236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" y="411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>
            <a:extLst>
              <a:ext uri="{FF2B5EF4-FFF2-40B4-BE49-F238E27FC236}">
                <a16:creationId xmlns:a16="http://schemas.microsoft.com/office/drawing/2014/main" id="{92180C2D-CB5D-A611-AFCE-1A759EE8A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079" y="3391755"/>
            <a:ext cx="12006758" cy="6688329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 flipV="1">
            <a:off x="1028700" y="1374903"/>
            <a:ext cx="664451" cy="0"/>
          </a:xfrm>
          <a:prstGeom prst="line">
            <a:avLst/>
          </a:prstGeom>
          <a:ln w="1905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TextBox 20"/>
          <p:cNvSpPr txBox="1"/>
          <p:nvPr/>
        </p:nvSpPr>
        <p:spPr>
          <a:xfrm>
            <a:off x="1028700" y="1028700"/>
            <a:ext cx="5182413" cy="228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 spc="418" dirty="0">
                <a:solidFill>
                  <a:schemeClr val="accent1">
                    <a:lumMod val="75000"/>
                  </a:schemeClr>
                </a:solidFill>
                <a:latin typeface="Cy Grotesk Wide"/>
              </a:rPr>
              <a:t>CONTEXTE DU PROJET</a:t>
            </a:r>
          </a:p>
        </p:txBody>
      </p:sp>
      <p:grpSp>
        <p:nvGrpSpPr>
          <p:cNvPr id="8" name="Group 10">
            <a:extLst>
              <a:ext uri="{FF2B5EF4-FFF2-40B4-BE49-F238E27FC236}">
                <a16:creationId xmlns:a16="http://schemas.microsoft.com/office/drawing/2014/main" id="{9C19F6F5-64B0-4D21-8BFB-747C9F92E983}"/>
              </a:ext>
            </a:extLst>
          </p:cNvPr>
          <p:cNvGrpSpPr/>
          <p:nvPr/>
        </p:nvGrpSpPr>
        <p:grpSpPr>
          <a:xfrm rot="5400000">
            <a:off x="11123706" y="-3347842"/>
            <a:ext cx="2289462" cy="8230074"/>
            <a:chOff x="0" y="0"/>
            <a:chExt cx="487267" cy="183189"/>
          </a:xfrm>
          <a:solidFill>
            <a:schemeClr val="accent1">
              <a:lumMod val="75000"/>
            </a:schemeClr>
          </a:solidFill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149F6410-ABE9-4C38-9929-E434EF5F2DC0}"/>
                </a:ext>
              </a:extLst>
            </p:cNvPr>
            <p:cNvSpPr/>
            <p:nvPr/>
          </p:nvSpPr>
          <p:spPr>
            <a:xfrm>
              <a:off x="0" y="0"/>
              <a:ext cx="487267" cy="183189"/>
            </a:xfrm>
            <a:custGeom>
              <a:avLst/>
              <a:gdLst/>
              <a:ahLst/>
              <a:cxnLst/>
              <a:rect l="l" t="t" r="r" b="b"/>
              <a:pathLst>
                <a:path w="487267" h="183189">
                  <a:moveTo>
                    <a:pt x="0" y="0"/>
                  </a:moveTo>
                  <a:lnTo>
                    <a:pt x="487267" y="0"/>
                  </a:lnTo>
                  <a:lnTo>
                    <a:pt x="487267" y="183189"/>
                  </a:lnTo>
                  <a:lnTo>
                    <a:pt x="0" y="18318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E5339F4E-0D76-4CAC-9616-FF3534FBD44D}"/>
                </a:ext>
              </a:extLst>
            </p:cNvPr>
            <p:cNvSpPr txBox="1"/>
            <p:nvPr/>
          </p:nvSpPr>
          <p:spPr>
            <a:xfrm>
              <a:off x="0" y="-38100"/>
              <a:ext cx="487267" cy="221289"/>
            </a:xfrm>
            <a:prstGeom prst="rect">
              <a:avLst/>
            </a:prstGeom>
            <a:grpFill/>
            <a:ln>
              <a:noFill/>
            </a:ln>
          </p:spPr>
          <p:txBody>
            <a:bodyPr lIns="49214" tIns="49214" rIns="49214" bIns="49214" rtlCol="0" anchor="ctr"/>
            <a:lstStyle/>
            <a:p>
              <a:pPr algn="ctr">
                <a:lnSpc>
                  <a:spcPts val="2490"/>
                </a:lnSpc>
              </a:pPr>
              <a:endParaRPr/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02558D2D-9260-4F22-9401-9C0857713B44}"/>
              </a:ext>
            </a:extLst>
          </p:cNvPr>
          <p:cNvSpPr txBox="1"/>
          <p:nvPr/>
        </p:nvSpPr>
        <p:spPr>
          <a:xfrm>
            <a:off x="10439400" y="1028700"/>
            <a:ext cx="4500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CADRE DU PROJET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478C7C7-F4C7-4155-9C5A-FC221742F1E8}"/>
              </a:ext>
            </a:extLst>
          </p:cNvPr>
          <p:cNvSpPr txBox="1"/>
          <p:nvPr/>
        </p:nvSpPr>
        <p:spPr>
          <a:xfrm>
            <a:off x="685800" y="1947651"/>
            <a:ext cx="16734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: </a:t>
            </a:r>
          </a:p>
          <a:p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Mise en place d’une  Solution SD-WAN</a:t>
            </a:r>
            <a:endParaRPr lang="fr-F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D8FE77-E829-4026-99D5-ABCC583BDBF7}"/>
              </a:ext>
            </a:extLst>
          </p:cNvPr>
          <p:cNvSpPr/>
          <p:nvPr/>
        </p:nvSpPr>
        <p:spPr>
          <a:xfrm>
            <a:off x="17399856" y="9345470"/>
            <a:ext cx="685800" cy="94153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56A2705-52E9-3ABC-8C0C-50F085AF4285}"/>
              </a:ext>
            </a:extLst>
          </p:cNvPr>
          <p:cNvGrpSpPr/>
          <p:nvPr/>
        </p:nvGrpSpPr>
        <p:grpSpPr>
          <a:xfrm>
            <a:off x="104451" y="3565234"/>
            <a:ext cx="9496749" cy="3490577"/>
            <a:chOff x="82680" y="4144130"/>
            <a:chExt cx="9496749" cy="3490577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1DA6E9AB-9367-4D50-B945-DB6412FA1516}"/>
                </a:ext>
              </a:extLst>
            </p:cNvPr>
            <p:cNvSpPr/>
            <p:nvPr/>
          </p:nvSpPr>
          <p:spPr>
            <a:xfrm>
              <a:off x="82680" y="4144130"/>
              <a:ext cx="3780440" cy="349057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AD859EF1-AB46-FD63-3AAC-51F7EB049110}"/>
                </a:ext>
              </a:extLst>
            </p:cNvPr>
            <p:cNvSpPr txBox="1"/>
            <p:nvPr/>
          </p:nvSpPr>
          <p:spPr>
            <a:xfrm>
              <a:off x="435429" y="5310523"/>
              <a:ext cx="9144000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800" b="1" dirty="0"/>
                <a:t>Routage intelligent</a:t>
              </a:r>
            </a:p>
            <a:p>
              <a:r>
                <a:rPr lang="fr-FR" sz="2800" b="1" dirty="0"/>
                <a:t>             et</a:t>
              </a:r>
            </a:p>
            <a:p>
              <a:r>
                <a:rPr lang="fr-FR" sz="2800" b="1" dirty="0"/>
                <a:t>       dynamique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DBF89DBC-6241-F5FA-CBC8-53E532544C3F}"/>
              </a:ext>
            </a:extLst>
          </p:cNvPr>
          <p:cNvGrpSpPr/>
          <p:nvPr/>
        </p:nvGrpSpPr>
        <p:grpSpPr>
          <a:xfrm>
            <a:off x="2315842" y="3558790"/>
            <a:ext cx="9144000" cy="3490577"/>
            <a:chOff x="2749263" y="3525334"/>
            <a:chExt cx="9144000" cy="3490577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B143BBC9-1873-4498-A4DB-DDE45C2E0CC0}"/>
                </a:ext>
              </a:extLst>
            </p:cNvPr>
            <p:cNvSpPr/>
            <p:nvPr/>
          </p:nvSpPr>
          <p:spPr>
            <a:xfrm>
              <a:off x="5431043" y="3525334"/>
              <a:ext cx="3780440" cy="349057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B8C0C934-1B55-BF47-CA8B-0D131B6E07E7}"/>
                </a:ext>
              </a:extLst>
            </p:cNvPr>
            <p:cNvSpPr txBox="1"/>
            <p:nvPr/>
          </p:nvSpPr>
          <p:spPr>
            <a:xfrm>
              <a:off x="2749263" y="4791717"/>
              <a:ext cx="9144000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2800" b="1" dirty="0"/>
                <a:t>Sécurité renforcée</a:t>
              </a:r>
            </a:p>
            <a:p>
              <a:pPr algn="ctr"/>
              <a:r>
                <a:rPr lang="fr-FR" sz="2800" b="1" dirty="0">
                  <a:effectLst/>
                  <a:latin typeface="Calibri" panose="020F0502020204030204" pitchFamily="34" charset="0"/>
                </a:rPr>
                <a:t>segmentation </a:t>
              </a:r>
            </a:p>
            <a:p>
              <a:pPr algn="ctr"/>
              <a:r>
                <a:rPr lang="fr-FR" sz="2800" b="1" dirty="0">
                  <a:effectLst/>
                  <a:latin typeface="Calibri" panose="020F0502020204030204" pitchFamily="34" charset="0"/>
                </a:rPr>
                <a:t>de trafic</a:t>
              </a:r>
              <a:endParaRPr lang="fr-FR" sz="2800" b="1" dirty="0"/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FB8E0E33-2CC0-757E-C729-EBB2592B3304}"/>
              </a:ext>
            </a:extLst>
          </p:cNvPr>
          <p:cNvGrpSpPr/>
          <p:nvPr/>
        </p:nvGrpSpPr>
        <p:grpSpPr>
          <a:xfrm>
            <a:off x="10289124" y="6570461"/>
            <a:ext cx="9144000" cy="3490577"/>
            <a:chOff x="11658406" y="5310523"/>
            <a:chExt cx="9144000" cy="3490577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331A5DFE-B278-42E1-A7A4-0EC13853D1CC}"/>
                </a:ext>
              </a:extLst>
            </p:cNvPr>
            <p:cNvSpPr/>
            <p:nvPr/>
          </p:nvSpPr>
          <p:spPr>
            <a:xfrm>
              <a:off x="14325600" y="5310523"/>
              <a:ext cx="3780440" cy="349057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9333CBFD-07B7-157C-0CE9-F8A2516FC63A}"/>
                </a:ext>
              </a:extLst>
            </p:cNvPr>
            <p:cNvSpPr txBox="1"/>
            <p:nvPr/>
          </p:nvSpPr>
          <p:spPr>
            <a:xfrm>
              <a:off x="11658406" y="6692406"/>
              <a:ext cx="91440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2800" b="1" dirty="0"/>
                <a:t>Gestion centralisée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D06A2B00-FA1E-E0D0-E70D-AFA411758214}"/>
              </a:ext>
            </a:extLst>
          </p:cNvPr>
          <p:cNvGrpSpPr/>
          <p:nvPr/>
        </p:nvGrpSpPr>
        <p:grpSpPr>
          <a:xfrm>
            <a:off x="5082318" y="6499479"/>
            <a:ext cx="9144000" cy="3490577"/>
            <a:chOff x="6919420" y="5421518"/>
            <a:chExt cx="9144000" cy="3490577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1EC9E9DC-76BE-5787-9441-4AF04EFE3099}"/>
                </a:ext>
              </a:extLst>
            </p:cNvPr>
            <p:cNvSpPr/>
            <p:nvPr/>
          </p:nvSpPr>
          <p:spPr>
            <a:xfrm>
              <a:off x="9601200" y="5421518"/>
              <a:ext cx="3780440" cy="349057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72B276E1-224C-131D-11DB-FD12D38BDB87}"/>
                </a:ext>
              </a:extLst>
            </p:cNvPr>
            <p:cNvSpPr txBox="1"/>
            <p:nvPr/>
          </p:nvSpPr>
          <p:spPr>
            <a:xfrm>
              <a:off x="6919420" y="6907193"/>
              <a:ext cx="9144000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2800" b="1" dirty="0">
                  <a:effectLst/>
                  <a:latin typeface="Calibri" panose="020F0502020204030204" pitchFamily="34" charset="0"/>
                </a:rPr>
                <a:t>Accès direct </a:t>
              </a:r>
              <a:r>
                <a:rPr lang="fr-FR" sz="2800" b="1" dirty="0">
                  <a:latin typeface="Calibri" panose="020F0502020204030204" pitchFamily="34" charset="0"/>
                </a:rPr>
                <a:t>à internet</a:t>
              </a:r>
              <a:endParaRPr lang="fr-FR" sz="2800" b="1" dirty="0">
                <a:effectLst/>
                <a:latin typeface="Calibri" panose="020F0502020204030204" pitchFamily="34" charset="0"/>
              </a:endParaRPr>
            </a:p>
            <a:p>
              <a:pPr algn="ctr"/>
              <a:endParaRPr lang="fr-FR" sz="28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Ellipse 1">
            <a:extLst>
              <a:ext uri="{FF2B5EF4-FFF2-40B4-BE49-F238E27FC236}">
                <a16:creationId xmlns:a16="http://schemas.microsoft.com/office/drawing/2014/main" id="{D80CC27E-3CAE-D966-C4B7-F67D1FE65354}"/>
              </a:ext>
            </a:extLst>
          </p:cNvPr>
          <p:cNvSpPr/>
          <p:nvPr/>
        </p:nvSpPr>
        <p:spPr>
          <a:xfrm>
            <a:off x="10128997" y="3372800"/>
            <a:ext cx="3780440" cy="34905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Redondance des liens 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E4AD0B-B9D5-CF15-7715-CA26CFF0926C}"/>
              </a:ext>
            </a:extLst>
          </p:cNvPr>
          <p:cNvSpPr/>
          <p:nvPr/>
        </p:nvSpPr>
        <p:spPr>
          <a:xfrm>
            <a:off x="2632723" y="6735920"/>
            <a:ext cx="3780440" cy="34905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</a:rPr>
              <a:t>Réduction de la latence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D6ACA9AB-C11E-1BA6-C2BC-50EDF20C6CFD}"/>
              </a:ext>
            </a:extLst>
          </p:cNvPr>
          <p:cNvSpPr/>
          <p:nvPr/>
        </p:nvSpPr>
        <p:spPr>
          <a:xfrm>
            <a:off x="14917374" y="3293809"/>
            <a:ext cx="3780440" cy="34905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 et haute disponibilité </a:t>
            </a:r>
          </a:p>
        </p:txBody>
      </p:sp>
    </p:spTree>
    <p:extLst>
      <p:ext uri="{BB962C8B-B14F-4D97-AF65-F5344CB8AC3E}">
        <p14:creationId xmlns:p14="http://schemas.microsoft.com/office/powerpoint/2010/main" val="27565650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95062E-6 L -0.00348 0.771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385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6 L 0.00217 0.7319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3659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72222E-7 -2.71605E-6 L -0.00451 0.5719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2859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7 3.58025E-6 L -0.00451 0.8214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4106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6111E-6 -8.64198E-7 L 0.00122 0.8839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" y="4419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81481E-6 L -0.00451 0.8324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4162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9444E-6 -3.33333E-6 L 0.00434 0.6501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" y="3250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111E-6 L -0.00286 0.587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" y="293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6" grpId="1" animBg="1"/>
      <p:bldP spid="24" grpId="0" animBg="1"/>
      <p:bldP spid="2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 flipV="1">
            <a:off x="1028700" y="1374903"/>
            <a:ext cx="664451" cy="0"/>
          </a:xfrm>
          <a:prstGeom prst="line">
            <a:avLst/>
          </a:prstGeom>
          <a:ln w="1905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TextBox 20"/>
          <p:cNvSpPr txBox="1"/>
          <p:nvPr/>
        </p:nvSpPr>
        <p:spPr>
          <a:xfrm>
            <a:off x="1028700" y="1028700"/>
            <a:ext cx="5182413" cy="228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 spc="418" dirty="0">
                <a:solidFill>
                  <a:schemeClr val="accent1">
                    <a:lumMod val="75000"/>
                  </a:schemeClr>
                </a:solidFill>
                <a:latin typeface="Cy Grotesk Wide"/>
              </a:rPr>
              <a:t>CONTEXTE DU PROJET</a:t>
            </a:r>
          </a:p>
        </p:txBody>
      </p:sp>
      <p:grpSp>
        <p:nvGrpSpPr>
          <p:cNvPr id="8" name="Group 10">
            <a:extLst>
              <a:ext uri="{FF2B5EF4-FFF2-40B4-BE49-F238E27FC236}">
                <a16:creationId xmlns:a16="http://schemas.microsoft.com/office/drawing/2014/main" id="{9C19F6F5-64B0-4D21-8BFB-747C9F92E983}"/>
              </a:ext>
            </a:extLst>
          </p:cNvPr>
          <p:cNvGrpSpPr/>
          <p:nvPr/>
        </p:nvGrpSpPr>
        <p:grpSpPr>
          <a:xfrm rot="5400000">
            <a:off x="11123706" y="-3347842"/>
            <a:ext cx="2289462" cy="8230074"/>
            <a:chOff x="0" y="0"/>
            <a:chExt cx="487267" cy="183189"/>
          </a:xfrm>
          <a:solidFill>
            <a:schemeClr val="accent1">
              <a:lumMod val="75000"/>
            </a:schemeClr>
          </a:solidFill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149F6410-ABE9-4C38-9929-E434EF5F2DC0}"/>
                </a:ext>
              </a:extLst>
            </p:cNvPr>
            <p:cNvSpPr/>
            <p:nvPr/>
          </p:nvSpPr>
          <p:spPr>
            <a:xfrm>
              <a:off x="0" y="0"/>
              <a:ext cx="487267" cy="183189"/>
            </a:xfrm>
            <a:custGeom>
              <a:avLst/>
              <a:gdLst/>
              <a:ahLst/>
              <a:cxnLst/>
              <a:rect l="l" t="t" r="r" b="b"/>
              <a:pathLst>
                <a:path w="487267" h="183189">
                  <a:moveTo>
                    <a:pt x="0" y="0"/>
                  </a:moveTo>
                  <a:lnTo>
                    <a:pt x="487267" y="0"/>
                  </a:lnTo>
                  <a:lnTo>
                    <a:pt x="487267" y="183189"/>
                  </a:lnTo>
                  <a:lnTo>
                    <a:pt x="0" y="18318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E5339F4E-0D76-4CAC-9616-FF3534FBD44D}"/>
                </a:ext>
              </a:extLst>
            </p:cNvPr>
            <p:cNvSpPr txBox="1"/>
            <p:nvPr/>
          </p:nvSpPr>
          <p:spPr>
            <a:xfrm>
              <a:off x="0" y="-38100"/>
              <a:ext cx="487267" cy="221289"/>
            </a:xfrm>
            <a:prstGeom prst="rect">
              <a:avLst/>
            </a:prstGeom>
            <a:grpFill/>
            <a:ln>
              <a:noFill/>
            </a:ln>
          </p:spPr>
          <p:txBody>
            <a:bodyPr lIns="49214" tIns="49214" rIns="49214" bIns="49214" rtlCol="0" anchor="ctr"/>
            <a:lstStyle/>
            <a:p>
              <a:pPr algn="ctr">
                <a:lnSpc>
                  <a:spcPts val="2490"/>
                </a:lnSpc>
              </a:pPr>
              <a:endParaRPr/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02558D2D-9260-4F22-9401-9C0857713B44}"/>
              </a:ext>
            </a:extLst>
          </p:cNvPr>
          <p:cNvSpPr txBox="1"/>
          <p:nvPr/>
        </p:nvSpPr>
        <p:spPr>
          <a:xfrm>
            <a:off x="11277600" y="767195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CONDUITE DE PROJET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63CB64-CB1A-4D75-A78A-03F1F2DC5353}"/>
              </a:ext>
            </a:extLst>
          </p:cNvPr>
          <p:cNvSpPr/>
          <p:nvPr/>
        </p:nvSpPr>
        <p:spPr>
          <a:xfrm>
            <a:off x="17399856" y="9345470"/>
            <a:ext cx="685800" cy="94153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6EF8E14-1866-BC9A-AE05-2D446A357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257" y="5831297"/>
            <a:ext cx="6400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1074276-8D47-255B-3C1E-9965F277E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86" y="5904503"/>
            <a:ext cx="4171952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30F51169-19AD-34A3-BE7B-5305FE445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0" y="6474235"/>
            <a:ext cx="28575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03B3A592-9F86-760D-B4A1-55387923EA1E}"/>
              </a:ext>
            </a:extLst>
          </p:cNvPr>
          <p:cNvSpPr txBox="1"/>
          <p:nvPr/>
        </p:nvSpPr>
        <p:spPr>
          <a:xfrm>
            <a:off x="776872" y="2611239"/>
            <a:ext cx="167342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Choix de la solution  </a:t>
            </a:r>
          </a:p>
          <a:p>
            <a:endParaRPr lang="fr-F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4000" dirty="0"/>
              <a:t>Top 3 principaux fournisseurs SD-WAN sur le marché :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14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D3C07-9B11-5FD2-2786-BCDD0A162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>
            <a:extLst>
              <a:ext uri="{FF2B5EF4-FFF2-40B4-BE49-F238E27FC236}">
                <a16:creationId xmlns:a16="http://schemas.microsoft.com/office/drawing/2014/main" id="{F4A98849-C3B9-6D58-E315-6BD26704BA56}"/>
              </a:ext>
            </a:extLst>
          </p:cNvPr>
          <p:cNvSpPr/>
          <p:nvPr/>
        </p:nvSpPr>
        <p:spPr>
          <a:xfrm flipV="1">
            <a:off x="1028700" y="1374903"/>
            <a:ext cx="664451" cy="0"/>
          </a:xfrm>
          <a:prstGeom prst="line">
            <a:avLst/>
          </a:prstGeom>
          <a:ln w="1905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716F1674-2875-1EB7-6C52-A482E8BC26F7}"/>
              </a:ext>
            </a:extLst>
          </p:cNvPr>
          <p:cNvSpPr txBox="1"/>
          <p:nvPr/>
        </p:nvSpPr>
        <p:spPr>
          <a:xfrm>
            <a:off x="1028700" y="1028700"/>
            <a:ext cx="5182413" cy="228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 spc="418" dirty="0">
                <a:solidFill>
                  <a:schemeClr val="accent1">
                    <a:lumMod val="75000"/>
                  </a:schemeClr>
                </a:solidFill>
                <a:latin typeface="Cy Grotesk Wide"/>
              </a:rPr>
              <a:t>CONTEXTE DU PROJET</a:t>
            </a:r>
          </a:p>
        </p:txBody>
      </p:sp>
      <p:grpSp>
        <p:nvGrpSpPr>
          <p:cNvPr id="8" name="Group 10">
            <a:extLst>
              <a:ext uri="{FF2B5EF4-FFF2-40B4-BE49-F238E27FC236}">
                <a16:creationId xmlns:a16="http://schemas.microsoft.com/office/drawing/2014/main" id="{847A78CA-F3BE-AD2D-0BDA-796F1532F3C6}"/>
              </a:ext>
            </a:extLst>
          </p:cNvPr>
          <p:cNvGrpSpPr/>
          <p:nvPr/>
        </p:nvGrpSpPr>
        <p:grpSpPr>
          <a:xfrm rot="5400000">
            <a:off x="11123706" y="-3347842"/>
            <a:ext cx="2289462" cy="8230074"/>
            <a:chOff x="0" y="0"/>
            <a:chExt cx="487267" cy="183189"/>
          </a:xfrm>
          <a:solidFill>
            <a:schemeClr val="accent1">
              <a:lumMod val="75000"/>
            </a:schemeClr>
          </a:solidFill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798361A3-EDF0-AE01-FC9E-C92039C075C1}"/>
                </a:ext>
              </a:extLst>
            </p:cNvPr>
            <p:cNvSpPr/>
            <p:nvPr/>
          </p:nvSpPr>
          <p:spPr>
            <a:xfrm>
              <a:off x="0" y="0"/>
              <a:ext cx="487267" cy="183189"/>
            </a:xfrm>
            <a:custGeom>
              <a:avLst/>
              <a:gdLst/>
              <a:ahLst/>
              <a:cxnLst/>
              <a:rect l="l" t="t" r="r" b="b"/>
              <a:pathLst>
                <a:path w="487267" h="183189">
                  <a:moveTo>
                    <a:pt x="0" y="0"/>
                  </a:moveTo>
                  <a:lnTo>
                    <a:pt x="487267" y="0"/>
                  </a:lnTo>
                  <a:lnTo>
                    <a:pt x="487267" y="183189"/>
                  </a:lnTo>
                  <a:lnTo>
                    <a:pt x="0" y="18318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78538F2D-0D2F-324D-2B43-F434170347BF}"/>
                </a:ext>
              </a:extLst>
            </p:cNvPr>
            <p:cNvSpPr txBox="1"/>
            <p:nvPr/>
          </p:nvSpPr>
          <p:spPr>
            <a:xfrm>
              <a:off x="0" y="-38100"/>
              <a:ext cx="487267" cy="221289"/>
            </a:xfrm>
            <a:prstGeom prst="rect">
              <a:avLst/>
            </a:prstGeom>
            <a:grpFill/>
            <a:ln>
              <a:noFill/>
            </a:ln>
          </p:spPr>
          <p:txBody>
            <a:bodyPr lIns="49214" tIns="49214" rIns="49214" bIns="49214" rtlCol="0" anchor="ctr"/>
            <a:lstStyle/>
            <a:p>
              <a:pPr algn="ctr">
                <a:lnSpc>
                  <a:spcPts val="2490"/>
                </a:lnSpc>
              </a:pPr>
              <a:endParaRPr/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26E929F5-78CB-4A31-6E9B-3D8F7756661B}"/>
              </a:ext>
            </a:extLst>
          </p:cNvPr>
          <p:cNvSpPr txBox="1"/>
          <p:nvPr/>
        </p:nvSpPr>
        <p:spPr>
          <a:xfrm>
            <a:off x="11277600" y="767195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CONDUITE DE PROJET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50CA27-A11E-A5D5-92ED-A1B104523DB2}"/>
              </a:ext>
            </a:extLst>
          </p:cNvPr>
          <p:cNvSpPr/>
          <p:nvPr/>
        </p:nvSpPr>
        <p:spPr>
          <a:xfrm>
            <a:off x="17399856" y="9345470"/>
            <a:ext cx="685800" cy="94153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422303A-8B76-82F0-1037-E989396E5368}"/>
              </a:ext>
            </a:extLst>
          </p:cNvPr>
          <p:cNvSpPr txBox="1"/>
          <p:nvPr/>
        </p:nvSpPr>
        <p:spPr>
          <a:xfrm>
            <a:off x="776871" y="2087161"/>
            <a:ext cx="167342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Choix de la solution  </a:t>
            </a:r>
          </a:p>
          <a:p>
            <a:endParaRPr lang="fr-F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/>
            <a:endParaRPr lang="fr-FR" sz="4000" dirty="0">
              <a:effectLst/>
              <a:latin typeface="Calibri" panose="020F0502020204030204" pitchFamily="34" charset="0"/>
            </a:endParaRPr>
          </a:p>
          <a:p>
            <a:pPr marL="0" marR="0"/>
            <a:endParaRPr lang="fr-FR" sz="4000" dirty="0">
              <a:latin typeface="Calibri" panose="020F0502020204030204" pitchFamily="34" charset="0"/>
            </a:endParaRPr>
          </a:p>
          <a:p>
            <a:pPr marL="0" marR="0"/>
            <a:r>
              <a:rPr lang="fr-FR" sz="4000" dirty="0">
                <a:effectLst/>
                <a:latin typeface="Calibri" panose="020F0502020204030204" pitchFamily="34" charset="0"/>
              </a:rPr>
              <a:t>Selon ce rapport de  Gartner </a:t>
            </a:r>
          </a:p>
          <a:p>
            <a:pPr marL="0" marR="0"/>
            <a:r>
              <a:rPr lang="fr-FR" sz="4000" dirty="0">
                <a:effectLst/>
                <a:latin typeface="Calibri" panose="020F0502020204030204" pitchFamily="34" charset="0"/>
              </a:rPr>
              <a:t>Fortinet reste en tête sur l’axe </a:t>
            </a:r>
          </a:p>
          <a:p>
            <a:pPr marL="0" marR="0"/>
            <a:r>
              <a:rPr lang="fr-FR" sz="4000" dirty="0">
                <a:effectLst/>
                <a:latin typeface="Calibri" panose="020F0502020204030204" pitchFamily="34" charset="0"/>
              </a:rPr>
              <a:t>de l’exécution: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E176459-AF89-2910-AF44-E767AC3771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2" t="12551" r="12509" b="12699"/>
          <a:stretch/>
        </p:blipFill>
        <p:spPr bwMode="auto">
          <a:xfrm>
            <a:off x="8882966" y="1911926"/>
            <a:ext cx="8482647" cy="83750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99177BF-6E84-0501-390B-8CF681AD7C71}"/>
              </a:ext>
            </a:extLst>
          </p:cNvPr>
          <p:cNvCxnSpPr/>
          <p:nvPr/>
        </p:nvCxnSpPr>
        <p:spPr>
          <a:xfrm>
            <a:off x="13300099" y="2615509"/>
            <a:ext cx="609600" cy="381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B09CB70D-8ADC-223A-9F3C-697B5009D08D}"/>
              </a:ext>
            </a:extLst>
          </p:cNvPr>
          <p:cNvSpPr/>
          <p:nvPr/>
        </p:nvSpPr>
        <p:spPr>
          <a:xfrm>
            <a:off x="13716000" y="3086100"/>
            <a:ext cx="1219200" cy="4695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6651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B75E5-066D-4284-33A7-303CCFC6F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>
            <a:extLst>
              <a:ext uri="{FF2B5EF4-FFF2-40B4-BE49-F238E27FC236}">
                <a16:creationId xmlns:a16="http://schemas.microsoft.com/office/drawing/2014/main" id="{116EC136-5A2D-8100-2313-0841126FB9C9}"/>
              </a:ext>
            </a:extLst>
          </p:cNvPr>
          <p:cNvSpPr/>
          <p:nvPr/>
        </p:nvSpPr>
        <p:spPr>
          <a:xfrm flipV="1">
            <a:off x="1028700" y="1374903"/>
            <a:ext cx="664451" cy="0"/>
          </a:xfrm>
          <a:prstGeom prst="line">
            <a:avLst/>
          </a:prstGeom>
          <a:ln w="1905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6AC37112-359D-59DC-9C5D-CE913DF0EDB8}"/>
              </a:ext>
            </a:extLst>
          </p:cNvPr>
          <p:cNvSpPr txBox="1"/>
          <p:nvPr/>
        </p:nvSpPr>
        <p:spPr>
          <a:xfrm>
            <a:off x="1028700" y="1028700"/>
            <a:ext cx="5182413" cy="228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 spc="418" dirty="0">
                <a:solidFill>
                  <a:schemeClr val="accent1">
                    <a:lumMod val="75000"/>
                  </a:schemeClr>
                </a:solidFill>
                <a:latin typeface="Cy Grotesk Wide"/>
              </a:rPr>
              <a:t>CONTEXTE DU PROJET</a:t>
            </a:r>
          </a:p>
        </p:txBody>
      </p:sp>
      <p:grpSp>
        <p:nvGrpSpPr>
          <p:cNvPr id="8" name="Group 10">
            <a:extLst>
              <a:ext uri="{FF2B5EF4-FFF2-40B4-BE49-F238E27FC236}">
                <a16:creationId xmlns:a16="http://schemas.microsoft.com/office/drawing/2014/main" id="{480C0F3C-7C39-4A87-54DB-372E0F446664}"/>
              </a:ext>
            </a:extLst>
          </p:cNvPr>
          <p:cNvGrpSpPr/>
          <p:nvPr/>
        </p:nvGrpSpPr>
        <p:grpSpPr>
          <a:xfrm rot="5400000">
            <a:off x="11123706" y="-3347842"/>
            <a:ext cx="2289462" cy="8230074"/>
            <a:chOff x="0" y="0"/>
            <a:chExt cx="487267" cy="183189"/>
          </a:xfrm>
          <a:solidFill>
            <a:schemeClr val="accent1">
              <a:lumMod val="75000"/>
            </a:schemeClr>
          </a:solidFill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19DB003B-2D2B-3F44-C2EB-02B035E77319}"/>
                </a:ext>
              </a:extLst>
            </p:cNvPr>
            <p:cNvSpPr/>
            <p:nvPr/>
          </p:nvSpPr>
          <p:spPr>
            <a:xfrm>
              <a:off x="0" y="0"/>
              <a:ext cx="487267" cy="183189"/>
            </a:xfrm>
            <a:custGeom>
              <a:avLst/>
              <a:gdLst/>
              <a:ahLst/>
              <a:cxnLst/>
              <a:rect l="l" t="t" r="r" b="b"/>
              <a:pathLst>
                <a:path w="487267" h="183189">
                  <a:moveTo>
                    <a:pt x="0" y="0"/>
                  </a:moveTo>
                  <a:lnTo>
                    <a:pt x="487267" y="0"/>
                  </a:lnTo>
                  <a:lnTo>
                    <a:pt x="487267" y="183189"/>
                  </a:lnTo>
                  <a:lnTo>
                    <a:pt x="0" y="18318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CBB8E776-AD54-377B-18C9-22CBC2DF898B}"/>
                </a:ext>
              </a:extLst>
            </p:cNvPr>
            <p:cNvSpPr txBox="1"/>
            <p:nvPr/>
          </p:nvSpPr>
          <p:spPr>
            <a:xfrm>
              <a:off x="0" y="-38100"/>
              <a:ext cx="487267" cy="221289"/>
            </a:xfrm>
            <a:prstGeom prst="rect">
              <a:avLst/>
            </a:prstGeom>
            <a:grpFill/>
            <a:ln>
              <a:noFill/>
            </a:ln>
          </p:spPr>
          <p:txBody>
            <a:bodyPr lIns="49214" tIns="49214" rIns="49214" bIns="49214" rtlCol="0" anchor="ctr"/>
            <a:lstStyle/>
            <a:p>
              <a:pPr algn="ctr">
                <a:lnSpc>
                  <a:spcPts val="2490"/>
                </a:lnSpc>
              </a:pPr>
              <a:endParaRPr/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6EB6743A-92BB-880E-C868-B5426A2DE68B}"/>
              </a:ext>
            </a:extLst>
          </p:cNvPr>
          <p:cNvSpPr txBox="1"/>
          <p:nvPr/>
        </p:nvSpPr>
        <p:spPr>
          <a:xfrm>
            <a:off x="11277600" y="767195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CONDUITE DE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490E00F-74D2-724C-904C-CB132155333A}"/>
              </a:ext>
            </a:extLst>
          </p:cNvPr>
          <p:cNvSpPr txBox="1"/>
          <p:nvPr/>
        </p:nvSpPr>
        <p:spPr>
          <a:xfrm>
            <a:off x="392875" y="2029861"/>
            <a:ext cx="116364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Choix de la solution : 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4110B2-AECC-3E90-4986-04F05FF8B080}"/>
              </a:ext>
            </a:extLst>
          </p:cNvPr>
          <p:cNvSpPr/>
          <p:nvPr/>
        </p:nvSpPr>
        <p:spPr>
          <a:xfrm>
            <a:off x="17399856" y="9345470"/>
            <a:ext cx="685800" cy="94153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B70D12B-7F7C-7A74-4C69-C0A351F6A759}"/>
              </a:ext>
            </a:extLst>
          </p:cNvPr>
          <p:cNvGrpSpPr/>
          <p:nvPr/>
        </p:nvGrpSpPr>
        <p:grpSpPr>
          <a:xfrm>
            <a:off x="4580749" y="4105209"/>
            <a:ext cx="9239302" cy="4287833"/>
            <a:chOff x="4580749" y="4105209"/>
            <a:chExt cx="9239302" cy="4287833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647BB72C-01A5-C065-7084-3CD53810A5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0749" y="4105209"/>
              <a:ext cx="8543541" cy="4169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ABDA775D-9B33-5B76-359F-8BB0678EBF4E}"/>
                </a:ext>
              </a:extLst>
            </p:cNvPr>
            <p:cNvSpPr/>
            <p:nvPr/>
          </p:nvSpPr>
          <p:spPr>
            <a:xfrm>
              <a:off x="10238651" y="7685156"/>
              <a:ext cx="3581400" cy="707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87789017-9E12-C8D7-807F-F18F3C39CEF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027" t="5530" r="6692" b="9841"/>
          <a:stretch/>
        </p:blipFill>
        <p:spPr>
          <a:xfrm>
            <a:off x="2826950" y="3056657"/>
            <a:ext cx="12634100" cy="6922362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28182AB8-CA09-D292-758A-EF8033345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911" y="2956949"/>
            <a:ext cx="11992177" cy="734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98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-0.00313 0.6777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3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34568E-6 L 0.0125 0.79244 " pathEditMode="relative" rAng="0" ptsTypes="AA">
                                      <p:cBhvr>
                                        <p:cTn id="2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396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10621" y="4027671"/>
            <a:ext cx="9414817" cy="6370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8503"/>
              </a:lnSpc>
            </a:pPr>
            <a:r>
              <a:rPr lang="en-US" sz="24200" dirty="0">
                <a:solidFill>
                  <a:schemeClr val="bg1"/>
                </a:solidFill>
                <a:latin typeface="Cy Grotesk Wide Bold"/>
              </a:rPr>
              <a:t>02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49605256-8739-491C-B0D2-547C3A560261}"/>
              </a:ext>
            </a:extLst>
          </p:cNvPr>
          <p:cNvSpPr txBox="1"/>
          <p:nvPr/>
        </p:nvSpPr>
        <p:spPr>
          <a:xfrm>
            <a:off x="1295218" y="1866900"/>
            <a:ext cx="14325782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9600" dirty="0" err="1">
                <a:solidFill>
                  <a:schemeClr val="bg1"/>
                </a:solidFill>
                <a:latin typeface="Cy Grotesk Wide Bold"/>
              </a:rPr>
              <a:t>Etape</a:t>
            </a:r>
            <a:r>
              <a:rPr lang="en-US" sz="9600" dirty="0">
                <a:solidFill>
                  <a:schemeClr val="bg1"/>
                </a:solidFill>
                <a:latin typeface="Cy Grotesk Wide Bold"/>
              </a:rPr>
              <a:t> de mise en place du SD-WAN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8643</TotalTime>
  <Words>963</Words>
  <Application>Microsoft Office PowerPoint</Application>
  <PresentationFormat>Personnalisé</PresentationFormat>
  <Paragraphs>194</Paragraphs>
  <Slides>20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8" baseType="lpstr">
      <vt:lpstr>Wingdings</vt:lpstr>
      <vt:lpstr>Inter-Light</vt:lpstr>
      <vt:lpstr>Times New Roman</vt:lpstr>
      <vt:lpstr>Arial</vt:lpstr>
      <vt:lpstr>Cy Grotesk Wide Bold</vt:lpstr>
      <vt:lpstr>Calibri</vt:lpstr>
      <vt:lpstr>Cy Grotesk Wide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rapport de stage professionnel moderne coloré</dc:title>
  <dc:creator>asus</dc:creator>
  <cp:lastModifiedBy>salmazemrag02@outlook.fr</cp:lastModifiedBy>
  <cp:revision>250</cp:revision>
  <dcterms:created xsi:type="dcterms:W3CDTF">2006-08-16T00:00:00Z</dcterms:created>
  <dcterms:modified xsi:type="dcterms:W3CDTF">2025-03-21T09:41:47Z</dcterms:modified>
  <dc:identifier>DAGHSK83XhE</dc:identifier>
</cp:coreProperties>
</file>