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71" r:id="rId5"/>
    <p:sldId id="261" r:id="rId6"/>
    <p:sldId id="260" r:id="rId7"/>
    <p:sldId id="262" r:id="rId8"/>
    <p:sldId id="263" r:id="rId9"/>
    <p:sldId id="264" r:id="rId10"/>
    <p:sldId id="267" r:id="rId11"/>
    <p:sldId id="265" r:id="rId12"/>
    <p:sldId id="266" r:id="rId13"/>
    <p:sldId id="268" r:id="rId14"/>
    <p:sldId id="269" r:id="rId15"/>
    <p:sldId id="279" r:id="rId16"/>
    <p:sldId id="270" r:id="rId17"/>
    <p:sldId id="273" r:id="rId18"/>
    <p:sldId id="277" r:id="rId19"/>
    <p:sldId id="275" r:id="rId20"/>
    <p:sldId id="276" r:id="rId21"/>
    <p:sldId id="278" r:id="rId22"/>
    <p:sldId id="274"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660"/>
  </p:normalViewPr>
  <p:slideViewPr>
    <p:cSldViewPr snapToGrid="0">
      <p:cViewPr>
        <p:scale>
          <a:sx n="66" d="100"/>
          <a:sy n="66" d="100"/>
        </p:scale>
        <p:origin x="756" y="-90"/>
      </p:cViewPr>
      <p:guideLst/>
    </p:cSldViewPr>
  </p:slideViewPr>
  <p:notesTextViewPr>
    <p:cViewPr>
      <p:scale>
        <a:sx n="1" d="1"/>
        <a:sy n="1" d="1"/>
      </p:scale>
      <p:origin x="0" y="-84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75872-8347-4B84-8D25-904B9329C3F3}" type="datetimeFigureOut">
              <a:rPr lang="fr-FR" smtClean="0"/>
              <a:t>06/03/2025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4ECA0-F85B-4076-94DB-717C6FBB7A7E}" type="slidenum">
              <a:rPr lang="fr-FR" smtClean="0"/>
              <a:t>‹N°›</a:t>
            </a:fld>
            <a:endParaRPr lang="fr-FR"/>
          </a:p>
        </p:txBody>
      </p:sp>
    </p:spTree>
    <p:extLst>
      <p:ext uri="{BB962C8B-B14F-4D97-AF65-F5344CB8AC3E}">
        <p14:creationId xmlns:p14="http://schemas.microsoft.com/office/powerpoint/2010/main" val="2342160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smtClean="0">
                <a:solidFill>
                  <a:schemeClr val="tx1"/>
                </a:solidFill>
                <a:effectLst/>
                <a:latin typeface="+mn-lt"/>
                <a:ea typeface="+mn-ea"/>
                <a:cs typeface="+mn-cs"/>
              </a:rPr>
              <a:t>Aujourd'hui, nous allons implémenter un </a:t>
            </a:r>
            <a:r>
              <a:rPr lang="fr-FR" sz="1200" kern="1200" dirty="0" err="1" smtClean="0">
                <a:solidFill>
                  <a:schemeClr val="tx1"/>
                </a:solidFill>
                <a:effectLst/>
                <a:latin typeface="+mn-lt"/>
                <a:ea typeface="+mn-ea"/>
                <a:cs typeface="+mn-cs"/>
              </a:rPr>
              <a:t>chatbot</a:t>
            </a:r>
            <a:r>
              <a:rPr lang="fr-FR" sz="1200" kern="1200" dirty="0" smtClean="0">
                <a:solidFill>
                  <a:schemeClr val="tx1"/>
                </a:solidFill>
                <a:effectLst/>
                <a:latin typeface="+mn-lt"/>
                <a:ea typeface="+mn-ea"/>
                <a:cs typeface="+mn-cs"/>
              </a:rPr>
              <a:t> en utilisant la méthode RAG (</a:t>
            </a:r>
            <a:r>
              <a:rPr lang="fr-FR" sz="1200" kern="1200" dirty="0" err="1" smtClean="0">
                <a:solidFill>
                  <a:schemeClr val="tx1"/>
                </a:solidFill>
                <a:effectLst/>
                <a:latin typeface="+mn-lt"/>
                <a:ea typeface="+mn-ea"/>
                <a:cs typeface="+mn-cs"/>
              </a:rPr>
              <a:t>Retrieval-Augmented</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Generation</a:t>
            </a:r>
            <a:r>
              <a:rPr lang="fr-FR" sz="1200" kern="1200" dirty="0" smtClean="0">
                <a:solidFill>
                  <a:schemeClr val="tx1"/>
                </a:solidFill>
                <a:effectLst/>
                <a:latin typeface="+mn-lt"/>
                <a:ea typeface="+mn-ea"/>
                <a:cs typeface="+mn-cs"/>
              </a:rPr>
              <a:t>), qui se déroule en trois étapes :</a:t>
            </a:r>
          </a:p>
          <a:p>
            <a:r>
              <a:rPr lang="fr-FR" sz="1200" kern="1200" dirty="0" smtClean="0">
                <a:solidFill>
                  <a:schemeClr val="tx1"/>
                </a:solidFill>
                <a:effectLst/>
                <a:latin typeface="+mn-lt"/>
                <a:ea typeface="+mn-ea"/>
                <a:cs typeface="+mn-cs"/>
              </a:rPr>
              <a:t> </a:t>
            </a:r>
          </a:p>
          <a:p>
            <a:pPr lvl="0"/>
            <a:r>
              <a:rPr lang="fr-FR" sz="1200" kern="1200" dirty="0" smtClean="0">
                <a:solidFill>
                  <a:schemeClr val="tx1"/>
                </a:solidFill>
                <a:effectLst/>
                <a:latin typeface="+mn-lt"/>
                <a:ea typeface="+mn-ea"/>
                <a:cs typeface="+mn-cs"/>
              </a:rPr>
              <a:t>Récupération des informations (</a:t>
            </a:r>
            <a:r>
              <a:rPr lang="fr-FR" sz="1200" kern="1200" dirty="0" err="1" smtClean="0">
                <a:solidFill>
                  <a:schemeClr val="tx1"/>
                </a:solidFill>
                <a:effectLst/>
                <a:latin typeface="+mn-lt"/>
                <a:ea typeface="+mn-ea"/>
                <a:cs typeface="+mn-cs"/>
              </a:rPr>
              <a:t>Retrieve</a:t>
            </a:r>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Lorsqu'un utilisateur pose une question, on transforme cette question en un vecteur numérique. On compare ensuite ce vecteur avec ceux de documents déjà stockés pour trouver les plus pertinents.</a:t>
            </a:r>
          </a:p>
          <a:p>
            <a:r>
              <a:rPr lang="fr-FR" sz="1200" kern="1200" dirty="0" smtClean="0">
                <a:solidFill>
                  <a:schemeClr val="tx1"/>
                </a:solidFill>
                <a:effectLst/>
                <a:latin typeface="+mn-lt"/>
                <a:ea typeface="+mn-ea"/>
                <a:cs typeface="+mn-cs"/>
              </a:rPr>
              <a:t> </a:t>
            </a:r>
          </a:p>
          <a:p>
            <a:pPr lvl="0"/>
            <a:r>
              <a:rPr lang="fr-FR" sz="1200" kern="1200" dirty="0" smtClean="0">
                <a:solidFill>
                  <a:schemeClr val="tx1"/>
                </a:solidFill>
                <a:effectLst/>
                <a:latin typeface="+mn-lt"/>
                <a:ea typeface="+mn-ea"/>
                <a:cs typeface="+mn-cs"/>
              </a:rPr>
              <a:t>Enrichissement du contexte (Augment) :</a:t>
            </a:r>
          </a:p>
          <a:p>
            <a:r>
              <a:rPr lang="fr-FR" sz="1200" kern="1200" dirty="0" smtClean="0">
                <a:solidFill>
                  <a:schemeClr val="tx1"/>
                </a:solidFill>
                <a:effectLst/>
                <a:latin typeface="+mn-lt"/>
                <a:ea typeface="+mn-ea"/>
                <a:cs typeface="+mn-cs"/>
              </a:rPr>
              <a:t>Une fois les documents récupérés, on les combine avec la question de l’utilisateur pour créer un prompt détaillé, ajoutant ainsi le contexte nécessaire pour guider le modèle de génération de réponse.</a:t>
            </a:r>
          </a:p>
          <a:p>
            <a:r>
              <a:rPr lang="fr-FR" sz="1200" kern="1200" dirty="0" smtClean="0">
                <a:solidFill>
                  <a:schemeClr val="tx1"/>
                </a:solidFill>
                <a:effectLst/>
                <a:latin typeface="+mn-lt"/>
                <a:ea typeface="+mn-ea"/>
                <a:cs typeface="+mn-cs"/>
              </a:rPr>
              <a:t> </a:t>
            </a:r>
          </a:p>
          <a:p>
            <a:pPr lvl="0"/>
            <a:r>
              <a:rPr lang="fr-FR" sz="1200" kern="1200" dirty="0" smtClean="0">
                <a:solidFill>
                  <a:schemeClr val="tx1"/>
                </a:solidFill>
                <a:effectLst/>
                <a:latin typeface="+mn-lt"/>
                <a:ea typeface="+mn-ea"/>
                <a:cs typeface="+mn-cs"/>
              </a:rPr>
              <a:t>Génération de réponse (</a:t>
            </a:r>
            <a:r>
              <a:rPr lang="fr-FR" sz="1200" kern="1200" dirty="0" err="1" smtClean="0">
                <a:solidFill>
                  <a:schemeClr val="tx1"/>
                </a:solidFill>
                <a:effectLst/>
                <a:latin typeface="+mn-lt"/>
                <a:ea typeface="+mn-ea"/>
                <a:cs typeface="+mn-cs"/>
              </a:rPr>
              <a:t>Generate</a:t>
            </a:r>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Le modèle de langage, comme GPT-4, prend ce prompt enrichi et génère une réponse naturelle et précise, basée sur les informations retrouvées et son propre savoir-faire.</a:t>
            </a:r>
          </a:p>
          <a:p>
            <a:r>
              <a:rPr lang="fr-FR" sz="1200" kern="1200" dirty="0" smtClean="0">
                <a:solidFill>
                  <a:schemeClr val="tx1"/>
                </a:solidFill>
                <a:effectLst/>
                <a:latin typeface="+mn-lt"/>
                <a:ea typeface="+mn-ea"/>
                <a:cs typeface="+mn-cs"/>
              </a:rPr>
              <a:t> </a:t>
            </a:r>
          </a:p>
          <a:p>
            <a:pPr lvl="0"/>
            <a:r>
              <a:rPr lang="fr-FR" sz="1200" kern="1200" dirty="0" smtClean="0">
                <a:solidFill>
                  <a:schemeClr val="tx1"/>
                </a:solidFill>
                <a:effectLst/>
                <a:latin typeface="+mn-lt"/>
                <a:ea typeface="+mn-ea"/>
                <a:cs typeface="+mn-cs"/>
              </a:rPr>
              <a:t>Avantages :</a:t>
            </a:r>
          </a:p>
          <a:p>
            <a:r>
              <a:rPr lang="fr-FR" sz="1200" kern="1200" dirty="0" smtClean="0">
                <a:solidFill>
                  <a:schemeClr val="tx1"/>
                </a:solidFill>
                <a:effectLst/>
                <a:latin typeface="+mn-lt"/>
                <a:ea typeface="+mn-ea"/>
                <a:cs typeface="+mn-cs"/>
              </a:rPr>
              <a:t>Précision améliorée : Le </a:t>
            </a:r>
            <a:r>
              <a:rPr lang="fr-FR" sz="1200" kern="1200" dirty="0" err="1" smtClean="0">
                <a:solidFill>
                  <a:schemeClr val="tx1"/>
                </a:solidFill>
                <a:effectLst/>
                <a:latin typeface="+mn-lt"/>
                <a:ea typeface="+mn-ea"/>
                <a:cs typeface="+mn-cs"/>
              </a:rPr>
              <a:t>chatbot</a:t>
            </a:r>
            <a:r>
              <a:rPr lang="fr-FR" sz="1200" kern="1200" dirty="0" smtClean="0">
                <a:solidFill>
                  <a:schemeClr val="tx1"/>
                </a:solidFill>
                <a:effectLst/>
                <a:latin typeface="+mn-lt"/>
                <a:ea typeface="+mn-ea"/>
                <a:cs typeface="+mn-cs"/>
              </a:rPr>
              <a:t> répond avec des faits concrets et non des suppositions.</a:t>
            </a:r>
          </a:p>
          <a:p>
            <a:r>
              <a:rPr lang="fr-FR" sz="1200" kern="1200" dirty="0" smtClean="0">
                <a:solidFill>
                  <a:schemeClr val="tx1"/>
                </a:solidFill>
                <a:effectLst/>
                <a:latin typeface="+mn-lt"/>
                <a:ea typeface="+mn-ea"/>
                <a:cs typeface="+mn-cs"/>
              </a:rPr>
              <a:t>Réduire les erreurs : Les réponses sont basées sur une base de données fiable.</a:t>
            </a:r>
          </a:p>
          <a:p>
            <a:r>
              <a:rPr lang="fr-FR" sz="1200" kern="1200" dirty="0" smtClean="0">
                <a:solidFill>
                  <a:schemeClr val="tx1"/>
                </a:solidFill>
                <a:effectLst/>
                <a:latin typeface="+mn-lt"/>
                <a:ea typeface="+mn-ea"/>
                <a:cs typeface="+mn-cs"/>
              </a:rPr>
              <a:t>Réponses contextuelles : Le </a:t>
            </a:r>
            <a:r>
              <a:rPr lang="fr-FR" sz="1200" kern="1200" dirty="0" err="1" smtClean="0">
                <a:solidFill>
                  <a:schemeClr val="tx1"/>
                </a:solidFill>
                <a:effectLst/>
                <a:latin typeface="+mn-lt"/>
                <a:ea typeface="+mn-ea"/>
                <a:cs typeface="+mn-cs"/>
              </a:rPr>
              <a:t>chatbot</a:t>
            </a:r>
            <a:r>
              <a:rPr lang="fr-FR" sz="1200" kern="1200" dirty="0" smtClean="0">
                <a:solidFill>
                  <a:schemeClr val="tx1"/>
                </a:solidFill>
                <a:effectLst/>
                <a:latin typeface="+mn-lt"/>
                <a:ea typeface="+mn-ea"/>
                <a:cs typeface="+mn-cs"/>
              </a:rPr>
              <a:t> adapte ses réponses en fonction des informations extraites.</a:t>
            </a:r>
          </a:p>
          <a:p>
            <a:endParaRPr lang="fr-FR" dirty="0"/>
          </a:p>
        </p:txBody>
      </p:sp>
      <p:sp>
        <p:nvSpPr>
          <p:cNvPr id="4" name="Espace réservé du numéro de diapositive 3"/>
          <p:cNvSpPr>
            <a:spLocks noGrp="1"/>
          </p:cNvSpPr>
          <p:nvPr>
            <p:ph type="sldNum" sz="quarter" idx="10"/>
          </p:nvPr>
        </p:nvSpPr>
        <p:spPr/>
        <p:txBody>
          <a:bodyPr/>
          <a:lstStyle/>
          <a:p>
            <a:fld id="{1914ECA0-F85B-4076-94DB-717C6FBB7A7E}" type="slidenum">
              <a:rPr lang="fr-FR" smtClean="0"/>
              <a:t>23</a:t>
            </a:fld>
            <a:endParaRPr lang="fr-FR"/>
          </a:p>
        </p:txBody>
      </p:sp>
    </p:spTree>
    <p:extLst>
      <p:ext uri="{BB962C8B-B14F-4D97-AF65-F5344CB8AC3E}">
        <p14:creationId xmlns:p14="http://schemas.microsoft.com/office/powerpoint/2010/main" val="3830108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20EBB0C4-6273-4C6E-B9BD-2EDC30F1CD52}" type="datetimeFigureOut">
              <a:rPr lang="en-US" dirty="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09728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6217920" y="2582334"/>
            <a:ext cx="4937760" cy="33782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2/25/2025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2/25/2025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2/25/2025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smtClean="0"/>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2/25/2025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C9CAD897-D46E-4AD2-BD9B-49DD3E640873}" type="datetimeFigureOut">
              <a:rPr lang="en-US" dirty="0"/>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2/25/2025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‹N°›</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latin typeface="Times New Roman" panose="02020603050405020304" pitchFamily="18" charset="0"/>
                <a:cs typeface="Times New Roman" panose="02020603050405020304" pitchFamily="18" charset="0"/>
              </a:rPr>
              <a:t>Analyse conceptuelle du portail </a:t>
            </a:r>
            <a:r>
              <a:rPr lang="fr-FR" dirty="0" err="1" smtClean="0">
                <a:latin typeface="Times New Roman" panose="02020603050405020304" pitchFamily="18" charset="0"/>
                <a:cs typeface="Times New Roman" panose="02020603050405020304" pitchFamily="18" charset="0"/>
              </a:rPr>
              <a:t>SoftwareTesting</a:t>
            </a:r>
            <a:r>
              <a:rPr lang="fr-FR" dirty="0" smtClean="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sp>
        <p:nvSpPr>
          <p:cNvPr id="3" name="Sous-titre 2"/>
          <p:cNvSpPr>
            <a:spLocks noGrp="1"/>
          </p:cNvSpPr>
          <p:nvPr>
            <p:ph type="subTitle" idx="1"/>
          </p:nvPr>
        </p:nvSpPr>
        <p:spPr/>
        <p:txBody>
          <a:bodyPr/>
          <a:lstStyle/>
          <a:p>
            <a:r>
              <a:rPr lang="fr-FR" dirty="0" smtClean="0"/>
              <a:t>Présentation des diagrammes UML</a:t>
            </a:r>
            <a:endParaRPr lang="fr-FR" dirty="0"/>
          </a:p>
        </p:txBody>
      </p:sp>
    </p:spTree>
    <p:extLst>
      <p:ext uri="{BB962C8B-B14F-4D97-AF65-F5344CB8AC3E}">
        <p14:creationId xmlns:p14="http://schemas.microsoft.com/office/powerpoint/2010/main" val="1070166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97280" y="228546"/>
            <a:ext cx="10058400" cy="1450757"/>
          </a:xfrm>
        </p:spPr>
        <p:txBody>
          <a:bodyPr/>
          <a:lstStyle/>
          <a:p>
            <a:r>
              <a:rPr lang="fr-FR" dirty="0" smtClean="0">
                <a:latin typeface="Times New Roman" panose="02020603050405020304" pitchFamily="18" charset="0"/>
                <a:cs typeface="Times New Roman" panose="02020603050405020304" pitchFamily="18" charset="0"/>
              </a:rPr>
              <a:t>Diagramme de séquence</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097280" y="2034420"/>
            <a:ext cx="10058400" cy="4023360"/>
          </a:xfrm>
        </p:spPr>
        <p:txBody>
          <a:bodyPr/>
          <a:lstStyle/>
          <a:p>
            <a:pPr>
              <a:lnSpc>
                <a:spcPct val="150000"/>
              </a:lnSpc>
            </a:pPr>
            <a:r>
              <a:rPr lang="fr-FR" b="1" dirty="0">
                <a:solidFill>
                  <a:srgbClr val="C00000"/>
                </a:solidFill>
                <a:latin typeface="Times New Roman" panose="02020603050405020304" pitchFamily="18" charset="0"/>
                <a:cs typeface="Times New Roman" panose="02020603050405020304" pitchFamily="18" charset="0"/>
              </a:rPr>
              <a:t>Le diagramme de séquence </a:t>
            </a:r>
            <a:r>
              <a:rPr lang="fr-FR" dirty="0">
                <a:latin typeface="Times New Roman" panose="02020603050405020304" pitchFamily="18" charset="0"/>
                <a:cs typeface="Times New Roman" panose="02020603050405020304" pitchFamily="18" charset="0"/>
              </a:rPr>
              <a:t>est un type de diagramme </a:t>
            </a:r>
            <a:r>
              <a:rPr lang="fr-FR" b="1" dirty="0">
                <a:latin typeface="Times New Roman" panose="02020603050405020304" pitchFamily="18" charset="0"/>
                <a:cs typeface="Times New Roman" panose="02020603050405020304" pitchFamily="18" charset="0"/>
              </a:rPr>
              <a:t>UML</a:t>
            </a:r>
            <a:r>
              <a:rPr lang="fr-FR"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Unified</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Modeling</a:t>
            </a:r>
            <a:r>
              <a:rPr lang="fr-FR" b="1" dirty="0">
                <a:latin typeface="Times New Roman" panose="02020603050405020304" pitchFamily="18" charset="0"/>
                <a:cs typeface="Times New Roman" panose="02020603050405020304" pitchFamily="18" charset="0"/>
              </a:rPr>
              <a:t> </a:t>
            </a:r>
            <a:r>
              <a:rPr lang="fr-FR" b="1" dirty="0" err="1">
                <a:latin typeface="Times New Roman" panose="02020603050405020304" pitchFamily="18" charset="0"/>
                <a:cs typeface="Times New Roman" panose="02020603050405020304" pitchFamily="18" charset="0"/>
              </a:rPr>
              <a:t>Language</a:t>
            </a:r>
            <a:r>
              <a:rPr lang="fr-FR" dirty="0">
                <a:latin typeface="Times New Roman" panose="02020603050405020304" pitchFamily="18" charset="0"/>
                <a:cs typeface="Times New Roman" panose="02020603050405020304" pitchFamily="18" charset="0"/>
              </a:rPr>
              <a:t>) utilisé pour modéliser les interactions entre les objets d'un système selon un ordre chronologique. Il représente la manière dont les messages sont échangés entre les différentes entités (utilisateurs, systèmes, services, etc.) afin d'accomplir une tâche </a:t>
            </a:r>
            <a:r>
              <a:rPr lang="fr-FR" dirty="0" smtClean="0">
                <a:latin typeface="Times New Roman" panose="02020603050405020304" pitchFamily="18" charset="0"/>
                <a:cs typeface="Times New Roman" panose="02020603050405020304" pitchFamily="18" charset="0"/>
              </a:rPr>
              <a:t>spécifique.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8860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Times New Roman" panose="02020603050405020304" pitchFamily="18" charset="0"/>
                <a:cs typeface="Times New Roman" panose="02020603050405020304" pitchFamily="18" charset="0"/>
              </a:rPr>
              <a:t>Diagramme de séquence </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lstStyle/>
          <a:p>
            <a:pPr>
              <a:buFont typeface="Wingdings" panose="05000000000000000000" pitchFamily="2" charset="2"/>
              <a:buChar char="§"/>
            </a:pPr>
            <a:r>
              <a:rPr lang="fr-FR" dirty="0"/>
              <a:t> </a:t>
            </a:r>
            <a:r>
              <a:rPr lang="fr-FR" b="1" dirty="0" smtClean="0">
                <a:solidFill>
                  <a:srgbClr val="C00000"/>
                </a:solidFill>
              </a:rPr>
              <a:t>Soumission et suivi des demandes :</a:t>
            </a:r>
          </a:p>
          <a:p>
            <a:pPr marL="0" indent="0">
              <a:buNone/>
            </a:pPr>
            <a:endParaRPr lang="fr-FR" b="1" dirty="0">
              <a:solidFill>
                <a:srgbClr val="C00000"/>
              </a:solidFill>
            </a:endParaRPr>
          </a:p>
        </p:txBody>
      </p:sp>
      <p:pic>
        <p:nvPicPr>
          <p:cNvPr id="4" name="Image 3"/>
          <p:cNvPicPr>
            <a:picLocks noChangeAspect="1"/>
          </p:cNvPicPr>
          <p:nvPr/>
        </p:nvPicPr>
        <p:blipFill>
          <a:blip r:embed="rId2"/>
          <a:stretch>
            <a:fillRect/>
          </a:stretch>
        </p:blipFill>
        <p:spPr>
          <a:xfrm>
            <a:off x="1097280" y="2322378"/>
            <a:ext cx="10153650" cy="3724275"/>
          </a:xfrm>
          <a:prstGeom prst="rect">
            <a:avLst/>
          </a:prstGeom>
        </p:spPr>
      </p:pic>
    </p:spTree>
    <p:extLst>
      <p:ext uri="{BB962C8B-B14F-4D97-AF65-F5344CB8AC3E}">
        <p14:creationId xmlns:p14="http://schemas.microsoft.com/office/powerpoint/2010/main" val="1923577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Times New Roman" panose="02020603050405020304" pitchFamily="18" charset="0"/>
                <a:cs typeface="Times New Roman" panose="02020603050405020304" pitchFamily="18" charset="0"/>
              </a:rPr>
              <a:t>Diagramme de séquence (suite)</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lstStyle/>
          <a:p>
            <a:pPr>
              <a:buClr>
                <a:srgbClr val="C00000"/>
              </a:buClr>
              <a:buSzPct val="127000"/>
              <a:buFont typeface="Wingdings" panose="05000000000000000000" pitchFamily="2" charset="2"/>
              <a:buChar char="§"/>
            </a:pPr>
            <a:r>
              <a:rPr lang="fr-FR" b="1" dirty="0" smtClean="0">
                <a:solidFill>
                  <a:srgbClr val="C00000"/>
                </a:solidFill>
              </a:rPr>
              <a:t> Interaction avec </a:t>
            </a:r>
            <a:r>
              <a:rPr lang="fr-FR" b="1" dirty="0" err="1" smtClean="0">
                <a:solidFill>
                  <a:srgbClr val="C00000"/>
                </a:solidFill>
              </a:rPr>
              <a:t>chatbot</a:t>
            </a:r>
            <a:r>
              <a:rPr lang="fr-FR" b="1" dirty="0" smtClean="0">
                <a:solidFill>
                  <a:srgbClr val="C00000"/>
                </a:solidFill>
              </a:rPr>
              <a:t> :</a:t>
            </a:r>
          </a:p>
          <a:p>
            <a:pPr marL="0" indent="0">
              <a:buClr>
                <a:srgbClr val="C00000"/>
              </a:buClr>
              <a:buSzPct val="127000"/>
              <a:buNone/>
            </a:pPr>
            <a:endParaRPr lang="fr-FR" b="1" dirty="0">
              <a:solidFill>
                <a:srgbClr val="C00000"/>
              </a:solidFill>
            </a:endParaRPr>
          </a:p>
        </p:txBody>
      </p:sp>
      <p:pic>
        <p:nvPicPr>
          <p:cNvPr id="4" name="Image 3"/>
          <p:cNvPicPr>
            <a:picLocks noChangeAspect="1"/>
          </p:cNvPicPr>
          <p:nvPr/>
        </p:nvPicPr>
        <p:blipFill>
          <a:blip r:embed="rId2"/>
          <a:stretch>
            <a:fillRect/>
          </a:stretch>
        </p:blipFill>
        <p:spPr>
          <a:xfrm>
            <a:off x="1997166" y="2213201"/>
            <a:ext cx="8553450" cy="4086225"/>
          </a:xfrm>
          <a:prstGeom prst="rect">
            <a:avLst/>
          </a:prstGeom>
        </p:spPr>
      </p:pic>
    </p:spTree>
    <p:extLst>
      <p:ext uri="{BB962C8B-B14F-4D97-AF65-F5344CB8AC3E}">
        <p14:creationId xmlns:p14="http://schemas.microsoft.com/office/powerpoint/2010/main" val="26160192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Times New Roman" panose="02020603050405020304" pitchFamily="18" charset="0"/>
                <a:cs typeface="Times New Roman" panose="02020603050405020304" pitchFamily="18" charset="0"/>
              </a:rPr>
              <a:t>Diagramme d’activités </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lstStyle/>
          <a:p>
            <a:r>
              <a:rPr lang="fr-FR" dirty="0" smtClean="0"/>
              <a:t>Le </a:t>
            </a:r>
            <a:r>
              <a:rPr lang="fr-FR" b="1" dirty="0" smtClean="0">
                <a:solidFill>
                  <a:srgbClr val="C00000"/>
                </a:solidFill>
                <a:latin typeface="Times New Roman" panose="02020603050405020304" pitchFamily="18" charset="0"/>
                <a:cs typeface="Times New Roman" panose="02020603050405020304" pitchFamily="18" charset="0"/>
              </a:rPr>
              <a:t>diagramme </a:t>
            </a:r>
            <a:r>
              <a:rPr lang="fr-FR" b="1" dirty="0">
                <a:solidFill>
                  <a:srgbClr val="C00000"/>
                </a:solidFill>
                <a:latin typeface="Times New Roman" panose="02020603050405020304" pitchFamily="18" charset="0"/>
                <a:cs typeface="Times New Roman" panose="02020603050405020304" pitchFamily="18" charset="0"/>
              </a:rPr>
              <a:t>d’activités </a:t>
            </a:r>
            <a:r>
              <a:rPr lang="fr-FR" dirty="0"/>
              <a:t>est un type de diagramme UML (</a:t>
            </a:r>
            <a:r>
              <a:rPr lang="fr-FR" dirty="0" err="1"/>
              <a:t>Unified</a:t>
            </a:r>
            <a:r>
              <a:rPr lang="fr-FR" dirty="0"/>
              <a:t> </a:t>
            </a:r>
            <a:r>
              <a:rPr lang="fr-FR" dirty="0" err="1"/>
              <a:t>Modeling</a:t>
            </a:r>
            <a:r>
              <a:rPr lang="fr-FR" dirty="0"/>
              <a:t> </a:t>
            </a:r>
            <a:r>
              <a:rPr lang="fr-FR" dirty="0" err="1"/>
              <a:t>Language</a:t>
            </a:r>
            <a:r>
              <a:rPr lang="fr-FR" dirty="0"/>
              <a:t>) qui permet de modéliser le flux de contrôle et le traitement des activités dans un système. Il est utilisé pour représenter les processus métier, les </a:t>
            </a:r>
            <a:r>
              <a:rPr lang="fr-FR" dirty="0" err="1"/>
              <a:t>workflows</a:t>
            </a:r>
            <a:r>
              <a:rPr lang="fr-FR" dirty="0"/>
              <a:t> et les algorithmes en illustrant la séquence des actions et les décisions associées</a:t>
            </a:r>
            <a:r>
              <a:rPr lang="fr-FR" dirty="0" smtClean="0"/>
              <a:t>.</a:t>
            </a:r>
          </a:p>
          <a:p>
            <a:r>
              <a:rPr lang="fr-FR" b="1" dirty="0" smtClean="0">
                <a:solidFill>
                  <a:srgbClr val="C00000"/>
                </a:solidFill>
              </a:rPr>
              <a:t>Objectifs </a:t>
            </a:r>
            <a:r>
              <a:rPr lang="fr-FR" b="1" dirty="0">
                <a:solidFill>
                  <a:srgbClr val="C00000"/>
                </a:solidFill>
              </a:rPr>
              <a:t>du Diagramme </a:t>
            </a:r>
            <a:r>
              <a:rPr lang="fr-FR" b="1" dirty="0" smtClean="0">
                <a:solidFill>
                  <a:srgbClr val="C00000"/>
                </a:solidFill>
              </a:rPr>
              <a:t>d’Activités:</a:t>
            </a:r>
          </a:p>
          <a:p>
            <a:r>
              <a:rPr lang="fr-FR" dirty="0" smtClean="0"/>
              <a:t>Ce </a:t>
            </a:r>
            <a:r>
              <a:rPr lang="fr-FR" dirty="0"/>
              <a:t>diagramme est particulièrement utile pour </a:t>
            </a:r>
            <a:r>
              <a:rPr lang="fr-FR" dirty="0" smtClean="0"/>
              <a:t>:</a:t>
            </a:r>
          </a:p>
          <a:p>
            <a:pPr>
              <a:buClr>
                <a:srgbClr val="C00000"/>
              </a:buClr>
              <a:buSzPct val="120000"/>
              <a:buFont typeface="Wingdings" panose="05000000000000000000" pitchFamily="2" charset="2"/>
              <a:buChar char="§"/>
            </a:pPr>
            <a:r>
              <a:rPr lang="fr-FR" dirty="0"/>
              <a:t> </a:t>
            </a:r>
            <a:r>
              <a:rPr lang="fr-FR" dirty="0" smtClean="0"/>
              <a:t>Décrire </a:t>
            </a:r>
            <a:r>
              <a:rPr lang="fr-FR" dirty="0"/>
              <a:t>le déroulement d’un processus métier ou système</a:t>
            </a:r>
            <a:r>
              <a:rPr lang="fr-FR" dirty="0" smtClean="0"/>
              <a:t>.</a:t>
            </a:r>
          </a:p>
          <a:p>
            <a:pPr>
              <a:buClr>
                <a:srgbClr val="C00000"/>
              </a:buClr>
              <a:buFont typeface="Wingdings" panose="05000000000000000000" pitchFamily="2" charset="2"/>
              <a:buChar char="§"/>
            </a:pPr>
            <a:r>
              <a:rPr lang="fr-FR" dirty="0" smtClean="0"/>
              <a:t> Identifier </a:t>
            </a:r>
            <a:r>
              <a:rPr lang="fr-FR" dirty="0"/>
              <a:t>les étapes clés et les décisions prises au cours du processus</a:t>
            </a:r>
            <a:r>
              <a:rPr lang="fr-FR" dirty="0" smtClean="0"/>
              <a:t>.</a:t>
            </a:r>
          </a:p>
          <a:p>
            <a:pPr>
              <a:buClr>
                <a:srgbClr val="C00000"/>
              </a:buClr>
              <a:buSzPct val="114000"/>
              <a:buFont typeface="Wingdings" panose="05000000000000000000" pitchFamily="2" charset="2"/>
              <a:buChar char="§"/>
            </a:pPr>
            <a:r>
              <a:rPr lang="fr-FR" dirty="0"/>
              <a:t> </a:t>
            </a:r>
            <a:r>
              <a:rPr lang="fr-FR" dirty="0" smtClean="0"/>
              <a:t>Analyser </a:t>
            </a:r>
            <a:r>
              <a:rPr lang="fr-FR" dirty="0"/>
              <a:t>et optimiser les flux de travail d’une application</a:t>
            </a:r>
            <a:r>
              <a:rPr lang="fr-FR" dirty="0" smtClean="0"/>
              <a:t>.</a:t>
            </a:r>
          </a:p>
          <a:p>
            <a:pPr>
              <a:buClr>
                <a:srgbClr val="C00000"/>
              </a:buClr>
              <a:buFont typeface="Wingdings" panose="05000000000000000000" pitchFamily="2" charset="2"/>
              <a:buChar char="§"/>
            </a:pPr>
            <a:r>
              <a:rPr lang="fr-FR" dirty="0"/>
              <a:t> </a:t>
            </a:r>
            <a:r>
              <a:rPr lang="fr-FR" dirty="0" smtClean="0"/>
              <a:t>Illustrer </a:t>
            </a:r>
            <a:r>
              <a:rPr lang="fr-FR" dirty="0"/>
              <a:t>les interactions entre utilisateurs et système.</a:t>
            </a:r>
          </a:p>
        </p:txBody>
      </p:sp>
    </p:spTree>
    <p:extLst>
      <p:ext uri="{BB962C8B-B14F-4D97-AF65-F5344CB8AC3E}">
        <p14:creationId xmlns:p14="http://schemas.microsoft.com/office/powerpoint/2010/main" val="497244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Times New Roman" panose="02020603050405020304" pitchFamily="18" charset="0"/>
                <a:cs typeface="Times New Roman" panose="02020603050405020304" pitchFamily="18" charset="0"/>
              </a:rPr>
              <a:t>Diagramme d’activités </a:t>
            </a:r>
            <a:endParaRPr lang="fr-FR" dirty="0">
              <a:latin typeface="Times New Roman" panose="02020603050405020304" pitchFamily="18" charset="0"/>
              <a:cs typeface="Times New Roman" panose="02020603050405020304" pitchFamily="18" charset="0"/>
            </a:endParaRPr>
          </a:p>
        </p:txBody>
      </p:sp>
      <p:pic>
        <p:nvPicPr>
          <p:cNvPr id="4" name="Espace réservé du contenu 3"/>
          <p:cNvPicPr>
            <a:picLocks noGrp="1" noChangeAspect="1"/>
          </p:cNvPicPr>
          <p:nvPr>
            <p:ph idx="1"/>
          </p:nvPr>
        </p:nvPicPr>
        <p:blipFill rotWithShape="1">
          <a:blip r:embed="rId2">
            <a:extLst>
              <a:ext uri="{28A0092B-C50C-407E-A947-70E740481C1C}">
                <a14:useLocalDpi xmlns:a14="http://schemas.microsoft.com/office/drawing/2010/main" val="0"/>
              </a:ext>
            </a:extLst>
          </a:blip>
          <a:srcRect l="11556" t="15366" r="14222" b="22771"/>
          <a:stretch/>
        </p:blipFill>
        <p:spPr>
          <a:xfrm>
            <a:off x="1068253" y="1957836"/>
            <a:ext cx="10087427" cy="4067185"/>
          </a:xfrm>
        </p:spPr>
      </p:pic>
    </p:spTree>
    <p:extLst>
      <p:ext uri="{BB962C8B-B14F-4D97-AF65-F5344CB8AC3E}">
        <p14:creationId xmlns:p14="http://schemas.microsoft.com/office/powerpoint/2010/main" val="2700150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sz="7200" dirty="0">
                <a:latin typeface="Times New Roman" panose="02020603050405020304" pitchFamily="18" charset="0"/>
                <a:cs typeface="Times New Roman" panose="02020603050405020304" pitchFamily="18" charset="0"/>
              </a:rPr>
              <a:t>Intégration du Processus d’Homologation dans le Portail Centralisé</a:t>
            </a:r>
          </a:p>
        </p:txBody>
      </p:sp>
      <p:sp>
        <p:nvSpPr>
          <p:cNvPr id="3" name="Sous-titre 2"/>
          <p:cNvSpPr>
            <a:spLocks noGrp="1"/>
          </p:cNvSpPr>
          <p:nvPr>
            <p:ph type="subTitle" idx="1"/>
          </p:nvPr>
        </p:nvSpPr>
        <p:spPr/>
        <p:txBody>
          <a:bodyPr/>
          <a:lstStyle/>
          <a:p>
            <a:r>
              <a:rPr lang="fr-FR" dirty="0" smtClean="0"/>
              <a:t>Vue d’ensemble du processus</a:t>
            </a:r>
            <a:endParaRPr lang="fr-FR" dirty="0"/>
          </a:p>
        </p:txBody>
      </p:sp>
    </p:spTree>
    <p:extLst>
      <p:ext uri="{BB962C8B-B14F-4D97-AF65-F5344CB8AC3E}">
        <p14:creationId xmlns:p14="http://schemas.microsoft.com/office/powerpoint/2010/main" val="18205342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Optimisation du suivi et automatisation du processus</a:t>
            </a:r>
          </a:p>
        </p:txBody>
      </p:sp>
      <p:sp>
        <p:nvSpPr>
          <p:cNvPr id="3" name="Espace réservé du contenu 2"/>
          <p:cNvSpPr>
            <a:spLocks noGrp="1"/>
          </p:cNvSpPr>
          <p:nvPr>
            <p:ph idx="1"/>
          </p:nvPr>
        </p:nvSpPr>
        <p:spPr>
          <a:xfrm>
            <a:off x="1097280" y="2281163"/>
            <a:ext cx="10058400" cy="4023360"/>
          </a:xfrm>
        </p:spPr>
        <p:txBody>
          <a:bodyPr/>
          <a:lstStyle/>
          <a:p>
            <a:r>
              <a:rPr lang="fr-FR" b="1" dirty="0">
                <a:solidFill>
                  <a:srgbClr val="C00000"/>
                </a:solidFill>
                <a:latin typeface="Times New Roman" panose="02020603050405020304" pitchFamily="18" charset="0"/>
                <a:cs typeface="Times New Roman" panose="02020603050405020304" pitchFamily="18" charset="0"/>
              </a:rPr>
              <a:t>Contexte :</a:t>
            </a:r>
            <a:endParaRPr lang="fr-FR" dirty="0">
              <a:solidFill>
                <a:srgbClr val="C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fr-FR" dirty="0" smtClean="0"/>
              <a:t> </a:t>
            </a:r>
            <a:r>
              <a:rPr lang="fr-FR" dirty="0" smtClean="0">
                <a:latin typeface="Times New Roman" panose="02020603050405020304" pitchFamily="18" charset="0"/>
                <a:cs typeface="Times New Roman" panose="02020603050405020304" pitchFamily="18" charset="0"/>
              </a:rPr>
              <a:t>   Actuellement</a:t>
            </a:r>
            <a:r>
              <a:rPr lang="fr-FR" dirty="0">
                <a:latin typeface="Times New Roman" panose="02020603050405020304" pitchFamily="18" charset="0"/>
                <a:cs typeface="Times New Roman" panose="02020603050405020304" pitchFamily="18" charset="0"/>
              </a:rPr>
              <a:t>, le processus d’homologation est manuel et dispersé (emails, documents partagés).</a:t>
            </a:r>
          </a:p>
          <a:p>
            <a:pPr>
              <a:buFont typeface="Wingdings" panose="05000000000000000000" pitchFamily="2" charset="2"/>
              <a:buChar char="§"/>
            </a:pPr>
            <a:r>
              <a:rPr lang="fr-FR" dirty="0" smtClean="0">
                <a:latin typeface="Times New Roman" panose="02020603050405020304" pitchFamily="18" charset="0"/>
                <a:cs typeface="Times New Roman" panose="02020603050405020304" pitchFamily="18" charset="0"/>
              </a:rPr>
              <a:t>    Besoin </a:t>
            </a:r>
            <a:r>
              <a:rPr lang="fr-FR" dirty="0">
                <a:latin typeface="Times New Roman" panose="02020603050405020304" pitchFamily="18" charset="0"/>
                <a:cs typeface="Times New Roman" panose="02020603050405020304" pitchFamily="18" charset="0"/>
              </a:rPr>
              <a:t>de centraliser et automatiser les validations pour plus d’efficacité.</a:t>
            </a:r>
          </a:p>
          <a:p>
            <a:endParaRPr lang="fr-FR" dirty="0"/>
          </a:p>
        </p:txBody>
      </p:sp>
    </p:spTree>
    <p:extLst>
      <p:ext uri="{BB962C8B-B14F-4D97-AF65-F5344CB8AC3E}">
        <p14:creationId xmlns:p14="http://schemas.microsoft.com/office/powerpoint/2010/main" val="18295153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Objectifs de </a:t>
            </a:r>
            <a:r>
              <a:rPr lang="fr-FR" dirty="0" smtClean="0">
                <a:latin typeface="Times New Roman" panose="02020603050405020304" pitchFamily="18" charset="0"/>
                <a:cs typeface="Times New Roman" panose="02020603050405020304" pitchFamily="18" charset="0"/>
              </a:rPr>
              <a:t>l‘intégration</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097280" y="2281162"/>
            <a:ext cx="10058400" cy="4023360"/>
          </a:xfrm>
        </p:spPr>
        <p:txBody>
          <a:bodyPr/>
          <a:lstStyle/>
          <a:p>
            <a:pPr>
              <a:buClr>
                <a:srgbClr val="C00000"/>
              </a:buClr>
              <a:buSzPct val="1200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Automatiser le suivi et la validation des livrables</a:t>
            </a:r>
            <a:r>
              <a:rPr lang="fr-FR" dirty="0" smtClean="0">
                <a:latin typeface="Times New Roman" panose="02020603050405020304" pitchFamily="18" charset="0"/>
                <a:cs typeface="Times New Roman" panose="02020603050405020304" pitchFamily="18" charset="0"/>
              </a:rPr>
              <a:t>.</a:t>
            </a:r>
          </a:p>
          <a:p>
            <a:pPr>
              <a:buClr>
                <a:srgbClr val="C00000"/>
              </a:buClr>
              <a:buSzPct val="120000"/>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  Réduire </a:t>
            </a:r>
            <a:r>
              <a:rPr lang="fr-FR" dirty="0">
                <a:latin typeface="Times New Roman" panose="02020603050405020304" pitchFamily="18" charset="0"/>
                <a:cs typeface="Times New Roman" panose="02020603050405020304" pitchFamily="18" charset="0"/>
              </a:rPr>
              <a:t>les erreurs manuelles et améliorer la traçabilité</a:t>
            </a:r>
            <a:r>
              <a:rPr lang="fr-FR" dirty="0" smtClean="0">
                <a:latin typeface="Times New Roman" panose="02020603050405020304" pitchFamily="18" charset="0"/>
                <a:cs typeface="Times New Roman" panose="02020603050405020304" pitchFamily="18" charset="0"/>
              </a:rPr>
              <a:t>. </a:t>
            </a:r>
          </a:p>
          <a:p>
            <a:pPr>
              <a:buClr>
                <a:srgbClr val="C00000"/>
              </a:buClr>
              <a:buSzPct val="1200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 Faciliter la collaboration entre MOE, AQ et DP.</a:t>
            </a:r>
            <a:endParaRPr lang="fr-FR" dirty="0" smtClean="0">
              <a:latin typeface="Times New Roman" panose="02020603050405020304" pitchFamily="18" charset="0"/>
              <a:cs typeface="Times New Roman" panose="02020603050405020304" pitchFamily="18" charset="0"/>
            </a:endParaRPr>
          </a:p>
          <a:p>
            <a:pPr>
              <a:buClr>
                <a:srgbClr val="C00000"/>
              </a:buClr>
              <a:buSzPct val="12000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 Générer automatiquement les PV </a:t>
            </a:r>
            <a:r>
              <a:rPr lang="fr-FR" dirty="0" smtClean="0">
                <a:latin typeface="Times New Roman" panose="02020603050405020304" pitchFamily="18" charset="0"/>
                <a:cs typeface="Times New Roman" panose="02020603050405020304" pitchFamily="18" charset="0"/>
              </a:rPr>
              <a:t>d’homologation.</a:t>
            </a:r>
          </a:p>
          <a:p>
            <a:pPr>
              <a:buClr>
                <a:srgbClr val="C00000"/>
              </a:buClr>
              <a:buSzPct val="120000"/>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Améliorer l’accessibilité aux informations en temps réel.</a:t>
            </a:r>
          </a:p>
          <a:p>
            <a:pPr marL="0" indent="0">
              <a:buClr>
                <a:srgbClr val="C00000"/>
              </a:buClr>
              <a:buSzPct val="120000"/>
              <a:buNone/>
            </a:pPr>
            <a:r>
              <a:rPr lang="fr-FR" dirty="0"/>
              <a:t/>
            </a:r>
            <a:br>
              <a:rPr lang="fr-FR" dirty="0"/>
            </a:br>
            <a:r>
              <a:rPr lang="fr-FR" dirty="0"/>
              <a:t> </a:t>
            </a:r>
            <a:br>
              <a:rPr lang="fr-FR" dirty="0"/>
            </a:br>
            <a:r>
              <a:rPr lang="fr-FR" dirty="0"/>
              <a:t/>
            </a:r>
            <a:br>
              <a:rPr lang="fr-FR" dirty="0"/>
            </a:br>
            <a:r>
              <a:rPr lang="fr-FR" dirty="0" smtClean="0"/>
              <a:t> </a:t>
            </a:r>
            <a:endParaRPr lang="fr-FR" dirty="0"/>
          </a:p>
        </p:txBody>
      </p:sp>
    </p:spTree>
    <p:extLst>
      <p:ext uri="{BB962C8B-B14F-4D97-AF65-F5344CB8AC3E}">
        <p14:creationId xmlns:p14="http://schemas.microsoft.com/office/powerpoint/2010/main" val="2544271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Times New Roman" panose="02020603050405020304" pitchFamily="18" charset="0"/>
                <a:cs typeface="Times New Roman" panose="02020603050405020304" pitchFamily="18" charset="0"/>
              </a:rPr>
              <a:t>Acteurs de processus </a:t>
            </a:r>
            <a:endParaRPr lang="fr-FR" dirty="0">
              <a:latin typeface="Times New Roman" panose="02020603050405020304" pitchFamily="18" charset="0"/>
              <a:cs typeface="Times New Roman" panose="02020603050405020304" pitchFamily="18" charset="0"/>
            </a:endParaRP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599983877"/>
              </p:ext>
            </p:extLst>
          </p:nvPr>
        </p:nvGraphicFramePr>
        <p:xfrm>
          <a:off x="1120502" y="1737360"/>
          <a:ext cx="10035178" cy="4664339"/>
        </p:xfrm>
        <a:graphic>
          <a:graphicData uri="http://schemas.openxmlformats.org/drawingml/2006/table">
            <a:tbl>
              <a:tblPr firstRow="1" bandRow="1">
                <a:tableStyleId>{5C22544A-7EE6-4342-B048-85BDC9FD1C3A}</a:tableStyleId>
              </a:tblPr>
              <a:tblGrid>
                <a:gridCol w="5017589"/>
                <a:gridCol w="5017589"/>
              </a:tblGrid>
              <a:tr h="634292">
                <a:tc>
                  <a:txBody>
                    <a:bodyPr/>
                    <a:lstStyle/>
                    <a:p>
                      <a:pPr algn="ctr"/>
                      <a:r>
                        <a:rPr lang="fr-FR" dirty="0" smtClean="0"/>
                        <a:t>Acteurs </a:t>
                      </a:r>
                      <a:endParaRPr lang="fr-FR" dirty="0"/>
                    </a:p>
                  </a:txBody>
                  <a:tcPr/>
                </a:tc>
                <a:tc>
                  <a:txBody>
                    <a:bodyPr/>
                    <a:lstStyle/>
                    <a:p>
                      <a:pPr algn="ctr"/>
                      <a:r>
                        <a:rPr lang="fr-FR" dirty="0" smtClean="0"/>
                        <a:t>Fonctionnalités </a:t>
                      </a:r>
                      <a:endParaRPr lang="fr-FR" dirty="0"/>
                    </a:p>
                  </a:txBody>
                  <a:tcPr/>
                </a:tc>
              </a:tr>
              <a:tr h="1007532">
                <a:tc>
                  <a:txBody>
                    <a:bodyPr/>
                    <a:lstStyle/>
                    <a:p>
                      <a:pPr algn="ctr"/>
                      <a:endParaRPr lang="fr-FR" dirty="0" smtClean="0">
                        <a:latin typeface="Times New Roman" panose="02020603050405020304" pitchFamily="18" charset="0"/>
                        <a:cs typeface="Times New Roman" panose="02020603050405020304" pitchFamily="18" charset="0"/>
                      </a:endParaRPr>
                    </a:p>
                    <a:p>
                      <a:pPr algn="ctr"/>
                      <a:r>
                        <a:rPr lang="fr-FR" dirty="0" smtClean="0">
                          <a:latin typeface="Times New Roman" panose="02020603050405020304" pitchFamily="18" charset="0"/>
                          <a:cs typeface="Times New Roman" panose="02020603050405020304" pitchFamily="18" charset="0"/>
                        </a:rPr>
                        <a:t>Réfèrent AQ ( Ressource Software </a:t>
                      </a:r>
                      <a:r>
                        <a:rPr lang="fr-FR" dirty="0" err="1" smtClean="0">
                          <a:latin typeface="Times New Roman" panose="02020603050405020304" pitchFamily="18" charset="0"/>
                          <a:cs typeface="Times New Roman" panose="02020603050405020304" pitchFamily="18" charset="0"/>
                        </a:rPr>
                        <a:t>Testing</a:t>
                      </a:r>
                      <a:r>
                        <a:rPr lang="fr-FR" dirty="0" smtClean="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a:txBody>
                  <a:tcPr/>
                </a:tc>
                <a:tc>
                  <a:txBody>
                    <a:bodyPr/>
                    <a:lstStyle/>
                    <a:p>
                      <a:pPr marL="285750" indent="-285750" algn="l">
                        <a:buFont typeface="Wingdings" panose="05000000000000000000" pitchFamily="2" charset="2"/>
                        <a:buChar char="§"/>
                      </a:pPr>
                      <a:r>
                        <a:rPr lang="fr-FR" dirty="0" smtClean="0"/>
                        <a:t>Etude de l’impact </a:t>
                      </a:r>
                    </a:p>
                    <a:p>
                      <a:pPr marL="285750" indent="-285750" algn="l">
                        <a:buFont typeface="Wingdings" panose="05000000000000000000" pitchFamily="2" charset="2"/>
                        <a:buChar char="§"/>
                      </a:pPr>
                      <a:r>
                        <a:rPr lang="fr-FR" dirty="0" smtClean="0"/>
                        <a:t>Vérification et validation des documents joints d’homologation </a:t>
                      </a:r>
                    </a:p>
                    <a:p>
                      <a:pPr marL="285750" indent="-285750" algn="l">
                        <a:buFont typeface="Wingdings" panose="05000000000000000000" pitchFamily="2" charset="2"/>
                        <a:buChar char="§"/>
                      </a:pPr>
                      <a:r>
                        <a:rPr lang="fr-FR" dirty="0" smtClean="0"/>
                        <a:t>Mise</a:t>
                      </a:r>
                      <a:r>
                        <a:rPr lang="fr-FR" baseline="0" dirty="0" smtClean="0"/>
                        <a:t> en place d’un PV d’homologation</a:t>
                      </a:r>
                      <a:endParaRPr lang="fr-FR" dirty="0"/>
                    </a:p>
                  </a:txBody>
                  <a:tcPr/>
                </a:tc>
              </a:tr>
              <a:tr h="738207">
                <a:tc>
                  <a:txBody>
                    <a:bodyPr/>
                    <a:lstStyle/>
                    <a:p>
                      <a:pPr algn="ctr"/>
                      <a:r>
                        <a:rPr lang="fr-FR" dirty="0" smtClean="0"/>
                        <a:t>   </a:t>
                      </a:r>
                    </a:p>
                    <a:p>
                      <a:pPr algn="ctr"/>
                      <a:r>
                        <a:rPr lang="fr-FR" dirty="0" smtClean="0"/>
                        <a:t>RC MOE </a:t>
                      </a:r>
                      <a:endParaRPr lang="fr-FR" dirty="0"/>
                    </a:p>
                  </a:txBody>
                  <a:tcPr/>
                </a:tc>
                <a:tc>
                  <a:txBody>
                    <a:bodyPr/>
                    <a:lstStyle/>
                    <a:p>
                      <a:pPr marL="285750" indent="-285750">
                        <a:buFont typeface="Wingdings" panose="05000000000000000000" pitchFamily="2" charset="2"/>
                        <a:buChar char="§"/>
                      </a:pPr>
                      <a:r>
                        <a:rPr lang="fr-FR" dirty="0" smtClean="0"/>
                        <a:t>Soumission</a:t>
                      </a:r>
                      <a:r>
                        <a:rPr lang="fr-FR" baseline="0" dirty="0" smtClean="0"/>
                        <a:t> de demande d’homologation avec les documents Joints</a:t>
                      </a:r>
                    </a:p>
                    <a:p>
                      <a:pPr marL="285750" indent="-285750">
                        <a:buFont typeface="Wingdings" panose="05000000000000000000" pitchFamily="2" charset="2"/>
                        <a:buChar char="§"/>
                      </a:pPr>
                      <a:r>
                        <a:rPr lang="fr-FR" baseline="0" dirty="0" smtClean="0"/>
                        <a:t>Planification des dates de début et fin de processus </a:t>
                      </a:r>
                    </a:p>
                  </a:txBody>
                  <a:tcPr/>
                </a:tc>
              </a:tr>
              <a:tr h="738207">
                <a:tc>
                  <a:txBody>
                    <a:bodyPr/>
                    <a:lstStyle/>
                    <a:p>
                      <a:pPr algn="ctr"/>
                      <a:r>
                        <a:rPr lang="fr-FR" dirty="0" smtClean="0"/>
                        <a:t>Responsable de domaine </a:t>
                      </a:r>
                      <a:endParaRPr lang="fr-FR" dirty="0"/>
                    </a:p>
                  </a:txBody>
                  <a:tcPr/>
                </a:tc>
                <a:tc>
                  <a:txBody>
                    <a:bodyPr/>
                    <a:lstStyle/>
                    <a:p>
                      <a:pPr marL="285750" indent="-285750">
                        <a:buFont typeface="Wingdings" panose="05000000000000000000" pitchFamily="2" charset="2"/>
                        <a:buChar char="§"/>
                      </a:pPr>
                      <a:r>
                        <a:rPr lang="fr-FR" dirty="0" smtClean="0"/>
                        <a:t>Vérification et validation des documents</a:t>
                      </a:r>
                      <a:r>
                        <a:rPr lang="fr-FR" baseline="0" dirty="0" smtClean="0"/>
                        <a:t> joints d’homologation s’il s’agit d’homologation de délégation.</a:t>
                      </a:r>
                      <a:endParaRPr lang="fr-FR" dirty="0"/>
                    </a:p>
                  </a:txBody>
                  <a:tcPr/>
                </a:tc>
              </a:tr>
              <a:tr h="738207">
                <a:tc>
                  <a:txBody>
                    <a:bodyPr/>
                    <a:lstStyle/>
                    <a:p>
                      <a:pPr algn="ctr"/>
                      <a:endParaRPr lang="fr-FR" dirty="0" smtClean="0"/>
                    </a:p>
                    <a:p>
                      <a:pPr algn="ctr"/>
                      <a:r>
                        <a:rPr lang="fr-FR" dirty="0" smtClean="0"/>
                        <a:t>Administrateur</a:t>
                      </a:r>
                      <a:r>
                        <a:rPr lang="fr-FR" baseline="0" dirty="0" smtClean="0"/>
                        <a:t> </a:t>
                      </a:r>
                      <a:endParaRPr lang="fr-FR" dirty="0"/>
                    </a:p>
                  </a:txBody>
                  <a:tcPr/>
                </a:tc>
                <a:tc>
                  <a:txBody>
                    <a:bodyPr/>
                    <a:lstStyle/>
                    <a:p>
                      <a:pPr marL="285750" indent="-285750">
                        <a:buFont typeface="Wingdings" panose="05000000000000000000" pitchFamily="2" charset="2"/>
                        <a:buChar char="§"/>
                      </a:pPr>
                      <a:r>
                        <a:rPr lang="fr-FR" dirty="0" smtClean="0"/>
                        <a:t>Gestion des rôles d’utilisateurs</a:t>
                      </a:r>
                      <a:endParaRPr lang="fr-FR" dirty="0"/>
                    </a:p>
                  </a:txBody>
                  <a:tcPr/>
                </a:tc>
              </a:tr>
            </a:tbl>
          </a:graphicData>
        </a:graphic>
      </p:graphicFrame>
    </p:spTree>
    <p:extLst>
      <p:ext uri="{BB962C8B-B14F-4D97-AF65-F5344CB8AC3E}">
        <p14:creationId xmlns:p14="http://schemas.microsoft.com/office/powerpoint/2010/main" val="1817184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latin typeface="Times New Roman" panose="02020603050405020304" pitchFamily="18" charset="0"/>
                <a:cs typeface="Times New Roman" panose="02020603050405020304" pitchFamily="18" charset="0"/>
              </a:rPr>
              <a:t>Workflow</a:t>
            </a:r>
            <a:r>
              <a:rPr lang="fr-FR" dirty="0" smtClean="0">
                <a:latin typeface="Times New Roman" panose="02020603050405020304" pitchFamily="18" charset="0"/>
                <a:cs typeface="Times New Roman" panose="02020603050405020304" pitchFamily="18" charset="0"/>
              </a:rPr>
              <a:t> et processus dans le </a:t>
            </a:r>
            <a:r>
              <a:rPr lang="fr-FR" dirty="0" err="1" smtClean="0">
                <a:latin typeface="Times New Roman" panose="02020603050405020304" pitchFamily="18" charset="0"/>
                <a:cs typeface="Times New Roman" panose="02020603050405020304" pitchFamily="18" charset="0"/>
              </a:rPr>
              <a:t>potail</a:t>
            </a:r>
            <a:r>
              <a:rPr lang="fr-FR" dirty="0" smtClean="0">
                <a:latin typeface="Times New Roman" panose="02020603050405020304" pitchFamily="18" charset="0"/>
                <a:cs typeface="Times New Roman" panose="02020603050405020304" pitchFamily="18" charset="0"/>
              </a:rPr>
              <a:t> </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798287" y="2382762"/>
            <a:ext cx="4789713" cy="4023360"/>
          </a:xfrm>
        </p:spPr>
        <p:txBody>
          <a:bodyPr/>
          <a:lstStyle/>
          <a:p>
            <a:pPr marL="0" indent="0">
              <a:buNone/>
            </a:pPr>
            <a:r>
              <a:rPr lang="fr-FR" b="1" dirty="0" smtClean="0">
                <a:solidFill>
                  <a:srgbClr val="C00000"/>
                </a:solidFill>
                <a:latin typeface="Times New Roman" panose="02020603050405020304" pitchFamily="18" charset="0"/>
                <a:cs typeface="Times New Roman" panose="02020603050405020304" pitchFamily="18" charset="0"/>
              </a:rPr>
              <a:t>   Soumission des livrables :</a:t>
            </a:r>
          </a:p>
          <a:p>
            <a:pPr>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Les </a:t>
            </a:r>
            <a:r>
              <a:rPr lang="fr-FR" dirty="0">
                <a:latin typeface="Times New Roman" panose="02020603050405020304" pitchFamily="18" charset="0"/>
                <a:cs typeface="Times New Roman" panose="02020603050405020304" pitchFamily="18" charset="0"/>
              </a:rPr>
              <a:t>utilisateurs (équipes </a:t>
            </a:r>
            <a:r>
              <a:rPr lang="fr-FR" dirty="0" smtClean="0">
                <a:latin typeface="Times New Roman" panose="02020603050405020304" pitchFamily="18" charset="0"/>
                <a:cs typeface="Times New Roman" panose="02020603050405020304" pitchFamily="18" charset="0"/>
              </a:rPr>
              <a:t>projet) </a:t>
            </a:r>
            <a:r>
              <a:rPr lang="fr-FR" dirty="0">
                <a:latin typeface="Times New Roman" panose="02020603050405020304" pitchFamily="18" charset="0"/>
                <a:cs typeface="Times New Roman" panose="02020603050405020304" pitchFamily="18" charset="0"/>
              </a:rPr>
              <a:t>déposent leurs documents et </a:t>
            </a:r>
            <a:r>
              <a:rPr lang="fr-FR" dirty="0" smtClean="0">
                <a:latin typeface="Times New Roman" panose="02020603050405020304" pitchFamily="18" charset="0"/>
                <a:cs typeface="Times New Roman" panose="02020603050405020304" pitchFamily="18" charset="0"/>
              </a:rPr>
              <a:t>fichiers directement </a:t>
            </a:r>
            <a:r>
              <a:rPr lang="fr-FR" dirty="0">
                <a:latin typeface="Times New Roman" panose="02020603050405020304" pitchFamily="18" charset="0"/>
                <a:cs typeface="Times New Roman" panose="02020603050405020304" pitchFamily="18" charset="0"/>
              </a:rPr>
              <a:t>sur le portail</a:t>
            </a:r>
            <a:r>
              <a:rPr lang="fr-FR"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 </a:t>
            </a:r>
            <a:r>
              <a:rPr lang="fr-FR" dirty="0" smtClean="0">
                <a:latin typeface="Times New Roman" panose="02020603050405020304" pitchFamily="18" charset="0"/>
                <a:cs typeface="Times New Roman" panose="02020603050405020304" pitchFamily="18" charset="0"/>
              </a:rPr>
              <a:t>        Le </a:t>
            </a:r>
            <a:r>
              <a:rPr lang="fr-FR" dirty="0">
                <a:latin typeface="Times New Roman" panose="02020603050405020304" pitchFamily="18" charset="0"/>
                <a:cs typeface="Times New Roman" panose="02020603050405020304" pitchFamily="18" charset="0"/>
              </a:rPr>
              <a:t>système effectue une vérification initiale (format, complétude). </a:t>
            </a:r>
          </a:p>
        </p:txBody>
      </p:sp>
      <p:sp>
        <p:nvSpPr>
          <p:cNvPr id="4" name="Espace réservé du contenu 2"/>
          <p:cNvSpPr txBox="1">
            <a:spLocks/>
          </p:cNvSpPr>
          <p:nvPr/>
        </p:nvSpPr>
        <p:spPr>
          <a:xfrm>
            <a:off x="6402251" y="2382762"/>
            <a:ext cx="532819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fr-FR" b="1" dirty="0">
                <a:solidFill>
                  <a:srgbClr val="C00000"/>
                </a:solidFill>
                <a:latin typeface="Times New Roman" panose="02020603050405020304" pitchFamily="18" charset="0"/>
                <a:cs typeface="Times New Roman" panose="02020603050405020304" pitchFamily="18" charset="0"/>
              </a:rPr>
              <a:t>   Analyse d’impact:</a:t>
            </a:r>
            <a:endParaRPr lang="fr-FR" b="1" dirty="0" smtClean="0">
              <a:solidFill>
                <a:srgbClr val="C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fr-FR" dirty="0" smtClean="0">
                <a:latin typeface="Times New Roman" panose="02020603050405020304" pitchFamily="18" charset="0"/>
                <a:cs typeface="Times New Roman" panose="02020603050405020304" pitchFamily="18" charset="0"/>
              </a:rPr>
              <a:t>        Le réfèrent AQ étudie la fiche d’étude d’impact pour décider le type d’homologation </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91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Times New Roman" panose="02020603050405020304" pitchFamily="18" charset="0"/>
                <a:cs typeface="Times New Roman" panose="02020603050405020304" pitchFamily="18" charset="0"/>
              </a:rPr>
              <a:t>Introduction</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990600" y="1737360"/>
            <a:ext cx="5562600" cy="4253654"/>
          </a:xfrm>
        </p:spPr>
        <p:txBody>
          <a:bodyPr>
            <a:normAutofit fontScale="55000" lnSpcReduction="20000"/>
          </a:bodyPr>
          <a:lstStyle/>
          <a:p>
            <a:endParaRPr lang="fr-FR" dirty="0" smtClean="0">
              <a:latin typeface="Times New Roman" panose="02020603050405020304" pitchFamily="18" charset="0"/>
              <a:cs typeface="Times New Roman" panose="02020603050405020304" pitchFamily="18" charset="0"/>
            </a:endParaRPr>
          </a:p>
          <a:p>
            <a:pPr>
              <a:lnSpc>
                <a:spcPct val="150000"/>
              </a:lnSpc>
            </a:pPr>
            <a:r>
              <a:rPr lang="fr-FR" sz="3300" dirty="0" smtClean="0">
                <a:latin typeface="Times New Roman" panose="02020603050405020304" pitchFamily="18" charset="0"/>
                <a:cs typeface="Times New Roman" panose="02020603050405020304" pitchFamily="18" charset="0"/>
              </a:rPr>
              <a:t>Lorsqu’on </a:t>
            </a:r>
            <a:r>
              <a:rPr lang="fr-FR" sz="3300" dirty="0">
                <a:latin typeface="Times New Roman" panose="02020603050405020304" pitchFamily="18" charset="0"/>
                <a:cs typeface="Times New Roman" panose="02020603050405020304" pitchFamily="18" charset="0"/>
              </a:rPr>
              <a:t>développe un logiciel, une bonne conception est essentielle pour s’assurer que tout fonctionne correctement et de manière efficace. Avant même d’écrire une seule ligne de code, il est important de bien structurer le projet, d’anticiper les interactions et d’organiser les différentes composantes du système. C’est là qu’interviennent </a:t>
            </a:r>
            <a:r>
              <a:rPr lang="fr-FR" sz="3300" b="1" dirty="0">
                <a:solidFill>
                  <a:srgbClr val="C00000"/>
                </a:solidFill>
                <a:latin typeface="Times New Roman" panose="02020603050405020304" pitchFamily="18" charset="0"/>
                <a:cs typeface="Times New Roman" panose="02020603050405020304" pitchFamily="18" charset="0"/>
              </a:rPr>
              <a:t>les diagrammes UML (</a:t>
            </a:r>
            <a:r>
              <a:rPr lang="fr-FR" sz="3300" b="1" dirty="0" err="1">
                <a:solidFill>
                  <a:srgbClr val="C00000"/>
                </a:solidFill>
                <a:latin typeface="Times New Roman" panose="02020603050405020304" pitchFamily="18" charset="0"/>
                <a:cs typeface="Times New Roman" panose="02020603050405020304" pitchFamily="18" charset="0"/>
              </a:rPr>
              <a:t>Unified</a:t>
            </a:r>
            <a:r>
              <a:rPr lang="fr-FR" sz="3300" b="1" dirty="0">
                <a:solidFill>
                  <a:srgbClr val="C00000"/>
                </a:solidFill>
                <a:latin typeface="Times New Roman" panose="02020603050405020304" pitchFamily="18" charset="0"/>
                <a:cs typeface="Times New Roman" panose="02020603050405020304" pitchFamily="18" charset="0"/>
              </a:rPr>
              <a:t> </a:t>
            </a:r>
            <a:r>
              <a:rPr lang="fr-FR" sz="3300" b="1" dirty="0" err="1">
                <a:solidFill>
                  <a:srgbClr val="C00000"/>
                </a:solidFill>
                <a:latin typeface="Times New Roman" panose="02020603050405020304" pitchFamily="18" charset="0"/>
                <a:cs typeface="Times New Roman" panose="02020603050405020304" pitchFamily="18" charset="0"/>
              </a:rPr>
              <a:t>Modeling</a:t>
            </a:r>
            <a:r>
              <a:rPr lang="fr-FR" sz="3300" b="1" dirty="0">
                <a:solidFill>
                  <a:srgbClr val="C00000"/>
                </a:solidFill>
                <a:latin typeface="Times New Roman" panose="02020603050405020304" pitchFamily="18" charset="0"/>
                <a:cs typeface="Times New Roman" panose="02020603050405020304" pitchFamily="18" charset="0"/>
              </a:rPr>
              <a:t> </a:t>
            </a:r>
            <a:r>
              <a:rPr lang="fr-FR" sz="3300" b="1" dirty="0" err="1">
                <a:solidFill>
                  <a:srgbClr val="C00000"/>
                </a:solidFill>
                <a:latin typeface="Times New Roman" panose="02020603050405020304" pitchFamily="18" charset="0"/>
                <a:cs typeface="Times New Roman" panose="02020603050405020304" pitchFamily="18" charset="0"/>
              </a:rPr>
              <a:t>Language</a:t>
            </a:r>
            <a:r>
              <a:rPr lang="fr-FR" sz="3300" b="1" dirty="0">
                <a:solidFill>
                  <a:srgbClr val="C00000"/>
                </a:solidFill>
                <a:latin typeface="Times New Roman" panose="02020603050405020304" pitchFamily="18" charset="0"/>
                <a:cs typeface="Times New Roman" panose="02020603050405020304" pitchFamily="18" charset="0"/>
              </a:rPr>
              <a:t>). </a:t>
            </a:r>
            <a:r>
              <a:rPr lang="fr-FR" sz="3300" dirty="0">
                <a:latin typeface="Times New Roman" panose="02020603050405020304" pitchFamily="18" charset="0"/>
                <a:cs typeface="Times New Roman" panose="02020603050405020304" pitchFamily="18" charset="0"/>
              </a:rPr>
              <a:t>Ces outils visuels permettent de représenter clairement les processus, les interactions entre les utilisateurs et le système, ainsi que l’architecture globale du </a:t>
            </a:r>
            <a:r>
              <a:rPr lang="fr-FR" sz="3300" dirty="0" smtClean="0">
                <a:latin typeface="Times New Roman" panose="02020603050405020304" pitchFamily="18" charset="0"/>
                <a:cs typeface="Times New Roman" panose="02020603050405020304" pitchFamily="18" charset="0"/>
              </a:rPr>
              <a:t>projet.</a:t>
            </a:r>
            <a:endParaRPr lang="fr-FR" sz="3300" dirty="0">
              <a:latin typeface="Times New Roman" panose="02020603050405020304" pitchFamily="18" charset="0"/>
              <a:cs typeface="Times New Roman" panose="02020603050405020304" pitchFamily="18" charset="0"/>
            </a:endParaRPr>
          </a:p>
        </p:txBody>
      </p:sp>
      <p:pic>
        <p:nvPicPr>
          <p:cNvPr id="1026" name="Picture 2" descr="https://tse4.mm.bing.net/th?id=OIP.VDVxidXn9gybnZ0VSpIJxQHaFY&amp;pid=Api&amp;P=0&amp;h=1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1860" y="2408554"/>
            <a:ext cx="3757648" cy="272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2889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latin typeface="Times New Roman" panose="02020603050405020304" pitchFamily="18" charset="0"/>
                <a:cs typeface="Times New Roman" panose="02020603050405020304" pitchFamily="18" charset="0"/>
              </a:rPr>
              <a:t>Workflow</a:t>
            </a:r>
            <a:r>
              <a:rPr lang="fr-FR" dirty="0" smtClean="0">
                <a:latin typeface="Times New Roman" panose="02020603050405020304" pitchFamily="18" charset="0"/>
                <a:cs typeface="Times New Roman" panose="02020603050405020304" pitchFamily="18" charset="0"/>
              </a:rPr>
              <a:t> et processus dans le portail </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798287" y="2382762"/>
            <a:ext cx="4789713" cy="4023360"/>
          </a:xfrm>
        </p:spPr>
        <p:txBody>
          <a:bodyPr/>
          <a:lstStyle/>
          <a:p>
            <a:pPr marL="0" indent="0">
              <a:buNone/>
            </a:pPr>
            <a:r>
              <a:rPr lang="fr-FR" b="1" dirty="0" smtClean="0">
                <a:solidFill>
                  <a:srgbClr val="C00000"/>
                </a:solidFill>
                <a:latin typeface="Times New Roman" panose="02020603050405020304" pitchFamily="18" charset="0"/>
                <a:cs typeface="Times New Roman" panose="02020603050405020304" pitchFamily="18" charset="0"/>
              </a:rPr>
              <a:t>Vérification et validation des documents:</a:t>
            </a:r>
          </a:p>
          <a:p>
            <a:pPr>
              <a:buFont typeface="Wingdings" panose="05000000000000000000" pitchFamily="2" charset="2"/>
              <a:buChar char="§"/>
            </a:pPr>
            <a:r>
              <a:rPr lang="fr-FR" b="1" dirty="0">
                <a:solidFill>
                  <a:srgbClr val="C00000"/>
                </a:solidFill>
                <a:latin typeface="Times New Roman" panose="02020603050405020304" pitchFamily="18" charset="0"/>
                <a:cs typeface="Times New Roman" panose="02020603050405020304" pitchFamily="18" charset="0"/>
              </a:rPr>
              <a:t> </a:t>
            </a:r>
            <a:r>
              <a:rPr lang="fr-FR" b="1" dirty="0" smtClean="0">
                <a:solidFill>
                  <a:srgbClr val="C00000"/>
                </a:solidFill>
                <a:latin typeface="Times New Roman" panose="02020603050405020304" pitchFamily="18" charset="0"/>
                <a:cs typeface="Times New Roman" panose="02020603050405020304" pitchFamily="18" charset="0"/>
              </a:rPr>
              <a:t>      </a:t>
            </a:r>
            <a:r>
              <a:rPr lang="fr-FR" dirty="0" smtClean="0">
                <a:solidFill>
                  <a:schemeClr val="tx1"/>
                </a:solidFill>
                <a:latin typeface="Times New Roman" panose="02020603050405020304" pitchFamily="18" charset="0"/>
                <a:cs typeface="Times New Roman" panose="02020603050405020304" pitchFamily="18" charset="0"/>
              </a:rPr>
              <a:t>En se basant sur le type d’homologation , l’utilisateur responsable de son traitement vérifie et valide tous les documents et fichiers jointes d’homologation .</a:t>
            </a:r>
            <a:endParaRPr lang="fr-FR" b="1" dirty="0" smtClean="0">
              <a:solidFill>
                <a:schemeClr val="tx1"/>
              </a:solidFill>
              <a:latin typeface="Times New Roman" panose="02020603050405020304" pitchFamily="18" charset="0"/>
              <a:cs typeface="Times New Roman" panose="02020603050405020304" pitchFamily="18" charset="0"/>
            </a:endParaRPr>
          </a:p>
        </p:txBody>
      </p:sp>
      <p:sp>
        <p:nvSpPr>
          <p:cNvPr id="4" name="Espace réservé du contenu 2"/>
          <p:cNvSpPr txBox="1">
            <a:spLocks/>
          </p:cNvSpPr>
          <p:nvPr/>
        </p:nvSpPr>
        <p:spPr>
          <a:xfrm>
            <a:off x="6402251" y="2382762"/>
            <a:ext cx="532819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fr-FR" b="1" dirty="0">
                <a:solidFill>
                  <a:srgbClr val="C00000"/>
                </a:solidFill>
                <a:latin typeface="Times New Roman" panose="02020603050405020304" pitchFamily="18" charset="0"/>
                <a:cs typeface="Times New Roman" panose="02020603050405020304" pitchFamily="18" charset="0"/>
              </a:rPr>
              <a:t>   </a:t>
            </a:r>
            <a:r>
              <a:rPr lang="fr-FR" b="1" dirty="0" smtClean="0">
                <a:solidFill>
                  <a:srgbClr val="C00000"/>
                </a:solidFill>
                <a:latin typeface="Times New Roman" panose="02020603050405020304" pitchFamily="18" charset="0"/>
                <a:cs typeface="Times New Roman" panose="02020603050405020304" pitchFamily="18" charset="0"/>
              </a:rPr>
              <a:t>Génération et envoi de PV :</a:t>
            </a:r>
          </a:p>
          <a:p>
            <a:pPr>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        Une fois validé, le procès-verbal (PV) est généré </a:t>
            </a:r>
            <a:r>
              <a:rPr lang="fr-FR" dirty="0" smtClean="0">
                <a:latin typeface="Times New Roman" panose="02020603050405020304" pitchFamily="18" charset="0"/>
                <a:cs typeface="Times New Roman" panose="02020603050405020304" pitchFamily="18" charset="0"/>
              </a:rPr>
              <a:t>automatiquement. Il </a:t>
            </a:r>
            <a:r>
              <a:rPr lang="fr-FR" dirty="0">
                <a:latin typeface="Times New Roman" panose="02020603050405020304" pitchFamily="18" charset="0"/>
                <a:cs typeface="Times New Roman" panose="02020603050405020304" pitchFamily="18" charset="0"/>
              </a:rPr>
              <a:t>est archivé dans le système et envoyé aux parties prenantes.</a:t>
            </a:r>
          </a:p>
        </p:txBody>
      </p:sp>
    </p:spTree>
    <p:extLst>
      <p:ext uri="{BB962C8B-B14F-4D97-AF65-F5344CB8AC3E}">
        <p14:creationId xmlns:p14="http://schemas.microsoft.com/office/powerpoint/2010/main" val="2111856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Times New Roman" panose="02020603050405020304" pitchFamily="18" charset="0"/>
                <a:cs typeface="Times New Roman" panose="02020603050405020304" pitchFamily="18" charset="0"/>
              </a:rPr>
              <a:t>Automatisation processus étude d’impact </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097280" y="2077962"/>
            <a:ext cx="10528664" cy="5012266"/>
          </a:xfrm>
        </p:spPr>
        <p:txBody>
          <a:bodyPr>
            <a:normAutofit fontScale="92500" lnSpcReduction="20000"/>
          </a:bodyPr>
          <a:lstStyle/>
          <a:p>
            <a:endParaRPr lang="fr-FR" b="1" dirty="0" smtClean="0">
              <a:solidFill>
                <a:srgbClr val="C00000"/>
              </a:solidFill>
            </a:endParaRPr>
          </a:p>
          <a:p>
            <a:r>
              <a:rPr lang="fr-FR" sz="2400" b="1" dirty="0" smtClean="0">
                <a:solidFill>
                  <a:srgbClr val="C00000"/>
                </a:solidFill>
                <a:latin typeface="Times New Roman" panose="02020603050405020304" pitchFamily="18" charset="0"/>
                <a:cs typeface="Times New Roman" panose="02020603050405020304" pitchFamily="18" charset="0"/>
              </a:rPr>
              <a:t>• Collecte </a:t>
            </a:r>
            <a:r>
              <a:rPr lang="fr-FR" sz="2400" b="1" dirty="0">
                <a:solidFill>
                  <a:srgbClr val="C00000"/>
                </a:solidFill>
                <a:latin typeface="Times New Roman" panose="02020603050405020304" pitchFamily="18" charset="0"/>
                <a:cs typeface="Times New Roman" panose="02020603050405020304" pitchFamily="18" charset="0"/>
              </a:rPr>
              <a:t>des données </a:t>
            </a:r>
            <a:r>
              <a:rPr lang="fr-FR" sz="2400" b="1" dirty="0" smtClean="0">
                <a:solidFill>
                  <a:srgbClr val="C00000"/>
                </a:solidFill>
                <a:latin typeface="Times New Roman" panose="02020603050405020304" pitchFamily="18" charset="0"/>
                <a:cs typeface="Times New Roman" panose="02020603050405020304" pitchFamily="18" charset="0"/>
              </a:rPr>
              <a:t>:</a:t>
            </a:r>
            <a:r>
              <a:rPr lang="fr-FR" sz="2400" dirty="0" smtClean="0">
                <a:latin typeface="Times New Roman" panose="02020603050405020304" pitchFamily="18" charset="0"/>
                <a:cs typeface="Times New Roman" panose="02020603050405020304" pitchFamily="18" charset="0"/>
              </a:rPr>
              <a:t>   Récupérer </a:t>
            </a:r>
            <a:r>
              <a:rPr lang="fr-FR" sz="2400" dirty="0">
                <a:latin typeface="Times New Roman" panose="02020603050405020304" pitchFamily="18" charset="0"/>
                <a:cs typeface="Times New Roman" panose="02020603050405020304" pitchFamily="18" charset="0"/>
              </a:rPr>
              <a:t>des fiches d'étude d'impact existantes sous un format structuré (par exemple, texte ou PDF).</a:t>
            </a:r>
          </a:p>
          <a:p>
            <a:r>
              <a:rPr lang="fr-FR" sz="2400" b="1" dirty="0" smtClean="0">
                <a:solidFill>
                  <a:srgbClr val="C00000"/>
                </a:solidFill>
                <a:latin typeface="Times New Roman" panose="02020603050405020304" pitchFamily="18" charset="0"/>
                <a:cs typeface="Times New Roman" panose="02020603050405020304" pitchFamily="18" charset="0"/>
              </a:rPr>
              <a:t>• Préparation </a:t>
            </a:r>
            <a:r>
              <a:rPr lang="fr-FR" sz="2400" b="1" dirty="0">
                <a:solidFill>
                  <a:srgbClr val="C00000"/>
                </a:solidFill>
                <a:latin typeface="Times New Roman" panose="02020603050405020304" pitchFamily="18" charset="0"/>
                <a:cs typeface="Times New Roman" panose="02020603050405020304" pitchFamily="18" charset="0"/>
              </a:rPr>
              <a:t>des données </a:t>
            </a:r>
            <a:r>
              <a:rPr lang="fr-FR" sz="2400" b="1" dirty="0" smtClean="0">
                <a:solidFill>
                  <a:srgbClr val="C00000"/>
                </a:solidFill>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Nettoyer et structurer ces données. </a:t>
            </a:r>
            <a:endParaRPr lang="fr-FR" sz="2400" b="1" dirty="0">
              <a:solidFill>
                <a:srgbClr val="C00000"/>
              </a:solidFill>
              <a:latin typeface="Times New Roman" panose="02020603050405020304" pitchFamily="18" charset="0"/>
              <a:cs typeface="Times New Roman" panose="02020603050405020304" pitchFamily="18" charset="0"/>
            </a:endParaRPr>
          </a:p>
          <a:p>
            <a:pPr marL="0" indent="0">
              <a:buNone/>
            </a:pPr>
            <a:r>
              <a:rPr lang="fr-FR" sz="2400" dirty="0" smtClean="0">
                <a:latin typeface="Times New Roman" panose="02020603050405020304" pitchFamily="18" charset="0"/>
                <a:cs typeface="Times New Roman" panose="02020603050405020304" pitchFamily="18" charset="0"/>
              </a:rPr>
              <a:t> </a:t>
            </a:r>
            <a:r>
              <a:rPr lang="fr-FR" sz="2400" b="1" dirty="0" smtClean="0">
                <a:solidFill>
                  <a:srgbClr val="C00000"/>
                </a:solidFill>
                <a:latin typeface="Times New Roman" panose="02020603050405020304" pitchFamily="18" charset="0"/>
                <a:cs typeface="Times New Roman" panose="02020603050405020304" pitchFamily="18" charset="0"/>
              </a:rPr>
              <a:t>• </a:t>
            </a:r>
            <a:r>
              <a:rPr lang="fr-FR" sz="2400" b="1" dirty="0">
                <a:solidFill>
                  <a:srgbClr val="C00000"/>
                </a:solidFill>
                <a:latin typeface="Times New Roman" panose="02020603050405020304" pitchFamily="18" charset="0"/>
                <a:cs typeface="Times New Roman" panose="02020603050405020304" pitchFamily="18" charset="0"/>
              </a:rPr>
              <a:t>Entraînement du modèle IA </a:t>
            </a:r>
            <a:r>
              <a:rPr lang="fr-FR" sz="2400" b="1" dirty="0" smtClean="0">
                <a:solidFill>
                  <a:srgbClr val="C00000"/>
                </a:solidFill>
                <a:latin typeface="Times New Roman" panose="02020603050405020304" pitchFamily="18" charset="0"/>
                <a:cs typeface="Times New Roman" panose="02020603050405020304" pitchFamily="18" charset="0"/>
              </a:rPr>
              <a:t>: </a:t>
            </a:r>
            <a:r>
              <a:rPr lang="fr-FR" sz="2400" dirty="0">
                <a:latin typeface="Times New Roman" panose="02020603050405020304" pitchFamily="18" charset="0"/>
                <a:cs typeface="Times New Roman" panose="02020603050405020304" pitchFamily="18" charset="0"/>
              </a:rPr>
              <a:t>Utiliser des algorithmes d'apprentissage supervisé pour entraîner un modèle qui analyse ces </a:t>
            </a:r>
            <a:r>
              <a:rPr lang="fr-FR" sz="2400" dirty="0" smtClean="0">
                <a:latin typeface="Times New Roman" panose="02020603050405020304" pitchFamily="18" charset="0"/>
                <a:cs typeface="Times New Roman" panose="02020603050405020304" pitchFamily="18" charset="0"/>
              </a:rPr>
              <a:t>fiches en fournissant </a:t>
            </a:r>
            <a:r>
              <a:rPr lang="fr-FR" sz="2400" dirty="0">
                <a:latin typeface="Times New Roman" panose="02020603050405020304" pitchFamily="18" charset="0"/>
                <a:cs typeface="Times New Roman" panose="02020603050405020304" pitchFamily="18" charset="0"/>
              </a:rPr>
              <a:t>un ensemble d'exemples de décisions d'homologation passées </a:t>
            </a:r>
            <a:r>
              <a:rPr lang="fr-FR" sz="2400" dirty="0" smtClean="0">
                <a:latin typeface="Times New Roman" panose="02020603050405020304" pitchFamily="18" charset="0"/>
                <a:cs typeface="Times New Roman" panose="02020603050405020304" pitchFamily="18" charset="0"/>
              </a:rPr>
              <a:t>.</a:t>
            </a:r>
          </a:p>
          <a:p>
            <a:pPr lvl="0"/>
            <a:r>
              <a:rPr lang="fr-FR" sz="2400" dirty="0">
                <a:latin typeface="Times New Roman" panose="02020603050405020304" pitchFamily="18" charset="0"/>
                <a:cs typeface="Times New Roman" panose="02020603050405020304" pitchFamily="18" charset="0"/>
              </a:rPr>
              <a:t> </a:t>
            </a:r>
            <a:r>
              <a:rPr lang="fr-FR" sz="2400" b="1" dirty="0">
                <a:solidFill>
                  <a:srgbClr val="C00000"/>
                </a:solidFill>
                <a:latin typeface="Times New Roman" panose="02020603050405020304" pitchFamily="18" charset="0"/>
                <a:cs typeface="Times New Roman" panose="02020603050405020304" pitchFamily="18" charset="0"/>
              </a:rPr>
              <a:t>• </a:t>
            </a:r>
            <a:r>
              <a:rPr lang="fr-FR" sz="2400" b="1" dirty="0" smtClean="0">
                <a:solidFill>
                  <a:srgbClr val="C00000"/>
                </a:solidFill>
                <a:latin typeface="Times New Roman" panose="02020603050405020304" pitchFamily="18" charset="0"/>
                <a:cs typeface="Times New Roman" panose="02020603050405020304" pitchFamily="18" charset="0"/>
              </a:rPr>
              <a:t>Définition des critères </a:t>
            </a:r>
            <a:r>
              <a:rPr lang="fr-FR" sz="2400" dirty="0" smtClean="0">
                <a:latin typeface="Times New Roman" panose="02020603050405020304" pitchFamily="18" charset="0"/>
                <a:cs typeface="Times New Roman" panose="02020603050405020304" pitchFamily="18" charset="0"/>
              </a:rPr>
              <a:t>:</a:t>
            </a:r>
            <a:r>
              <a:rPr lang="fr-FR" sz="2400" dirty="0">
                <a:latin typeface="Times New Roman" panose="02020603050405020304" pitchFamily="18" charset="0"/>
                <a:cs typeface="Times New Roman" panose="02020603050405020304" pitchFamily="18" charset="0"/>
              </a:rPr>
              <a:t> </a:t>
            </a:r>
            <a:r>
              <a:rPr lang="fr-FR" sz="2400" dirty="0" smtClean="0">
                <a:latin typeface="Times New Roman" panose="02020603050405020304" pitchFamily="18" charset="0"/>
                <a:cs typeface="Times New Roman" panose="02020603050405020304" pitchFamily="18" charset="0"/>
              </a:rPr>
              <a:t>Définir </a:t>
            </a:r>
            <a:r>
              <a:rPr lang="fr-FR" sz="2400" dirty="0">
                <a:latin typeface="Times New Roman" panose="02020603050405020304" pitchFamily="18" charset="0"/>
                <a:cs typeface="Times New Roman" panose="02020603050405020304" pitchFamily="18" charset="0"/>
              </a:rPr>
              <a:t>des règles ou des critères qui influencent la décision </a:t>
            </a:r>
            <a:r>
              <a:rPr lang="fr-FR" sz="2400" dirty="0" smtClean="0">
                <a:latin typeface="Times New Roman" panose="02020603050405020304" pitchFamily="18" charset="0"/>
                <a:cs typeface="Times New Roman" panose="02020603050405020304" pitchFamily="18" charset="0"/>
              </a:rPr>
              <a:t>d'homologation</a:t>
            </a:r>
          </a:p>
          <a:p>
            <a:pPr lvl="0"/>
            <a:r>
              <a:rPr lang="fr-FR" sz="2400" dirty="0">
                <a:latin typeface="Times New Roman" panose="02020603050405020304" pitchFamily="18" charset="0"/>
                <a:cs typeface="Times New Roman" panose="02020603050405020304" pitchFamily="18" charset="0"/>
              </a:rPr>
              <a:t> </a:t>
            </a:r>
            <a:r>
              <a:rPr lang="fr-FR" sz="2400" b="1" dirty="0">
                <a:solidFill>
                  <a:srgbClr val="C00000"/>
                </a:solidFill>
                <a:latin typeface="Times New Roman" panose="02020603050405020304" pitchFamily="18" charset="0"/>
                <a:cs typeface="Times New Roman" panose="02020603050405020304" pitchFamily="18" charset="0"/>
              </a:rPr>
              <a:t>• </a:t>
            </a:r>
            <a:r>
              <a:rPr lang="fr-FR" sz="2400" b="1" dirty="0" smtClean="0">
                <a:solidFill>
                  <a:srgbClr val="C00000"/>
                </a:solidFill>
                <a:latin typeface="Times New Roman" panose="02020603050405020304" pitchFamily="18" charset="0"/>
                <a:cs typeface="Times New Roman" panose="02020603050405020304" pitchFamily="18" charset="0"/>
              </a:rPr>
              <a:t>Prédiction : </a:t>
            </a:r>
            <a:r>
              <a:rPr lang="fr-FR" sz="2400" dirty="0" smtClean="0">
                <a:latin typeface="Times New Roman" panose="02020603050405020304" pitchFamily="18" charset="0"/>
                <a:cs typeface="Times New Roman" panose="02020603050405020304" pitchFamily="18" charset="0"/>
              </a:rPr>
              <a:t>Une </a:t>
            </a:r>
            <a:r>
              <a:rPr lang="fr-FR" sz="2400" dirty="0">
                <a:latin typeface="Times New Roman" panose="02020603050405020304" pitchFamily="18" charset="0"/>
                <a:cs typeface="Times New Roman" panose="02020603050405020304" pitchFamily="18" charset="0"/>
              </a:rPr>
              <a:t>fois le modèle entraîné, il pourra analyser une nouvelle fiche d'étude d'impact et prédire le type d'homologation approprié.</a:t>
            </a:r>
          </a:p>
          <a:p>
            <a:pPr lvl="0"/>
            <a:endParaRPr lang="fr-FR" b="1" dirty="0">
              <a:solidFill>
                <a:srgbClr val="C00000"/>
              </a:solidFill>
            </a:endParaRPr>
          </a:p>
          <a:p>
            <a:r>
              <a:rPr lang="fr-FR" dirty="0"/>
              <a:t> </a:t>
            </a:r>
          </a:p>
          <a:p>
            <a:r>
              <a:rPr lang="fr-FR" dirty="0"/>
              <a:t>	</a:t>
            </a:r>
          </a:p>
        </p:txBody>
      </p:sp>
    </p:spTree>
    <p:extLst>
      <p:ext uri="{BB962C8B-B14F-4D97-AF65-F5344CB8AC3E}">
        <p14:creationId xmlns:p14="http://schemas.microsoft.com/office/powerpoint/2010/main" val="3414653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latin typeface="Times New Roman" panose="02020603050405020304" pitchFamily="18" charset="0"/>
                <a:cs typeface="Times New Roman" panose="02020603050405020304" pitchFamily="18" charset="0"/>
              </a:rPr>
              <a:t>Architecture du Portail d’Homologation</a:t>
            </a:r>
          </a:p>
        </p:txBody>
      </p:sp>
      <p:sp>
        <p:nvSpPr>
          <p:cNvPr id="4" name="Ellipse 3"/>
          <p:cNvSpPr/>
          <p:nvPr/>
        </p:nvSpPr>
        <p:spPr>
          <a:xfrm>
            <a:off x="646975" y="2420255"/>
            <a:ext cx="2681514" cy="1066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smtClean="0">
                <a:latin typeface="Times New Roman" panose="02020603050405020304" pitchFamily="18" charset="0"/>
                <a:cs typeface="Times New Roman" panose="02020603050405020304" pitchFamily="18" charset="0"/>
              </a:rPr>
              <a:t>Frontend</a:t>
            </a:r>
            <a:r>
              <a:rPr lang="fr-FR" b="1" dirty="0" smtClean="0">
                <a:latin typeface="Times New Roman" panose="02020603050405020304" pitchFamily="18" charset="0"/>
                <a:cs typeface="Times New Roman" panose="02020603050405020304" pitchFamily="18" charset="0"/>
              </a:rPr>
              <a:t> (</a:t>
            </a:r>
            <a:r>
              <a:rPr lang="fr-FR" b="1" dirty="0" err="1" smtClean="0">
                <a:latin typeface="Times New Roman" panose="02020603050405020304" pitchFamily="18" charset="0"/>
                <a:cs typeface="Times New Roman" panose="02020603050405020304" pitchFamily="18" charset="0"/>
              </a:rPr>
              <a:t>React</a:t>
            </a:r>
            <a:r>
              <a:rPr lang="fr-FR" b="1" dirty="0" smtClean="0">
                <a:latin typeface="Times New Roman" panose="02020603050405020304" pitchFamily="18" charset="0"/>
                <a:cs typeface="Times New Roman" panose="02020603050405020304" pitchFamily="18" charset="0"/>
              </a:rPr>
              <a:t>)</a:t>
            </a:r>
            <a:endParaRPr lang="fr-FR" b="1" dirty="0">
              <a:latin typeface="Times New Roman" panose="02020603050405020304" pitchFamily="18" charset="0"/>
              <a:cs typeface="Times New Roman" panose="02020603050405020304" pitchFamily="18" charset="0"/>
            </a:endParaRPr>
          </a:p>
        </p:txBody>
      </p:sp>
      <p:sp>
        <p:nvSpPr>
          <p:cNvPr id="6" name="Ellipse 5"/>
          <p:cNvSpPr/>
          <p:nvPr/>
        </p:nvSpPr>
        <p:spPr>
          <a:xfrm>
            <a:off x="3541486" y="2394857"/>
            <a:ext cx="2754084" cy="1117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err="1" smtClean="0">
                <a:latin typeface="Times New Roman" panose="02020603050405020304" pitchFamily="18" charset="0"/>
                <a:cs typeface="Times New Roman" panose="02020603050405020304" pitchFamily="18" charset="0"/>
              </a:rPr>
              <a:t>Backend</a:t>
            </a:r>
            <a:r>
              <a:rPr lang="fr-FR" b="1" dirty="0" smtClean="0">
                <a:latin typeface="Times New Roman" panose="02020603050405020304" pitchFamily="18" charset="0"/>
                <a:cs typeface="Times New Roman" panose="02020603050405020304" pitchFamily="18" charset="0"/>
              </a:rPr>
              <a:t> (</a:t>
            </a:r>
            <a:r>
              <a:rPr lang="fr-FR" b="1" dirty="0" err="1" smtClean="0">
                <a:latin typeface="Times New Roman" panose="02020603050405020304" pitchFamily="18" charset="0"/>
                <a:cs typeface="Times New Roman" panose="02020603050405020304" pitchFamily="18" charset="0"/>
              </a:rPr>
              <a:t>Spring</a:t>
            </a:r>
            <a:r>
              <a:rPr lang="fr-FR" b="1" dirty="0" smtClean="0">
                <a:latin typeface="Times New Roman" panose="02020603050405020304" pitchFamily="18" charset="0"/>
                <a:cs typeface="Times New Roman" panose="02020603050405020304" pitchFamily="18" charset="0"/>
              </a:rPr>
              <a:t> boot , REST API)</a:t>
            </a:r>
            <a:endParaRPr lang="fr-FR" b="1" dirty="0">
              <a:latin typeface="Times New Roman" panose="02020603050405020304" pitchFamily="18" charset="0"/>
              <a:cs typeface="Times New Roman" panose="02020603050405020304" pitchFamily="18" charset="0"/>
            </a:endParaRPr>
          </a:p>
        </p:txBody>
      </p:sp>
      <p:sp>
        <p:nvSpPr>
          <p:cNvPr id="7" name="Ellipse 6"/>
          <p:cNvSpPr/>
          <p:nvPr/>
        </p:nvSpPr>
        <p:spPr>
          <a:xfrm>
            <a:off x="6592024" y="2394856"/>
            <a:ext cx="2525487" cy="11176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latin typeface="Times New Roman" panose="02020603050405020304" pitchFamily="18" charset="0"/>
                <a:cs typeface="Times New Roman" panose="02020603050405020304" pitchFamily="18" charset="0"/>
              </a:rPr>
              <a:t>Base de données (</a:t>
            </a:r>
            <a:r>
              <a:rPr lang="fr-FR" b="1" dirty="0" err="1" smtClean="0">
                <a:latin typeface="Times New Roman" panose="02020603050405020304" pitchFamily="18" charset="0"/>
                <a:cs typeface="Times New Roman" panose="02020603050405020304" pitchFamily="18" charset="0"/>
              </a:rPr>
              <a:t>PostgreSql</a:t>
            </a:r>
            <a:r>
              <a:rPr lang="fr-FR" b="1" dirty="0" smtClean="0">
                <a:latin typeface="Times New Roman" panose="02020603050405020304" pitchFamily="18" charset="0"/>
                <a:cs typeface="Times New Roman" panose="02020603050405020304" pitchFamily="18" charset="0"/>
              </a:rPr>
              <a:t> /Mongo </a:t>
            </a:r>
            <a:r>
              <a:rPr lang="fr-FR" b="1" dirty="0" err="1" smtClean="0">
                <a:latin typeface="Times New Roman" panose="02020603050405020304" pitchFamily="18" charset="0"/>
                <a:cs typeface="Times New Roman" panose="02020603050405020304" pitchFamily="18" charset="0"/>
              </a:rPr>
              <a:t>db</a:t>
            </a:r>
            <a:r>
              <a:rPr lang="fr-FR" b="1" dirty="0" smtClean="0">
                <a:latin typeface="Times New Roman" panose="02020603050405020304" pitchFamily="18" charset="0"/>
                <a:cs typeface="Times New Roman" panose="02020603050405020304" pitchFamily="18" charset="0"/>
              </a:rPr>
              <a:t>)</a:t>
            </a:r>
            <a:endParaRPr lang="fr-FR" b="1" dirty="0">
              <a:latin typeface="Times New Roman" panose="02020603050405020304" pitchFamily="18" charset="0"/>
              <a:cs typeface="Times New Roman" panose="02020603050405020304" pitchFamily="18" charset="0"/>
            </a:endParaRPr>
          </a:p>
        </p:txBody>
      </p:sp>
      <p:sp>
        <p:nvSpPr>
          <p:cNvPr id="8" name="Ellipse 7"/>
          <p:cNvSpPr/>
          <p:nvPr/>
        </p:nvSpPr>
        <p:spPr>
          <a:xfrm>
            <a:off x="9413965" y="2394856"/>
            <a:ext cx="2618378" cy="11176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latin typeface="Times New Roman" panose="02020603050405020304" pitchFamily="18" charset="0"/>
                <a:cs typeface="Times New Roman" panose="02020603050405020304" pitchFamily="18" charset="0"/>
              </a:rPr>
              <a:t>Service Email(</a:t>
            </a:r>
            <a:r>
              <a:rPr lang="fr-FR" b="1" dirty="0" err="1" smtClean="0">
                <a:latin typeface="Times New Roman" panose="02020603050405020304" pitchFamily="18" charset="0"/>
                <a:cs typeface="Times New Roman" panose="02020603050405020304" pitchFamily="18" charset="0"/>
              </a:rPr>
              <a:t>SendGrid</a:t>
            </a:r>
            <a:r>
              <a:rPr lang="fr-FR" b="1" dirty="0" smtClean="0">
                <a:latin typeface="Times New Roman" panose="02020603050405020304" pitchFamily="18" charset="0"/>
                <a:cs typeface="Times New Roman" panose="02020603050405020304" pitchFamily="18" charset="0"/>
              </a:rPr>
              <a:t>)</a:t>
            </a:r>
            <a:endParaRPr lang="fr-FR" b="1" dirty="0">
              <a:latin typeface="Times New Roman" panose="02020603050405020304" pitchFamily="18" charset="0"/>
              <a:cs typeface="Times New Roman" panose="02020603050405020304" pitchFamily="18" charset="0"/>
            </a:endParaRPr>
          </a:p>
        </p:txBody>
      </p:sp>
      <p:sp>
        <p:nvSpPr>
          <p:cNvPr id="9" name="ZoneTexte 8"/>
          <p:cNvSpPr txBox="1"/>
          <p:nvPr/>
        </p:nvSpPr>
        <p:spPr>
          <a:xfrm>
            <a:off x="1016001" y="3904343"/>
            <a:ext cx="2013856" cy="1200329"/>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Interface utilisateur de suivi d’homologation</a:t>
            </a:r>
            <a:endParaRPr lang="fr-FR" b="1" dirty="0">
              <a:latin typeface="Times New Roman" panose="02020603050405020304" pitchFamily="18" charset="0"/>
              <a:cs typeface="Times New Roman" panose="02020603050405020304" pitchFamily="18" charset="0"/>
            </a:endParaRPr>
          </a:p>
        </p:txBody>
      </p:sp>
      <p:sp>
        <p:nvSpPr>
          <p:cNvPr id="10" name="ZoneTexte 9"/>
          <p:cNvSpPr txBox="1"/>
          <p:nvPr/>
        </p:nvSpPr>
        <p:spPr>
          <a:xfrm>
            <a:off x="3751944" y="3904342"/>
            <a:ext cx="2013856" cy="923330"/>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Gestion des </a:t>
            </a:r>
            <a:r>
              <a:rPr lang="fr-FR" b="1" dirty="0" err="1" smtClean="0">
                <a:latin typeface="Times New Roman" panose="02020603050405020304" pitchFamily="18" charset="0"/>
                <a:cs typeface="Times New Roman" panose="02020603050405020304" pitchFamily="18" charset="0"/>
              </a:rPr>
              <a:t>status</a:t>
            </a:r>
            <a:r>
              <a:rPr lang="fr-FR" b="1" dirty="0" smtClean="0">
                <a:latin typeface="Times New Roman" panose="02020603050405020304" pitchFamily="18" charset="0"/>
                <a:cs typeface="Times New Roman" panose="02020603050405020304" pitchFamily="18" charset="0"/>
              </a:rPr>
              <a:t> et documents </a:t>
            </a:r>
            <a:endParaRPr lang="fr-FR" b="1" dirty="0">
              <a:latin typeface="Times New Roman" panose="02020603050405020304" pitchFamily="18" charset="0"/>
              <a:cs typeface="Times New Roman" panose="02020603050405020304" pitchFamily="18" charset="0"/>
            </a:endParaRPr>
          </a:p>
        </p:txBody>
      </p:sp>
      <p:sp>
        <p:nvSpPr>
          <p:cNvPr id="11" name="ZoneTexte 10"/>
          <p:cNvSpPr txBox="1"/>
          <p:nvPr/>
        </p:nvSpPr>
        <p:spPr>
          <a:xfrm>
            <a:off x="6752770" y="3904342"/>
            <a:ext cx="1966685" cy="646331"/>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Stockage des livrables et </a:t>
            </a:r>
            <a:r>
              <a:rPr lang="fr-FR" b="1" dirty="0" err="1" smtClean="0">
                <a:latin typeface="Times New Roman" panose="02020603050405020304" pitchFamily="18" charset="0"/>
                <a:cs typeface="Times New Roman" panose="02020603050405020304" pitchFamily="18" charset="0"/>
              </a:rPr>
              <a:t>pv</a:t>
            </a:r>
            <a:endParaRPr lang="fr-FR" b="1" dirty="0">
              <a:latin typeface="Times New Roman" panose="02020603050405020304" pitchFamily="18" charset="0"/>
              <a:cs typeface="Times New Roman" panose="02020603050405020304" pitchFamily="18" charset="0"/>
            </a:endParaRPr>
          </a:p>
        </p:txBody>
      </p:sp>
      <p:sp>
        <p:nvSpPr>
          <p:cNvPr id="12" name="ZoneTexte 11"/>
          <p:cNvSpPr txBox="1"/>
          <p:nvPr/>
        </p:nvSpPr>
        <p:spPr>
          <a:xfrm>
            <a:off x="9601197" y="3904341"/>
            <a:ext cx="2013856" cy="1200329"/>
          </a:xfrm>
          <a:prstGeom prst="rect">
            <a:avLst/>
          </a:prstGeom>
          <a:noFill/>
        </p:spPr>
        <p:txBody>
          <a:bodyPr wrap="square" rtlCol="0">
            <a:spAutoFit/>
          </a:bodyPr>
          <a:lstStyle/>
          <a:p>
            <a:pPr marL="285750" indent="-285750">
              <a:buFont typeface="Arial" panose="020B0604020202020204" pitchFamily="34" charset="0"/>
              <a:buChar char="•"/>
            </a:pPr>
            <a:r>
              <a:rPr lang="fr-FR" b="1" dirty="0" smtClean="0">
                <a:latin typeface="Times New Roman" panose="02020603050405020304" pitchFamily="18" charset="0"/>
                <a:cs typeface="Times New Roman" panose="02020603050405020304" pitchFamily="18" charset="0"/>
              </a:rPr>
              <a:t>Envoi automatique des notifications </a:t>
            </a:r>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45960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Times New Roman" panose="02020603050405020304" pitchFamily="18" charset="0"/>
                <a:cs typeface="Times New Roman" panose="02020603050405020304" pitchFamily="18" charset="0"/>
              </a:rPr>
              <a:t>Implémentation du </a:t>
            </a:r>
            <a:r>
              <a:rPr lang="fr-FR" dirty="0" err="1" smtClean="0">
                <a:latin typeface="Times New Roman" panose="02020603050405020304" pitchFamily="18" charset="0"/>
                <a:cs typeface="Times New Roman" panose="02020603050405020304" pitchFamily="18" charset="0"/>
              </a:rPr>
              <a:t>Chatbot</a:t>
            </a:r>
            <a:r>
              <a:rPr lang="fr-FR" dirty="0" smtClean="0">
                <a:latin typeface="Times New Roman" panose="02020603050405020304" pitchFamily="18" charset="0"/>
                <a:cs typeface="Times New Roman" panose="02020603050405020304" pitchFamily="18" charset="0"/>
              </a:rPr>
              <a:t> interactif </a:t>
            </a:r>
            <a:endParaRPr lang="fr-FR" dirty="0">
              <a:latin typeface="Times New Roman" panose="02020603050405020304" pitchFamily="18" charset="0"/>
              <a:cs typeface="Times New Roman" panose="02020603050405020304" pitchFamily="18" charset="0"/>
            </a:endParaRPr>
          </a:p>
        </p:txBody>
      </p:sp>
      <p:pic>
        <p:nvPicPr>
          <p:cNvPr id="4" name="Espace réservé du contenu 3"/>
          <p:cNvPicPr>
            <a:picLocks noGrp="1" noChangeAspect="1"/>
          </p:cNvPicPr>
          <p:nvPr>
            <p:ph idx="1"/>
          </p:nvPr>
        </p:nvPicPr>
        <p:blipFill>
          <a:blip r:embed="rId3"/>
          <a:stretch>
            <a:fillRect/>
          </a:stretch>
        </p:blipFill>
        <p:spPr>
          <a:xfrm>
            <a:off x="2333799" y="1860778"/>
            <a:ext cx="7585361" cy="4403863"/>
          </a:xfrm>
          <a:prstGeom prst="rect">
            <a:avLst/>
          </a:prstGeom>
        </p:spPr>
      </p:pic>
    </p:spTree>
    <p:extLst>
      <p:ext uri="{BB962C8B-B14F-4D97-AF65-F5344CB8AC3E}">
        <p14:creationId xmlns:p14="http://schemas.microsoft.com/office/powerpoint/2010/main" val="17481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Times New Roman" panose="02020603050405020304" pitchFamily="18" charset="0"/>
                <a:cs typeface="Times New Roman" panose="02020603050405020304" pitchFamily="18" charset="0"/>
              </a:rPr>
              <a:t>Diagramme de cas d’utilisation </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097280" y="2104814"/>
            <a:ext cx="10058400" cy="4023360"/>
          </a:xfrm>
        </p:spPr>
        <p:txBody>
          <a:bodyPr>
            <a:normAutofit fontScale="92500" lnSpcReduction="10000"/>
          </a:bodyPr>
          <a:lstStyle/>
          <a:p>
            <a:r>
              <a:rPr lang="fr-FR" b="1" dirty="0">
                <a:solidFill>
                  <a:srgbClr val="C00000"/>
                </a:solidFill>
                <a:latin typeface="Times New Roman" panose="02020603050405020304" pitchFamily="18" charset="0"/>
                <a:cs typeface="Times New Roman" panose="02020603050405020304" pitchFamily="18" charset="0"/>
              </a:rPr>
              <a:t>Les diagrammes de cas d'utilisation </a:t>
            </a:r>
            <a:r>
              <a:rPr lang="fr-FR" dirty="0">
                <a:latin typeface="Times New Roman" panose="02020603050405020304" pitchFamily="18" charset="0"/>
                <a:cs typeface="Times New Roman" panose="02020603050405020304" pitchFamily="18" charset="0"/>
              </a:rPr>
              <a:t>sont un moyen simple et efficace de représenter comment un utilisateur interagit avec un système. Ils permettent de mieux comprendre les besoins et les attentes des utilisateurs en illustrant les différentes actions qu’ils peuvent effectuer. Grâce à cette visualisation, les équipes de développement et les parties prenantes peuvent s’aligner plus facilement sur les fonctionnalités à implémenter, garantissant ainsi une conception claire et adaptée aux besoins réels</a:t>
            </a:r>
            <a:r>
              <a:rPr lang="fr-FR" dirty="0" smtClean="0">
                <a:latin typeface="Times New Roman" panose="02020603050405020304" pitchFamily="18" charset="0"/>
                <a:cs typeface="Times New Roman" panose="02020603050405020304" pitchFamily="18" charset="0"/>
              </a:rPr>
              <a:t>.</a:t>
            </a:r>
          </a:p>
          <a:p>
            <a:r>
              <a:rPr lang="fr-FR" b="1" dirty="0" smtClean="0">
                <a:solidFill>
                  <a:srgbClr val="C00000"/>
                </a:solidFill>
                <a:latin typeface="Times New Roman" panose="02020603050405020304" pitchFamily="18" charset="0"/>
                <a:cs typeface="Times New Roman" panose="02020603050405020304" pitchFamily="18" charset="0"/>
              </a:rPr>
              <a:t>Acteurs principaux :</a:t>
            </a:r>
          </a:p>
          <a:p>
            <a:r>
              <a:rPr lang="fr-FR" b="1" dirty="0">
                <a:solidFill>
                  <a:schemeClr val="accent1"/>
                </a:solidFill>
                <a:latin typeface="Times New Roman" panose="02020603050405020304" pitchFamily="18" charset="0"/>
                <a:cs typeface="Times New Roman" panose="02020603050405020304" pitchFamily="18" charset="0"/>
              </a:rPr>
              <a:t>Les ressources de l’entité </a:t>
            </a:r>
            <a:r>
              <a:rPr lang="fr-FR" b="1" dirty="0" err="1">
                <a:solidFill>
                  <a:schemeClr val="accent1"/>
                </a:solidFill>
                <a:latin typeface="Times New Roman" panose="02020603050405020304" pitchFamily="18" charset="0"/>
                <a:cs typeface="Times New Roman" panose="02020603050405020304" pitchFamily="18" charset="0"/>
              </a:rPr>
              <a:t>SoftwareTesting</a:t>
            </a:r>
            <a:r>
              <a:rPr lang="fr-FR" b="1" dirty="0">
                <a:solidFill>
                  <a:schemeClr val="accent1"/>
                </a:solidFill>
                <a:latin typeface="Times New Roman" panose="02020603050405020304" pitchFamily="18" charset="0"/>
                <a:cs typeface="Times New Roman" panose="02020603050405020304" pitchFamily="18" charset="0"/>
              </a:rPr>
              <a:t> </a:t>
            </a:r>
            <a:r>
              <a:rPr lang="fr-FR" dirty="0">
                <a:solidFill>
                  <a:schemeClr val="accent1"/>
                </a:solidFill>
                <a:latin typeface="Times New Roman" panose="02020603050405020304" pitchFamily="18" charset="0"/>
                <a:cs typeface="Times New Roman" panose="02020603050405020304" pitchFamily="18" charset="0"/>
              </a:rPr>
              <a:t>: </a:t>
            </a:r>
            <a:r>
              <a:rPr lang="fr-FR" dirty="0">
                <a:solidFill>
                  <a:schemeClr val="tx1">
                    <a:lumMod val="95000"/>
                    <a:lumOff val="5000"/>
                  </a:schemeClr>
                </a:solidFill>
                <a:latin typeface="Times New Roman" panose="02020603050405020304" pitchFamily="18" charset="0"/>
                <a:cs typeface="Times New Roman" panose="02020603050405020304" pitchFamily="18" charset="0"/>
              </a:rPr>
              <a:t>Gérer les demandes des autres ressources des projets , publier les réalisations et les documentations mettre à jour l’état de la demande </a:t>
            </a:r>
          </a:p>
          <a:p>
            <a:r>
              <a:rPr lang="fr-FR" b="1" dirty="0">
                <a:solidFill>
                  <a:schemeClr val="accent1"/>
                </a:solidFill>
                <a:latin typeface="Times New Roman" panose="02020603050405020304" pitchFamily="18" charset="0"/>
                <a:cs typeface="Times New Roman" panose="02020603050405020304" pitchFamily="18" charset="0"/>
              </a:rPr>
              <a:t>Les ressources des projets </a:t>
            </a:r>
            <a:r>
              <a:rPr lang="fr-FR" dirty="0">
                <a:solidFill>
                  <a:schemeClr val="accent1"/>
                </a:solidFill>
                <a:latin typeface="Times New Roman" panose="02020603050405020304" pitchFamily="18" charset="0"/>
                <a:cs typeface="Times New Roman" panose="02020603050405020304" pitchFamily="18" charset="0"/>
              </a:rPr>
              <a:t>: </a:t>
            </a:r>
            <a:r>
              <a:rPr lang="fr-FR" dirty="0">
                <a:solidFill>
                  <a:schemeClr val="tx1">
                    <a:lumMod val="95000"/>
                    <a:lumOff val="5000"/>
                  </a:schemeClr>
                </a:solidFill>
                <a:latin typeface="Times New Roman" panose="02020603050405020304" pitchFamily="18" charset="0"/>
                <a:cs typeface="Times New Roman" panose="02020603050405020304" pitchFamily="18" charset="0"/>
              </a:rPr>
              <a:t>soumettre des demandes avec une description détaillée et claire tout en remplissant un formulaire dynamique , interagir avec le </a:t>
            </a:r>
            <a:r>
              <a:rPr lang="fr-FR" dirty="0" err="1">
                <a:solidFill>
                  <a:schemeClr val="tx1">
                    <a:lumMod val="95000"/>
                    <a:lumOff val="5000"/>
                  </a:schemeClr>
                </a:solidFill>
                <a:latin typeface="Times New Roman" panose="02020603050405020304" pitchFamily="18" charset="0"/>
                <a:cs typeface="Times New Roman" panose="02020603050405020304" pitchFamily="18" charset="0"/>
              </a:rPr>
              <a:t>chatbot</a:t>
            </a:r>
            <a:r>
              <a:rPr lang="fr-FR" dirty="0">
                <a:solidFill>
                  <a:schemeClr val="tx1">
                    <a:lumMod val="95000"/>
                    <a:lumOff val="5000"/>
                  </a:schemeClr>
                </a:solidFill>
                <a:latin typeface="Times New Roman" panose="02020603050405020304" pitchFamily="18" charset="0"/>
                <a:cs typeface="Times New Roman" panose="02020603050405020304" pitchFamily="18" charset="0"/>
              </a:rPr>
              <a:t> concernant des informations sur le </a:t>
            </a:r>
            <a:r>
              <a:rPr lang="fr-FR" dirty="0" err="1">
                <a:solidFill>
                  <a:schemeClr val="tx1">
                    <a:lumMod val="95000"/>
                    <a:lumOff val="5000"/>
                  </a:schemeClr>
                </a:solidFill>
                <a:latin typeface="Times New Roman" panose="02020603050405020304" pitchFamily="18" charset="0"/>
                <a:cs typeface="Times New Roman" panose="02020603050405020304" pitchFamily="18" charset="0"/>
              </a:rPr>
              <a:t>testing</a:t>
            </a:r>
            <a:r>
              <a:rPr lang="fr-FR" dirty="0">
                <a:solidFill>
                  <a:schemeClr val="tx1">
                    <a:lumMod val="95000"/>
                    <a:lumOff val="5000"/>
                  </a:schemeClr>
                </a:solidFill>
                <a:latin typeface="Times New Roman" panose="02020603050405020304" pitchFamily="18" charset="0"/>
                <a:cs typeface="Times New Roman" panose="02020603050405020304" pitchFamily="18" charset="0"/>
              </a:rPr>
              <a:t> .</a:t>
            </a:r>
          </a:p>
          <a:p>
            <a:r>
              <a:rPr lang="fr-FR" b="1" dirty="0" smtClean="0">
                <a:solidFill>
                  <a:schemeClr val="accent1"/>
                </a:solidFill>
                <a:latin typeface="Times New Roman" panose="02020603050405020304" pitchFamily="18" charset="0"/>
                <a:cs typeface="Times New Roman" panose="02020603050405020304" pitchFamily="18" charset="0"/>
              </a:rPr>
              <a:t>Des collaborateurs externes : </a:t>
            </a:r>
            <a:r>
              <a:rPr lang="fr-FR" dirty="0" smtClean="0">
                <a:solidFill>
                  <a:schemeClr val="tx1">
                    <a:lumMod val="95000"/>
                    <a:lumOff val="5000"/>
                  </a:schemeClr>
                </a:solidFill>
                <a:latin typeface="Times New Roman" panose="02020603050405020304" pitchFamily="18" charset="0"/>
                <a:cs typeface="Times New Roman" panose="02020603050405020304" pitchFamily="18" charset="0"/>
              </a:rPr>
              <a:t>consulter </a:t>
            </a:r>
            <a:r>
              <a:rPr lang="fr-FR" dirty="0">
                <a:solidFill>
                  <a:schemeClr val="tx1">
                    <a:lumMod val="95000"/>
                    <a:lumOff val="5000"/>
                  </a:schemeClr>
                </a:solidFill>
                <a:latin typeface="Times New Roman" panose="02020603050405020304" pitchFamily="18" charset="0"/>
                <a:cs typeface="Times New Roman" panose="02020603050405020304" pitchFamily="18" charset="0"/>
              </a:rPr>
              <a:t>la bibliothèque des réalisations , des documentations techniques , des articles et </a:t>
            </a:r>
            <a:r>
              <a:rPr lang="fr-FR" dirty="0" smtClean="0">
                <a:solidFill>
                  <a:schemeClr val="tx1">
                    <a:lumMod val="95000"/>
                    <a:lumOff val="5000"/>
                  </a:schemeClr>
                </a:solidFill>
                <a:latin typeface="Times New Roman" panose="02020603050405020304" pitchFamily="18" charset="0"/>
                <a:cs typeface="Times New Roman" panose="02020603050405020304" pitchFamily="18" charset="0"/>
              </a:rPr>
              <a:t>les </a:t>
            </a:r>
            <a:r>
              <a:rPr lang="fr-FR" dirty="0">
                <a:solidFill>
                  <a:schemeClr val="tx1">
                    <a:lumMod val="95000"/>
                    <a:lumOff val="5000"/>
                  </a:schemeClr>
                </a:solidFill>
                <a:latin typeface="Times New Roman" panose="02020603050405020304" pitchFamily="18" charset="0"/>
                <a:cs typeface="Times New Roman" panose="02020603050405020304" pitchFamily="18" charset="0"/>
              </a:rPr>
              <a:t>tendances du </a:t>
            </a:r>
            <a:r>
              <a:rPr lang="fr-FR" dirty="0" err="1">
                <a:solidFill>
                  <a:schemeClr val="tx1">
                    <a:lumMod val="95000"/>
                    <a:lumOff val="5000"/>
                  </a:schemeClr>
                </a:solidFill>
                <a:latin typeface="Times New Roman" panose="02020603050405020304" pitchFamily="18" charset="0"/>
                <a:cs typeface="Times New Roman" panose="02020603050405020304" pitchFamily="18" charset="0"/>
              </a:rPr>
              <a:t>testing</a:t>
            </a:r>
            <a:r>
              <a:rPr lang="fr-FR" dirty="0">
                <a:solidFill>
                  <a:schemeClr val="tx1">
                    <a:lumMod val="95000"/>
                    <a:lumOff val="5000"/>
                  </a:schemeClr>
                </a:solidFill>
                <a:latin typeface="Times New Roman" panose="02020603050405020304" pitchFamily="18" charset="0"/>
                <a:cs typeface="Times New Roman" panose="02020603050405020304" pitchFamily="18" charset="0"/>
              </a:rPr>
              <a:t> .</a:t>
            </a:r>
          </a:p>
          <a:p>
            <a:endParaRPr lang="fr-FR" b="1" dirty="0">
              <a:solidFill>
                <a:srgbClr val="C00000"/>
              </a:solidFill>
            </a:endParaRPr>
          </a:p>
        </p:txBody>
      </p:sp>
    </p:spTree>
    <p:extLst>
      <p:ext uri="{BB962C8B-B14F-4D97-AF65-F5344CB8AC3E}">
        <p14:creationId xmlns:p14="http://schemas.microsoft.com/office/powerpoint/2010/main" val="39294682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extLst>
      <p:ext uri="{BB962C8B-B14F-4D97-AF65-F5344CB8AC3E}">
        <p14:creationId xmlns:p14="http://schemas.microsoft.com/office/powerpoint/2010/main" val="28101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3" descr="C:\Users\hp\Downloads\useCase.p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133600" y="0"/>
            <a:ext cx="7863840" cy="6690360"/>
          </a:xfrm>
          <a:prstGeom prst="rect">
            <a:avLst/>
          </a:prstGeom>
          <a:noFill/>
          <a:ln>
            <a:noFill/>
          </a:ln>
        </p:spPr>
      </p:pic>
    </p:spTree>
    <p:extLst>
      <p:ext uri="{BB962C8B-B14F-4D97-AF65-F5344CB8AC3E}">
        <p14:creationId xmlns:p14="http://schemas.microsoft.com/office/powerpoint/2010/main" val="1785535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Times New Roman" panose="02020603050405020304" pitchFamily="18" charset="0"/>
                <a:cs typeface="Times New Roman" panose="02020603050405020304" pitchFamily="18" charset="0"/>
              </a:rPr>
              <a:t>Diagramme de classe </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097280" y="2348654"/>
            <a:ext cx="10058400" cy="4023360"/>
          </a:xfrm>
        </p:spPr>
        <p:txBody>
          <a:bodyPr/>
          <a:lstStyle/>
          <a:p>
            <a:r>
              <a:rPr lang="fr-FR" b="1" dirty="0">
                <a:solidFill>
                  <a:srgbClr val="C00000"/>
                </a:solidFill>
                <a:latin typeface="Times New Roman" panose="02020603050405020304" pitchFamily="18" charset="0"/>
                <a:cs typeface="Times New Roman" panose="02020603050405020304" pitchFamily="18" charset="0"/>
              </a:rPr>
              <a:t>Le diagramme de classes </a:t>
            </a:r>
            <a:r>
              <a:rPr lang="fr-FR" dirty="0">
                <a:latin typeface="Times New Roman" panose="02020603050405020304" pitchFamily="18" charset="0"/>
                <a:cs typeface="Times New Roman" panose="02020603050405020304" pitchFamily="18" charset="0"/>
              </a:rPr>
              <a:t>est un élément fondamental de la modélisation UML, permettant de représenter la structure d'un système en définissant ses classes, leurs attributs, leurs méthodes et les relations entre elles. Il offre une vue d'ensemble claire de l'organisation des données et des interactions entre les différents composants, facilitant ainsi la conception, la compréhension et l'évolution du système.</a:t>
            </a:r>
          </a:p>
        </p:txBody>
      </p:sp>
    </p:spTree>
    <p:extLst>
      <p:ext uri="{BB962C8B-B14F-4D97-AF65-F5344CB8AC3E}">
        <p14:creationId xmlns:p14="http://schemas.microsoft.com/office/powerpoint/2010/main" val="21170896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760" y="0"/>
            <a:ext cx="7101840" cy="6858000"/>
          </a:xfrm>
          <a:prstGeom prst="rect">
            <a:avLst/>
          </a:prstGeom>
        </p:spPr>
      </p:pic>
    </p:spTree>
    <p:extLst>
      <p:ext uri="{BB962C8B-B14F-4D97-AF65-F5344CB8AC3E}">
        <p14:creationId xmlns:p14="http://schemas.microsoft.com/office/powerpoint/2010/main" val="1584570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Times New Roman" panose="02020603050405020304" pitchFamily="18" charset="0"/>
                <a:cs typeface="Times New Roman" panose="02020603050405020304" pitchFamily="18" charset="0"/>
              </a:rPr>
              <a:t>Explication du diagramme </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p:txBody>
          <a:bodyPr/>
          <a:lstStyle/>
          <a:p>
            <a:pPr>
              <a:buClr>
                <a:srgbClr val="C00000"/>
              </a:buClr>
              <a:buSzPct val="123000"/>
              <a:buFont typeface="Arial" panose="020B0604020202020204" pitchFamily="34" charset="0"/>
              <a:buChar char="•"/>
            </a:pPr>
            <a:r>
              <a:rPr lang="fr-FR" dirty="0" smtClean="0">
                <a:latin typeface="Times New Roman" panose="02020603050405020304" pitchFamily="18" charset="0"/>
                <a:cs typeface="Times New Roman" panose="02020603050405020304" pitchFamily="18" charset="0"/>
              </a:rPr>
              <a:t> </a:t>
            </a:r>
            <a:r>
              <a:rPr lang="fr-FR" b="1" dirty="0" smtClean="0">
                <a:solidFill>
                  <a:srgbClr val="C00000"/>
                </a:solidFill>
                <a:latin typeface="Times New Roman" panose="02020603050405020304" pitchFamily="18" charset="0"/>
                <a:cs typeface="Times New Roman" panose="02020603050405020304" pitchFamily="18" charset="0"/>
              </a:rPr>
              <a:t>Gestion des demandes :</a:t>
            </a:r>
          </a:p>
          <a:p>
            <a:pPr marL="0" indent="0">
              <a:buClr>
                <a:srgbClr val="C00000"/>
              </a:buClr>
              <a:buSzPct val="123000"/>
              <a:buNone/>
            </a:pPr>
            <a:r>
              <a:rPr lang="fr-FR" dirty="0">
                <a:solidFill>
                  <a:schemeClr val="tx1"/>
                </a:solidFill>
                <a:latin typeface="Times New Roman" panose="02020603050405020304" pitchFamily="18" charset="0"/>
                <a:cs typeface="Times New Roman" panose="02020603050405020304" pitchFamily="18" charset="0"/>
              </a:rPr>
              <a:t>Demande : Une demande contient des informations comme le type, la priorité, le statut, une description et des dates de création et de soumission</a:t>
            </a:r>
            <a:r>
              <a:rPr lang="fr-FR" dirty="0" smtClean="0">
                <a:solidFill>
                  <a:schemeClr val="tx1"/>
                </a:solidFill>
                <a:latin typeface="Times New Roman" panose="02020603050405020304" pitchFamily="18" charset="0"/>
                <a:cs typeface="Times New Roman" panose="02020603050405020304" pitchFamily="18" charset="0"/>
              </a:rPr>
              <a:t>.</a:t>
            </a:r>
          </a:p>
          <a:p>
            <a:pPr marL="0" indent="0">
              <a:buClr>
                <a:srgbClr val="C00000"/>
              </a:buClr>
              <a:buSzPct val="123000"/>
              <a:buNone/>
            </a:pPr>
            <a:r>
              <a:rPr lang="fr-FR" dirty="0" err="1" smtClean="0">
                <a:solidFill>
                  <a:schemeClr val="tx1"/>
                </a:solidFill>
                <a:latin typeface="Times New Roman" panose="02020603050405020304" pitchFamily="18" charset="0"/>
                <a:cs typeface="Times New Roman" panose="02020603050405020304" pitchFamily="18" charset="0"/>
              </a:rPr>
              <a:t>StatutDemande</a:t>
            </a:r>
            <a:r>
              <a:rPr lang="fr-FR" dirty="0" smtClean="0">
                <a:solidFill>
                  <a:schemeClr val="tx1"/>
                </a:solidFill>
                <a:latin typeface="Times New Roman" panose="02020603050405020304" pitchFamily="18" charset="0"/>
                <a:cs typeface="Times New Roman" panose="02020603050405020304" pitchFamily="18" charset="0"/>
              </a:rPr>
              <a:t> </a:t>
            </a:r>
            <a:r>
              <a:rPr lang="fr-FR" dirty="0">
                <a:solidFill>
                  <a:schemeClr val="tx1"/>
                </a:solidFill>
                <a:latin typeface="Times New Roman" panose="02020603050405020304" pitchFamily="18" charset="0"/>
                <a:cs typeface="Times New Roman" panose="02020603050405020304" pitchFamily="18" charset="0"/>
              </a:rPr>
              <a:t>(énumération) : Indique si une demande est en attente, traitée, etc</a:t>
            </a:r>
            <a:r>
              <a:rPr lang="fr-FR" dirty="0" smtClean="0">
                <a:solidFill>
                  <a:schemeClr val="tx1"/>
                </a:solidFill>
                <a:latin typeface="Times New Roman" panose="02020603050405020304" pitchFamily="18" charset="0"/>
                <a:cs typeface="Times New Roman" panose="02020603050405020304" pitchFamily="18" charset="0"/>
              </a:rPr>
              <a:t>.</a:t>
            </a:r>
          </a:p>
          <a:p>
            <a:pPr marL="0" indent="0">
              <a:buClr>
                <a:srgbClr val="C00000"/>
              </a:buClr>
              <a:buSzPct val="123000"/>
              <a:buNone/>
            </a:pPr>
            <a:r>
              <a:rPr lang="fr-FR" dirty="0" smtClean="0">
                <a:solidFill>
                  <a:schemeClr val="tx1"/>
                </a:solidFill>
                <a:latin typeface="Times New Roman" panose="02020603050405020304" pitchFamily="18" charset="0"/>
                <a:cs typeface="Times New Roman" panose="02020603050405020304" pitchFamily="18" charset="0"/>
              </a:rPr>
              <a:t>Statistique </a:t>
            </a:r>
            <a:r>
              <a:rPr lang="fr-FR" dirty="0">
                <a:solidFill>
                  <a:schemeClr val="tx1"/>
                </a:solidFill>
                <a:latin typeface="Times New Roman" panose="02020603050405020304" pitchFamily="18" charset="0"/>
                <a:cs typeface="Times New Roman" panose="02020603050405020304" pitchFamily="18" charset="0"/>
              </a:rPr>
              <a:t>: Fournit des informations analytiques comme le nombre de demandes en cours et traitées</a:t>
            </a:r>
            <a:r>
              <a:rPr lang="fr-FR" dirty="0" smtClean="0">
                <a:solidFill>
                  <a:schemeClr val="tx1"/>
                </a:solidFill>
                <a:latin typeface="Times New Roman" panose="02020603050405020304" pitchFamily="18" charset="0"/>
                <a:cs typeface="Times New Roman" panose="02020603050405020304" pitchFamily="18" charset="0"/>
              </a:rPr>
              <a:t>.</a:t>
            </a:r>
          </a:p>
          <a:p>
            <a:pPr>
              <a:buClr>
                <a:srgbClr val="C00000"/>
              </a:buClr>
              <a:buSzPct val="123000"/>
              <a:buFont typeface="Arial" panose="020B0604020202020204" pitchFamily="34" charset="0"/>
              <a:buChar char="•"/>
            </a:pPr>
            <a:r>
              <a:rPr lang="fr-FR" dirty="0">
                <a:solidFill>
                  <a:schemeClr val="tx1"/>
                </a:solidFill>
                <a:latin typeface="Times New Roman" panose="02020603050405020304" pitchFamily="18" charset="0"/>
                <a:cs typeface="Times New Roman" panose="02020603050405020304" pitchFamily="18" charset="0"/>
              </a:rPr>
              <a:t> </a:t>
            </a:r>
            <a:r>
              <a:rPr lang="fr-FR" b="1" dirty="0" smtClean="0">
                <a:solidFill>
                  <a:srgbClr val="C00000"/>
                </a:solidFill>
                <a:latin typeface="Times New Roman" panose="02020603050405020304" pitchFamily="18" charset="0"/>
                <a:cs typeface="Times New Roman" panose="02020603050405020304" pitchFamily="18" charset="0"/>
              </a:rPr>
              <a:t>Gestion des ressources :</a:t>
            </a:r>
          </a:p>
          <a:p>
            <a:pPr marL="0" indent="0">
              <a:buClr>
                <a:srgbClr val="C00000"/>
              </a:buClr>
              <a:buSzPct val="123000"/>
              <a:buNone/>
            </a:pPr>
            <a:r>
              <a:rPr lang="fr-FR" dirty="0" smtClean="0">
                <a:solidFill>
                  <a:schemeClr val="tx1"/>
                </a:solidFill>
                <a:latin typeface="Times New Roman" panose="02020603050405020304" pitchFamily="18" charset="0"/>
                <a:cs typeface="Times New Roman" panose="02020603050405020304" pitchFamily="18" charset="0"/>
              </a:rPr>
              <a:t>Utilisateur</a:t>
            </a:r>
            <a:r>
              <a:rPr lang="fr-FR" b="1" dirty="0" smtClean="0">
                <a:solidFill>
                  <a:schemeClr val="tx1"/>
                </a:solidFill>
                <a:latin typeface="Times New Roman" panose="02020603050405020304" pitchFamily="18" charset="0"/>
                <a:cs typeface="Times New Roman" panose="02020603050405020304" pitchFamily="18" charset="0"/>
              </a:rPr>
              <a:t> </a:t>
            </a:r>
            <a:r>
              <a:rPr lang="fr-FR" dirty="0" smtClean="0">
                <a:solidFill>
                  <a:schemeClr val="tx1"/>
                </a:solidFill>
                <a:latin typeface="Times New Roman" panose="02020603050405020304" pitchFamily="18" charset="0"/>
                <a:cs typeface="Times New Roman" panose="02020603050405020304" pitchFamily="18" charset="0"/>
              </a:rPr>
              <a:t>: classe mère des ressources , représente un utilisateur générique du système .</a:t>
            </a:r>
          </a:p>
          <a:p>
            <a:pPr marL="0" indent="0">
              <a:buClr>
                <a:srgbClr val="C00000"/>
              </a:buClr>
              <a:buSzPct val="123000"/>
              <a:buNone/>
            </a:pPr>
            <a:r>
              <a:rPr lang="fr-FR" dirty="0" smtClean="0">
                <a:solidFill>
                  <a:schemeClr val="tx1"/>
                </a:solidFill>
                <a:latin typeface="Times New Roman" panose="02020603050405020304" pitchFamily="18" charset="0"/>
                <a:cs typeface="Times New Roman" panose="02020603050405020304" pitchFamily="18" charset="0"/>
              </a:rPr>
              <a:t>Administrateur : représente un utilisateur ayant les privilèges administratifs , il peut ajouter , supprimer ou modifier les utilisateurs . </a:t>
            </a:r>
          </a:p>
          <a:p>
            <a:pPr marL="0" indent="0">
              <a:buClr>
                <a:srgbClr val="C00000"/>
              </a:buClr>
              <a:buSzPct val="123000"/>
              <a:buNone/>
            </a:pPr>
            <a:endParaRPr lang="fr-F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096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latin typeface="Times New Roman" panose="02020603050405020304" pitchFamily="18" charset="0"/>
                <a:cs typeface="Times New Roman" panose="02020603050405020304" pitchFamily="18" charset="0"/>
              </a:rPr>
              <a:t>Diagramme de classe (suite)</a:t>
            </a:r>
            <a:endParaRPr lang="fr-FR" dirty="0">
              <a:latin typeface="Times New Roman" panose="02020603050405020304" pitchFamily="18" charset="0"/>
              <a:cs typeface="Times New Roman" panose="02020603050405020304" pitchFamily="18" charset="0"/>
            </a:endParaRPr>
          </a:p>
        </p:txBody>
      </p:sp>
      <p:sp>
        <p:nvSpPr>
          <p:cNvPr id="3" name="Espace réservé du contenu 2"/>
          <p:cNvSpPr>
            <a:spLocks noGrp="1"/>
          </p:cNvSpPr>
          <p:nvPr>
            <p:ph idx="1"/>
          </p:nvPr>
        </p:nvSpPr>
        <p:spPr>
          <a:xfrm>
            <a:off x="1112519" y="1524000"/>
            <a:ext cx="11732624" cy="5471886"/>
          </a:xfrm>
        </p:spPr>
        <p:txBody>
          <a:bodyPr>
            <a:normAutofit fontScale="85000" lnSpcReduction="20000"/>
          </a:bodyPr>
          <a:lstStyle/>
          <a:p>
            <a:endParaRPr lang="fr-FR" dirty="0" smtClean="0">
              <a:latin typeface="Times New Roman" panose="02020603050405020304" pitchFamily="18" charset="0"/>
              <a:cs typeface="Times New Roman" panose="02020603050405020304" pitchFamily="18" charset="0"/>
            </a:endParaRPr>
          </a:p>
          <a:p>
            <a:r>
              <a:rPr lang="fr-FR" dirty="0" smtClean="0">
                <a:latin typeface="Times New Roman" panose="02020603050405020304" pitchFamily="18" charset="0"/>
                <a:cs typeface="Times New Roman" panose="02020603050405020304" pitchFamily="18" charset="0"/>
              </a:rPr>
              <a:t>Responsable pole :  un utilisateur chargé de soumission des demandes .</a:t>
            </a:r>
          </a:p>
          <a:p>
            <a:r>
              <a:rPr lang="fr-FR" dirty="0" smtClean="0">
                <a:latin typeface="Times New Roman" panose="02020603050405020304" pitchFamily="18" charset="0"/>
                <a:cs typeface="Times New Roman" panose="02020603050405020304" pitchFamily="18" charset="0"/>
              </a:rPr>
              <a:t>Ressource </a:t>
            </a:r>
            <a:r>
              <a:rPr lang="fr-FR" dirty="0" err="1" smtClean="0">
                <a:latin typeface="Times New Roman" panose="02020603050405020304" pitchFamily="18" charset="0"/>
                <a:cs typeface="Times New Roman" panose="02020603050405020304" pitchFamily="18" charset="0"/>
              </a:rPr>
              <a:t>testing</a:t>
            </a:r>
            <a:r>
              <a:rPr lang="fr-FR" dirty="0" smtClean="0">
                <a:latin typeface="Times New Roman" panose="02020603050405020304" pitchFamily="18" charset="0"/>
                <a:cs typeface="Times New Roman" panose="02020603050405020304" pitchFamily="18" charset="0"/>
              </a:rPr>
              <a:t> : collaborateur </a:t>
            </a:r>
            <a:r>
              <a:rPr lang="fr-FR" dirty="0" err="1" smtClean="0">
                <a:latin typeface="Times New Roman" panose="02020603050405020304" pitchFamily="18" charset="0"/>
                <a:cs typeface="Times New Roman" panose="02020603050405020304" pitchFamily="18" charset="0"/>
              </a:rPr>
              <a:t>softaware</a:t>
            </a:r>
            <a:r>
              <a:rPr lang="fr-FR" dirty="0" smtClean="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testing</a:t>
            </a:r>
            <a:r>
              <a:rPr lang="fr-FR" dirty="0" smtClean="0">
                <a:latin typeface="Times New Roman" panose="02020603050405020304" pitchFamily="18" charset="0"/>
                <a:cs typeface="Times New Roman" panose="02020603050405020304" pitchFamily="18" charset="0"/>
              </a:rPr>
              <a:t> qui se charge du suivi et traitement des demandes </a:t>
            </a:r>
          </a:p>
          <a:p>
            <a:pPr>
              <a:buClr>
                <a:srgbClr val="C00000"/>
              </a:buClr>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 </a:t>
            </a:r>
            <a:r>
              <a:rPr lang="fr-FR" b="1" dirty="0" smtClean="0">
                <a:solidFill>
                  <a:srgbClr val="C00000"/>
                </a:solidFill>
                <a:latin typeface="Times New Roman" panose="02020603050405020304" pitchFamily="18" charset="0"/>
                <a:cs typeface="Times New Roman" panose="02020603050405020304" pitchFamily="18" charset="0"/>
              </a:rPr>
              <a:t>Gestion de bibliothèque documentaire : </a:t>
            </a:r>
          </a:p>
          <a:p>
            <a:pPr marL="0" indent="0">
              <a:buClr>
                <a:srgbClr val="C00000"/>
              </a:buClr>
              <a:buNone/>
            </a:pPr>
            <a:r>
              <a:rPr lang="fr-FR" dirty="0" smtClean="0">
                <a:solidFill>
                  <a:schemeClr val="tx1"/>
                </a:solidFill>
                <a:latin typeface="Times New Roman" panose="02020603050405020304" pitchFamily="18" charset="0"/>
                <a:cs typeface="Times New Roman" panose="02020603050405020304" pitchFamily="18" charset="0"/>
              </a:rPr>
              <a:t>Bibliothèque documentaire : classe qui englobe toutes les réalisations et articles concernant le </a:t>
            </a:r>
            <a:r>
              <a:rPr lang="fr-FR" dirty="0" err="1" smtClean="0">
                <a:solidFill>
                  <a:schemeClr val="tx1"/>
                </a:solidFill>
                <a:latin typeface="Times New Roman" panose="02020603050405020304" pitchFamily="18" charset="0"/>
                <a:cs typeface="Times New Roman" panose="02020603050405020304" pitchFamily="18" charset="0"/>
              </a:rPr>
              <a:t>testing</a:t>
            </a:r>
            <a:r>
              <a:rPr lang="fr-FR" dirty="0" smtClean="0">
                <a:solidFill>
                  <a:schemeClr val="tx1"/>
                </a:solidFill>
                <a:latin typeface="Times New Roman" panose="02020603050405020304" pitchFamily="18" charset="0"/>
                <a:cs typeface="Times New Roman" panose="02020603050405020304" pitchFamily="18" charset="0"/>
              </a:rPr>
              <a:t>. </a:t>
            </a:r>
          </a:p>
          <a:p>
            <a:pPr marL="0" indent="0">
              <a:buClr>
                <a:srgbClr val="C00000"/>
              </a:buClr>
              <a:buNone/>
            </a:pPr>
            <a:r>
              <a:rPr lang="fr-FR" dirty="0" smtClean="0">
                <a:solidFill>
                  <a:schemeClr val="tx1"/>
                </a:solidFill>
                <a:latin typeface="Times New Roman" panose="02020603050405020304" pitchFamily="18" charset="0"/>
                <a:cs typeface="Times New Roman" panose="02020603050405020304" pitchFamily="18" charset="0"/>
              </a:rPr>
              <a:t>Réalisation : désigne un projet ou une réalisation.</a:t>
            </a:r>
          </a:p>
          <a:p>
            <a:pPr marL="0" indent="0">
              <a:buClr>
                <a:srgbClr val="C00000"/>
              </a:buClr>
              <a:buNone/>
            </a:pPr>
            <a:r>
              <a:rPr lang="fr-FR" dirty="0" smtClean="0">
                <a:solidFill>
                  <a:schemeClr val="tx1"/>
                </a:solidFill>
                <a:latin typeface="Times New Roman" panose="02020603050405020304" pitchFamily="18" charset="0"/>
                <a:cs typeface="Times New Roman" panose="02020603050405020304" pitchFamily="18" charset="0"/>
              </a:rPr>
              <a:t>Article : désigne un article de </a:t>
            </a:r>
            <a:r>
              <a:rPr lang="fr-FR" dirty="0" err="1" smtClean="0">
                <a:solidFill>
                  <a:schemeClr val="tx1"/>
                </a:solidFill>
                <a:latin typeface="Times New Roman" panose="02020603050405020304" pitchFamily="18" charset="0"/>
                <a:cs typeface="Times New Roman" panose="02020603050405020304" pitchFamily="18" charset="0"/>
              </a:rPr>
              <a:t>testing</a:t>
            </a:r>
            <a:r>
              <a:rPr lang="fr-FR" dirty="0" smtClean="0">
                <a:solidFill>
                  <a:schemeClr val="tx1"/>
                </a:solidFill>
                <a:latin typeface="Times New Roman" panose="02020603050405020304" pitchFamily="18" charset="0"/>
                <a:cs typeface="Times New Roman" panose="02020603050405020304" pitchFamily="18" charset="0"/>
              </a:rPr>
              <a:t>.</a:t>
            </a:r>
          </a:p>
          <a:p>
            <a:pPr marL="0" indent="0">
              <a:buClr>
                <a:srgbClr val="C00000"/>
              </a:buClr>
              <a:buNone/>
            </a:pPr>
            <a:r>
              <a:rPr lang="fr-FR" dirty="0" smtClean="0">
                <a:solidFill>
                  <a:schemeClr val="tx1"/>
                </a:solidFill>
                <a:latin typeface="Times New Roman" panose="02020603050405020304" pitchFamily="18" charset="0"/>
                <a:cs typeface="Times New Roman" panose="02020603050405020304" pitchFamily="18" charset="0"/>
              </a:rPr>
              <a:t>Document : similaire à un article mais utilisé pour fichiers / documentations. </a:t>
            </a:r>
          </a:p>
          <a:p>
            <a:pPr>
              <a:buClr>
                <a:srgbClr val="C00000"/>
              </a:buClr>
              <a:buFont typeface="Wingdings" panose="05000000000000000000" pitchFamily="2" charset="2"/>
              <a:buChar char="§"/>
            </a:pPr>
            <a:r>
              <a:rPr lang="fr-FR" b="1" dirty="0">
                <a:solidFill>
                  <a:srgbClr val="C00000"/>
                </a:solidFill>
                <a:latin typeface="Times New Roman" panose="02020603050405020304" pitchFamily="18" charset="0"/>
                <a:cs typeface="Times New Roman" panose="02020603050405020304" pitchFamily="18" charset="0"/>
              </a:rPr>
              <a:t> </a:t>
            </a:r>
            <a:r>
              <a:rPr lang="fr-FR" b="1" dirty="0" smtClean="0">
                <a:solidFill>
                  <a:srgbClr val="C00000"/>
                </a:solidFill>
                <a:latin typeface="Times New Roman" panose="02020603050405020304" pitchFamily="18" charset="0"/>
                <a:cs typeface="Times New Roman" panose="02020603050405020304" pitchFamily="18" charset="0"/>
              </a:rPr>
              <a:t>Gestion de </a:t>
            </a:r>
            <a:r>
              <a:rPr lang="fr-FR" b="1" dirty="0" err="1" smtClean="0">
                <a:solidFill>
                  <a:srgbClr val="C00000"/>
                </a:solidFill>
                <a:latin typeface="Times New Roman" panose="02020603050405020304" pitchFamily="18" charset="0"/>
                <a:cs typeface="Times New Roman" panose="02020603050405020304" pitchFamily="18" charset="0"/>
              </a:rPr>
              <a:t>chatbot</a:t>
            </a:r>
            <a:r>
              <a:rPr lang="fr-FR" b="1" dirty="0" smtClean="0">
                <a:solidFill>
                  <a:srgbClr val="C00000"/>
                </a:solidFill>
                <a:latin typeface="Times New Roman" panose="02020603050405020304" pitchFamily="18" charset="0"/>
                <a:cs typeface="Times New Roman" panose="02020603050405020304" pitchFamily="18" charset="0"/>
              </a:rPr>
              <a:t> :</a:t>
            </a:r>
          </a:p>
          <a:p>
            <a:pPr marL="0" indent="0">
              <a:buClr>
                <a:srgbClr val="C00000"/>
              </a:buClr>
              <a:buNone/>
            </a:pPr>
            <a:r>
              <a:rPr lang="fr-FR" dirty="0" err="1" smtClean="0">
                <a:solidFill>
                  <a:schemeClr val="tx1"/>
                </a:solidFill>
                <a:latin typeface="Times New Roman" panose="02020603050405020304" pitchFamily="18" charset="0"/>
                <a:cs typeface="Times New Roman" panose="02020603050405020304" pitchFamily="18" charset="0"/>
              </a:rPr>
              <a:t>Chatbot</a:t>
            </a:r>
            <a:r>
              <a:rPr lang="fr-FR" dirty="0" smtClean="0">
                <a:solidFill>
                  <a:schemeClr val="tx1"/>
                </a:solidFill>
                <a:latin typeface="Times New Roman" panose="02020603050405020304" pitchFamily="18" charset="0"/>
                <a:cs typeface="Times New Roman" panose="02020603050405020304" pitchFamily="18" charset="0"/>
              </a:rPr>
              <a:t> : Un assistant intelligent capable de répondre aux questions des utilisateurs .</a:t>
            </a:r>
          </a:p>
          <a:p>
            <a:pPr marL="0" indent="0">
              <a:buClr>
                <a:srgbClr val="C00000"/>
              </a:buClr>
              <a:buNone/>
            </a:pPr>
            <a:r>
              <a:rPr lang="fr-FR" dirty="0" smtClean="0">
                <a:solidFill>
                  <a:schemeClr val="tx1"/>
                </a:solidFill>
                <a:latin typeface="Times New Roman" panose="02020603050405020304" pitchFamily="18" charset="0"/>
                <a:cs typeface="Times New Roman" panose="02020603050405020304" pitchFamily="18" charset="0"/>
              </a:rPr>
              <a:t>Conversation : permet aux utilisateurs d’échanger des messages avec le </a:t>
            </a:r>
            <a:r>
              <a:rPr lang="fr-FR" dirty="0" err="1" smtClean="0">
                <a:solidFill>
                  <a:schemeClr val="tx1"/>
                </a:solidFill>
                <a:latin typeface="Times New Roman" panose="02020603050405020304" pitchFamily="18" charset="0"/>
                <a:cs typeface="Times New Roman" panose="02020603050405020304" pitchFamily="18" charset="0"/>
              </a:rPr>
              <a:t>chatbot</a:t>
            </a:r>
            <a:r>
              <a:rPr lang="fr-FR" dirty="0" smtClean="0">
                <a:solidFill>
                  <a:schemeClr val="tx1"/>
                </a:solidFill>
                <a:latin typeface="Times New Roman" panose="02020603050405020304" pitchFamily="18" charset="0"/>
                <a:cs typeface="Times New Roman" panose="02020603050405020304" pitchFamily="18" charset="0"/>
              </a:rPr>
              <a:t> .</a:t>
            </a:r>
          </a:p>
          <a:p>
            <a:pPr>
              <a:buClr>
                <a:srgbClr val="C00000"/>
              </a:buClr>
              <a:buFont typeface="Wingdings" panose="05000000000000000000" pitchFamily="2" charset="2"/>
              <a:buChar char="§"/>
            </a:pPr>
            <a:r>
              <a:rPr lang="fr-FR" dirty="0">
                <a:solidFill>
                  <a:schemeClr val="tx1"/>
                </a:solidFill>
                <a:latin typeface="Times New Roman" panose="02020603050405020304" pitchFamily="18" charset="0"/>
                <a:cs typeface="Times New Roman" panose="02020603050405020304" pitchFamily="18" charset="0"/>
              </a:rPr>
              <a:t> </a:t>
            </a:r>
            <a:r>
              <a:rPr lang="fr-FR" b="1" dirty="0" smtClean="0">
                <a:solidFill>
                  <a:srgbClr val="C00000"/>
                </a:solidFill>
                <a:latin typeface="Times New Roman" panose="02020603050405020304" pitchFamily="18" charset="0"/>
                <a:cs typeface="Times New Roman" panose="02020603050405020304" pitchFamily="18" charset="0"/>
              </a:rPr>
              <a:t>Gestion des notification : </a:t>
            </a:r>
          </a:p>
          <a:p>
            <a:pPr marL="0" indent="0">
              <a:buClr>
                <a:srgbClr val="C00000"/>
              </a:buClr>
              <a:buNone/>
            </a:pPr>
            <a:r>
              <a:rPr lang="fr-FR" dirty="0" smtClean="0">
                <a:solidFill>
                  <a:schemeClr val="tx1"/>
                </a:solidFill>
                <a:latin typeface="Times New Roman" panose="02020603050405020304" pitchFamily="18" charset="0"/>
                <a:cs typeface="Times New Roman" panose="02020603050405020304" pitchFamily="18" charset="0"/>
              </a:rPr>
              <a:t>Notification : Représente une notification envoyée à un utilisateur  </a:t>
            </a:r>
          </a:p>
          <a:p>
            <a:pPr marL="0" indent="0">
              <a:buClr>
                <a:srgbClr val="C00000"/>
              </a:buClr>
              <a:buNone/>
            </a:pPr>
            <a:endParaRPr lang="fr-FR" dirty="0" smtClean="0"/>
          </a:p>
          <a:p>
            <a:r>
              <a:rPr lang="fr-FR" dirty="0" smtClean="0"/>
              <a:t>     </a:t>
            </a:r>
            <a:endParaRPr lang="fr-FR" dirty="0"/>
          </a:p>
        </p:txBody>
      </p:sp>
    </p:spTree>
    <p:extLst>
      <p:ext uri="{BB962C8B-B14F-4D97-AF65-F5344CB8AC3E}">
        <p14:creationId xmlns:p14="http://schemas.microsoft.com/office/powerpoint/2010/main" val="828378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Rétrospective">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12923</TotalTime>
  <Words>1246</Words>
  <Application>Microsoft Office PowerPoint</Application>
  <PresentationFormat>Grand écran</PresentationFormat>
  <Paragraphs>129</Paragraphs>
  <Slides>23</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23</vt:i4>
      </vt:variant>
    </vt:vector>
  </HeadingPairs>
  <TitlesOfParts>
    <vt:vector size="29" baseType="lpstr">
      <vt:lpstr>Arial</vt:lpstr>
      <vt:lpstr>Calibri</vt:lpstr>
      <vt:lpstr>Calibri Light</vt:lpstr>
      <vt:lpstr>Times New Roman</vt:lpstr>
      <vt:lpstr>Wingdings</vt:lpstr>
      <vt:lpstr>Rétrospective</vt:lpstr>
      <vt:lpstr>Analyse conceptuelle du portail SoftwareTesting </vt:lpstr>
      <vt:lpstr>Introduction</vt:lpstr>
      <vt:lpstr>Diagramme de cas d’utilisation </vt:lpstr>
      <vt:lpstr>Présentation PowerPoint</vt:lpstr>
      <vt:lpstr>Présentation PowerPoint</vt:lpstr>
      <vt:lpstr>Diagramme de classe </vt:lpstr>
      <vt:lpstr>Présentation PowerPoint</vt:lpstr>
      <vt:lpstr>Explication du diagramme </vt:lpstr>
      <vt:lpstr>Diagramme de classe (suite)</vt:lpstr>
      <vt:lpstr>Diagramme de séquence</vt:lpstr>
      <vt:lpstr>Diagramme de séquence </vt:lpstr>
      <vt:lpstr>Diagramme de séquence (suite)</vt:lpstr>
      <vt:lpstr>Diagramme d’activités </vt:lpstr>
      <vt:lpstr>Diagramme d’activités </vt:lpstr>
      <vt:lpstr>Intégration du Processus d’Homologation dans le Portail Centralisé</vt:lpstr>
      <vt:lpstr>Optimisation du suivi et automatisation du processus</vt:lpstr>
      <vt:lpstr>Objectifs de l‘intégration</vt:lpstr>
      <vt:lpstr>Acteurs de processus </vt:lpstr>
      <vt:lpstr>Workflow et processus dans le potail </vt:lpstr>
      <vt:lpstr>Workflow et processus dans le portail </vt:lpstr>
      <vt:lpstr>Automatisation processus étude d’impact </vt:lpstr>
      <vt:lpstr>Architecture du Portail d’Homologation</vt:lpstr>
      <vt:lpstr>Implémentation du Chatbot interactif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conceptuelle du portail SoftwareTesting</dc:title>
  <dc:creator>hp</dc:creator>
  <cp:lastModifiedBy>hp</cp:lastModifiedBy>
  <cp:revision>22</cp:revision>
  <dcterms:created xsi:type="dcterms:W3CDTF">2025-02-25T10:36:47Z</dcterms:created>
  <dcterms:modified xsi:type="dcterms:W3CDTF">2025-03-06T10:00:28Z</dcterms:modified>
</cp:coreProperties>
</file>