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1" r:id="rId3"/>
    <p:sldId id="292" r:id="rId4"/>
    <p:sldId id="289" r:id="rId5"/>
    <p:sldId id="296" r:id="rId6"/>
    <p:sldId id="312" r:id="rId7"/>
    <p:sldId id="313" r:id="rId8"/>
    <p:sldId id="314" r:id="rId9"/>
    <p:sldId id="315" r:id="rId10"/>
    <p:sldId id="316" r:id="rId11"/>
    <p:sldId id="317" r:id="rId12"/>
  </p:sldIdLst>
  <p:sldSz cx="9144000" cy="6858000" type="screen4x3"/>
  <p:notesSz cx="6797675" cy="98567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F2E"/>
    <a:srgbClr val="D24239"/>
    <a:srgbClr val="7A7E7F"/>
    <a:srgbClr val="E75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2839"/>
          </a:xfrm>
          <a:prstGeom prst="rect">
            <a:avLst/>
          </a:prstGeom>
        </p:spPr>
        <p:txBody>
          <a:bodyPr vert="horz" lIns="94388" tIns="47194" rIns="94388" bIns="4719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7" y="4"/>
            <a:ext cx="2945659" cy="492839"/>
          </a:xfrm>
          <a:prstGeom prst="rect">
            <a:avLst/>
          </a:prstGeom>
        </p:spPr>
        <p:txBody>
          <a:bodyPr vert="horz" lIns="94388" tIns="47194" rIns="94388" bIns="47194" rtlCol="0"/>
          <a:lstStyle>
            <a:lvl1pPr algn="r">
              <a:defRPr sz="1300"/>
            </a:lvl1pPr>
          </a:lstStyle>
          <a:p>
            <a:fld id="{D2F310F4-553E-8E4F-B3DB-8C846CA1B30A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9362243"/>
            <a:ext cx="2945659" cy="492839"/>
          </a:xfrm>
          <a:prstGeom prst="rect">
            <a:avLst/>
          </a:prstGeom>
        </p:spPr>
        <p:txBody>
          <a:bodyPr vert="horz" lIns="94388" tIns="47194" rIns="94388" bIns="4719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7" y="9362243"/>
            <a:ext cx="2945659" cy="492839"/>
          </a:xfrm>
          <a:prstGeom prst="rect">
            <a:avLst/>
          </a:prstGeom>
        </p:spPr>
        <p:txBody>
          <a:bodyPr vert="horz" lIns="94388" tIns="47194" rIns="94388" bIns="47194" rtlCol="0" anchor="b"/>
          <a:lstStyle>
            <a:lvl1pPr algn="r">
              <a:defRPr sz="1300"/>
            </a:lvl1pPr>
          </a:lstStyle>
          <a:p>
            <a:fld id="{10F6EF49-6901-2143-BF7A-8208266B8E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0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2945659" cy="494550"/>
          </a:xfrm>
          <a:prstGeom prst="rect">
            <a:avLst/>
          </a:prstGeom>
        </p:spPr>
        <p:txBody>
          <a:bodyPr vert="horz" lIns="94388" tIns="47194" rIns="94388" bIns="4719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7" y="5"/>
            <a:ext cx="2945659" cy="494550"/>
          </a:xfrm>
          <a:prstGeom prst="rect">
            <a:avLst/>
          </a:prstGeom>
        </p:spPr>
        <p:txBody>
          <a:bodyPr vert="horz" wrap="square" lIns="94388" tIns="47194" rIns="94388" bIns="4719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18AC69C-6A19-481F-8E31-6D19A4F1EA5B}" type="datetimeFigureOut">
              <a:rPr lang="fr-FR" altLang="fr-FR"/>
              <a:pPr/>
              <a:t>10/02/2025</a:t>
            </a:fld>
            <a:endParaRPr lang="fr-FR" alt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88" tIns="47194" rIns="94388" bIns="4719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9" y="4743582"/>
            <a:ext cx="5438140" cy="3881112"/>
          </a:xfrm>
          <a:prstGeom prst="rect">
            <a:avLst/>
          </a:prstGeom>
        </p:spPr>
        <p:txBody>
          <a:bodyPr vert="horz" wrap="square" lIns="94388" tIns="47194" rIns="94388" bIns="47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9362243"/>
            <a:ext cx="2945659" cy="494549"/>
          </a:xfrm>
          <a:prstGeom prst="rect">
            <a:avLst/>
          </a:prstGeom>
        </p:spPr>
        <p:txBody>
          <a:bodyPr vert="horz" lIns="94388" tIns="47194" rIns="94388" bIns="4719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7" y="9362243"/>
            <a:ext cx="2945659" cy="494549"/>
          </a:xfrm>
          <a:prstGeom prst="rect">
            <a:avLst/>
          </a:prstGeom>
        </p:spPr>
        <p:txBody>
          <a:bodyPr vert="horz" wrap="square" lIns="94388" tIns="47194" rIns="94388" bIns="4719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F196E5-109B-4515-AD9A-3F80F55B1D3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812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196E5-109B-4515-AD9A-3F80F55B1D3B}" type="slidenum">
              <a:rPr lang="fr-FR" altLang="fr-FR" smtClean="0"/>
              <a:pPr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258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196E5-109B-4515-AD9A-3F80F55B1D3B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3031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/>
          <a:stretch/>
        </p:blipFill>
        <p:spPr bwMode="auto">
          <a:xfrm>
            <a:off x="0" y="0"/>
            <a:ext cx="9144000" cy="66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950590" y="1278636"/>
            <a:ext cx="5507610" cy="518474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D242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MODIFIEZ LE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0017" y="1898774"/>
            <a:ext cx="5050409" cy="526902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sous-titre</a:t>
            </a:r>
            <a:endParaRPr lang="en-US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9588" y="5569878"/>
            <a:ext cx="2057400" cy="365125"/>
          </a:xfrm>
        </p:spPr>
        <p:txBody>
          <a:bodyPr/>
          <a:lstStyle>
            <a:lvl1pPr>
              <a:defRPr sz="1000" b="1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412522" y="6561138"/>
            <a:ext cx="2773363" cy="188912"/>
          </a:xfrm>
        </p:spPr>
        <p:txBody>
          <a:bodyPr/>
          <a:lstStyle>
            <a:lvl1pPr marL="0" indent="0">
              <a:buNone/>
              <a:defRPr sz="1000" i="1" baseline="0">
                <a:solidFill>
                  <a:srgbClr val="505150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 usage strictement interne ou confidentiel</a:t>
            </a:r>
          </a:p>
        </p:txBody>
      </p:sp>
      <p:sp>
        <p:nvSpPr>
          <p:cNvPr id="11" name="Espace réservé du contenu 8"/>
          <p:cNvSpPr>
            <a:spLocks noGrp="1"/>
          </p:cNvSpPr>
          <p:nvPr>
            <p:ph sz="quarter" idx="12" hasCustomPrompt="1"/>
          </p:nvPr>
        </p:nvSpPr>
        <p:spPr>
          <a:xfrm>
            <a:off x="5957181" y="6557580"/>
            <a:ext cx="2773363" cy="188912"/>
          </a:xfrm>
        </p:spPr>
        <p:txBody>
          <a:bodyPr/>
          <a:lstStyle>
            <a:lvl1pPr marL="0" indent="0" algn="r">
              <a:buNone/>
              <a:defRPr sz="1000" b="1" i="0" baseline="0">
                <a:solidFill>
                  <a:srgbClr val="505150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Cliquez pour indiquer l’entité émettrice</a:t>
            </a:r>
          </a:p>
        </p:txBody>
      </p:sp>
    </p:spTree>
    <p:extLst>
      <p:ext uri="{BB962C8B-B14F-4D97-AF65-F5344CB8AC3E}">
        <p14:creationId xmlns:p14="http://schemas.microsoft.com/office/powerpoint/2010/main" val="35478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822780"/>
            <a:ext cx="7886700" cy="1325563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TITRE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2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822780"/>
            <a:ext cx="7886700" cy="1325563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TITRE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11"/>
          <p:cNvGrpSpPr>
            <a:grpSpLocks/>
          </p:cNvGrpSpPr>
          <p:nvPr/>
        </p:nvGrpSpPr>
        <p:grpSpPr bwMode="auto">
          <a:xfrm>
            <a:off x="-1417" y="0"/>
            <a:ext cx="9144000" cy="6300788"/>
            <a:chOff x="0" y="55819"/>
            <a:chExt cx="9144000" cy="6300532"/>
          </a:xfrm>
        </p:grpSpPr>
        <p:pic>
          <p:nvPicPr>
            <p:cNvPr id="8" name="Imag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485"/>
            <a:stretch>
              <a:fillRect/>
            </a:stretch>
          </p:blipFill>
          <p:spPr bwMode="auto">
            <a:xfrm>
              <a:off x="0" y="55819"/>
              <a:ext cx="9144000" cy="14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9725" y="5580095"/>
              <a:ext cx="8672513" cy="776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732" y="1129195"/>
            <a:ext cx="7886700" cy="770559"/>
          </a:xfrm>
        </p:spPr>
        <p:txBody>
          <a:bodyPr>
            <a:normAutofit/>
          </a:bodyPr>
          <a:lstStyle>
            <a:lvl1pPr>
              <a:defRPr sz="1800" b="1" baseline="0">
                <a:solidFill>
                  <a:srgbClr val="D242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TITRE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731" y="1986600"/>
            <a:ext cx="8184221" cy="888575"/>
          </a:xfrm>
        </p:spPr>
        <p:txBody>
          <a:bodyPr>
            <a:normAutofit/>
          </a:bodyPr>
          <a:lstStyle>
            <a:lvl1pPr marL="0" indent="0">
              <a:buNone/>
              <a:defRPr sz="1600" b="1" baseline="0">
                <a:solidFill>
                  <a:srgbClr val="E89F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-228600">
              <a:buFont typeface="Arial" panose="020B0604020202020204" pitchFamily="34" charset="0"/>
              <a:buChar char="-"/>
              <a:defRPr sz="1600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7A7E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 sous-titre</a:t>
            </a:r>
          </a:p>
        </p:txBody>
      </p:sp>
      <p:sp>
        <p:nvSpPr>
          <p:cNvPr id="17" name="Slide Number Placeholder 8"/>
          <p:cNvSpPr txBox="1">
            <a:spLocks/>
          </p:cNvSpPr>
          <p:nvPr userDrawn="1"/>
        </p:nvSpPr>
        <p:spPr>
          <a:xfrm>
            <a:off x="6615113" y="579533"/>
            <a:ext cx="2057400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DC81A4-16C1-A346-B9CB-3CB34212E299}" type="slidenum">
              <a:rPr lang="fr-FR" smtClean="0">
                <a:solidFill>
                  <a:srgbClr val="50515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505150"/>
              </a:solidFill>
            </a:endParaRPr>
          </a:p>
        </p:txBody>
      </p:sp>
      <p:sp>
        <p:nvSpPr>
          <p:cNvPr id="18" name="Espace réservé du contenu 14"/>
          <p:cNvSpPr>
            <a:spLocks noGrp="1"/>
          </p:cNvSpPr>
          <p:nvPr>
            <p:ph sz="quarter" idx="18" hasCustomPrompt="1"/>
          </p:nvPr>
        </p:nvSpPr>
        <p:spPr>
          <a:xfrm>
            <a:off x="3743864" y="6578435"/>
            <a:ext cx="1692275" cy="212725"/>
          </a:xfrm>
        </p:spPr>
        <p:txBody>
          <a:bodyPr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21/11/2019</a:t>
            </a:r>
          </a:p>
        </p:txBody>
      </p:sp>
      <p:sp>
        <p:nvSpPr>
          <p:cNvPr id="19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445945" y="6568828"/>
            <a:ext cx="2773363" cy="188912"/>
          </a:xfr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 usage strictement interne ou confidentiel</a:t>
            </a:r>
          </a:p>
        </p:txBody>
      </p:sp>
      <p:sp>
        <p:nvSpPr>
          <p:cNvPr id="20" name="Espace réservé du contenu 8"/>
          <p:cNvSpPr>
            <a:spLocks noGrp="1"/>
          </p:cNvSpPr>
          <p:nvPr>
            <p:ph sz="quarter" idx="12" hasCustomPrompt="1"/>
          </p:nvPr>
        </p:nvSpPr>
        <p:spPr>
          <a:xfrm>
            <a:off x="5957181" y="6568828"/>
            <a:ext cx="2773363" cy="188912"/>
          </a:xfrm>
        </p:spPr>
        <p:txBody>
          <a:bodyPr/>
          <a:lstStyle>
            <a:lvl1pPr marL="0" indent="0" algn="r">
              <a:buNone/>
              <a:defRPr sz="10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AQ-centre de services de tests</a:t>
            </a:r>
          </a:p>
        </p:txBody>
      </p:sp>
      <p:sp>
        <p:nvSpPr>
          <p:cNvPr id="15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438150" y="3084513"/>
            <a:ext cx="8216900" cy="1333500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>
              <a:defRPr sz="1200">
                <a:latin typeface="Arial"/>
                <a:cs typeface="Arial"/>
              </a:defRPr>
            </a:lvl2pPr>
            <a:lvl3pPr>
              <a:defRPr sz="12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6265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11"/>
          <p:cNvGrpSpPr>
            <a:grpSpLocks/>
          </p:cNvGrpSpPr>
          <p:nvPr/>
        </p:nvGrpSpPr>
        <p:grpSpPr bwMode="auto">
          <a:xfrm>
            <a:off x="41275" y="0"/>
            <a:ext cx="9102725" cy="6300788"/>
            <a:chOff x="0" y="55819"/>
            <a:chExt cx="9102725" cy="6300532"/>
          </a:xfrm>
        </p:grpSpPr>
        <p:pic>
          <p:nvPicPr>
            <p:cNvPr id="6" name="Imag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" b="78485"/>
            <a:stretch/>
          </p:blipFill>
          <p:spPr bwMode="auto">
            <a:xfrm>
              <a:off x="0" y="55819"/>
              <a:ext cx="9102725" cy="14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39725" y="5580095"/>
              <a:ext cx="8672513" cy="776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15" name="Slide Number Placeholder 8"/>
          <p:cNvSpPr txBox="1">
            <a:spLocks/>
          </p:cNvSpPr>
          <p:nvPr userDrawn="1"/>
        </p:nvSpPr>
        <p:spPr>
          <a:xfrm>
            <a:off x="6615113" y="579533"/>
            <a:ext cx="2057400" cy="365125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DC81A4-16C1-A346-B9CB-3CB34212E299}" type="slidenum">
              <a:rPr lang="fr-FR" smtClean="0">
                <a:solidFill>
                  <a:srgbClr val="50515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505150"/>
              </a:solidFill>
            </a:endParaRPr>
          </a:p>
        </p:txBody>
      </p:sp>
      <p:sp>
        <p:nvSpPr>
          <p:cNvPr id="16" name="Espace réservé du contenu 14"/>
          <p:cNvSpPr>
            <a:spLocks noGrp="1"/>
          </p:cNvSpPr>
          <p:nvPr>
            <p:ph sz="quarter" idx="18" hasCustomPrompt="1"/>
          </p:nvPr>
        </p:nvSpPr>
        <p:spPr>
          <a:xfrm>
            <a:off x="3743864" y="6578435"/>
            <a:ext cx="1692275" cy="212725"/>
          </a:xfrm>
        </p:spPr>
        <p:txBody>
          <a:bodyPr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7" name="Espace réservé du contenu 8"/>
          <p:cNvSpPr>
            <a:spLocks noGrp="1"/>
          </p:cNvSpPr>
          <p:nvPr>
            <p:ph sz="quarter" idx="11" hasCustomPrompt="1"/>
          </p:nvPr>
        </p:nvSpPr>
        <p:spPr>
          <a:xfrm>
            <a:off x="445945" y="6568828"/>
            <a:ext cx="2773363" cy="188912"/>
          </a:xfr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 usage strictement interne ou confidentiel</a:t>
            </a:r>
          </a:p>
        </p:txBody>
      </p:sp>
      <p:sp>
        <p:nvSpPr>
          <p:cNvPr id="18" name="Espace réservé du contenu 8"/>
          <p:cNvSpPr>
            <a:spLocks noGrp="1"/>
          </p:cNvSpPr>
          <p:nvPr>
            <p:ph sz="quarter" idx="12" hasCustomPrompt="1"/>
          </p:nvPr>
        </p:nvSpPr>
        <p:spPr>
          <a:xfrm>
            <a:off x="5957181" y="6568828"/>
            <a:ext cx="2773363" cy="188912"/>
          </a:xfrm>
        </p:spPr>
        <p:txBody>
          <a:bodyPr/>
          <a:lstStyle>
            <a:lvl1pPr marL="0" indent="0" algn="r">
              <a:buNone/>
              <a:defRPr sz="10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Entité émettrice</a:t>
            </a:r>
          </a:p>
        </p:txBody>
      </p:sp>
      <p:sp>
        <p:nvSpPr>
          <p:cNvPr id="11" name="Espace réservé du contenu 8"/>
          <p:cNvSpPr>
            <a:spLocks noGrp="1"/>
          </p:cNvSpPr>
          <p:nvPr>
            <p:ph sz="quarter" idx="19" hasCustomPrompt="1"/>
          </p:nvPr>
        </p:nvSpPr>
        <p:spPr>
          <a:xfrm>
            <a:off x="658172" y="6568828"/>
            <a:ext cx="2773363" cy="188912"/>
          </a:xfr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 usage strictement interne ou confidentiel</a:t>
            </a:r>
          </a:p>
        </p:txBody>
      </p:sp>
      <p:sp>
        <p:nvSpPr>
          <p:cNvPr id="12" name="Espace réservé du contenu 14"/>
          <p:cNvSpPr>
            <a:spLocks noGrp="1"/>
          </p:cNvSpPr>
          <p:nvPr>
            <p:ph sz="quarter" idx="20" hasCustomPrompt="1"/>
          </p:nvPr>
        </p:nvSpPr>
        <p:spPr>
          <a:xfrm>
            <a:off x="3848220" y="6588884"/>
            <a:ext cx="1692275" cy="212725"/>
          </a:xfrm>
        </p:spPr>
        <p:txBody>
          <a:bodyPr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21/11/2019</a:t>
            </a:r>
          </a:p>
        </p:txBody>
      </p:sp>
      <p:sp>
        <p:nvSpPr>
          <p:cNvPr id="13" name="Espace réservé du contenu 8"/>
          <p:cNvSpPr>
            <a:spLocks noGrp="1"/>
          </p:cNvSpPr>
          <p:nvPr>
            <p:ph sz="quarter" idx="21" hasCustomPrompt="1"/>
          </p:nvPr>
        </p:nvSpPr>
        <p:spPr>
          <a:xfrm>
            <a:off x="5433884" y="6562859"/>
            <a:ext cx="2773363" cy="188912"/>
          </a:xfrm>
        </p:spPr>
        <p:txBody>
          <a:bodyPr/>
          <a:lstStyle>
            <a:lvl1pPr marL="0" indent="0" algn="r">
              <a:buNone/>
              <a:defRPr sz="10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000">
                <a:solidFill>
                  <a:srgbClr val="505150"/>
                </a:solidFill>
                <a:latin typeface="Arial"/>
                <a:cs typeface="Arial"/>
              </a:defRPr>
            </a:lvl2pPr>
            <a:lvl3pPr>
              <a:defRPr sz="1000">
                <a:solidFill>
                  <a:srgbClr val="505150"/>
                </a:solidFill>
                <a:latin typeface="Arial"/>
                <a:cs typeface="Arial"/>
              </a:defRPr>
            </a:lvl3pPr>
            <a:lvl4pPr>
              <a:defRPr sz="1000">
                <a:solidFill>
                  <a:srgbClr val="505150"/>
                </a:solidFill>
                <a:latin typeface="Arial"/>
                <a:cs typeface="Arial"/>
              </a:defRPr>
            </a:lvl4pPr>
            <a:lvl5pPr>
              <a:defRPr sz="1000">
                <a:solidFill>
                  <a:srgbClr val="5051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/>
              <a:t>AQ-centre de services de tests</a:t>
            </a:r>
          </a:p>
        </p:txBody>
      </p:sp>
    </p:spTree>
    <p:extLst>
      <p:ext uri="{BB962C8B-B14F-4D97-AF65-F5344CB8AC3E}">
        <p14:creationId xmlns:p14="http://schemas.microsoft.com/office/powerpoint/2010/main" val="30736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9ABAB"/>
                </a:solidFill>
              </a:defRPr>
            </a:lvl1pPr>
          </a:lstStyle>
          <a:p>
            <a:fld id="{D7124FCF-86DC-41E9-B86F-84BF84B2B878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C47BC9-43FB-B2F8-DF01-B5429355E5D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546975" y="6642100"/>
            <a:ext cx="1562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Attijariwafa bank DIFFUSABLE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43557" y="3172098"/>
            <a:ext cx="5847791" cy="526902"/>
          </a:xfrm>
        </p:spPr>
        <p:txBody>
          <a:bodyPr>
            <a:normAutofit/>
          </a:bodyPr>
          <a:lstStyle/>
          <a:p>
            <a:r>
              <a:rPr lang="fr-FR" sz="2000" i="1" dirty="0">
                <a:solidFill>
                  <a:srgbClr val="C00000"/>
                </a:solidFill>
              </a:rPr>
              <a:t>Mise en place du portail web software testing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5209675" y="6460958"/>
            <a:ext cx="3707314" cy="28909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2443557" y="3699000"/>
            <a:ext cx="5050409" cy="52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rgbClr val="7A7E7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      </a:t>
            </a:r>
            <a:r>
              <a:rPr lang="fr-FR" sz="2000" dirty="0">
                <a:solidFill>
                  <a:schemeClr val="tx1">
                    <a:lumMod val="75000"/>
                  </a:schemeClr>
                </a:solidFill>
              </a:rPr>
              <a:t>Expression du besoin</a:t>
            </a:r>
          </a:p>
        </p:txBody>
      </p:sp>
    </p:spTree>
    <p:extLst>
      <p:ext uri="{BB962C8B-B14F-4D97-AF65-F5344CB8AC3E}">
        <p14:creationId xmlns:p14="http://schemas.microsoft.com/office/powerpoint/2010/main" val="181836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BA7A0-C047-1A06-353B-DB5F362633C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CFFE235-FA87-E026-DB77-C881B9EAE6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AF76E-0153-3FC3-DBD6-8AE20C95FC4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FE3944-CBA8-2121-6DA7-6C1527CA518F}"/>
              </a:ext>
            </a:extLst>
          </p:cNvPr>
          <p:cNvSpPr txBox="1"/>
          <p:nvPr/>
        </p:nvSpPr>
        <p:spPr>
          <a:xfrm>
            <a:off x="192505" y="1846762"/>
            <a:ext cx="9400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Chatbot interactif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chatbot intégrant un système de questions/réponses pour :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Fournir des informations sur les services proposés par l’entité (types de tests, méthodologies, outils disponibles, etc.).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Répondre aux questions fréquentes sur le domaine du Software Testing, comme :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 différentes phases du cycle de vie des tests.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 outils de tests les plus courants (Robot Framework, JIRA, etc.).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 stratégies d’automatisation.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Escalader les questions complexes à un expert lorsque nécessaire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589F95-9F02-770C-D12D-56E22F77BCFE}"/>
              </a:ext>
            </a:extLst>
          </p:cNvPr>
          <p:cNvSpPr txBox="1"/>
          <p:nvPr/>
        </p:nvSpPr>
        <p:spPr>
          <a:xfrm>
            <a:off x="1832626" y="594124"/>
            <a:ext cx="457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Fonctionnalités de la solution</a:t>
            </a:r>
          </a:p>
        </p:txBody>
      </p:sp>
    </p:spTree>
    <p:extLst>
      <p:ext uri="{BB962C8B-B14F-4D97-AF65-F5344CB8AC3E}">
        <p14:creationId xmlns:p14="http://schemas.microsoft.com/office/powerpoint/2010/main" val="67096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BA7A0-C047-1A06-353B-DB5F362633C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CFFE235-FA87-E026-DB77-C881B9EAE6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AF76E-0153-3FC3-DBD6-8AE20C95FC4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FE3944-CBA8-2121-6DA7-6C1527CA518F}"/>
              </a:ext>
            </a:extLst>
          </p:cNvPr>
          <p:cNvSpPr txBox="1"/>
          <p:nvPr/>
        </p:nvSpPr>
        <p:spPr>
          <a:xfrm>
            <a:off x="144379" y="1951672"/>
            <a:ext cx="9400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</a:t>
            </a:r>
            <a:r>
              <a:rPr lang="fr-FR" b="1" dirty="0">
                <a:solidFill>
                  <a:srgbClr val="0070C0"/>
                </a:solidFill>
                <a:ea typeface="Calibri" panose="020F0502020204030204" pitchFamily="34" charset="0"/>
              </a:rPr>
              <a:t>Dashboard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>
              <a:ea typeface="Calibri" panose="020F0502020204030204" pitchFamily="34" charset="0"/>
            </a:endParaRPr>
          </a:p>
          <a:p>
            <a:r>
              <a:rPr lang="fr-FR" dirty="0">
                <a:ea typeface="Calibri" panose="020F0502020204030204" pitchFamily="34" charset="0"/>
              </a:rPr>
              <a:t>Des KPI sur: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Le nombre de demandes par domaine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Le nombre de demandes traitées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Le nombre de demandes en cours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589F95-9F02-770C-D12D-56E22F77BCFE}"/>
              </a:ext>
            </a:extLst>
          </p:cNvPr>
          <p:cNvSpPr txBox="1"/>
          <p:nvPr/>
        </p:nvSpPr>
        <p:spPr>
          <a:xfrm>
            <a:off x="1832626" y="594124"/>
            <a:ext cx="457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Fonctionnalités de la solution</a:t>
            </a:r>
          </a:p>
        </p:txBody>
      </p:sp>
    </p:spTree>
    <p:extLst>
      <p:ext uri="{BB962C8B-B14F-4D97-AF65-F5344CB8AC3E}">
        <p14:creationId xmlns:p14="http://schemas.microsoft.com/office/powerpoint/2010/main" val="35085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032" y="595796"/>
            <a:ext cx="6343768" cy="314594"/>
          </a:xfrm>
        </p:spPr>
        <p:txBody>
          <a:bodyPr>
            <a:noAutofit/>
          </a:bodyPr>
          <a:lstStyle/>
          <a:p>
            <a:r>
              <a:rPr lang="fr-FR" b="0" i="1" dirty="0">
                <a:solidFill>
                  <a:srgbClr val="560000"/>
                </a:solidFill>
              </a:rPr>
              <a:t>Suivi des versions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73302283"/>
              </p:ext>
            </p:extLst>
          </p:nvPr>
        </p:nvGraphicFramePr>
        <p:xfrm>
          <a:off x="531845" y="1841075"/>
          <a:ext cx="7959013" cy="2786910"/>
        </p:xfrm>
        <a:graphic>
          <a:graphicData uri="http://schemas.openxmlformats.org/drawingml/2006/table">
            <a:tbl>
              <a:tblPr/>
              <a:tblGrid>
                <a:gridCol w="765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6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Objet de la mise à jour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</a:rPr>
                        <a:t>05/02/2025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du document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H.NEFAA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7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032" y="595796"/>
            <a:ext cx="6343768" cy="314594"/>
          </a:xfrm>
        </p:spPr>
        <p:txBody>
          <a:bodyPr>
            <a:noAutofit/>
          </a:bodyPr>
          <a:lstStyle/>
          <a:p>
            <a:r>
              <a:rPr lang="fr-FR" b="0" i="1" dirty="0">
                <a:solidFill>
                  <a:srgbClr val="560000"/>
                </a:solidFill>
              </a:rPr>
              <a:t>Objectifs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/>
              <a:t>21/11/2019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2"/>
          </p:nvPr>
        </p:nvSpPr>
        <p:spPr>
          <a:xfrm>
            <a:off x="5099254" y="6578435"/>
            <a:ext cx="3433157" cy="289172"/>
          </a:xfrm>
        </p:spPr>
        <p:txBody>
          <a:bodyPr/>
          <a:lstStyle/>
          <a:p>
            <a:r>
              <a:rPr lang="fr-FR" dirty="0"/>
              <a:t>Assurance Qualité – Centre  de services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pic>
        <p:nvPicPr>
          <p:cNvPr id="10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2" y="2947925"/>
            <a:ext cx="8713788" cy="152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99291" y="3016567"/>
            <a:ext cx="828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Créer un portail web intuitif et complet qui répond aux besoins suivants :</a:t>
            </a:r>
          </a:p>
          <a:p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Centralisation des informations et réalisations de l’entité Software testing.</a:t>
            </a:r>
          </a:p>
          <a:p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Simplification des demandes de services pour les différents projets ou entités.</a:t>
            </a:r>
          </a:p>
          <a:p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Amélioration de l’accessibilité aux connaissances en testing via un chatbot interactif.</a:t>
            </a:r>
          </a:p>
        </p:txBody>
      </p:sp>
    </p:spTree>
    <p:extLst>
      <p:ext uri="{BB962C8B-B14F-4D97-AF65-F5344CB8AC3E}">
        <p14:creationId xmlns:p14="http://schemas.microsoft.com/office/powerpoint/2010/main" val="27450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750738" y="610581"/>
            <a:ext cx="6628986" cy="4402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du besoin cible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2980" y="1601016"/>
            <a:ext cx="8538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Notre besoin s’articule sur la mise en place d’un portail web avec différents onglets :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Onglet des réalisations et ressources documentaires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Onglet “Demandes de services”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Chatbot interactif</a:t>
            </a:r>
          </a:p>
          <a:p>
            <a:r>
              <a:rPr lang="fr-FR" b="1" dirty="0">
                <a:solidFill>
                  <a:srgbClr val="0070C0"/>
                </a:solidFill>
                <a:ea typeface="Calibri" panose="020F0502020204030204" pitchFamily="34" charset="0"/>
              </a:rPr>
              <a:t>4. Dashboard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endParaRPr lang="fr-FR" dirty="0">
              <a:solidFill>
                <a:schemeClr val="tx1">
                  <a:lumMod val="7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750738" y="610581"/>
            <a:ext cx="6628986" cy="4402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Enjeux et objectifs stratégiques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8916" y="1720840"/>
            <a:ext cx="8030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Suivi des demandes des offres de services en temps réel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Efficacité opérationnelle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Utilisation par plusieurs utilisateurs simultanément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Visualisation des réalisations de l’entité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Partage de connaissance sur le testing </a:t>
            </a:r>
          </a:p>
          <a:p>
            <a:pPr lvl="0">
              <a:spcAft>
                <a:spcPts val="0"/>
              </a:spcAft>
            </a:pPr>
            <a:endParaRPr lang="fr-FR" dirty="0">
              <a:solidFill>
                <a:schemeClr val="tx1">
                  <a:lumMod val="75000"/>
                </a:schemeClr>
              </a:solidFill>
            </a:endParaRPr>
          </a:p>
          <a:p>
            <a:pPr lvl="0">
              <a:spcAft>
                <a:spcPts val="0"/>
              </a:spcAft>
            </a:pP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750738" y="610581"/>
            <a:ext cx="6628986" cy="4402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Périmètre et Projets Cible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8916" y="1720840"/>
            <a:ext cx="8157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La première population cible de l’utilisation de ce produit sont les projets où notre entité participe à la qualification MOE et l’automatisation des tests.</a:t>
            </a:r>
          </a:p>
        </p:txBody>
      </p:sp>
    </p:spTree>
    <p:extLst>
      <p:ext uri="{BB962C8B-B14F-4D97-AF65-F5344CB8AC3E}">
        <p14:creationId xmlns:p14="http://schemas.microsoft.com/office/powerpoint/2010/main" val="6316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750738" y="610581"/>
            <a:ext cx="6628986" cy="4402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Utilisateurs de la solution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8916" y="1720840"/>
            <a:ext cx="8157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/>
                </a:solidFill>
              </a:rPr>
              <a:t>Les utilisateurs sont les ressources des projets de la banque et de l’entité SoftwareTesting.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r-FR" dirty="0">
              <a:solidFill>
                <a:schemeClr val="tx2"/>
              </a:solidFill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r-F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8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BBA1E-9440-9A16-F5FA-0149C31761E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96B740C-D78A-FC9B-25A2-BC04F01DF5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3220E1-F79A-DA4C-DE44-46D8C7A157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7CFA15-6B93-CD5F-09BD-03BEC264B3A2}"/>
              </a:ext>
            </a:extLst>
          </p:cNvPr>
          <p:cNvSpPr txBox="1"/>
          <p:nvPr/>
        </p:nvSpPr>
        <p:spPr>
          <a:xfrm>
            <a:off x="1832626" y="594124"/>
            <a:ext cx="457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Fonctionnalités de la solution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6E65C-BA9F-6619-4185-C7B684E49FA1}"/>
              </a:ext>
            </a:extLst>
          </p:cNvPr>
          <p:cNvSpPr txBox="1"/>
          <p:nvPr/>
        </p:nvSpPr>
        <p:spPr>
          <a:xfrm>
            <a:off x="445945" y="1696738"/>
            <a:ext cx="12304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Onglet des réalisations et ressources documentaires</a:t>
            </a:r>
          </a:p>
          <a:p>
            <a:pPr marL="342900" indent="-342900">
              <a:buAutoNum type="arabicPeriod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</a:t>
            </a:r>
            <a:r>
              <a:rPr lang="fr-FR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Une section dédiée aux réalisations de l’entité :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Présentation des projets déjà réalisés par l’entité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 des méthodologies utilisées (tests manuels, automatisés, performance, etc.).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Une bibliothèque de ressources :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Articles et publications liés au domaine du testing.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Bonnes pratiques, guides méthodologiques et outils recommandés.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Documentation technique (standards, </a:t>
            </a:r>
            <a:r>
              <a:rPr lang="fr-FR" sz="1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frameworks</a:t>
            </a:r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etc.).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fr-FR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574D3-5A2D-F855-4B3A-AB4F0D55EFD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3BF00F4-A5DF-7707-4272-698A6C7D8D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778ADA-1553-5E1C-CB16-B4AFACE2DBA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09EC71-2295-6467-CAD9-854D305CD92A}"/>
              </a:ext>
            </a:extLst>
          </p:cNvPr>
          <p:cNvSpPr txBox="1"/>
          <p:nvPr/>
        </p:nvSpPr>
        <p:spPr>
          <a:xfrm>
            <a:off x="0" y="1337570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Onglet “Demandes de services”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espace permettant aux projets ou entités de solliciter une offre de service en précisant leurs besoins.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Formulaire dynamique incluant :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Sujet de la demande (nature des tests souhaités : fonctionnel, non fonctionnel, automatisation, etc.).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Durée estimée du service.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dirty="0">
                <a:ea typeface="Calibri" panose="020F0502020204030204" pitchFamily="34" charset="0"/>
              </a:rPr>
              <a:t>Priorité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Contexte et objectifs de la mission.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Contraintes spécifiques (outils à utiliser, délais, etc.).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Nombre de ressources à affecter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• Fonctionnalité de suivi :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Notification de l’équipe software testing  à chaque nouvelle demande.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Historique des demandes et leur statut (en cours, traité, etc.).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A44B98-8AD6-2FBA-894A-449DC2643D83}"/>
              </a:ext>
            </a:extLst>
          </p:cNvPr>
          <p:cNvSpPr txBox="1"/>
          <p:nvPr/>
        </p:nvSpPr>
        <p:spPr>
          <a:xfrm>
            <a:off x="1832626" y="594124"/>
            <a:ext cx="457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5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Fonctionnalités de la solution</a:t>
            </a:r>
          </a:p>
        </p:txBody>
      </p:sp>
    </p:spTree>
    <p:extLst>
      <p:ext uri="{BB962C8B-B14F-4D97-AF65-F5344CB8AC3E}">
        <p14:creationId xmlns:p14="http://schemas.microsoft.com/office/powerpoint/2010/main" val="2465125705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_PPT_AWB_ECRAN_GRAPHIQUE">
  <a:themeElements>
    <a:clrScheme name="Personnalisé 1">
      <a:dk1>
        <a:srgbClr val="7A7E7F"/>
      </a:dk1>
      <a:lt1>
        <a:srgbClr val="FFFFFF"/>
      </a:lt1>
      <a:dk2>
        <a:srgbClr val="000000"/>
      </a:dk2>
      <a:lt2>
        <a:srgbClr val="FFFFFF"/>
      </a:lt2>
      <a:accent1>
        <a:srgbClr val="F6B614"/>
      </a:accent1>
      <a:accent2>
        <a:srgbClr val="E5563E"/>
      </a:accent2>
      <a:accent3>
        <a:srgbClr val="7A7E7F"/>
      </a:accent3>
      <a:accent4>
        <a:srgbClr val="E5563E"/>
      </a:accent4>
      <a:accent5>
        <a:srgbClr val="F6B614"/>
      </a:accent5>
      <a:accent6>
        <a:srgbClr val="7A7E7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MASQUE_PPT_AWB_ECRAN_GRAPHIQUE</Template>
  <TotalTime>30993</TotalTime>
  <Words>532</Words>
  <Application>Microsoft Office PowerPoint</Application>
  <PresentationFormat>Affichage à l'écran (4:3)</PresentationFormat>
  <Paragraphs>88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MASQUE_PPT_AWB_ECRAN_GRAPHIQUE</vt:lpstr>
      <vt:lpstr>Présentation PowerPoint</vt:lpstr>
      <vt:lpstr>Suivi des versions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Sandrine Roehrig</dc:creator>
  <cp:lastModifiedBy>NEFAA HOUDA</cp:lastModifiedBy>
  <cp:revision>296</cp:revision>
  <cp:lastPrinted>2018-03-15T08:42:52Z</cp:lastPrinted>
  <dcterms:created xsi:type="dcterms:W3CDTF">2015-10-27T11:12:16Z</dcterms:created>
  <dcterms:modified xsi:type="dcterms:W3CDTF">2025-02-10T09:54:42Z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9a2f72-a06a-4224-969d-9687af318e8d_Enabled">
    <vt:lpwstr>true</vt:lpwstr>
  </property>
  <property fmtid="{D5CDD505-2E9C-101B-9397-08002B2CF9AE}" pid="3" name="MSIP_Label_a69a2f72-a06a-4224-969d-9687af318e8d_SetDate">
    <vt:lpwstr>2025-02-10T09:53:57Z</vt:lpwstr>
  </property>
  <property fmtid="{D5CDD505-2E9C-101B-9397-08002B2CF9AE}" pid="4" name="MSIP_Label_a69a2f72-a06a-4224-969d-9687af318e8d_Method">
    <vt:lpwstr>Privileged</vt:lpwstr>
  </property>
  <property fmtid="{D5CDD505-2E9C-101B-9397-08002B2CF9AE}" pid="5" name="MSIP_Label_a69a2f72-a06a-4224-969d-9687af318e8d_Name">
    <vt:lpwstr>Diffusable</vt:lpwstr>
  </property>
  <property fmtid="{D5CDD505-2E9C-101B-9397-08002B2CF9AE}" pid="6" name="MSIP_Label_a69a2f72-a06a-4224-969d-9687af318e8d_SiteId">
    <vt:lpwstr>3c533405-1c39-4098-97e6-320eb6d06f79</vt:lpwstr>
  </property>
  <property fmtid="{D5CDD505-2E9C-101B-9397-08002B2CF9AE}" pid="7" name="MSIP_Label_a69a2f72-a06a-4224-969d-9687af318e8d_ActionId">
    <vt:lpwstr>6f58fbec-414c-44be-bac5-cde7e2497f3a</vt:lpwstr>
  </property>
  <property fmtid="{D5CDD505-2E9C-101B-9397-08002B2CF9AE}" pid="8" name="MSIP_Label_a69a2f72-a06a-4224-969d-9687af318e8d_ContentBits">
    <vt:lpwstr>2</vt:lpwstr>
  </property>
  <property fmtid="{D5CDD505-2E9C-101B-9397-08002B2CF9AE}" pid="9" name="ClassificationContentMarkingFooterLocations">
    <vt:lpwstr>MASQUE_PPT_AWB_ECRAN_GRAPHIQUE:3</vt:lpwstr>
  </property>
  <property fmtid="{D5CDD505-2E9C-101B-9397-08002B2CF9AE}" pid="10" name="ClassificationContentMarkingFooterText">
    <vt:lpwstr>Attijariwafa bank DIFFUSABLE</vt:lpwstr>
  </property>
</Properties>
</file>