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261" r:id="rId5"/>
    <p:sldId id="265" r:id="rId6"/>
    <p:sldId id="262" r:id="rId7"/>
    <p:sldId id="263" r:id="rId8"/>
    <p:sldId id="264" r:id="rId9"/>
    <p:sldId id="266" r:id="rId10"/>
    <p:sldId id="273" r:id="rId11"/>
    <p:sldId id="283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82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5" autoAdjust="0"/>
    <p:restoredTop sz="93712" autoAdjust="0"/>
  </p:normalViewPr>
  <p:slideViewPr>
    <p:cSldViewPr snapToGrid="0">
      <p:cViewPr varScale="1">
        <p:scale>
          <a:sx n="62" d="100"/>
          <a:sy n="62" d="100"/>
        </p:scale>
        <p:origin x="2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CB1A2-4B06-4CC5-AA51-FEA99F9C3D99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48BD7-4CDC-40CF-B98C-086469E4E5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3219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7658C-195A-4441-A726-FA57E86B5220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6C3A4-2DA6-4B12-83C8-A22FEC7D6C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34766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 smtClean="0"/>
              <a:t>Bonjour à tous et merci d’être présents. Aujourd’hui, je vais vous présenter l’étude préalable du projet de mise en place d’un portail web dédié à </a:t>
            </a:r>
            <a:r>
              <a:rPr lang="fr-FR" b="1" dirty="0" err="1" smtClean="0"/>
              <a:t>SoftwareTesting</a:t>
            </a:r>
            <a:r>
              <a:rPr lang="fr-FR" b="1" dirty="0" smtClean="0"/>
              <a:t>.</a:t>
            </a:r>
            <a:endParaRPr lang="fr-FR" dirty="0" smtClean="0"/>
          </a:p>
          <a:p>
            <a:r>
              <a:rPr lang="fr-FR" b="1" dirty="0" smtClean="0"/>
              <a:t>L’objectif de cette étude est de comprendre les besoins des utilisateurs, définir les fonctionnalités essentielles et choisir une architecture adaptée pour assurer une solution efficace et évolutive.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86C3A4-2DA6-4B12-83C8-A22FEC7D6CB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77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2e4627d4682_2_2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5" name="Google Shape;2155;g2e4627d4682_2_2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" name="Espace réservé de l'en-têt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9766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g2e4627d4682_2_2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5" name="Google Shape;2155;g2e4627d4682_2_2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" name="Espace réservé de l'en-tête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12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Actuellement, l’entité </a:t>
            </a:r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SoftwareTesting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joue un rôle clé dans l’assurance qualité des applications développées. Cependant, plusieurs problèmes ont été identifiés :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Manque de centralisation des informations et des réalisations.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Gestion inefficace des demandes des projets.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Manque de documentation et de formation pour les nouveaux collaborateurs.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Absence d’outils de </a:t>
            </a:r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reporting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d’analyse des performances.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🎤 "Pour répondre à ces défis, nous avons conçu une solution complète sous la forme d’un portail web.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86C3A4-2DA6-4B12-83C8-A22FEC7D6C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02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portail est conçu pour répondre aux besoins de plusieurs types d’utilisateurs :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ressources </a:t>
            </a:r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SoftwareTesting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pour gérer les demandes et mettre à jour les réalisations.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ressources projet pour soumettre des demandes et interagir avec le </a:t>
            </a:r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chatbot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collaborateurs externes pour consulter la documentation et les tendances du </a:t>
            </a:r>
            <a:r>
              <a:rPr lang="fr-F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🎤 "Chaque utilisateur pourra ainsi accéder aux fonctionnalités qui lui sont destinées pour une expérience fluide et efficace."</a:t>
            </a:r>
            <a:endParaRPr lang="fr-F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86C3A4-2DA6-4B12-83C8-A22FEC7D6CB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04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6C3A4-2DA6-4B12-83C8-A22FEC7D6CBC}" type="slidenum">
              <a:rPr lang="fr-FR" smtClean="0"/>
              <a:t>15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342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✅ </a:t>
            </a:r>
            <a:r>
              <a:rPr lang="fr-FR" b="1" dirty="0" err="1" smtClean="0"/>
              <a:t>Backend</a:t>
            </a:r>
            <a:r>
              <a:rPr lang="fr-FR" dirty="0" smtClean="0"/>
              <a:t> : Django REST Framework pour gérer les API.</a:t>
            </a:r>
            <a:br>
              <a:rPr lang="fr-FR" dirty="0" smtClean="0"/>
            </a:br>
            <a:r>
              <a:rPr lang="fr-FR" dirty="0" smtClean="0"/>
              <a:t>✅ </a:t>
            </a:r>
            <a:r>
              <a:rPr lang="fr-FR" b="1" dirty="0" smtClean="0"/>
              <a:t>Base de données</a:t>
            </a:r>
            <a:r>
              <a:rPr lang="fr-FR" dirty="0" smtClean="0"/>
              <a:t> : </a:t>
            </a:r>
            <a:r>
              <a:rPr lang="fr-FR" dirty="0" err="1" smtClean="0"/>
              <a:t>PostgreSQL</a:t>
            </a:r>
            <a:r>
              <a:rPr lang="fr-FR" dirty="0" smtClean="0"/>
              <a:t> pour stocker les données et </a:t>
            </a:r>
            <a:r>
              <a:rPr lang="fr-FR" dirty="0" err="1" smtClean="0"/>
              <a:t>Elasticsearch</a:t>
            </a:r>
            <a:r>
              <a:rPr lang="fr-FR" dirty="0" smtClean="0"/>
              <a:t> pour la recherche avancée.</a:t>
            </a:r>
            <a:br>
              <a:rPr lang="fr-FR" dirty="0" smtClean="0"/>
            </a:br>
            <a:r>
              <a:rPr lang="fr-FR" dirty="0" smtClean="0"/>
              <a:t>✅ </a:t>
            </a:r>
            <a:r>
              <a:rPr lang="fr-FR" b="1" dirty="0" err="1" smtClean="0"/>
              <a:t>Frontend</a:t>
            </a:r>
            <a:r>
              <a:rPr lang="fr-FR" dirty="0" smtClean="0"/>
              <a:t> : React.js pour une interface dynamique et fluide.</a:t>
            </a:r>
            <a:br>
              <a:rPr lang="fr-FR" dirty="0" smtClean="0"/>
            </a:br>
            <a:r>
              <a:rPr lang="fr-FR" dirty="0" smtClean="0"/>
              <a:t>✅ </a:t>
            </a:r>
            <a:r>
              <a:rPr lang="fr-FR" b="1" dirty="0" err="1" smtClean="0"/>
              <a:t>Chatbot</a:t>
            </a:r>
            <a:r>
              <a:rPr lang="fr-FR" dirty="0" smtClean="0"/>
              <a:t> : </a:t>
            </a:r>
            <a:r>
              <a:rPr lang="fr-FR" dirty="0" err="1" smtClean="0"/>
              <a:t>FastAPI</a:t>
            </a:r>
            <a:r>
              <a:rPr lang="fr-FR" dirty="0" smtClean="0"/>
              <a:t> et </a:t>
            </a:r>
            <a:r>
              <a:rPr lang="fr-FR" dirty="0" err="1" smtClean="0"/>
              <a:t>OpenAI</a:t>
            </a:r>
            <a:r>
              <a:rPr lang="fr-FR" dirty="0" smtClean="0"/>
              <a:t> API pour le traitement NLP.</a:t>
            </a:r>
            <a:br>
              <a:rPr lang="fr-FR" dirty="0" smtClean="0"/>
            </a:br>
            <a:r>
              <a:rPr lang="fr-FR" dirty="0" smtClean="0"/>
              <a:t>✅ </a:t>
            </a:r>
            <a:r>
              <a:rPr lang="fr-FR" b="1" dirty="0" smtClean="0"/>
              <a:t>Notifications et tâches asynchrones</a:t>
            </a:r>
            <a:r>
              <a:rPr lang="fr-FR" dirty="0" smtClean="0"/>
              <a:t> : </a:t>
            </a:r>
            <a:r>
              <a:rPr lang="fr-FR" dirty="0" err="1" smtClean="0"/>
              <a:t>Celery</a:t>
            </a:r>
            <a:r>
              <a:rPr lang="fr-FR" dirty="0" smtClean="0"/>
              <a:t> et Redis.</a:t>
            </a:r>
            <a:br>
              <a:rPr lang="fr-FR" dirty="0" smtClean="0"/>
            </a:br>
            <a:r>
              <a:rPr lang="fr-FR" dirty="0" smtClean="0"/>
              <a:t>✅ </a:t>
            </a:r>
            <a:r>
              <a:rPr lang="fr-FR" b="1" dirty="0" smtClean="0"/>
              <a:t>Streaming d’événements</a:t>
            </a:r>
            <a:r>
              <a:rPr lang="fr-FR" dirty="0" smtClean="0"/>
              <a:t> : Kafka pour une communication efficace entre </a:t>
            </a:r>
            <a:r>
              <a:rPr lang="fr-FR" dirty="0" err="1" smtClean="0"/>
              <a:t>microservices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86C3A4-2DA6-4B12-83C8-A22FEC7D6CB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90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0E63-F5C3-45CE-8300-5ECB06B3A33C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2" descr="https://documents.lucid.app/documents/b7d65858-b948-45dc-98a3-3b28d294c1e5/pages/0_0?a=1349&amp;x=2339&amp;y=518&amp;w=163&amp;h=109&amp;store=1&amp;accept=image%2F*&amp;auth=LCA%20297e6d98e26942f2976cb834feff3d63bb97b34c518a8b5a7611512461d4ecf4-ts%3D0"/>
          <p:cNvSpPr>
            <a:spLocks noChangeAspect="1" noChangeArrowheads="1"/>
          </p:cNvSpPr>
          <p:nvPr userDrawn="1"/>
        </p:nvSpPr>
        <p:spPr bwMode="auto">
          <a:xfrm>
            <a:off x="516254" y="23256"/>
            <a:ext cx="2425066" cy="134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0742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0ED6-63C8-4BE0-9BDC-70B1DBEDD664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0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0792-77DB-46AA-9547-C3512704E399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8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ctrTitle"/>
          </p:nvPr>
        </p:nvSpPr>
        <p:spPr>
          <a:xfrm>
            <a:off x="4878213" y="2118965"/>
            <a:ext cx="3097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subTitle" idx="1"/>
          </p:nvPr>
        </p:nvSpPr>
        <p:spPr>
          <a:xfrm>
            <a:off x="4878215" y="2462036"/>
            <a:ext cx="3097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5"/>
          <p:cNvSpPr txBox="1">
            <a:spLocks noGrp="1"/>
          </p:cNvSpPr>
          <p:nvPr>
            <p:ph type="title" idx="2"/>
          </p:nvPr>
        </p:nvSpPr>
        <p:spPr>
          <a:xfrm>
            <a:off x="5692213" y="1110833"/>
            <a:ext cx="146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ctrTitle" idx="3"/>
          </p:nvPr>
        </p:nvSpPr>
        <p:spPr>
          <a:xfrm>
            <a:off x="4878213" y="4963213"/>
            <a:ext cx="3097200" cy="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15"/>
          <p:cNvSpPr txBox="1">
            <a:spLocks noGrp="1"/>
          </p:cNvSpPr>
          <p:nvPr>
            <p:ph type="subTitle" idx="4"/>
          </p:nvPr>
        </p:nvSpPr>
        <p:spPr>
          <a:xfrm>
            <a:off x="4878215" y="5323364"/>
            <a:ext cx="3097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title" idx="5"/>
          </p:nvPr>
        </p:nvSpPr>
        <p:spPr>
          <a:xfrm>
            <a:off x="5692213" y="3962845"/>
            <a:ext cx="146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ctrTitle" idx="6"/>
          </p:nvPr>
        </p:nvSpPr>
        <p:spPr>
          <a:xfrm>
            <a:off x="7966563" y="2118965"/>
            <a:ext cx="3097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5"/>
          <p:cNvSpPr txBox="1">
            <a:spLocks noGrp="1"/>
          </p:cNvSpPr>
          <p:nvPr>
            <p:ph type="subTitle" idx="7"/>
          </p:nvPr>
        </p:nvSpPr>
        <p:spPr>
          <a:xfrm>
            <a:off x="7966565" y="2462036"/>
            <a:ext cx="3097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5"/>
          <p:cNvSpPr txBox="1">
            <a:spLocks noGrp="1"/>
          </p:cNvSpPr>
          <p:nvPr>
            <p:ph type="title" idx="8"/>
          </p:nvPr>
        </p:nvSpPr>
        <p:spPr>
          <a:xfrm>
            <a:off x="8780563" y="1110833"/>
            <a:ext cx="146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3" name="Google Shape;223;p15"/>
          <p:cNvSpPr txBox="1">
            <a:spLocks noGrp="1"/>
          </p:cNvSpPr>
          <p:nvPr>
            <p:ph type="ctrTitle" idx="9"/>
          </p:nvPr>
        </p:nvSpPr>
        <p:spPr>
          <a:xfrm>
            <a:off x="7966563" y="4963213"/>
            <a:ext cx="3097200" cy="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15"/>
          <p:cNvSpPr txBox="1">
            <a:spLocks noGrp="1"/>
          </p:cNvSpPr>
          <p:nvPr>
            <p:ph type="subTitle" idx="13"/>
          </p:nvPr>
        </p:nvSpPr>
        <p:spPr>
          <a:xfrm>
            <a:off x="7966565" y="5323364"/>
            <a:ext cx="3097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15"/>
          <p:cNvSpPr txBox="1">
            <a:spLocks noGrp="1"/>
          </p:cNvSpPr>
          <p:nvPr>
            <p:ph type="title" idx="14"/>
          </p:nvPr>
        </p:nvSpPr>
        <p:spPr>
          <a:xfrm>
            <a:off x="8780563" y="3962845"/>
            <a:ext cx="146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ctrTitle" idx="15"/>
          </p:nvPr>
        </p:nvSpPr>
        <p:spPr>
          <a:xfrm rot="-5400000">
            <a:off x="-1448033" y="3127500"/>
            <a:ext cx="54228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4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15"/>
          <p:cNvSpPr txBox="1">
            <a:spLocks noGrp="1"/>
          </p:cNvSpPr>
          <p:nvPr>
            <p:ph type="ctrTitle" idx="16"/>
          </p:nvPr>
        </p:nvSpPr>
        <p:spPr>
          <a:xfrm>
            <a:off x="1772767" y="2118977"/>
            <a:ext cx="3097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15"/>
          <p:cNvSpPr txBox="1">
            <a:spLocks noGrp="1"/>
          </p:cNvSpPr>
          <p:nvPr>
            <p:ph type="subTitle" idx="17"/>
          </p:nvPr>
        </p:nvSpPr>
        <p:spPr>
          <a:xfrm>
            <a:off x="1772767" y="2462036"/>
            <a:ext cx="3097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title" idx="18"/>
          </p:nvPr>
        </p:nvSpPr>
        <p:spPr>
          <a:xfrm>
            <a:off x="2586767" y="1110833"/>
            <a:ext cx="146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ctrTitle" idx="19"/>
          </p:nvPr>
        </p:nvSpPr>
        <p:spPr>
          <a:xfrm>
            <a:off x="1772767" y="4963213"/>
            <a:ext cx="3097200" cy="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ubTitle" idx="20"/>
          </p:nvPr>
        </p:nvSpPr>
        <p:spPr>
          <a:xfrm>
            <a:off x="1772767" y="5323364"/>
            <a:ext cx="3097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title" idx="21"/>
          </p:nvPr>
        </p:nvSpPr>
        <p:spPr>
          <a:xfrm>
            <a:off x="2586767" y="3962845"/>
            <a:ext cx="146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6667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8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248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FD035-70B3-46B8-B950-5FB2898177FA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9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DB7-4BD2-40C5-A2BA-FF4788A44E8B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56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536-AFED-409A-A8FB-6CB1E4FE249B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7199-4E92-41E7-80FB-31E54D964956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5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A297-9CAA-48A4-9FE1-9AEB7E84388F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9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8784A-DC14-470D-ADD1-D9D209F5DA2A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74016D-57C0-43E5-BE90-84195D27E88A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7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BED1-D4CF-4CCD-85B4-923F551E1D1A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65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643A67-EB08-441E-B928-5E62D4982433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86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0392" y="826187"/>
            <a:ext cx="10058400" cy="3566160"/>
          </a:xfrm>
        </p:spPr>
        <p:txBody>
          <a:bodyPr>
            <a:normAutofit/>
          </a:bodyPr>
          <a:lstStyle/>
          <a:p>
            <a:r>
              <a:rPr lang="fr-FR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Mise en œuvre d’un portail web </a:t>
            </a:r>
            <a:r>
              <a:rPr lang="fr-FR" sz="7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SoftwareTesting</a:t>
            </a:r>
            <a:r>
              <a:rPr lang="fr-FR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0392" y="4657326"/>
            <a:ext cx="10058400" cy="1143000"/>
          </a:xfrm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Étude préalable du projet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6" y="143749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5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7731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clés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ClrTx/>
              <a:buFont typeface="+mj-lt"/>
              <a:buAutoNum type="arabicPeriod"/>
            </a:pPr>
            <a:endParaRPr lang="fr-FR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r>
              <a:rPr lang="fr-FR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Chat bot interactif :</a:t>
            </a:r>
          </a:p>
          <a:p>
            <a:pPr marL="0" indent="0">
              <a:buClrTx/>
              <a:buNone/>
            </a:pP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 Réponses aux questions techniques fréquentes</a:t>
            </a:r>
          </a:p>
          <a:p>
            <a:pPr marL="0" indent="0">
              <a:buClrTx/>
              <a:buNone/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-&gt;  Suggestions automatiques des documents et articles pertinents </a:t>
            </a:r>
          </a:p>
          <a:p>
            <a:pPr marL="0" indent="0">
              <a:buClrTx/>
              <a:buNone/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-&gt;  Escalade des questions complexes à un expert </a:t>
            </a:r>
          </a:p>
          <a:p>
            <a:pPr marL="0" indent="0">
              <a:buClrTx/>
              <a:buNone/>
            </a:pP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fr-FR" sz="2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Tableau de bord analytique : </a:t>
            </a:r>
          </a:p>
          <a:p>
            <a:pPr marL="0" indent="0">
              <a:buClrTx/>
              <a:buNone/>
            </a:pP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fr-FR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KPI ( indicateurs pour nombre des demandes traitées, nombre des demandes en cours…)</a:t>
            </a:r>
          </a:p>
          <a:p>
            <a:pPr marL="0" indent="0">
              <a:buClrTx/>
              <a:buNone/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-&gt;  Graphiques interactifs</a:t>
            </a:r>
          </a:p>
          <a:p>
            <a:pPr marL="0" indent="0">
              <a:buClrTx/>
              <a:buNone/>
            </a:pPr>
            <a:r>
              <a:rPr lang="fr-F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-&gt;   Exportation des données en Excel</a:t>
            </a:r>
            <a:endParaRPr lang="fr-FR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b="1" dirty="0" smtClean="0">
                <a:solidFill>
                  <a:srgbClr val="C00000"/>
                </a:solidFill>
              </a:rPr>
              <a:t>             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97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7731"/>
            <a:ext cx="2346960" cy="156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Complémentaires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/>
          <a:lstStyle/>
          <a:p>
            <a:pPr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dirty="0" smtClean="0"/>
              <a:t>    </a:t>
            </a: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des utilisateurs et authentification :</a:t>
            </a:r>
          </a:p>
          <a:p>
            <a:pPr marL="0" indent="0">
              <a:buClr>
                <a:srgbClr val="C00000"/>
              </a:buClr>
              <a:buSzPct val="120000"/>
              <a:buNone/>
            </a:pPr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*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Inscription et connexion sécurisée</a:t>
            </a:r>
          </a:p>
          <a:p>
            <a:pPr marL="0" indent="0">
              <a:buClr>
                <a:srgbClr val="C00000"/>
              </a:buClr>
              <a:buSzPct val="120000"/>
              <a:buNone/>
            </a:pPr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des rôles et permissions </a:t>
            </a:r>
          </a:p>
          <a:p>
            <a:pPr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Suivi et historique des actions :</a:t>
            </a:r>
          </a:p>
          <a:p>
            <a:pPr marL="0" indent="0">
              <a:buClr>
                <a:srgbClr val="C00000"/>
              </a:buClr>
              <a:buSzPct val="120000"/>
              <a:buNone/>
            </a:pPr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*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Journalisation des actions des utilisateurs</a:t>
            </a:r>
          </a:p>
          <a:p>
            <a:pPr marL="0" indent="0">
              <a:buClr>
                <a:srgbClr val="C00000"/>
              </a:buClr>
              <a:buSzPct val="120000"/>
              <a:buNone/>
            </a:pP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Affichage d’un historique détaillé</a:t>
            </a:r>
          </a:p>
          <a:p>
            <a:pPr>
              <a:buClr>
                <a:srgbClr val="C00000"/>
              </a:buClr>
              <a:buSzPct val="120000"/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Adaptative et expérience utilisateur</a:t>
            </a:r>
          </a:p>
          <a:p>
            <a:pPr marL="0" indent="0">
              <a:buClr>
                <a:srgbClr val="C00000"/>
              </a:buClr>
              <a:buSzPct val="120000"/>
              <a:buNone/>
            </a:pPr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*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responsif </a:t>
            </a:r>
          </a:p>
          <a:p>
            <a:pPr marL="0" indent="0">
              <a:buClr>
                <a:srgbClr val="C00000"/>
              </a:buClr>
              <a:buSzPct val="120000"/>
              <a:buNone/>
            </a:pPr>
            <a:r>
              <a:rPr lang="fr-F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*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Accessibilité améliorée </a:t>
            </a:r>
          </a:p>
          <a:p>
            <a:pPr marL="0" indent="0">
              <a:buClr>
                <a:srgbClr val="C00000"/>
              </a:buClr>
              <a:buSzPct val="120000"/>
              <a:buNone/>
            </a:pPr>
            <a:endParaRPr lang="fr-FR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5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8691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73156"/>
            <a:ext cx="10058400" cy="1450757"/>
          </a:xfrm>
        </p:spPr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Spécifications fonctionnelles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208804"/>
            <a:ext cx="10058400" cy="4023360"/>
          </a:xfrm>
        </p:spPr>
        <p:txBody>
          <a:bodyPr/>
          <a:lstStyle/>
          <a:p>
            <a:pPr>
              <a:buClrTx/>
              <a:buSzPct val="119000"/>
              <a:buFont typeface="Wingdings" panose="05000000000000000000" pitchFamily="2" charset="2"/>
              <a:buChar char="§"/>
            </a:pPr>
            <a:r>
              <a:rPr lang="fr-FR" dirty="0" smtClean="0"/>
              <a:t>  </a:t>
            </a:r>
            <a:r>
              <a:rPr lang="fr-FR" b="1" dirty="0" smtClean="0"/>
              <a:t>Création des demandes : </a:t>
            </a:r>
          </a:p>
          <a:p>
            <a:pPr marL="0" indent="0">
              <a:buClrTx/>
              <a:buSzPct val="119000"/>
              <a:buNone/>
            </a:pPr>
            <a:r>
              <a:rPr lang="fr-FR" dirty="0"/>
              <a:t>     </a:t>
            </a:r>
            <a:r>
              <a:rPr lang="fr-FR" dirty="0" smtClean="0"/>
              <a:t>• Acteurs </a:t>
            </a:r>
            <a:r>
              <a:rPr lang="fr-FR" dirty="0"/>
              <a:t>: Ressources projets.</a:t>
            </a:r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• Étapes </a:t>
            </a:r>
            <a:r>
              <a:rPr lang="fr-FR" dirty="0"/>
              <a:t>:</a:t>
            </a:r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       1</a:t>
            </a:r>
            <a:r>
              <a:rPr lang="fr-FR" dirty="0"/>
              <a:t>.	L’utilisateur s'authentifie.</a:t>
            </a:r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       2</a:t>
            </a:r>
            <a:r>
              <a:rPr lang="fr-FR" dirty="0"/>
              <a:t>.	Accède au formulaire de demande.</a:t>
            </a:r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       3</a:t>
            </a:r>
            <a:r>
              <a:rPr lang="fr-FR" dirty="0"/>
              <a:t>.	Remplit les champs (titre, description, </a:t>
            </a:r>
            <a:r>
              <a:rPr lang="fr-FR" dirty="0" err="1" smtClean="0"/>
              <a:t>priorité,délai,etc</a:t>
            </a:r>
            <a:r>
              <a:rPr lang="fr-FR" dirty="0" smtClean="0"/>
              <a:t>).</a:t>
            </a:r>
            <a:endParaRPr lang="fr-FR" dirty="0"/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       4</a:t>
            </a:r>
            <a:r>
              <a:rPr lang="fr-FR" dirty="0"/>
              <a:t>.	Soumet la demande et reçoit une notification.</a:t>
            </a:r>
          </a:p>
          <a:p>
            <a:pPr marL="0" indent="0">
              <a:buClrTx/>
              <a:buSzPct val="11900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5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1735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73156"/>
            <a:ext cx="10058400" cy="1450757"/>
          </a:xfrm>
        </p:spPr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Spécifications fonctionnelles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208804"/>
            <a:ext cx="10058400" cy="4023360"/>
          </a:xfrm>
        </p:spPr>
        <p:txBody>
          <a:bodyPr/>
          <a:lstStyle/>
          <a:p>
            <a:pPr>
              <a:buClrTx/>
              <a:buSzPct val="119000"/>
              <a:buFont typeface="Wingdings" panose="05000000000000000000" pitchFamily="2" charset="2"/>
              <a:buChar char="§"/>
            </a:pPr>
            <a:r>
              <a:rPr lang="fr-FR" dirty="0" smtClean="0"/>
              <a:t>  </a:t>
            </a:r>
            <a:r>
              <a:rPr lang="fr-FR" b="1" dirty="0" smtClean="0"/>
              <a:t>Suivi des demandes  : </a:t>
            </a:r>
          </a:p>
          <a:p>
            <a:pPr marL="0" indent="0">
              <a:buClrTx/>
              <a:buSzPct val="119000"/>
              <a:buNone/>
            </a:pPr>
            <a:r>
              <a:rPr lang="fr-FR" dirty="0"/>
              <a:t>     </a:t>
            </a:r>
            <a:r>
              <a:rPr lang="fr-FR" dirty="0" smtClean="0"/>
              <a:t>• Acteurs </a:t>
            </a:r>
            <a:r>
              <a:rPr lang="fr-FR" dirty="0"/>
              <a:t>: </a:t>
            </a:r>
            <a:r>
              <a:rPr lang="fr-FR" dirty="0" smtClean="0"/>
              <a:t>Collaborateurs </a:t>
            </a:r>
            <a:r>
              <a:rPr lang="fr-FR" dirty="0" err="1" smtClean="0"/>
              <a:t>SoftwareTesting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• Étapes </a:t>
            </a:r>
            <a:r>
              <a:rPr lang="fr-FR" dirty="0"/>
              <a:t>:</a:t>
            </a:r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       1</a:t>
            </a:r>
            <a:r>
              <a:rPr lang="fr-FR" dirty="0"/>
              <a:t>.	L’utilisateur s'authentifie.</a:t>
            </a:r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       2</a:t>
            </a:r>
            <a:r>
              <a:rPr lang="fr-FR" dirty="0"/>
              <a:t>.	Accède </a:t>
            </a:r>
            <a:r>
              <a:rPr lang="fr-FR" dirty="0" smtClean="0"/>
              <a:t>à son profil puis Demandes assignées.</a:t>
            </a:r>
            <a:endParaRPr lang="fr-FR" dirty="0"/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       3</a:t>
            </a:r>
            <a:r>
              <a:rPr lang="fr-FR" dirty="0"/>
              <a:t>.	</a:t>
            </a:r>
            <a:r>
              <a:rPr lang="fr-FR" dirty="0" smtClean="0"/>
              <a:t>Consulte les détails des demandes assignées.</a:t>
            </a:r>
            <a:endParaRPr lang="fr-FR" dirty="0"/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       4</a:t>
            </a:r>
            <a:r>
              <a:rPr lang="fr-FR" dirty="0"/>
              <a:t>.	</a:t>
            </a:r>
            <a:r>
              <a:rPr lang="fr-FR" dirty="0" smtClean="0"/>
              <a:t>Change l’état d’une demande .</a:t>
            </a:r>
          </a:p>
          <a:p>
            <a:pPr marL="0" indent="0">
              <a:buClrTx/>
              <a:buSzPct val="119000"/>
              <a:buNone/>
            </a:pPr>
            <a:r>
              <a:rPr lang="fr-FR" dirty="0"/>
              <a:t> </a:t>
            </a:r>
            <a:r>
              <a:rPr lang="fr-FR" dirty="0" smtClean="0"/>
              <a:t>           5.Ajoute un commentaire ou un rapport de traitement</a:t>
            </a:r>
          </a:p>
          <a:p>
            <a:pPr marL="0" indent="0">
              <a:buClrTx/>
              <a:buSzPct val="119000"/>
              <a:buNone/>
            </a:pPr>
            <a:r>
              <a:rPr lang="fr-FR" dirty="0"/>
              <a:t> </a:t>
            </a:r>
            <a:r>
              <a:rPr lang="fr-FR" dirty="0" smtClean="0"/>
              <a:t>           6.Valide les changements</a:t>
            </a:r>
          </a:p>
          <a:p>
            <a:pPr marL="0" indent="0">
              <a:buClrTx/>
              <a:buSzPct val="119000"/>
              <a:buNone/>
            </a:pPr>
            <a:endParaRPr lang="fr-FR" dirty="0"/>
          </a:p>
          <a:p>
            <a:pPr marL="0" indent="0">
              <a:buClrTx/>
              <a:buSzPct val="119000"/>
              <a:buNone/>
            </a:pPr>
            <a:endParaRPr lang="fr-FR" dirty="0"/>
          </a:p>
        </p:txBody>
      </p:sp>
      <p:sp>
        <p:nvSpPr>
          <p:cNvPr id="39" name="Espace réservé du numéro de diapositive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54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04891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73156"/>
            <a:ext cx="10058400" cy="1450757"/>
          </a:xfrm>
        </p:spPr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Spécifications fonctionnelles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208804"/>
            <a:ext cx="10058400" cy="4023360"/>
          </a:xfrm>
        </p:spPr>
        <p:txBody>
          <a:bodyPr/>
          <a:lstStyle/>
          <a:p>
            <a:pPr>
              <a:buClrTx/>
              <a:buSzPct val="119000"/>
              <a:buFont typeface="Wingdings" panose="05000000000000000000" pitchFamily="2" charset="2"/>
              <a:buChar char="§"/>
            </a:pPr>
            <a:r>
              <a:rPr lang="fr-FR" dirty="0" smtClean="0"/>
              <a:t>  </a:t>
            </a:r>
            <a:r>
              <a:rPr lang="fr-FR" b="1" dirty="0" smtClean="0"/>
              <a:t>Suivi des demandes  : </a:t>
            </a:r>
          </a:p>
          <a:p>
            <a:pPr marL="0" indent="0">
              <a:buClrTx/>
              <a:buSzPct val="119000"/>
              <a:buNone/>
            </a:pPr>
            <a:r>
              <a:rPr lang="fr-FR" dirty="0"/>
              <a:t>     </a:t>
            </a:r>
            <a:r>
              <a:rPr lang="fr-FR" dirty="0" smtClean="0"/>
              <a:t>• Acteurs </a:t>
            </a:r>
            <a:r>
              <a:rPr lang="fr-FR" dirty="0"/>
              <a:t>: </a:t>
            </a:r>
            <a:r>
              <a:rPr lang="fr-FR" dirty="0" smtClean="0"/>
              <a:t>Ressources </a:t>
            </a:r>
            <a:r>
              <a:rPr lang="fr-FR" dirty="0" err="1" smtClean="0"/>
              <a:t>SoftwareTesting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• Étapes </a:t>
            </a:r>
            <a:r>
              <a:rPr lang="fr-FR" dirty="0"/>
              <a:t>:</a:t>
            </a:r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       1</a:t>
            </a:r>
            <a:r>
              <a:rPr lang="fr-FR" dirty="0"/>
              <a:t>.	L’utilisateur s'authentifie.</a:t>
            </a:r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       2</a:t>
            </a:r>
            <a:r>
              <a:rPr lang="fr-FR" dirty="0"/>
              <a:t>.	Accède </a:t>
            </a:r>
            <a:r>
              <a:rPr lang="fr-FR" dirty="0" smtClean="0"/>
              <a:t>à son profil puis Demandes assignées.</a:t>
            </a:r>
            <a:endParaRPr lang="fr-FR" dirty="0"/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       3</a:t>
            </a:r>
            <a:r>
              <a:rPr lang="fr-FR" dirty="0"/>
              <a:t>.	</a:t>
            </a:r>
            <a:r>
              <a:rPr lang="fr-FR" dirty="0" smtClean="0"/>
              <a:t>Consulte les détails des demandes assignées.</a:t>
            </a:r>
            <a:endParaRPr lang="fr-FR" dirty="0"/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       4</a:t>
            </a:r>
            <a:r>
              <a:rPr lang="fr-FR" dirty="0"/>
              <a:t>.	</a:t>
            </a:r>
            <a:r>
              <a:rPr lang="fr-FR" dirty="0" smtClean="0"/>
              <a:t>Change l’état d’une demande .</a:t>
            </a:r>
          </a:p>
          <a:p>
            <a:pPr marL="0" indent="0">
              <a:buClrTx/>
              <a:buSzPct val="119000"/>
              <a:buNone/>
            </a:pPr>
            <a:r>
              <a:rPr lang="fr-FR" dirty="0"/>
              <a:t> </a:t>
            </a:r>
            <a:r>
              <a:rPr lang="fr-FR" dirty="0" smtClean="0"/>
              <a:t>           5.Ajoute un commentaire ou un rapport de traitement</a:t>
            </a:r>
          </a:p>
          <a:p>
            <a:pPr marL="0" indent="0">
              <a:buClrTx/>
              <a:buSzPct val="119000"/>
              <a:buNone/>
            </a:pPr>
            <a:r>
              <a:rPr lang="fr-FR" dirty="0"/>
              <a:t> </a:t>
            </a:r>
            <a:r>
              <a:rPr lang="fr-FR" dirty="0" smtClean="0"/>
              <a:t>           6.Valide les changements</a:t>
            </a:r>
          </a:p>
          <a:p>
            <a:pPr marL="0" indent="0">
              <a:buClrTx/>
              <a:buSzPct val="119000"/>
              <a:buNone/>
            </a:pPr>
            <a:endParaRPr lang="fr-FR" dirty="0"/>
          </a:p>
          <a:p>
            <a:pPr marL="0" indent="0">
              <a:buClrTx/>
              <a:buSzPct val="119000"/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31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4411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273156"/>
            <a:ext cx="10058400" cy="1450757"/>
          </a:xfrm>
        </p:spPr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Spécifications fonctionnelles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208804"/>
            <a:ext cx="10058400" cy="4023360"/>
          </a:xfrm>
        </p:spPr>
        <p:txBody>
          <a:bodyPr/>
          <a:lstStyle/>
          <a:p>
            <a:pPr>
              <a:buClrTx/>
              <a:buSzPct val="119000"/>
              <a:buFont typeface="Wingdings" panose="05000000000000000000" pitchFamily="2" charset="2"/>
              <a:buChar char="§"/>
            </a:pPr>
            <a:r>
              <a:rPr lang="fr-FR" dirty="0" smtClean="0"/>
              <a:t>  </a:t>
            </a:r>
            <a:r>
              <a:rPr lang="fr-FR" b="1" dirty="0" smtClean="0"/>
              <a:t>Mise à jour des états de la demande  : </a:t>
            </a:r>
          </a:p>
          <a:p>
            <a:pPr marL="0" indent="0">
              <a:buClrTx/>
              <a:buSzPct val="119000"/>
              <a:buNone/>
            </a:pPr>
            <a:r>
              <a:rPr lang="fr-FR" dirty="0"/>
              <a:t>     </a:t>
            </a:r>
            <a:r>
              <a:rPr lang="fr-FR" dirty="0" smtClean="0"/>
              <a:t>• Acteurs </a:t>
            </a:r>
            <a:r>
              <a:rPr lang="fr-FR" dirty="0"/>
              <a:t>: </a:t>
            </a:r>
            <a:r>
              <a:rPr lang="fr-FR" dirty="0" smtClean="0"/>
              <a:t>Ressources </a:t>
            </a:r>
            <a:r>
              <a:rPr lang="fr-FR" dirty="0" err="1" smtClean="0"/>
              <a:t>SoftwareTesting</a:t>
            </a:r>
            <a:r>
              <a:rPr lang="fr-FR" dirty="0" smtClean="0"/>
              <a:t>.</a:t>
            </a:r>
            <a:endParaRPr lang="fr-FR" dirty="0"/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• Étapes </a:t>
            </a:r>
            <a:r>
              <a:rPr lang="fr-FR" dirty="0"/>
              <a:t>:</a:t>
            </a:r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       1</a:t>
            </a:r>
            <a:r>
              <a:rPr lang="fr-FR" dirty="0"/>
              <a:t>.	L’utilisateur s'authentifie.</a:t>
            </a:r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       2.	reçoit un email ou une notification interne des nouvelles demandes</a:t>
            </a:r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       3</a:t>
            </a:r>
            <a:r>
              <a:rPr lang="fr-FR" dirty="0"/>
              <a:t>.	</a:t>
            </a:r>
            <a:r>
              <a:rPr lang="fr-FR" dirty="0" smtClean="0"/>
              <a:t>sélectionne une période ou un type de métrique </a:t>
            </a:r>
            <a:endParaRPr lang="fr-FR" dirty="0"/>
          </a:p>
          <a:p>
            <a:pPr marL="0" indent="0">
              <a:buClrTx/>
              <a:buSzPct val="119000"/>
              <a:buNone/>
            </a:pPr>
            <a:r>
              <a:rPr lang="fr-FR" dirty="0" smtClean="0"/>
              <a:t>            4</a:t>
            </a:r>
            <a:r>
              <a:rPr lang="fr-FR" dirty="0"/>
              <a:t>.	</a:t>
            </a:r>
            <a:r>
              <a:rPr lang="fr-FR" dirty="0" smtClean="0"/>
              <a:t>Change l’état d’une demande .</a:t>
            </a:r>
          </a:p>
          <a:p>
            <a:pPr marL="0" indent="0">
              <a:buClrTx/>
              <a:buSzPct val="119000"/>
              <a:buNone/>
            </a:pPr>
            <a:r>
              <a:rPr lang="fr-FR" dirty="0"/>
              <a:t> </a:t>
            </a:r>
            <a:r>
              <a:rPr lang="fr-FR" dirty="0" smtClean="0"/>
              <a:t>           5.Ajoute un commentaire ou un rapport de traitement</a:t>
            </a:r>
          </a:p>
          <a:p>
            <a:pPr marL="0" indent="0">
              <a:buClrTx/>
              <a:buSzPct val="119000"/>
              <a:buNone/>
            </a:pPr>
            <a:r>
              <a:rPr lang="fr-FR" dirty="0"/>
              <a:t> </a:t>
            </a:r>
            <a:r>
              <a:rPr lang="fr-FR" dirty="0" smtClean="0"/>
              <a:t>           6.Valide les changements</a:t>
            </a:r>
          </a:p>
          <a:p>
            <a:pPr marL="0" indent="0">
              <a:buClrTx/>
              <a:buSzPct val="119000"/>
              <a:buNone/>
            </a:pPr>
            <a:endParaRPr lang="fr-FR" dirty="0"/>
          </a:p>
          <a:p>
            <a:pPr marL="0" indent="0">
              <a:buClrTx/>
              <a:buSzPct val="119000"/>
              <a:buNone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82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088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Spécifications fonctionnelles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8000"/>
              <a:buFont typeface="Wingdings" panose="05000000000000000000" pitchFamily="2" charset="2"/>
              <a:buChar char="§"/>
            </a:pPr>
            <a:r>
              <a:rPr lang="fr-FR" b="1" dirty="0" smtClean="0"/>
              <a:t> Génération des rapports analytiques : </a:t>
            </a:r>
          </a:p>
          <a:p>
            <a:pPr marL="0" indent="0">
              <a:buClrTx/>
              <a:buSzPct val="108000"/>
              <a:buNone/>
            </a:pPr>
            <a:r>
              <a:rPr lang="fr-FR" b="1" dirty="0"/>
              <a:t> </a:t>
            </a:r>
            <a:r>
              <a:rPr lang="fr-FR" dirty="0" smtClean="0"/>
              <a:t>Acteurs principaux : Ressources </a:t>
            </a:r>
            <a:r>
              <a:rPr lang="fr-FR" dirty="0" err="1" smtClean="0"/>
              <a:t>SoftwareTesting</a:t>
            </a:r>
            <a:r>
              <a:rPr lang="fr-FR" b="1" dirty="0" smtClean="0"/>
              <a:t> </a:t>
            </a:r>
          </a:p>
          <a:p>
            <a:pPr marL="0" indent="0">
              <a:buClrTx/>
              <a:buSzPct val="108000"/>
              <a:buNone/>
            </a:pPr>
            <a:r>
              <a:rPr lang="fr-FR" dirty="0" smtClean="0"/>
              <a:t> Etapes :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L’utilisateur s’authentifie 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Accède à la section « Tableau de bord » 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Sélectionne une période ou un type de métrique (nombre de demandes traitées, durée moyenne de traitement, nombre de demandes en cours…)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Visualise des graphiques et statistiques à propos des métriques choisis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Génère </a:t>
            </a:r>
            <a:r>
              <a:rPr lang="fr-FR" dirty="0" smtClean="0"/>
              <a:t>un rapport Excel à partir des données sélectionnées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088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Spécifications fonctionnelles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SzPct val="108000"/>
              <a:buFont typeface="Wingdings" panose="05000000000000000000" pitchFamily="2" charset="2"/>
              <a:buChar char="§"/>
            </a:pPr>
            <a:r>
              <a:rPr lang="fr-FR" b="1" dirty="0" smtClean="0"/>
              <a:t> Notifications et mises à jour : </a:t>
            </a:r>
          </a:p>
          <a:p>
            <a:pPr marL="0" indent="0">
              <a:buClrTx/>
              <a:buSzPct val="108000"/>
              <a:buNone/>
            </a:pPr>
            <a:r>
              <a:rPr lang="fr-FR" b="1" dirty="0"/>
              <a:t> </a:t>
            </a:r>
            <a:r>
              <a:rPr lang="fr-FR" dirty="0" smtClean="0"/>
              <a:t>Acteurs principaux : Ressources </a:t>
            </a:r>
            <a:r>
              <a:rPr lang="fr-FR" dirty="0" err="1" smtClean="0"/>
              <a:t>SoftwareTesting</a:t>
            </a:r>
            <a:r>
              <a:rPr lang="fr-FR" b="1" dirty="0" smtClean="0"/>
              <a:t> </a:t>
            </a:r>
            <a:r>
              <a:rPr lang="fr-FR" dirty="0" smtClean="0"/>
              <a:t>et gestionnaires de projet</a:t>
            </a:r>
          </a:p>
          <a:p>
            <a:pPr marL="0" indent="0">
              <a:buClrTx/>
              <a:buSzPct val="108000"/>
              <a:buNone/>
            </a:pPr>
            <a:r>
              <a:rPr lang="fr-FR" dirty="0" smtClean="0"/>
              <a:t> Etapes :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L’utilisateur reçoit une notification interne ou via l’adresse mail générique en cas d’une mise à jour 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Clique sur la notification pour accéder directement à l’élément concerné </a:t>
            </a:r>
          </a:p>
          <a:p>
            <a:pPr marL="0" indent="0">
              <a:buClrTx/>
              <a:buSzPct val="108000"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9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291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Spécifications fonctionnelles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ClrTx/>
              <a:buSzPct val="108000"/>
              <a:buFont typeface="Wingdings" panose="05000000000000000000" pitchFamily="2" charset="2"/>
              <a:buChar char="§"/>
            </a:pPr>
            <a:r>
              <a:rPr lang="fr-FR" b="1" dirty="0" smtClean="0"/>
              <a:t> Gestion </a:t>
            </a:r>
            <a:r>
              <a:rPr lang="fr-FR" b="1" dirty="0" smtClean="0"/>
              <a:t>des </a:t>
            </a:r>
            <a:r>
              <a:rPr lang="fr-FR" b="1" dirty="0" smtClean="0"/>
              <a:t>utilisateurs et des rapports : </a:t>
            </a:r>
          </a:p>
          <a:p>
            <a:pPr marL="0" indent="0">
              <a:buClrTx/>
              <a:buSzPct val="108000"/>
              <a:buNone/>
            </a:pPr>
            <a:r>
              <a:rPr lang="fr-FR" b="1" dirty="0"/>
              <a:t> </a:t>
            </a:r>
            <a:r>
              <a:rPr lang="fr-FR" dirty="0" smtClean="0"/>
              <a:t>Acteurs principaux : Administrateurs</a:t>
            </a:r>
            <a:r>
              <a:rPr lang="fr-FR" b="1" dirty="0" smtClean="0"/>
              <a:t> </a:t>
            </a:r>
          </a:p>
          <a:p>
            <a:pPr marL="0" indent="0">
              <a:buClrTx/>
              <a:buSzPct val="108000"/>
              <a:buNone/>
            </a:pPr>
            <a:r>
              <a:rPr lang="fr-FR" dirty="0" smtClean="0"/>
              <a:t> Etapes :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L’administrateur s’authentifie 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Accède à la section « gestion des utilisateurs »  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Visualise la liste des utilisateurs existants et leurs rôles 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Ajoute un nouvel utilisateur via un formulaire n remplissant les informations requises (nom, prénom, identifiant, rôle, mot de passe)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Modifie les rôles des utilisateurs existants si nécessaire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Valide les changements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79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088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Spécifications fonctionnelles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SzPct val="108000"/>
              <a:buFont typeface="Wingdings" panose="05000000000000000000" pitchFamily="2" charset="2"/>
              <a:buChar char="§"/>
            </a:pPr>
            <a:r>
              <a:rPr lang="fr-FR" b="1" dirty="0" smtClean="0"/>
              <a:t> chat direct entre le gestionnaire de projet et le </a:t>
            </a:r>
            <a:r>
              <a:rPr lang="fr-FR" b="1" dirty="0" smtClean="0"/>
              <a:t>gestionnaire de </a:t>
            </a:r>
            <a:r>
              <a:rPr lang="fr-FR" b="1" dirty="0" smtClean="0"/>
              <a:t>la demande : </a:t>
            </a:r>
          </a:p>
          <a:p>
            <a:pPr marL="0" indent="0">
              <a:buClrTx/>
              <a:buSzPct val="108000"/>
              <a:buNone/>
            </a:pPr>
            <a:r>
              <a:rPr lang="fr-FR" b="1" dirty="0"/>
              <a:t> </a:t>
            </a:r>
            <a:r>
              <a:rPr lang="fr-FR" dirty="0" smtClean="0"/>
              <a:t>Acteurs principaux : Ressources </a:t>
            </a:r>
            <a:r>
              <a:rPr lang="fr-FR" dirty="0" err="1" smtClean="0"/>
              <a:t>SoftwareTesting</a:t>
            </a:r>
            <a:r>
              <a:rPr lang="fr-FR" b="1" dirty="0" smtClean="0"/>
              <a:t> </a:t>
            </a:r>
            <a:r>
              <a:rPr lang="fr-FR" dirty="0" smtClean="0"/>
              <a:t>et le gestionnaire de projet</a:t>
            </a:r>
          </a:p>
          <a:p>
            <a:pPr marL="0" indent="0">
              <a:buClrTx/>
              <a:buSzPct val="108000"/>
              <a:buNone/>
            </a:pPr>
            <a:r>
              <a:rPr lang="fr-FR" dirty="0" smtClean="0"/>
              <a:t> Etapes :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L’utilisateur s’authentifie 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Accède à la section des demandes, sélectionne l’icone du chat direct qui le relie directement avec le </a:t>
            </a:r>
            <a:r>
              <a:rPr lang="fr-FR" dirty="0" smtClean="0"/>
              <a:t>gestionnaire de </a:t>
            </a:r>
            <a:r>
              <a:rPr lang="fr-FR" dirty="0" smtClean="0"/>
              <a:t>la demande  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Envoie des messages, des images ou des fichiers via ce canal de communication</a:t>
            </a:r>
          </a:p>
          <a:p>
            <a:pPr marL="0" indent="0">
              <a:buClrTx/>
              <a:buSzPct val="108000"/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5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37"/>
          <p:cNvSpPr/>
          <p:nvPr/>
        </p:nvSpPr>
        <p:spPr>
          <a:xfrm rot="5400000">
            <a:off x="-280968" y="2985234"/>
            <a:ext cx="3128601" cy="485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8" name="Google Shape;2158;p37"/>
          <p:cNvSpPr/>
          <p:nvPr/>
        </p:nvSpPr>
        <p:spPr>
          <a:xfrm rot="10800000" flipH="1">
            <a:off x="2710167" y="1429105"/>
            <a:ext cx="1222400" cy="51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9" name="Google Shape;2159;p37"/>
          <p:cNvSpPr/>
          <p:nvPr/>
        </p:nvSpPr>
        <p:spPr>
          <a:xfrm rot="10800000" flipH="1">
            <a:off x="2617629" y="4278832"/>
            <a:ext cx="1219200" cy="51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0" name="Google Shape;2160;p37"/>
          <p:cNvSpPr/>
          <p:nvPr/>
        </p:nvSpPr>
        <p:spPr>
          <a:xfrm rot="10800000" flipH="1">
            <a:off x="7608447" y="1429049"/>
            <a:ext cx="1222400" cy="51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1" name="Google Shape;2161;p37"/>
          <p:cNvSpPr/>
          <p:nvPr/>
        </p:nvSpPr>
        <p:spPr>
          <a:xfrm rot="10800000" flipH="1">
            <a:off x="7608433" y="4510733"/>
            <a:ext cx="1222400" cy="45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2" name="Google Shape;2162;p37"/>
          <p:cNvSpPr txBox="1">
            <a:spLocks noGrp="1"/>
          </p:cNvSpPr>
          <p:nvPr>
            <p:ph type="ctrTitle"/>
          </p:nvPr>
        </p:nvSpPr>
        <p:spPr>
          <a:xfrm>
            <a:off x="6671047" y="2214499"/>
            <a:ext cx="3097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fr" dirty="0" smtClean="0">
                <a:latin typeface="Poppins"/>
                <a:ea typeface="Poppins"/>
                <a:cs typeface="Poppins"/>
                <a:sym typeface="Poppins"/>
              </a:rPr>
              <a:t>Contexte et problématique 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3" name="Google Shape;2163;p37"/>
          <p:cNvSpPr txBox="1">
            <a:spLocks noGrp="1"/>
          </p:cNvSpPr>
          <p:nvPr>
            <p:ph type="title" idx="2"/>
          </p:nvPr>
        </p:nvSpPr>
        <p:spPr>
          <a:xfrm>
            <a:off x="7485047" y="1110833"/>
            <a:ext cx="146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"/>
              <a:t>02</a:t>
            </a:r>
            <a:endParaRPr/>
          </a:p>
        </p:txBody>
      </p:sp>
      <p:sp>
        <p:nvSpPr>
          <p:cNvPr id="2164" name="Google Shape;2164;p37"/>
          <p:cNvSpPr txBox="1">
            <a:spLocks noGrp="1"/>
          </p:cNvSpPr>
          <p:nvPr>
            <p:ph type="ctrTitle" idx="3"/>
          </p:nvPr>
        </p:nvSpPr>
        <p:spPr>
          <a:xfrm>
            <a:off x="1678629" y="5340299"/>
            <a:ext cx="3097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fr" dirty="0" smtClean="0">
                <a:latin typeface="Poppins"/>
                <a:ea typeface="Poppins"/>
                <a:cs typeface="Poppins"/>
                <a:sym typeface="Poppins"/>
              </a:rPr>
              <a:t>Objectifs du projet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5" name="Google Shape;2165;p37"/>
          <p:cNvSpPr txBox="1">
            <a:spLocks noGrp="1"/>
          </p:cNvSpPr>
          <p:nvPr>
            <p:ph type="title" idx="5"/>
          </p:nvPr>
        </p:nvSpPr>
        <p:spPr>
          <a:xfrm>
            <a:off x="2492629" y="3960600"/>
            <a:ext cx="146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"/>
              <a:t>03</a:t>
            </a:r>
            <a:endParaRPr/>
          </a:p>
        </p:txBody>
      </p:sp>
      <p:sp>
        <p:nvSpPr>
          <p:cNvPr id="2166" name="Google Shape;2166;p37"/>
          <p:cNvSpPr txBox="1">
            <a:spLocks noGrp="1"/>
          </p:cNvSpPr>
          <p:nvPr>
            <p:ph type="ctrTitle" idx="6"/>
          </p:nvPr>
        </p:nvSpPr>
        <p:spPr>
          <a:xfrm rot="16200000">
            <a:off x="-147977" y="3032034"/>
            <a:ext cx="3097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f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Table de Matieres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8" name="Google Shape;2168;p37"/>
          <p:cNvSpPr txBox="1">
            <a:spLocks noGrp="1"/>
          </p:cNvSpPr>
          <p:nvPr>
            <p:ph type="title" idx="8"/>
          </p:nvPr>
        </p:nvSpPr>
        <p:spPr>
          <a:xfrm>
            <a:off x="2586766" y="1110833"/>
            <a:ext cx="146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" dirty="0"/>
              <a:t>01</a:t>
            </a:r>
            <a:endParaRPr dirty="0"/>
          </a:p>
        </p:txBody>
      </p:sp>
      <p:sp>
        <p:nvSpPr>
          <p:cNvPr id="2167" name="Google Shape;2167;p37"/>
          <p:cNvSpPr txBox="1">
            <a:spLocks noGrp="1"/>
          </p:cNvSpPr>
          <p:nvPr>
            <p:ph type="ctrTitle" idx="9"/>
          </p:nvPr>
        </p:nvSpPr>
        <p:spPr>
          <a:xfrm>
            <a:off x="1772766" y="2039694"/>
            <a:ext cx="3097200" cy="35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" dirty="0"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0" name="Google Shape;2170;p37"/>
          <p:cNvSpPr txBox="1">
            <a:spLocks noGrp="1"/>
          </p:cNvSpPr>
          <p:nvPr>
            <p:ph type="title" idx="14"/>
          </p:nvPr>
        </p:nvSpPr>
        <p:spPr>
          <a:xfrm>
            <a:off x="7485033" y="4134745"/>
            <a:ext cx="146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"/>
              <a:t>04</a:t>
            </a:r>
            <a:endParaRPr/>
          </a:p>
        </p:txBody>
      </p:sp>
      <p:sp>
        <p:nvSpPr>
          <p:cNvPr id="2169" name="Google Shape;2169;p37"/>
          <p:cNvSpPr txBox="1">
            <a:spLocks noGrp="1"/>
          </p:cNvSpPr>
          <p:nvPr>
            <p:ph type="ctrTitle" idx="15"/>
          </p:nvPr>
        </p:nvSpPr>
        <p:spPr>
          <a:xfrm>
            <a:off x="6671033" y="5135084"/>
            <a:ext cx="3097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Public cible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6" y="-51066"/>
            <a:ext cx="2571750" cy="148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41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1051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Spécifications fonctionnelles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8000"/>
              <a:buFont typeface="Wingdings" panose="05000000000000000000" pitchFamily="2" charset="2"/>
              <a:buChar char="§"/>
            </a:pPr>
            <a:r>
              <a:rPr lang="fr-FR" b="1" dirty="0" smtClean="0"/>
              <a:t> Gestion de la bibliothèque documentaire  : </a:t>
            </a:r>
          </a:p>
          <a:p>
            <a:pPr marL="0" indent="0">
              <a:buClrTx/>
              <a:buSzPct val="108000"/>
              <a:buNone/>
            </a:pPr>
            <a:r>
              <a:rPr lang="fr-FR" b="1" dirty="0"/>
              <a:t> </a:t>
            </a:r>
            <a:r>
              <a:rPr lang="fr-FR" dirty="0" smtClean="0"/>
              <a:t>Acteurs principaux : Ressources </a:t>
            </a:r>
            <a:r>
              <a:rPr lang="fr-FR" dirty="0" err="1" smtClean="0"/>
              <a:t>SoftwareTesting</a:t>
            </a:r>
            <a:r>
              <a:rPr lang="fr-FR" dirty="0" smtClean="0"/>
              <a:t>, gestionnaires projet, collaborateurs externes</a:t>
            </a:r>
            <a:r>
              <a:rPr lang="fr-FR" b="1" dirty="0" smtClean="0"/>
              <a:t> </a:t>
            </a:r>
          </a:p>
          <a:p>
            <a:pPr marL="0" indent="0">
              <a:buClrTx/>
              <a:buSzPct val="108000"/>
              <a:buNone/>
            </a:pPr>
            <a:r>
              <a:rPr lang="fr-FR" dirty="0" smtClean="0"/>
              <a:t> Etapes :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L’utilisateur s’authentifie 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Accède à la section « bibliothèque documentaires » 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Utilise la barre de recherche pour entrer un mot clé ou utilise un filtre de recherche (catégorie, date)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Lance la recherche et visualise les résultats 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Télécharge le document ou consulte son aperçu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6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291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Spécifications fonctionnelles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SzPct val="108000"/>
              <a:buFont typeface="Wingdings" panose="05000000000000000000" pitchFamily="2" charset="2"/>
              <a:buChar char="§"/>
            </a:pPr>
            <a:r>
              <a:rPr lang="fr-FR" b="1" dirty="0" smtClean="0"/>
              <a:t> Génération des réalisations : </a:t>
            </a:r>
          </a:p>
          <a:p>
            <a:pPr marL="0" indent="0">
              <a:buClrTx/>
              <a:buSzPct val="108000"/>
              <a:buNone/>
            </a:pPr>
            <a:r>
              <a:rPr lang="fr-FR" b="1" dirty="0"/>
              <a:t> </a:t>
            </a:r>
            <a:r>
              <a:rPr lang="fr-FR" dirty="0" smtClean="0"/>
              <a:t>Acteurs principaux : Ressources </a:t>
            </a:r>
            <a:r>
              <a:rPr lang="fr-FR" dirty="0" err="1" smtClean="0"/>
              <a:t>SoftwareTesting</a:t>
            </a:r>
            <a:r>
              <a:rPr lang="fr-FR" b="1" dirty="0" smtClean="0"/>
              <a:t> </a:t>
            </a:r>
          </a:p>
          <a:p>
            <a:pPr marL="0" indent="0">
              <a:buClrTx/>
              <a:buSzPct val="108000"/>
              <a:buNone/>
            </a:pPr>
            <a:r>
              <a:rPr lang="fr-FR" dirty="0" smtClean="0"/>
              <a:t> Etapes :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L’utilisateur s’authentifie 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Accède à la section des réalisations via la barre de navigation 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Ajoute une nouvelle réalisation via un formulaire en remplissant un formulaire avec les détails nécessaires 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Télécharge les fichiers associés </a:t>
            </a:r>
          </a:p>
          <a:p>
            <a:pPr marL="457200" indent="-457200">
              <a:buClrTx/>
              <a:buSzPct val="108000"/>
              <a:buFont typeface="+mj-lt"/>
              <a:buAutoNum type="arabicPeriod"/>
            </a:pPr>
            <a:r>
              <a:rPr lang="fr-FR" dirty="0" smtClean="0"/>
              <a:t>Valide l’ajout et reçoit une notification de confirmation</a:t>
            </a:r>
          </a:p>
          <a:p>
            <a:pPr marL="0" indent="0">
              <a:buClrTx/>
              <a:buSzPct val="108000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2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Google Shape;2511;p54"/>
          <p:cNvSpPr/>
          <p:nvPr/>
        </p:nvSpPr>
        <p:spPr>
          <a:xfrm>
            <a:off x="3834212" y="3729494"/>
            <a:ext cx="1718710" cy="632600"/>
          </a:xfrm>
          <a:custGeom>
            <a:avLst/>
            <a:gdLst/>
            <a:ahLst/>
            <a:cxnLst/>
            <a:rect l="l" t="t" r="r" b="b"/>
            <a:pathLst>
              <a:path w="52572" h="19350" extrusionOk="0">
                <a:moveTo>
                  <a:pt x="52191" y="0"/>
                </a:moveTo>
                <a:lnTo>
                  <a:pt x="52191" y="6366"/>
                </a:lnTo>
                <a:cubicBezTo>
                  <a:pt x="52191" y="6967"/>
                  <a:pt x="51685" y="7442"/>
                  <a:pt x="51115" y="7442"/>
                </a:cubicBezTo>
                <a:lnTo>
                  <a:pt x="1458" y="7442"/>
                </a:lnTo>
                <a:cubicBezTo>
                  <a:pt x="634" y="7442"/>
                  <a:pt x="1" y="8076"/>
                  <a:pt x="1" y="8868"/>
                </a:cubicBezTo>
                <a:lnTo>
                  <a:pt x="1" y="19350"/>
                </a:lnTo>
                <a:lnTo>
                  <a:pt x="381" y="19350"/>
                </a:lnTo>
                <a:lnTo>
                  <a:pt x="381" y="8868"/>
                </a:lnTo>
                <a:cubicBezTo>
                  <a:pt x="381" y="8298"/>
                  <a:pt x="856" y="7823"/>
                  <a:pt x="1458" y="7823"/>
                </a:cubicBezTo>
                <a:lnTo>
                  <a:pt x="51115" y="7823"/>
                </a:lnTo>
                <a:cubicBezTo>
                  <a:pt x="51906" y="7823"/>
                  <a:pt x="52571" y="7157"/>
                  <a:pt x="52571" y="6366"/>
                </a:cubicBezTo>
                <a:lnTo>
                  <a:pt x="5257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512;p54"/>
          <p:cNvSpPr/>
          <p:nvPr/>
        </p:nvSpPr>
        <p:spPr>
          <a:xfrm>
            <a:off x="6126480" y="3729494"/>
            <a:ext cx="1767357" cy="632600"/>
          </a:xfrm>
          <a:custGeom>
            <a:avLst/>
            <a:gdLst/>
            <a:ahLst/>
            <a:cxnLst/>
            <a:rect l="l" t="t" r="r" b="b"/>
            <a:pathLst>
              <a:path w="54060" h="19350" extrusionOk="0">
                <a:moveTo>
                  <a:pt x="0" y="0"/>
                </a:moveTo>
                <a:lnTo>
                  <a:pt x="0" y="6366"/>
                </a:lnTo>
                <a:cubicBezTo>
                  <a:pt x="0" y="7157"/>
                  <a:pt x="665" y="7823"/>
                  <a:pt x="1457" y="7823"/>
                </a:cubicBezTo>
                <a:lnTo>
                  <a:pt x="52602" y="7823"/>
                </a:lnTo>
                <a:cubicBezTo>
                  <a:pt x="53204" y="7823"/>
                  <a:pt x="53679" y="8298"/>
                  <a:pt x="53679" y="8868"/>
                </a:cubicBezTo>
                <a:lnTo>
                  <a:pt x="53679" y="19350"/>
                </a:lnTo>
                <a:lnTo>
                  <a:pt x="54059" y="19350"/>
                </a:lnTo>
                <a:lnTo>
                  <a:pt x="54059" y="8868"/>
                </a:lnTo>
                <a:cubicBezTo>
                  <a:pt x="54059" y="8076"/>
                  <a:pt x="53426" y="7442"/>
                  <a:pt x="52602" y="7442"/>
                </a:cubicBezTo>
                <a:lnTo>
                  <a:pt x="1457" y="7442"/>
                </a:lnTo>
                <a:cubicBezTo>
                  <a:pt x="887" y="7442"/>
                  <a:pt x="412" y="6967"/>
                  <a:pt x="412" y="6366"/>
                </a:cubicBezTo>
                <a:lnTo>
                  <a:pt x="41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513;p54"/>
          <p:cNvSpPr/>
          <p:nvPr/>
        </p:nvSpPr>
        <p:spPr>
          <a:xfrm>
            <a:off x="3790731" y="4312369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514;p54"/>
          <p:cNvSpPr/>
          <p:nvPr/>
        </p:nvSpPr>
        <p:spPr>
          <a:xfrm>
            <a:off x="3790731" y="4312369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515;p54"/>
          <p:cNvSpPr/>
          <p:nvPr/>
        </p:nvSpPr>
        <p:spPr>
          <a:xfrm>
            <a:off x="5196738" y="3835091"/>
            <a:ext cx="567378" cy="527003"/>
          </a:xfrm>
          <a:custGeom>
            <a:avLst/>
            <a:gdLst/>
            <a:ahLst/>
            <a:cxnLst/>
            <a:rect l="l" t="t" r="r" b="b"/>
            <a:pathLst>
              <a:path w="17355" h="16120" extrusionOk="0">
                <a:moveTo>
                  <a:pt x="16975" y="1"/>
                </a:moveTo>
                <a:lnTo>
                  <a:pt x="16975" y="7411"/>
                </a:lnTo>
                <a:cubicBezTo>
                  <a:pt x="16975" y="8013"/>
                  <a:pt x="16500" y="8488"/>
                  <a:pt x="15898" y="8488"/>
                </a:cubicBezTo>
                <a:lnTo>
                  <a:pt x="1425" y="8488"/>
                </a:lnTo>
                <a:cubicBezTo>
                  <a:pt x="634" y="8488"/>
                  <a:pt x="0" y="9121"/>
                  <a:pt x="0" y="9945"/>
                </a:cubicBezTo>
                <a:lnTo>
                  <a:pt x="0" y="16120"/>
                </a:lnTo>
                <a:lnTo>
                  <a:pt x="380" y="16120"/>
                </a:lnTo>
                <a:lnTo>
                  <a:pt x="380" y="9945"/>
                </a:lnTo>
                <a:cubicBezTo>
                  <a:pt x="380" y="9343"/>
                  <a:pt x="855" y="8868"/>
                  <a:pt x="1425" y="8868"/>
                </a:cubicBezTo>
                <a:lnTo>
                  <a:pt x="15898" y="8868"/>
                </a:lnTo>
                <a:cubicBezTo>
                  <a:pt x="16690" y="8868"/>
                  <a:pt x="17355" y="8234"/>
                  <a:pt x="17355" y="7411"/>
                </a:cubicBezTo>
                <a:lnTo>
                  <a:pt x="17355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516;p54"/>
          <p:cNvSpPr/>
          <p:nvPr/>
        </p:nvSpPr>
        <p:spPr>
          <a:xfrm>
            <a:off x="5153257" y="4312369"/>
            <a:ext cx="98372" cy="98404"/>
          </a:xfrm>
          <a:custGeom>
            <a:avLst/>
            <a:gdLst/>
            <a:ahLst/>
            <a:cxnLst/>
            <a:rect l="l" t="t" r="r" b="b"/>
            <a:pathLst>
              <a:path w="3009" h="3010" extrusionOk="0">
                <a:moveTo>
                  <a:pt x="1520" y="1"/>
                </a:moveTo>
                <a:cubicBezTo>
                  <a:pt x="665" y="1"/>
                  <a:pt x="0" y="666"/>
                  <a:pt x="0" y="1521"/>
                </a:cubicBezTo>
                <a:cubicBezTo>
                  <a:pt x="0" y="2344"/>
                  <a:pt x="665" y="3009"/>
                  <a:pt x="1520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0" y="1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517;p54"/>
          <p:cNvSpPr/>
          <p:nvPr/>
        </p:nvSpPr>
        <p:spPr>
          <a:xfrm>
            <a:off x="7838913" y="4312369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518;p54"/>
          <p:cNvSpPr/>
          <p:nvPr/>
        </p:nvSpPr>
        <p:spPr>
          <a:xfrm>
            <a:off x="7838913" y="4312369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519;p54"/>
          <p:cNvSpPr/>
          <p:nvPr/>
        </p:nvSpPr>
        <p:spPr>
          <a:xfrm>
            <a:off x="6321436" y="3634228"/>
            <a:ext cx="2953865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1" y="1"/>
                </a:moveTo>
                <a:lnTo>
                  <a:pt x="1" y="4118"/>
                </a:lnTo>
                <a:cubicBezTo>
                  <a:pt x="1" y="4909"/>
                  <a:pt x="666" y="5574"/>
                  <a:pt x="1457" y="5574"/>
                </a:cubicBezTo>
                <a:lnTo>
                  <a:pt x="88896" y="5574"/>
                </a:lnTo>
                <a:cubicBezTo>
                  <a:pt x="89497" y="5574"/>
                  <a:pt x="89972" y="6050"/>
                  <a:pt x="89972" y="6620"/>
                </a:cubicBezTo>
                <a:lnTo>
                  <a:pt x="89972" y="22264"/>
                </a:lnTo>
                <a:lnTo>
                  <a:pt x="90352" y="22264"/>
                </a:lnTo>
                <a:lnTo>
                  <a:pt x="90352" y="6620"/>
                </a:lnTo>
                <a:cubicBezTo>
                  <a:pt x="90352" y="5828"/>
                  <a:pt x="89719" y="5194"/>
                  <a:pt x="88927" y="5194"/>
                </a:cubicBezTo>
                <a:lnTo>
                  <a:pt x="1457" y="5194"/>
                </a:lnTo>
                <a:cubicBezTo>
                  <a:pt x="856" y="5194"/>
                  <a:pt x="381" y="4688"/>
                  <a:pt x="381" y="4118"/>
                </a:cubicBezTo>
                <a:lnTo>
                  <a:pt x="381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520;p54"/>
          <p:cNvSpPr/>
          <p:nvPr/>
        </p:nvSpPr>
        <p:spPr>
          <a:xfrm>
            <a:off x="9219365" y="4312369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521;p54"/>
          <p:cNvSpPr/>
          <p:nvPr/>
        </p:nvSpPr>
        <p:spPr>
          <a:xfrm>
            <a:off x="9219365" y="4312369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522;p54"/>
          <p:cNvSpPr/>
          <p:nvPr/>
        </p:nvSpPr>
        <p:spPr>
          <a:xfrm>
            <a:off x="2455903" y="3634228"/>
            <a:ext cx="2953865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89973" y="1"/>
                </a:moveTo>
                <a:lnTo>
                  <a:pt x="89973" y="4118"/>
                </a:lnTo>
                <a:cubicBezTo>
                  <a:pt x="89973" y="4688"/>
                  <a:pt x="89497" y="5194"/>
                  <a:pt x="88896" y="5194"/>
                </a:cubicBezTo>
                <a:lnTo>
                  <a:pt x="1426" y="5194"/>
                </a:lnTo>
                <a:cubicBezTo>
                  <a:pt x="634" y="5194"/>
                  <a:pt x="1" y="5828"/>
                  <a:pt x="1" y="6620"/>
                </a:cubicBezTo>
                <a:lnTo>
                  <a:pt x="1" y="22264"/>
                </a:lnTo>
                <a:lnTo>
                  <a:pt x="381" y="22264"/>
                </a:lnTo>
                <a:lnTo>
                  <a:pt x="381" y="6620"/>
                </a:lnTo>
                <a:cubicBezTo>
                  <a:pt x="381" y="6050"/>
                  <a:pt x="856" y="5574"/>
                  <a:pt x="1426" y="5574"/>
                </a:cubicBezTo>
                <a:lnTo>
                  <a:pt x="88896" y="5574"/>
                </a:lnTo>
                <a:cubicBezTo>
                  <a:pt x="89688" y="5574"/>
                  <a:pt x="90353" y="4909"/>
                  <a:pt x="90353" y="4118"/>
                </a:cubicBezTo>
                <a:lnTo>
                  <a:pt x="9035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523;p54"/>
          <p:cNvSpPr/>
          <p:nvPr/>
        </p:nvSpPr>
        <p:spPr>
          <a:xfrm>
            <a:off x="2412422" y="4312369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524;p54"/>
          <p:cNvSpPr/>
          <p:nvPr/>
        </p:nvSpPr>
        <p:spPr>
          <a:xfrm>
            <a:off x="2412422" y="4312369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525;p54"/>
          <p:cNvSpPr/>
          <p:nvPr/>
        </p:nvSpPr>
        <p:spPr>
          <a:xfrm>
            <a:off x="5978415" y="3835091"/>
            <a:ext cx="567411" cy="527003"/>
          </a:xfrm>
          <a:custGeom>
            <a:avLst/>
            <a:gdLst/>
            <a:ahLst/>
            <a:cxnLst/>
            <a:rect l="l" t="t" r="r" b="b"/>
            <a:pathLst>
              <a:path w="17356" h="16120" extrusionOk="0">
                <a:moveTo>
                  <a:pt x="0" y="1"/>
                </a:moveTo>
                <a:lnTo>
                  <a:pt x="0" y="7411"/>
                </a:lnTo>
                <a:cubicBezTo>
                  <a:pt x="0" y="8234"/>
                  <a:pt x="666" y="8868"/>
                  <a:pt x="1457" y="8868"/>
                </a:cubicBezTo>
                <a:lnTo>
                  <a:pt x="15898" y="8868"/>
                </a:lnTo>
                <a:cubicBezTo>
                  <a:pt x="16500" y="8868"/>
                  <a:pt x="16975" y="9343"/>
                  <a:pt x="16975" y="9945"/>
                </a:cubicBezTo>
                <a:lnTo>
                  <a:pt x="16975" y="16120"/>
                </a:lnTo>
                <a:lnTo>
                  <a:pt x="17355" y="16120"/>
                </a:lnTo>
                <a:lnTo>
                  <a:pt x="17355" y="9945"/>
                </a:lnTo>
                <a:cubicBezTo>
                  <a:pt x="17355" y="9121"/>
                  <a:pt x="16722" y="8488"/>
                  <a:pt x="15898" y="8488"/>
                </a:cubicBezTo>
                <a:lnTo>
                  <a:pt x="1457" y="8488"/>
                </a:lnTo>
                <a:cubicBezTo>
                  <a:pt x="856" y="8488"/>
                  <a:pt x="380" y="8013"/>
                  <a:pt x="380" y="7411"/>
                </a:cubicBezTo>
                <a:lnTo>
                  <a:pt x="38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526;p54"/>
          <p:cNvSpPr/>
          <p:nvPr/>
        </p:nvSpPr>
        <p:spPr>
          <a:xfrm>
            <a:off x="6489857" y="4312369"/>
            <a:ext cx="99451" cy="98404"/>
          </a:xfrm>
          <a:custGeom>
            <a:avLst/>
            <a:gdLst/>
            <a:ahLst/>
            <a:cxnLst/>
            <a:rect l="l" t="t" r="r" b="b"/>
            <a:pathLst>
              <a:path w="3042" h="3010" extrusionOk="0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DC8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527;p54"/>
          <p:cNvSpPr/>
          <p:nvPr/>
        </p:nvSpPr>
        <p:spPr>
          <a:xfrm>
            <a:off x="6489857" y="4312369"/>
            <a:ext cx="99451" cy="98404"/>
          </a:xfrm>
          <a:custGeom>
            <a:avLst/>
            <a:gdLst/>
            <a:ahLst/>
            <a:cxnLst/>
            <a:rect l="l" t="t" r="r" b="b"/>
            <a:pathLst>
              <a:path w="3042" h="3010" extrusionOk="0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69BE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528;p54"/>
          <p:cNvSpPr/>
          <p:nvPr/>
        </p:nvSpPr>
        <p:spPr>
          <a:xfrm>
            <a:off x="5038959" y="2033146"/>
            <a:ext cx="1614127" cy="899992"/>
          </a:xfrm>
          <a:custGeom>
            <a:avLst/>
            <a:gdLst/>
            <a:ahLst/>
            <a:cxnLst/>
            <a:rect l="l" t="t" r="r" b="b"/>
            <a:pathLst>
              <a:path w="49373" h="27529" extrusionOk="0">
                <a:moveTo>
                  <a:pt x="24671" y="0"/>
                </a:moveTo>
                <a:cubicBezTo>
                  <a:pt x="23578" y="0"/>
                  <a:pt x="22486" y="278"/>
                  <a:pt x="21504" y="832"/>
                </a:cubicBezTo>
                <a:lnTo>
                  <a:pt x="3168" y="11441"/>
                </a:lnTo>
                <a:cubicBezTo>
                  <a:pt x="1204" y="12581"/>
                  <a:pt x="1" y="14671"/>
                  <a:pt x="1" y="16920"/>
                </a:cubicBezTo>
                <a:lnTo>
                  <a:pt x="1" y="27529"/>
                </a:lnTo>
                <a:lnTo>
                  <a:pt x="381" y="27529"/>
                </a:lnTo>
                <a:lnTo>
                  <a:pt x="381" y="16920"/>
                </a:lnTo>
                <a:cubicBezTo>
                  <a:pt x="381" y="14798"/>
                  <a:pt x="1521" y="12834"/>
                  <a:pt x="3358" y="11789"/>
                </a:cubicBezTo>
                <a:lnTo>
                  <a:pt x="21694" y="1180"/>
                </a:lnTo>
                <a:cubicBezTo>
                  <a:pt x="22612" y="658"/>
                  <a:pt x="23642" y="396"/>
                  <a:pt x="24671" y="396"/>
                </a:cubicBezTo>
                <a:cubicBezTo>
                  <a:pt x="25700" y="396"/>
                  <a:pt x="26729" y="658"/>
                  <a:pt x="27648" y="1180"/>
                </a:cubicBezTo>
                <a:lnTo>
                  <a:pt x="46016" y="11789"/>
                </a:lnTo>
                <a:cubicBezTo>
                  <a:pt x="47821" y="12834"/>
                  <a:pt x="48961" y="14798"/>
                  <a:pt x="48961" y="16920"/>
                </a:cubicBezTo>
                <a:lnTo>
                  <a:pt x="48961" y="27529"/>
                </a:lnTo>
                <a:lnTo>
                  <a:pt x="49373" y="27529"/>
                </a:lnTo>
                <a:lnTo>
                  <a:pt x="49373" y="16920"/>
                </a:lnTo>
                <a:cubicBezTo>
                  <a:pt x="49373" y="14671"/>
                  <a:pt x="48138" y="12581"/>
                  <a:pt x="46206" y="11441"/>
                </a:cubicBezTo>
                <a:lnTo>
                  <a:pt x="27838" y="832"/>
                </a:lnTo>
                <a:cubicBezTo>
                  <a:pt x="26856" y="278"/>
                  <a:pt x="25763" y="0"/>
                  <a:pt x="2467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529;p54"/>
          <p:cNvSpPr/>
          <p:nvPr/>
        </p:nvSpPr>
        <p:spPr>
          <a:xfrm>
            <a:off x="5001040" y="2974722"/>
            <a:ext cx="1677289" cy="930788"/>
          </a:xfrm>
          <a:custGeom>
            <a:avLst/>
            <a:gdLst/>
            <a:ahLst/>
            <a:cxnLst/>
            <a:rect l="l" t="t" r="r" b="b"/>
            <a:pathLst>
              <a:path w="51305" h="28471" extrusionOk="0">
                <a:moveTo>
                  <a:pt x="1" y="1"/>
                </a:moveTo>
                <a:lnTo>
                  <a:pt x="1" y="10610"/>
                </a:lnTo>
                <a:cubicBezTo>
                  <a:pt x="1" y="13175"/>
                  <a:pt x="1394" y="15613"/>
                  <a:pt x="3643" y="16912"/>
                </a:cubicBezTo>
                <a:lnTo>
                  <a:pt x="22011" y="27521"/>
                </a:lnTo>
                <a:cubicBezTo>
                  <a:pt x="23119" y="28154"/>
                  <a:pt x="24386" y="28471"/>
                  <a:pt x="25653" y="28471"/>
                </a:cubicBezTo>
                <a:cubicBezTo>
                  <a:pt x="26920" y="28471"/>
                  <a:pt x="28186" y="28154"/>
                  <a:pt x="29295" y="27521"/>
                </a:cubicBezTo>
                <a:lnTo>
                  <a:pt x="47663" y="16912"/>
                </a:lnTo>
                <a:cubicBezTo>
                  <a:pt x="49911" y="15613"/>
                  <a:pt x="51305" y="13207"/>
                  <a:pt x="51305" y="10610"/>
                </a:cubicBezTo>
                <a:lnTo>
                  <a:pt x="51305" y="1"/>
                </a:lnTo>
                <a:lnTo>
                  <a:pt x="48993" y="1"/>
                </a:lnTo>
                <a:lnTo>
                  <a:pt x="48993" y="10610"/>
                </a:lnTo>
                <a:cubicBezTo>
                  <a:pt x="48993" y="12383"/>
                  <a:pt x="48043" y="14030"/>
                  <a:pt x="46491" y="14917"/>
                </a:cubicBezTo>
                <a:lnTo>
                  <a:pt x="28155" y="25494"/>
                </a:lnTo>
                <a:cubicBezTo>
                  <a:pt x="27379" y="25937"/>
                  <a:pt x="26516" y="26159"/>
                  <a:pt x="25657" y="26159"/>
                </a:cubicBezTo>
                <a:cubicBezTo>
                  <a:pt x="24798" y="26159"/>
                  <a:pt x="23943" y="25937"/>
                  <a:pt x="23183" y="25494"/>
                </a:cubicBezTo>
                <a:lnTo>
                  <a:pt x="4815" y="14917"/>
                </a:lnTo>
                <a:cubicBezTo>
                  <a:pt x="3263" y="14030"/>
                  <a:pt x="2313" y="12383"/>
                  <a:pt x="2313" y="10610"/>
                </a:cubicBezTo>
                <a:lnTo>
                  <a:pt x="231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530;p54"/>
          <p:cNvSpPr/>
          <p:nvPr/>
        </p:nvSpPr>
        <p:spPr>
          <a:xfrm>
            <a:off x="5131516" y="2187356"/>
            <a:ext cx="1417416" cy="1574275"/>
          </a:xfrm>
          <a:custGeom>
            <a:avLst/>
            <a:gdLst/>
            <a:ahLst/>
            <a:cxnLst/>
            <a:rect l="l" t="t" r="r" b="b"/>
            <a:pathLst>
              <a:path w="43356" h="48154" extrusionOk="0">
                <a:moveTo>
                  <a:pt x="21662" y="0"/>
                </a:moveTo>
                <a:cubicBezTo>
                  <a:pt x="20601" y="0"/>
                  <a:pt x="19540" y="270"/>
                  <a:pt x="18590" y="808"/>
                </a:cubicBezTo>
                <a:lnTo>
                  <a:pt x="3040" y="9802"/>
                </a:lnTo>
                <a:cubicBezTo>
                  <a:pt x="1140" y="10879"/>
                  <a:pt x="0" y="12906"/>
                  <a:pt x="0" y="15091"/>
                </a:cubicBezTo>
                <a:lnTo>
                  <a:pt x="0" y="33047"/>
                </a:lnTo>
                <a:cubicBezTo>
                  <a:pt x="0" y="35232"/>
                  <a:pt x="1140" y="37259"/>
                  <a:pt x="3040" y="38367"/>
                </a:cubicBezTo>
                <a:lnTo>
                  <a:pt x="18590" y="47330"/>
                </a:lnTo>
                <a:cubicBezTo>
                  <a:pt x="19065" y="47615"/>
                  <a:pt x="19572" y="47805"/>
                  <a:pt x="20078" y="47963"/>
                </a:cubicBezTo>
                <a:cubicBezTo>
                  <a:pt x="20205" y="47995"/>
                  <a:pt x="20332" y="48026"/>
                  <a:pt x="20490" y="48058"/>
                </a:cubicBezTo>
                <a:cubicBezTo>
                  <a:pt x="20743" y="48090"/>
                  <a:pt x="20997" y="48121"/>
                  <a:pt x="21250" y="48153"/>
                </a:cubicBezTo>
                <a:lnTo>
                  <a:pt x="22074" y="48153"/>
                </a:lnTo>
                <a:cubicBezTo>
                  <a:pt x="22327" y="48121"/>
                  <a:pt x="22580" y="48090"/>
                  <a:pt x="22834" y="48058"/>
                </a:cubicBezTo>
                <a:cubicBezTo>
                  <a:pt x="22992" y="48026"/>
                  <a:pt x="23119" y="47995"/>
                  <a:pt x="23245" y="47963"/>
                </a:cubicBezTo>
                <a:cubicBezTo>
                  <a:pt x="23752" y="47805"/>
                  <a:pt x="24259" y="47615"/>
                  <a:pt x="24734" y="47330"/>
                </a:cubicBezTo>
                <a:lnTo>
                  <a:pt x="40283" y="38367"/>
                </a:lnTo>
                <a:cubicBezTo>
                  <a:pt x="42183" y="37259"/>
                  <a:pt x="43323" y="35232"/>
                  <a:pt x="43323" y="33047"/>
                </a:cubicBezTo>
                <a:lnTo>
                  <a:pt x="43323" y="15091"/>
                </a:lnTo>
                <a:cubicBezTo>
                  <a:pt x="43355" y="12906"/>
                  <a:pt x="42183" y="10879"/>
                  <a:pt x="40283" y="9802"/>
                </a:cubicBezTo>
                <a:lnTo>
                  <a:pt x="24734" y="808"/>
                </a:lnTo>
                <a:cubicBezTo>
                  <a:pt x="23784" y="270"/>
                  <a:pt x="22723" y="0"/>
                  <a:pt x="216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Fira Sans Medium"/>
                <a:cs typeface="Times New Roman" panose="02020603050405020304" pitchFamily="18" charset="0"/>
                <a:sym typeface="Fira Sans Medium"/>
              </a:rPr>
              <a:t>Outils et technologies 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ea typeface="Fira Sans Medium"/>
              <a:cs typeface="Times New Roman" panose="02020603050405020304" pitchFamily="18" charset="0"/>
              <a:sym typeface="Fira Sans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dirty="0">
              <a:solidFill>
                <a:srgbClr val="C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" name="Google Shape;2531;p54"/>
          <p:cNvSpPr txBox="1"/>
          <p:nvPr/>
        </p:nvSpPr>
        <p:spPr>
          <a:xfrm>
            <a:off x="1729466" y="5706799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b="1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Spring boot</a:t>
            </a:r>
            <a:endParaRPr sz="1400" b="1" i="0" u="none" strike="noStrike" cap="none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" name="Google Shape;2532;p54"/>
          <p:cNvSpPr txBox="1"/>
          <p:nvPr/>
        </p:nvSpPr>
        <p:spPr>
          <a:xfrm>
            <a:off x="3119426" y="5718358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b="1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Redis</a:t>
            </a:r>
            <a:endParaRPr sz="1400" b="1" i="0" u="none" strike="noStrike" cap="none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" name="Google Shape;2533;p54"/>
          <p:cNvSpPr txBox="1"/>
          <p:nvPr/>
        </p:nvSpPr>
        <p:spPr>
          <a:xfrm>
            <a:off x="4481847" y="5718358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b="1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FastApi</a:t>
            </a:r>
            <a:endParaRPr sz="1400" b="1" i="0" u="none" strike="noStrike" cap="none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" name="Google Shape;2534;p54"/>
          <p:cNvSpPr txBox="1"/>
          <p:nvPr/>
        </p:nvSpPr>
        <p:spPr>
          <a:xfrm>
            <a:off x="7206687" y="5718358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b="1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PostgreSql</a:t>
            </a:r>
            <a:endParaRPr sz="1400" b="1" i="0" u="none" strike="noStrike" cap="none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" name="Google Shape;2535;p54"/>
          <p:cNvSpPr txBox="1"/>
          <p:nvPr/>
        </p:nvSpPr>
        <p:spPr>
          <a:xfrm>
            <a:off x="8569107" y="5718358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b="1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Kafka</a:t>
            </a:r>
            <a:endParaRPr sz="1400" b="1" i="0" u="none" strike="noStrike" cap="none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" name="Google Shape;2536;p54"/>
          <p:cNvSpPr txBox="1"/>
          <p:nvPr/>
        </p:nvSpPr>
        <p:spPr>
          <a:xfrm>
            <a:off x="5956070" y="5714102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b="1" dirty="0" smtClean="0">
                <a:latin typeface="Fira Sans Medium"/>
                <a:ea typeface="Fira Sans Medium"/>
                <a:cs typeface="Fira Sans Medium"/>
                <a:sym typeface="Fira Sans Medium"/>
              </a:rPr>
              <a:t>React Js</a:t>
            </a:r>
            <a:endParaRPr sz="1400" b="1" i="0" u="none" strike="noStrike" cap="none" dirty="0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31" name="Connecteur droit 30"/>
          <p:cNvCxnSpPr/>
          <p:nvPr/>
        </p:nvCxnSpPr>
        <p:spPr>
          <a:xfrm flipH="1">
            <a:off x="5836032" y="3905510"/>
            <a:ext cx="3652" cy="505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6" descr="https://tse2.mm.bing.net/th?id=OIP.Jed-UVwaIqf16oq5f8ATDQHaE8&amp;pid=Api&amp;P=0&amp;h=1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039" y="4473053"/>
            <a:ext cx="1123383" cy="74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https://tse4.mm.bing.net/th?id=OIP.wf-RR7khvodc3ezu46yQPQHaEK&amp;pid=Api&amp;P=0&amp;h=18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081" y="4564983"/>
            <a:ext cx="998038" cy="56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5 Reasons Why You Need A Dedicated Development Te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537" y="4312369"/>
            <a:ext cx="833714" cy="107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https://tse4.mm.bing.net/th?id=OIP.YfHQ0e7E5eY45GVC8aSzWAHaE8&amp;pid=Api&amp;P=0&amp;h=18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625" y="4410773"/>
            <a:ext cx="1442049" cy="96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4" descr="https://tse3.mm.bing.net/th?id=OIP.HL8v1rJVRdoGUPjhk52DTwHaFj&amp;pid=Api&amp;P=0&amp;h=18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44" y="4410774"/>
            <a:ext cx="1344264" cy="100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6291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 descr="https://tse2.mm.bing.net/th?id=OIP.vyMp89svBdH47FavLVhQAwHaHa&amp;pid=Api&amp;P=0&amp;h=18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991" y="4389963"/>
            <a:ext cx="1002985" cy="100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06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8112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 l’application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8" y="1675547"/>
            <a:ext cx="11809423" cy="49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0096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9160" y="226154"/>
            <a:ext cx="10058400" cy="762000"/>
          </a:xfrm>
        </p:spPr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Planification du projet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8126929"/>
              </p:ext>
            </p:extLst>
          </p:nvPr>
        </p:nvGraphicFramePr>
        <p:xfrm>
          <a:off x="614587" y="988154"/>
          <a:ext cx="10536936" cy="777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2312"/>
                <a:gridCol w="3512312"/>
                <a:gridCol w="3512312"/>
              </a:tblGrid>
              <a:tr h="28809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Mois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Phase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Objectifs</a:t>
                      </a:r>
                      <a:r>
                        <a:rPr lang="fr-FR" baseline="0" dirty="0" smtClean="0"/>
                        <a:t> clés </a:t>
                      </a:r>
                      <a:endParaRPr lang="fr-FR" dirty="0"/>
                    </a:p>
                  </a:txBody>
                  <a:tcPr/>
                </a:tc>
              </a:tr>
              <a:tr h="50417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</a:t>
                      </a:r>
                      <a:r>
                        <a:rPr lang="fr-FR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&amp; Sem 2</a:t>
                      </a:r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Etude des besoins</a:t>
                      </a:r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Analyse de l’existant</a:t>
                      </a:r>
                      <a:b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Définition des cas d'utilisation</a:t>
                      </a:r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72024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 3</a:t>
                      </a:r>
                      <a:r>
                        <a:rPr lang="fr-FR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Sem 4</a:t>
                      </a:r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Conception technique</a:t>
                      </a:r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Choix des technologies</a:t>
                      </a:r>
                      <a:b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Design des bases de données et API</a:t>
                      </a:r>
                      <a:b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Définition de l’architecture</a:t>
                      </a:r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1152394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Mois 2</a:t>
                      </a:r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Développement Sprint</a:t>
                      </a:r>
                      <a:r>
                        <a:rPr lang="fr-FR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1 &amp; 2</a:t>
                      </a:r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Implémentation de la gestion des utilisateurs et authentification</a:t>
                      </a:r>
                      <a:b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Développement du module gestion des demandes</a:t>
                      </a:r>
                      <a:b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Développement</a:t>
                      </a:r>
                      <a:r>
                        <a:rPr lang="fr-FR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du canal chat direct</a:t>
                      </a:r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363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Mois 3</a:t>
                      </a:r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Développement Sprint</a:t>
                      </a:r>
                      <a:r>
                        <a:rPr lang="fr-FR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3 &amp; 4</a:t>
                      </a:r>
                      <a:endParaRPr lang="fr-FR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Intégration du </a:t>
                      </a:r>
                      <a:r>
                        <a:rPr lang="fr-FR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chatbot</a:t>
                      </a:r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interactif</a:t>
                      </a:r>
                      <a:b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Développement de la bibliothèque documentaire</a:t>
                      </a:r>
                      <a:b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Tableau de bord KPI et </a:t>
                      </a:r>
                      <a:r>
                        <a:rPr lang="fr-FR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reporting</a:t>
                      </a:r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9363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Mois 4</a:t>
                      </a:r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Finalisation et optimisation</a:t>
                      </a:r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Intégration continue (CI/CD)</a:t>
                      </a:r>
                      <a:b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Amélioration des performances &amp; corrections des bugs</a:t>
                      </a:r>
                      <a:b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Recette utilisateur et validation</a:t>
                      </a:r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72024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Mois 5</a:t>
                      </a:r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Automatisation des tests et déploiement </a:t>
                      </a:r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Mise en place de </a:t>
                      </a:r>
                      <a:r>
                        <a:rPr lang="fr-FR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Robot Framework</a:t>
                      </a:r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/>
                      </a:r>
                      <a:b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Tests automatisés API/UI</a:t>
                      </a:r>
                      <a:b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fr-FR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 Déploiement et documentation finale</a:t>
                      </a:r>
                      <a:endParaRPr lang="fr-FR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7552" y="231739"/>
            <a:ext cx="10058400" cy="1450757"/>
          </a:xfrm>
        </p:spPr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389888" y="2304288"/>
            <a:ext cx="9822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résumé, le portail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SoftwareTesting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vise à améliorer la gestion des demandes, la centralisation des informations et l’accessibilité aux connaissances sur le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testing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9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66" y="143749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7" name="Google Shape;2157;p37"/>
          <p:cNvSpPr/>
          <p:nvPr/>
        </p:nvSpPr>
        <p:spPr>
          <a:xfrm rot="5400000">
            <a:off x="-334328" y="3125194"/>
            <a:ext cx="3269103" cy="408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8" name="Google Shape;2158;p37"/>
          <p:cNvSpPr/>
          <p:nvPr/>
        </p:nvSpPr>
        <p:spPr>
          <a:xfrm rot="10800000" flipH="1">
            <a:off x="2710167" y="1429105"/>
            <a:ext cx="1222400" cy="51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9" name="Google Shape;2159;p37"/>
          <p:cNvSpPr/>
          <p:nvPr/>
        </p:nvSpPr>
        <p:spPr>
          <a:xfrm rot="10800000" flipH="1">
            <a:off x="2617629" y="4278832"/>
            <a:ext cx="1219200" cy="51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0" name="Google Shape;2160;p37"/>
          <p:cNvSpPr/>
          <p:nvPr/>
        </p:nvSpPr>
        <p:spPr>
          <a:xfrm rot="10800000" flipH="1">
            <a:off x="7608447" y="1429049"/>
            <a:ext cx="1222400" cy="51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1" name="Google Shape;2161;p37"/>
          <p:cNvSpPr/>
          <p:nvPr/>
        </p:nvSpPr>
        <p:spPr>
          <a:xfrm rot="10800000" flipH="1">
            <a:off x="7608433" y="4510733"/>
            <a:ext cx="1222400" cy="453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2" name="Google Shape;2162;p37"/>
          <p:cNvSpPr txBox="1">
            <a:spLocks noGrp="1"/>
          </p:cNvSpPr>
          <p:nvPr>
            <p:ph type="ctrTitle"/>
          </p:nvPr>
        </p:nvSpPr>
        <p:spPr>
          <a:xfrm>
            <a:off x="6671047" y="2214499"/>
            <a:ext cx="3097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fr" dirty="0" smtClean="0">
                <a:latin typeface="Poppins"/>
                <a:ea typeface="Poppins"/>
                <a:cs typeface="Poppins"/>
                <a:sym typeface="Poppins"/>
              </a:rPr>
              <a:t>Fonctionnalités clés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3" name="Google Shape;2163;p37"/>
          <p:cNvSpPr txBox="1">
            <a:spLocks noGrp="1"/>
          </p:cNvSpPr>
          <p:nvPr>
            <p:ph type="title" idx="2"/>
          </p:nvPr>
        </p:nvSpPr>
        <p:spPr>
          <a:xfrm>
            <a:off x="7485047" y="1110833"/>
            <a:ext cx="146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" dirty="0" smtClean="0"/>
              <a:t>06</a:t>
            </a:r>
            <a:endParaRPr dirty="0"/>
          </a:p>
        </p:txBody>
      </p:sp>
      <p:sp>
        <p:nvSpPr>
          <p:cNvPr id="2164" name="Google Shape;2164;p37"/>
          <p:cNvSpPr txBox="1">
            <a:spLocks noGrp="1"/>
          </p:cNvSpPr>
          <p:nvPr>
            <p:ph type="ctrTitle" idx="3"/>
          </p:nvPr>
        </p:nvSpPr>
        <p:spPr>
          <a:xfrm>
            <a:off x="1678629" y="5340299"/>
            <a:ext cx="3097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fr" dirty="0" smtClean="0">
                <a:latin typeface="Poppins"/>
                <a:ea typeface="Poppins"/>
                <a:cs typeface="Poppins"/>
                <a:sym typeface="Poppins"/>
              </a:rPr>
              <a:t>Outils et technologies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5" name="Google Shape;2165;p37"/>
          <p:cNvSpPr txBox="1">
            <a:spLocks noGrp="1"/>
          </p:cNvSpPr>
          <p:nvPr>
            <p:ph type="title" idx="5"/>
          </p:nvPr>
        </p:nvSpPr>
        <p:spPr>
          <a:xfrm>
            <a:off x="2492629" y="3960600"/>
            <a:ext cx="146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" dirty="0" smtClean="0"/>
              <a:t>07</a:t>
            </a:r>
            <a:endParaRPr dirty="0"/>
          </a:p>
        </p:txBody>
      </p:sp>
      <p:sp>
        <p:nvSpPr>
          <p:cNvPr id="2166" name="Google Shape;2166;p37"/>
          <p:cNvSpPr txBox="1">
            <a:spLocks noGrp="1"/>
          </p:cNvSpPr>
          <p:nvPr>
            <p:ph type="ctrTitle" idx="6"/>
          </p:nvPr>
        </p:nvSpPr>
        <p:spPr>
          <a:xfrm rot="16200000">
            <a:off x="-202767" y="3063433"/>
            <a:ext cx="3097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f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Table de Matieres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68" name="Google Shape;2168;p37"/>
          <p:cNvSpPr txBox="1">
            <a:spLocks noGrp="1"/>
          </p:cNvSpPr>
          <p:nvPr>
            <p:ph type="title" idx="8"/>
          </p:nvPr>
        </p:nvSpPr>
        <p:spPr>
          <a:xfrm>
            <a:off x="2586766" y="1110833"/>
            <a:ext cx="146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" dirty="0" smtClean="0"/>
              <a:t>05</a:t>
            </a:r>
            <a:endParaRPr dirty="0"/>
          </a:p>
        </p:txBody>
      </p:sp>
      <p:sp>
        <p:nvSpPr>
          <p:cNvPr id="2167" name="Google Shape;2167;p37"/>
          <p:cNvSpPr txBox="1">
            <a:spLocks noGrp="1"/>
          </p:cNvSpPr>
          <p:nvPr>
            <p:ph type="ctrTitle" idx="9"/>
          </p:nvPr>
        </p:nvSpPr>
        <p:spPr>
          <a:xfrm>
            <a:off x="1772766" y="2214899"/>
            <a:ext cx="3097200" cy="35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" dirty="0" smtClean="0">
                <a:latin typeface="Poppins"/>
                <a:ea typeface="Poppins"/>
                <a:cs typeface="Poppins"/>
                <a:sym typeface="Poppins"/>
              </a:rPr>
              <a:t>Etude des besoins </a:t>
            </a: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70" name="Google Shape;2170;p37"/>
          <p:cNvSpPr txBox="1">
            <a:spLocks noGrp="1"/>
          </p:cNvSpPr>
          <p:nvPr>
            <p:ph type="title" idx="14"/>
          </p:nvPr>
        </p:nvSpPr>
        <p:spPr>
          <a:xfrm>
            <a:off x="7485033" y="4134745"/>
            <a:ext cx="1469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fr" dirty="0" smtClean="0"/>
              <a:t>08</a:t>
            </a:r>
            <a:endParaRPr dirty="0"/>
          </a:p>
        </p:txBody>
      </p:sp>
      <p:sp>
        <p:nvSpPr>
          <p:cNvPr id="2169" name="Google Shape;2169;p37"/>
          <p:cNvSpPr txBox="1">
            <a:spLocks noGrp="1"/>
          </p:cNvSpPr>
          <p:nvPr>
            <p:ph type="ctrTitle" idx="15"/>
          </p:nvPr>
        </p:nvSpPr>
        <p:spPr>
          <a:xfrm>
            <a:off x="6671033" y="5135084"/>
            <a:ext cx="3097200" cy="77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fr-F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Architecture de l’application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38773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6" y="-25823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Contexte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 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L’entité </a:t>
            </a:r>
            <a:r>
              <a:rPr lang="fr-FR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oftwareTesting</a:t>
            </a: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 responsable de la qualité des applications développés au sein de la banque , cependant, il manque une solution centralisée qui permet de gérer efficacement les demandes des gestionnaires des projets de différents domaines , et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publier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informations sur l’entité , ainsi que la présentation de ses réalisations .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Ajoutons à cela le manque d’informations pour les nouveaux collaborateurs sur le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général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demander un service de l’entité </a:t>
            </a:r>
            <a:r>
              <a:rPr lang="fr-FR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SoftwareTesting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ça se fait d’une manière traditionnelle , en demandant directement de la responsable ou via un email ou autre support de communication , ce qui peut causer un retard dans l’opération.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pour répondre à ces besoins , nous proposons la mise en place d’un portail web intuitif et complet qui sera un point d’accès unique pour les différents collaborateurs. 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616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roblématique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083" y="2001103"/>
            <a:ext cx="10058400" cy="4023360"/>
          </a:xfrm>
        </p:spPr>
        <p:txBody>
          <a:bodyPr/>
          <a:lstStyle/>
          <a:p>
            <a:r>
              <a:rPr lang="fr-FR" dirty="0" smtClean="0"/>
              <a:t>L’entité </a:t>
            </a:r>
            <a:r>
              <a:rPr lang="fr-FR" dirty="0" err="1" smtClean="0">
                <a:solidFill>
                  <a:srgbClr val="C00000"/>
                </a:solidFill>
              </a:rPr>
              <a:t>SoftwareTesting</a:t>
            </a:r>
            <a:r>
              <a:rPr lang="fr-FR" dirty="0" smtClean="0">
                <a:solidFill>
                  <a:srgbClr val="C00000"/>
                </a:solidFill>
              </a:rPr>
              <a:t> </a:t>
            </a:r>
            <a:r>
              <a:rPr lang="fr-FR" dirty="0" smtClean="0"/>
              <a:t>fait face à plusieurs problématiques :</a:t>
            </a:r>
          </a:p>
          <a:p>
            <a:pPr lvl="0"/>
            <a:r>
              <a:rPr lang="fr-FR" b="1" dirty="0"/>
              <a:t>Manque de centralisation des informations</a:t>
            </a:r>
            <a:r>
              <a:rPr lang="fr-FR" dirty="0"/>
              <a:t> : les réalisations, documentations et processus sont dispersés, ce qui complique leur accès.</a:t>
            </a:r>
          </a:p>
          <a:p>
            <a:pPr lvl="0"/>
            <a:r>
              <a:rPr lang="fr-FR" b="1" dirty="0"/>
              <a:t>Gestion inefficace des demandes</a:t>
            </a:r>
            <a:r>
              <a:rPr lang="fr-FR" dirty="0"/>
              <a:t> : absence d’un canal standardisé pour soumettre et suivre les demandes des gestionnaires de projets.</a:t>
            </a:r>
          </a:p>
          <a:p>
            <a:pPr lvl="0"/>
            <a:r>
              <a:rPr lang="fr-FR" b="1" dirty="0"/>
              <a:t>Formation et connaissances limitées</a:t>
            </a:r>
            <a:r>
              <a:rPr lang="fr-FR" dirty="0"/>
              <a:t> : manque d'informations pour les nouveaux collaborateurs concernant le domaine du </a:t>
            </a:r>
            <a:r>
              <a:rPr lang="fr-FR" dirty="0" err="1"/>
              <a:t>testing</a:t>
            </a:r>
            <a:r>
              <a:rPr lang="fr-FR" dirty="0"/>
              <a:t>.</a:t>
            </a:r>
          </a:p>
          <a:p>
            <a:pPr lvl="0"/>
            <a:r>
              <a:rPr lang="fr-FR" b="1" dirty="0"/>
              <a:t>Manque d’outils de </a:t>
            </a:r>
            <a:r>
              <a:rPr lang="fr-FR" b="1" dirty="0" err="1"/>
              <a:t>reporting</a:t>
            </a:r>
            <a:r>
              <a:rPr lang="fr-FR" dirty="0"/>
              <a:t> : absence de tableaux de bord pour visualiser les indicateurs clés de performance (KPI).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394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 du projet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195357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>
                <a:solidFill>
                  <a:srgbClr val="C00000"/>
                </a:solidFill>
              </a:rPr>
              <a:t>Centralisation des informations </a:t>
            </a:r>
            <a:r>
              <a:rPr lang="fr-FR" dirty="0" smtClean="0"/>
              <a:t>: Rassembler toutes les informations, documentations et réalisations de l’entité software </a:t>
            </a:r>
            <a:r>
              <a:rPr lang="fr-FR" dirty="0" err="1" smtClean="0"/>
              <a:t>testing</a:t>
            </a:r>
            <a:r>
              <a:rPr lang="fr-FR" dirty="0" smtClean="0"/>
              <a:t> dans une seule plateforme.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C00000"/>
                </a:solidFill>
              </a:rPr>
              <a:t>Simplification des demandes des ressources des différents projets </a:t>
            </a:r>
            <a:r>
              <a:rPr lang="fr-FR" dirty="0" smtClean="0"/>
              <a:t>: fournir un canal simple et dynamique pour soumettre les demandes .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C00000"/>
                </a:solidFill>
              </a:rPr>
              <a:t>Amélioration de l’accessibilité aux connaissances en </a:t>
            </a:r>
            <a:r>
              <a:rPr lang="fr-FR" b="1" dirty="0" err="1" smtClean="0">
                <a:solidFill>
                  <a:srgbClr val="C00000"/>
                </a:solidFill>
              </a:rPr>
              <a:t>testing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dirty="0" smtClean="0"/>
              <a:t>: Mettre en œuvre un </a:t>
            </a:r>
            <a:r>
              <a:rPr lang="fr-FR" dirty="0" err="1" smtClean="0"/>
              <a:t>chatbot</a:t>
            </a:r>
            <a:r>
              <a:rPr lang="fr-FR" dirty="0" smtClean="0"/>
              <a:t> interactif qui fournit des informations détaillées sur différents sujets concernant le </a:t>
            </a:r>
            <a:r>
              <a:rPr lang="fr-FR" dirty="0" err="1" smtClean="0"/>
              <a:t>testing</a:t>
            </a:r>
            <a:r>
              <a:rPr lang="fr-FR" dirty="0" smtClean="0"/>
              <a:t> 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C00000"/>
                </a:solidFill>
              </a:rPr>
              <a:t>Suivi </a:t>
            </a:r>
            <a:r>
              <a:rPr lang="fr-FR" b="1" dirty="0">
                <a:solidFill>
                  <a:srgbClr val="C00000"/>
                </a:solidFill>
              </a:rPr>
              <a:t>et analyse de données </a:t>
            </a:r>
            <a:r>
              <a:rPr lang="fr-FR" dirty="0"/>
              <a:t>: Mettre en œuvre un </a:t>
            </a:r>
            <a:r>
              <a:rPr lang="fr-FR" dirty="0" smtClean="0"/>
              <a:t>Dashboard </a:t>
            </a:r>
            <a:r>
              <a:rPr lang="fr-FR" dirty="0"/>
              <a:t>complet pour suivre les états des demandes , les KPI (indicateurs) et les statistiques 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12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4088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cible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</a:t>
            </a:r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ressources de l’entité </a:t>
            </a:r>
            <a:r>
              <a:rPr lang="fr-FR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SoftwareTesting</a:t>
            </a:r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Gérer les demandes des autres ressources des projets , publier les réalisations et les documentations 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mettre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 jour l’état de la demande </a:t>
            </a: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 ressources des </a:t>
            </a: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projets (les responsables des pôles)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soumettre des demandes avec une description détaillée et claire tout en remplissant un formulaire dynamique , interagir avec le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concernant des informations sur le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fr-FR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collaborateurs externes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consulter la bibliothèque des réalisations , des documentations techniques , des articles et les tendances du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11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7251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esoins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attentes des utilisateurs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383617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Accès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 informations et réalisations de l’entité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SoftwareTesting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Une bibliothèque qui regroupe des documents , des articles , des tutoriels pour clarifier les réalisations de l’entité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Solliciter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offre de service en précisant leurs besoins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Gérer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demandes des projet et suivre leurs états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Avoir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 source d’informations fiable sur le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Avoir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réponses structurées sur des questions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Avoir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vue synthétique des KPI (indicateurs de performances)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44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tse1.mm.bing.net/th?id=OIP.2OsJCNO9z7BeR872bJXT_QHaE8&amp;pid=Api&amp;P=0&amp;h=1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8211"/>
            <a:ext cx="2571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Fonctionnalités clés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7280" y="2181910"/>
            <a:ext cx="10058400" cy="4023360"/>
          </a:xfrm>
        </p:spPr>
        <p:txBody>
          <a:bodyPr/>
          <a:lstStyle/>
          <a:p>
            <a:pPr marL="457200" indent="-457200">
              <a:buClrTx/>
              <a:buFont typeface="+mj-lt"/>
              <a:buAutoNum type="arabicPeriod"/>
            </a:pP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Gestion des demandes :  </a:t>
            </a:r>
          </a:p>
          <a:p>
            <a:pPr>
              <a:buClrTx/>
            </a:pP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Soumission </a:t>
            </a: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 demandes via un formulaire dynamique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Tx/>
            </a:pP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-&gt;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Suivi des états des demandes (en attente , en cours , traitée , archivée) .</a:t>
            </a:r>
          </a:p>
          <a:p>
            <a:pPr>
              <a:buClrTx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automatiques .</a:t>
            </a:r>
          </a:p>
          <a:p>
            <a:pPr>
              <a:buClrTx/>
            </a:pPr>
            <a:r>
              <a:rPr lang="fr-FR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Bibliothèque documentaire :</a:t>
            </a:r>
          </a:p>
          <a:p>
            <a:pPr>
              <a:buClrTx/>
            </a:pP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-&gt;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Consultation des réalisations et articles sur le </a:t>
            </a:r>
            <a:r>
              <a:rPr lang="fr-F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fr-FR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-&gt; </a:t>
            </a:r>
            <a:r>
              <a:rPr lang="fr-F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Recherche avancée avec filtres</a:t>
            </a:r>
          </a:p>
          <a:p>
            <a:pPr>
              <a:buClrTx/>
            </a:pPr>
            <a:r>
              <a:rPr lang="fr-F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fr-FR" b="1" dirty="0" smtClean="0">
                <a:solidFill>
                  <a:srgbClr val="C00000"/>
                </a:solidFill>
              </a:rPr>
              <a:t>              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36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5629</TotalTime>
  <Words>1335</Words>
  <Application>Microsoft Office PowerPoint</Application>
  <PresentationFormat>Grand écran</PresentationFormat>
  <Paragraphs>245</Paragraphs>
  <Slides>25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Fira Sans Extra Condensed Medium</vt:lpstr>
      <vt:lpstr>Fira Sans Medium</vt:lpstr>
      <vt:lpstr>Poppins</vt:lpstr>
      <vt:lpstr>Times New Roman</vt:lpstr>
      <vt:lpstr>Wingdings</vt:lpstr>
      <vt:lpstr>Rétrospective</vt:lpstr>
      <vt:lpstr>Mise en œuvre d’un portail web SoftwareTesting </vt:lpstr>
      <vt:lpstr>Contexte et problématique </vt:lpstr>
      <vt:lpstr>Fonctionnalités clés</vt:lpstr>
      <vt:lpstr>Contexte </vt:lpstr>
      <vt:lpstr>Problématique</vt:lpstr>
      <vt:lpstr>Objectifs du projet</vt:lpstr>
      <vt:lpstr>Public cible</vt:lpstr>
      <vt:lpstr>Besoins et attentes des utilisateurs</vt:lpstr>
      <vt:lpstr>Fonctionnalités clés </vt:lpstr>
      <vt:lpstr>Fonctionnalités clés </vt:lpstr>
      <vt:lpstr>Fonctionnalités Complémentaires</vt:lpstr>
      <vt:lpstr>Spécifications fonctionnelles</vt:lpstr>
      <vt:lpstr>Spécifications fonctionnelles</vt:lpstr>
      <vt:lpstr>Spécifications fonctionnelles</vt:lpstr>
      <vt:lpstr>Spécifications fonctionnelles</vt:lpstr>
      <vt:lpstr>Spécifications fonctionnelles</vt:lpstr>
      <vt:lpstr>Spécifications fonctionnelles</vt:lpstr>
      <vt:lpstr>Spécifications fonctionnelles</vt:lpstr>
      <vt:lpstr>Spécifications fonctionnelles</vt:lpstr>
      <vt:lpstr>Spécifications fonctionnelles</vt:lpstr>
      <vt:lpstr>Spécifications fonctionnelles</vt:lpstr>
      <vt:lpstr>Technologies </vt:lpstr>
      <vt:lpstr>Architecture de l’application </vt:lpstr>
      <vt:lpstr>Planification du projet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61</cp:revision>
  <dcterms:created xsi:type="dcterms:W3CDTF">2025-02-11T09:11:26Z</dcterms:created>
  <dcterms:modified xsi:type="dcterms:W3CDTF">2025-02-19T08:20:11Z</dcterms:modified>
</cp:coreProperties>
</file>