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Helvetica Neue" panose="02000503000000020004"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nane Bousfoul" initials="" lastIdx="2" clrIdx="0"/>
  <p:cmAuthor id="1" name="Jack Simpso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CA3242-4F16-4C53-A147-724396B84D3E}">
  <a:tblStyle styleId="{52CA3242-4F16-4C53-A147-724396B84D3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C"/>
          </a:solidFill>
        </a:fill>
      </a:tcStyle>
    </a:wholeTbl>
    <a:band1H>
      <a:tcTxStyle b="off" i="off"/>
      <a:tcStyle>
        <a:tcBdr/>
        <a:fill>
          <a:solidFill>
            <a:srgbClr val="CACDD6"/>
          </a:solidFill>
        </a:fill>
      </a:tcStyle>
    </a:band1H>
    <a:band2H>
      <a:tcTxStyle b="off" i="off"/>
      <a:tcStyle>
        <a:tcBdr/>
      </a:tcStyle>
    </a:band2H>
    <a:band1V>
      <a:tcTxStyle b="off" i="off"/>
      <a:tcStyle>
        <a:tcBdr/>
        <a:fill>
          <a:solidFill>
            <a:srgbClr val="CACDD6"/>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6" autoAdjust="0"/>
    <p:restoredTop sz="94694"/>
  </p:normalViewPr>
  <p:slideViewPr>
    <p:cSldViewPr snapToGrid="0">
      <p:cViewPr varScale="1">
        <p:scale>
          <a:sx n="139" d="100"/>
          <a:sy n="139" d="100"/>
        </p:scale>
        <p:origin x="168"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d43dda560_5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30d43dda560_5_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30d43dda560_5_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0d43dda560_5_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30d43dda560_5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4591625b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57" name="Google Shape;257;g2a4591625b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a4591625b3_1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64" name="Google Shape;264;g2a4591625b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0d43dda560_5_1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73" name="Google Shape;273;g30d43dda560_5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0efb9843c1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g30efb9843c1_0_69:notes"/>
          <p:cNvSpPr>
            <a:spLocks noGrp="1" noRot="1" noChangeAspect="1"/>
          </p:cNvSpPr>
          <p:nvPr>
            <p:ph type="sldImg" idx="2"/>
          </p:nvPr>
        </p:nvSpPr>
        <p:spPr>
          <a:xfrm>
            <a:off x="381794"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0f0493b898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g30f0493b898_0_127:notes"/>
          <p:cNvSpPr>
            <a:spLocks noGrp="1" noRot="1" noChangeAspect="1"/>
          </p:cNvSpPr>
          <p:nvPr>
            <p:ph type="sldImg" idx="2"/>
          </p:nvPr>
        </p:nvSpPr>
        <p:spPr>
          <a:xfrm>
            <a:off x="381794"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d43dda560_5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30d43dda560_5_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4" name="Google Shape;134;g30d43dda560_5_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0f0493b898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 name="Google Shape;154;g30f0493b898_0_2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efb9843c1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3" name="Google Shape;173;g30efb9843c1_0_4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d43dda560_5_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2" name="Google Shape;182;g30d43dda560_5_105:notes"/>
          <p:cNvSpPr>
            <a:spLocks noGrp="1" noRot="1" noChangeAspect="1"/>
          </p:cNvSpPr>
          <p:nvPr>
            <p:ph type="sldImg" idx="2"/>
          </p:nvPr>
        </p:nvSpPr>
        <p:spPr>
          <a:xfrm>
            <a:off x="381794"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0efb9843c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0efb9843c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0f0493b898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0f0493b89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0f0493b898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18" name="Google Shape;218;g30f0493b898_0_4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0f0493b898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7" name="Google Shape;227;g30f0493b898_0_8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4"/>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sldNum" idx="12"/>
          </p:nvPr>
        </p:nvSpPr>
        <p:spPr>
          <a:xfrm>
            <a:off x="427894" y="4553144"/>
            <a:ext cx="39309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792288" y="3600450"/>
            <a:ext cx="5486400" cy="42505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002D50"/>
              </a:buClr>
              <a:buSzPts val="1500"/>
              <a:buFont typeface="Helvetica Neue"/>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5"/>
          <p:cNvSpPr>
            <a:spLocks noGrp="1"/>
          </p:cNvSpPr>
          <p:nvPr>
            <p:ph type="pic" idx="2"/>
          </p:nvPr>
        </p:nvSpPr>
        <p:spPr>
          <a:xfrm>
            <a:off x="1792288" y="459581"/>
            <a:ext cx="5486400" cy="3086100"/>
          </a:xfrm>
          <a:prstGeom prst="rect">
            <a:avLst/>
          </a:prstGeom>
          <a:noFill/>
          <a:ln>
            <a:noFill/>
          </a:ln>
        </p:spPr>
      </p:sp>
      <p:sp>
        <p:nvSpPr>
          <p:cNvPr id="64" name="Google Shape;64;p15"/>
          <p:cNvSpPr txBox="1">
            <a:spLocks noGrp="1"/>
          </p:cNvSpPr>
          <p:nvPr>
            <p:ph type="body" idx="1"/>
          </p:nvPr>
        </p:nvSpPr>
        <p:spPr>
          <a:xfrm>
            <a:off x="1792288" y="4025503"/>
            <a:ext cx="5486400" cy="603647"/>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65" name="Google Shape;65;p15"/>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5"/>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sldNum" idx="12"/>
          </p:nvPr>
        </p:nvSpPr>
        <p:spPr>
          <a:xfrm>
            <a:off x="427894" y="4553144"/>
            <a:ext cx="39309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177"/>
            <a:ext cx="7772400" cy="1021556"/>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rgbClr val="002D50"/>
              </a:buClr>
              <a:buSzPts val="3000"/>
              <a:buFont typeface="Helvetica Neue"/>
              <a:buNone/>
              <a:defRPr sz="3000" b="1"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722313" y="2180035"/>
            <a:ext cx="7772400" cy="112514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300"/>
              </a:spcBef>
              <a:spcAft>
                <a:spcPts val="0"/>
              </a:spcAft>
              <a:buClr>
                <a:srgbClr val="888888"/>
              </a:buClr>
              <a:buSzPts val="1500"/>
              <a:buNone/>
              <a:defRPr sz="1500">
                <a:solidFill>
                  <a:srgbClr val="888888"/>
                </a:solidFill>
              </a:defRPr>
            </a:lvl1pPr>
            <a:lvl2pPr marL="914400" lvl="1" indent="-228600" algn="l">
              <a:lnSpc>
                <a:spcPct val="100000"/>
              </a:lnSpc>
              <a:spcBef>
                <a:spcPts val="300"/>
              </a:spcBef>
              <a:spcAft>
                <a:spcPts val="0"/>
              </a:spcAft>
              <a:buClr>
                <a:srgbClr val="888888"/>
              </a:buClr>
              <a:buSzPts val="1400"/>
              <a:buNone/>
              <a:defRPr sz="1400">
                <a:solidFill>
                  <a:srgbClr val="888888"/>
                </a:solidFill>
              </a:defRPr>
            </a:lvl2pPr>
            <a:lvl3pPr marL="1371600" lvl="2" indent="-228600" algn="l">
              <a:lnSpc>
                <a:spcPct val="100000"/>
              </a:lnSpc>
              <a:spcBef>
                <a:spcPts val="200"/>
              </a:spcBef>
              <a:spcAft>
                <a:spcPts val="0"/>
              </a:spcAft>
              <a:buClr>
                <a:srgbClr val="888888"/>
              </a:buClr>
              <a:buSzPts val="1200"/>
              <a:buNone/>
              <a:defRPr sz="1200">
                <a:solidFill>
                  <a:srgbClr val="888888"/>
                </a:solidFill>
              </a:defRPr>
            </a:lvl3pPr>
            <a:lvl4pPr marL="1828800" lvl="3" indent="-228600" algn="l">
              <a:lnSpc>
                <a:spcPct val="100000"/>
              </a:lnSpc>
              <a:spcBef>
                <a:spcPts val="200"/>
              </a:spcBef>
              <a:spcAft>
                <a:spcPts val="0"/>
              </a:spcAft>
              <a:buClr>
                <a:srgbClr val="888888"/>
              </a:buClr>
              <a:buSzPts val="1100"/>
              <a:buNone/>
              <a:defRPr sz="1100">
                <a:solidFill>
                  <a:srgbClr val="888888"/>
                </a:solidFill>
              </a:defRPr>
            </a:lvl4pPr>
            <a:lvl5pPr marL="2286000" lvl="4" indent="-228600" algn="l">
              <a:lnSpc>
                <a:spcPct val="100000"/>
              </a:lnSpc>
              <a:spcBef>
                <a:spcPts val="200"/>
              </a:spcBef>
              <a:spcAft>
                <a:spcPts val="0"/>
              </a:spcAft>
              <a:buClr>
                <a:srgbClr val="888888"/>
              </a:buClr>
              <a:buSzPts val="1100"/>
              <a:buNone/>
              <a:defRPr sz="1100">
                <a:solidFill>
                  <a:srgbClr val="888888"/>
                </a:solidFill>
              </a:defRPr>
            </a:lvl5pPr>
            <a:lvl6pPr marL="2743200" lvl="5" indent="-228600" algn="l">
              <a:lnSpc>
                <a:spcPct val="100000"/>
              </a:lnSpc>
              <a:spcBef>
                <a:spcPts val="200"/>
              </a:spcBef>
              <a:spcAft>
                <a:spcPts val="0"/>
              </a:spcAft>
              <a:buClr>
                <a:srgbClr val="888888"/>
              </a:buClr>
              <a:buSzPts val="1100"/>
              <a:buNone/>
              <a:defRPr sz="1100">
                <a:solidFill>
                  <a:srgbClr val="888888"/>
                </a:solidFill>
              </a:defRPr>
            </a:lvl6pPr>
            <a:lvl7pPr marL="3200400" lvl="6" indent="-228600" algn="l">
              <a:lnSpc>
                <a:spcPct val="100000"/>
              </a:lnSpc>
              <a:spcBef>
                <a:spcPts val="200"/>
              </a:spcBef>
              <a:spcAft>
                <a:spcPts val="0"/>
              </a:spcAft>
              <a:buClr>
                <a:srgbClr val="888888"/>
              </a:buClr>
              <a:buSzPts val="1100"/>
              <a:buNone/>
              <a:defRPr sz="1100">
                <a:solidFill>
                  <a:srgbClr val="888888"/>
                </a:solidFill>
              </a:defRPr>
            </a:lvl7pPr>
            <a:lvl8pPr marL="3657600" lvl="7" indent="-228600" algn="l">
              <a:lnSpc>
                <a:spcPct val="100000"/>
              </a:lnSpc>
              <a:spcBef>
                <a:spcPts val="200"/>
              </a:spcBef>
              <a:spcAft>
                <a:spcPts val="0"/>
              </a:spcAft>
              <a:buClr>
                <a:srgbClr val="888888"/>
              </a:buClr>
              <a:buSzPts val="1100"/>
              <a:buNone/>
              <a:defRPr sz="1100">
                <a:solidFill>
                  <a:srgbClr val="888888"/>
                </a:solidFill>
              </a:defRPr>
            </a:lvl8pPr>
            <a:lvl9pPr marL="4114800" lvl="8" indent="-228600" algn="l">
              <a:lnSpc>
                <a:spcPct val="100000"/>
              </a:lnSpc>
              <a:spcBef>
                <a:spcPts val="200"/>
              </a:spcBef>
              <a:spcAft>
                <a:spcPts val="0"/>
              </a:spcAft>
              <a:buClr>
                <a:srgbClr val="888888"/>
              </a:buClr>
              <a:buSzPts val="1100"/>
              <a:buNone/>
              <a:defRPr sz="1100">
                <a:solidFill>
                  <a:srgbClr val="888888"/>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13473" y="256327"/>
            <a:ext cx="8686426" cy="659225"/>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rgbClr val="002D5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7"/>
          <p:cNvSpPr txBox="1">
            <a:spLocks noGrp="1"/>
          </p:cNvSpPr>
          <p:nvPr>
            <p:ph type="body" idx="1"/>
          </p:nvPr>
        </p:nvSpPr>
        <p:spPr>
          <a:xfrm>
            <a:off x="213473" y="1004150"/>
            <a:ext cx="8686426" cy="3197034"/>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4"/>
        <p:cNvGrpSpPr/>
        <p:nvPr/>
      </p:nvGrpSpPr>
      <p:grpSpPr>
        <a:xfrm>
          <a:off x="0" y="0"/>
          <a:ext cx="0" cy="0"/>
          <a:chOff x="0" y="0"/>
          <a:chExt cx="0" cy="0"/>
        </a:xfrm>
      </p:grpSpPr>
      <p:sp>
        <p:nvSpPr>
          <p:cNvPr id="75" name="Google Shape;75;p18"/>
          <p:cNvSpPr txBox="1">
            <a:spLocks noGrp="1"/>
          </p:cNvSpPr>
          <p:nvPr>
            <p:ph type="ctrTitle"/>
          </p:nvPr>
        </p:nvSpPr>
        <p:spPr>
          <a:xfrm>
            <a:off x="427894" y="397575"/>
            <a:ext cx="5267656" cy="1298963"/>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chemeClr val="lt1"/>
              </a:buClr>
              <a:buSzPts val="2700"/>
              <a:buFont typeface="Helvetica Neue"/>
              <a:buNone/>
              <a:defRPr b="1" i="0">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8"/>
          <p:cNvSpPr txBox="1">
            <a:spLocks noGrp="1"/>
          </p:cNvSpPr>
          <p:nvPr>
            <p:ph type="subTitle" idx="1"/>
          </p:nvPr>
        </p:nvSpPr>
        <p:spPr>
          <a:xfrm>
            <a:off x="427894" y="1859523"/>
            <a:ext cx="5267655" cy="733955"/>
          </a:xfrm>
          <a:prstGeom prst="rect">
            <a:avLst/>
          </a:prstGeom>
          <a:noFill/>
          <a:ln>
            <a:noFill/>
          </a:ln>
        </p:spPr>
        <p:txBody>
          <a:bodyPr spcFirstLastPara="1" wrap="square" lIns="68575" tIns="34275" rIns="68575" bIns="34275" anchor="t" anchorCtr="0">
            <a:normAutofit/>
          </a:bodyPr>
          <a:lstStyle>
            <a:lvl1pPr lvl="0" algn="l">
              <a:lnSpc>
                <a:spcPct val="100000"/>
              </a:lnSpc>
              <a:spcBef>
                <a:spcPts val="500"/>
              </a:spcBef>
              <a:spcAft>
                <a:spcPts val="0"/>
              </a:spcAft>
              <a:buClr>
                <a:schemeClr val="lt1"/>
              </a:buClr>
              <a:buSzPts val="2300"/>
              <a:buNone/>
              <a:defRPr sz="2300" b="1" i="0">
                <a:solidFill>
                  <a:schemeClr val="lt1"/>
                </a:solidFill>
                <a:latin typeface="Helvetica Neue"/>
                <a:ea typeface="Helvetica Neue"/>
                <a:cs typeface="Helvetica Neue"/>
                <a:sym typeface="Helvetica Neue"/>
              </a:defRPr>
            </a:lvl1pPr>
            <a:lvl2pPr lvl="1" algn="ctr">
              <a:lnSpc>
                <a:spcPct val="100000"/>
              </a:lnSpc>
              <a:spcBef>
                <a:spcPts val="400"/>
              </a:spcBef>
              <a:spcAft>
                <a:spcPts val="0"/>
              </a:spcAft>
              <a:buClr>
                <a:srgbClr val="888888"/>
              </a:buClr>
              <a:buSzPts val="21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a:endParaRPr/>
          </a:p>
        </p:txBody>
      </p:sp>
      <p:sp>
        <p:nvSpPr>
          <p:cNvPr id="77" name="Google Shape;77;p18"/>
          <p:cNvSpPr txBox="1">
            <a:spLocks noGrp="1"/>
          </p:cNvSpPr>
          <p:nvPr>
            <p:ph type="sldNum" idx="12"/>
          </p:nvPr>
        </p:nvSpPr>
        <p:spPr>
          <a:xfrm>
            <a:off x="427894" y="4593486"/>
            <a:ext cx="39309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213473" y="256327"/>
            <a:ext cx="8686426" cy="659225"/>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rgbClr val="002D5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19"/>
          <p:cNvSpPr txBox="1">
            <a:spLocks noGrp="1"/>
          </p:cNvSpPr>
          <p:nvPr>
            <p:ph type="sldNum" idx="12"/>
          </p:nvPr>
        </p:nvSpPr>
        <p:spPr>
          <a:xfrm>
            <a:off x="427894" y="4553144"/>
            <a:ext cx="39309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213473" y="256327"/>
            <a:ext cx="8686426" cy="659225"/>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rgbClr val="002D5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20"/>
          <p:cNvSpPr txBox="1">
            <a:spLocks noGrp="1"/>
          </p:cNvSpPr>
          <p:nvPr>
            <p:ph type="body" idx="1"/>
          </p:nvPr>
        </p:nvSpPr>
        <p:spPr>
          <a:xfrm>
            <a:off x="457200" y="1200152"/>
            <a:ext cx="4038600" cy="3394472"/>
          </a:xfrm>
          <a:prstGeom prst="rect">
            <a:avLst/>
          </a:prstGeom>
          <a:noFill/>
          <a:ln>
            <a:noFill/>
          </a:ln>
        </p:spPr>
        <p:txBody>
          <a:bodyPr spcFirstLastPara="1" wrap="square" lIns="68575" tIns="34275" rIns="68575" bIns="34275" anchor="t" anchorCtr="0">
            <a:normAutofit/>
          </a:bodyPr>
          <a:lstStyle>
            <a:lvl1pPr marL="457200" lvl="0" indent="-361950" algn="l">
              <a:lnSpc>
                <a:spcPct val="100000"/>
              </a:lnSpc>
              <a:spcBef>
                <a:spcPts val="400"/>
              </a:spcBef>
              <a:spcAft>
                <a:spcPts val="0"/>
              </a:spcAft>
              <a:buClr>
                <a:schemeClr val="dk1"/>
              </a:buClr>
              <a:buSzPts val="2100"/>
              <a:buChar char="•"/>
              <a:defRPr sz="2100"/>
            </a:lvl1pPr>
            <a:lvl2pPr marL="914400" lvl="1" indent="-342900" algn="l">
              <a:lnSpc>
                <a:spcPct val="100000"/>
              </a:lnSpc>
              <a:spcBef>
                <a:spcPts val="40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7500" algn="l">
              <a:lnSpc>
                <a:spcPct val="100000"/>
              </a:lnSpc>
              <a:spcBef>
                <a:spcPts val="300"/>
              </a:spcBef>
              <a:spcAft>
                <a:spcPts val="0"/>
              </a:spcAft>
              <a:buClr>
                <a:schemeClr val="dk1"/>
              </a:buClr>
              <a:buSzPts val="1400"/>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a:endParaRPr/>
          </a:p>
        </p:txBody>
      </p:sp>
      <p:sp>
        <p:nvSpPr>
          <p:cNvPr id="84" name="Google Shape;84;p20"/>
          <p:cNvSpPr txBox="1">
            <a:spLocks noGrp="1"/>
          </p:cNvSpPr>
          <p:nvPr>
            <p:ph type="body" idx="2"/>
          </p:nvPr>
        </p:nvSpPr>
        <p:spPr>
          <a:xfrm>
            <a:off x="4648200" y="1200152"/>
            <a:ext cx="4038600" cy="3394472"/>
          </a:xfrm>
          <a:prstGeom prst="rect">
            <a:avLst/>
          </a:prstGeom>
          <a:noFill/>
          <a:ln>
            <a:noFill/>
          </a:ln>
        </p:spPr>
        <p:txBody>
          <a:bodyPr spcFirstLastPara="1" wrap="square" lIns="68575" tIns="34275" rIns="68575" bIns="34275" anchor="t" anchorCtr="0">
            <a:normAutofit/>
          </a:bodyPr>
          <a:lstStyle>
            <a:lvl1pPr marL="457200" lvl="0" indent="-361950" algn="l">
              <a:lnSpc>
                <a:spcPct val="100000"/>
              </a:lnSpc>
              <a:spcBef>
                <a:spcPts val="400"/>
              </a:spcBef>
              <a:spcAft>
                <a:spcPts val="0"/>
              </a:spcAft>
              <a:buClr>
                <a:schemeClr val="dk1"/>
              </a:buClr>
              <a:buSzPts val="2100"/>
              <a:buChar char="•"/>
              <a:defRPr sz="2100"/>
            </a:lvl1pPr>
            <a:lvl2pPr marL="914400" lvl="1" indent="-342900" algn="l">
              <a:lnSpc>
                <a:spcPct val="100000"/>
              </a:lnSpc>
              <a:spcBef>
                <a:spcPts val="40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7500" algn="l">
              <a:lnSpc>
                <a:spcPct val="100000"/>
              </a:lnSpc>
              <a:spcBef>
                <a:spcPts val="300"/>
              </a:spcBef>
              <a:spcAft>
                <a:spcPts val="0"/>
              </a:spcAft>
              <a:buClr>
                <a:schemeClr val="dk1"/>
              </a:buClr>
              <a:buSzPts val="1400"/>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a:endParaRPr/>
          </a:p>
        </p:txBody>
      </p:sp>
      <p:sp>
        <p:nvSpPr>
          <p:cNvPr id="85" name="Google Shape;85;p20"/>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6" name="Google Shape;86;p20"/>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7" name="Google Shape;87;p20"/>
          <p:cNvSpPr txBox="1">
            <a:spLocks noGrp="1"/>
          </p:cNvSpPr>
          <p:nvPr>
            <p:ph type="sldNum" idx="12"/>
          </p:nvPr>
        </p:nvSpPr>
        <p:spPr>
          <a:xfrm>
            <a:off x="427894" y="4553144"/>
            <a:ext cx="39309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213473" y="256327"/>
            <a:ext cx="8686426" cy="659225"/>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rgbClr val="002D50"/>
              </a:buClr>
              <a:buSzPts val="2700"/>
              <a:buFont typeface="Helvetica Neue"/>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21"/>
          <p:cNvSpPr txBox="1">
            <a:spLocks noGrp="1"/>
          </p:cNvSpPr>
          <p:nvPr>
            <p:ph type="body" idx="1"/>
          </p:nvPr>
        </p:nvSpPr>
        <p:spPr>
          <a:xfrm>
            <a:off x="457200" y="1151335"/>
            <a:ext cx="4040188" cy="479822"/>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91" name="Google Shape;91;p21"/>
          <p:cNvSpPr txBox="1">
            <a:spLocks noGrp="1"/>
          </p:cNvSpPr>
          <p:nvPr>
            <p:ph type="body" idx="2"/>
          </p:nvPr>
        </p:nvSpPr>
        <p:spPr>
          <a:xfrm>
            <a:off x="457200" y="1631156"/>
            <a:ext cx="4040188" cy="2963466"/>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a:endParaRPr/>
          </a:p>
        </p:txBody>
      </p:sp>
      <p:sp>
        <p:nvSpPr>
          <p:cNvPr id="92" name="Google Shape;92;p21"/>
          <p:cNvSpPr txBox="1">
            <a:spLocks noGrp="1"/>
          </p:cNvSpPr>
          <p:nvPr>
            <p:ph type="body" idx="3"/>
          </p:nvPr>
        </p:nvSpPr>
        <p:spPr>
          <a:xfrm>
            <a:off x="4645025" y="1151335"/>
            <a:ext cx="4041775" cy="479822"/>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93" name="Google Shape;93;p21"/>
          <p:cNvSpPr txBox="1">
            <a:spLocks noGrp="1"/>
          </p:cNvSpPr>
          <p:nvPr>
            <p:ph type="body" idx="4"/>
          </p:nvPr>
        </p:nvSpPr>
        <p:spPr>
          <a:xfrm>
            <a:off x="4645025" y="1631156"/>
            <a:ext cx="4041775" cy="2963466"/>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a:endParaRPr/>
          </a:p>
        </p:txBody>
      </p:sp>
      <p:sp>
        <p:nvSpPr>
          <p:cNvPr id="94" name="Google Shape;94;p21"/>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5" name="Google Shape;95;p21"/>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sldNum" idx="12"/>
          </p:nvPr>
        </p:nvSpPr>
        <p:spPr>
          <a:xfrm>
            <a:off x="427894" y="4553144"/>
            <a:ext cx="39309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213473" y="256327"/>
            <a:ext cx="8686426" cy="659225"/>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rgbClr val="002D5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22"/>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0" name="Google Shape;100;p22"/>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sldNum" idx="12"/>
          </p:nvPr>
        </p:nvSpPr>
        <p:spPr>
          <a:xfrm>
            <a:off x="427894" y="4553144"/>
            <a:ext cx="39309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457201" y="204788"/>
            <a:ext cx="3008313" cy="871538"/>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002D50"/>
              </a:buClr>
              <a:buSzPts val="1500"/>
              <a:buFont typeface="Helvetica Neue"/>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4" name="Google Shape;104;p23"/>
          <p:cNvSpPr txBox="1">
            <a:spLocks noGrp="1"/>
          </p:cNvSpPr>
          <p:nvPr>
            <p:ph type="body" idx="1"/>
          </p:nvPr>
        </p:nvSpPr>
        <p:spPr>
          <a:xfrm>
            <a:off x="3575050" y="204790"/>
            <a:ext cx="5111750" cy="4389835"/>
          </a:xfrm>
          <a:prstGeom prst="rect">
            <a:avLst/>
          </a:prstGeom>
          <a:noFill/>
          <a:ln>
            <a:noFill/>
          </a:ln>
        </p:spPr>
        <p:txBody>
          <a:bodyPr spcFirstLastPara="1" wrap="square" lIns="68575" tIns="34275" rIns="68575" bIns="34275"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61950" algn="l">
              <a:lnSpc>
                <a:spcPct val="100000"/>
              </a:lnSpc>
              <a:spcBef>
                <a:spcPts val="400"/>
              </a:spcBef>
              <a:spcAft>
                <a:spcPts val="0"/>
              </a:spcAft>
              <a:buClr>
                <a:schemeClr val="dk1"/>
              </a:buClr>
              <a:buSzPts val="2100"/>
              <a:buChar char="–"/>
              <a:defRPr sz="2100"/>
            </a:lvl2pPr>
            <a:lvl3pPr marL="1371600" lvl="2" indent="-342900" algn="l">
              <a:lnSpc>
                <a:spcPct val="100000"/>
              </a:lnSpc>
              <a:spcBef>
                <a:spcPts val="400"/>
              </a:spcBef>
              <a:spcAft>
                <a:spcPts val="0"/>
              </a:spcAft>
              <a:buClr>
                <a:schemeClr val="dk1"/>
              </a:buClr>
              <a:buSzPts val="1800"/>
              <a:buChar char="•"/>
              <a:defRPr sz="1800"/>
            </a:lvl3pPr>
            <a:lvl4pPr marL="1828800" lvl="3" indent="-323850" algn="l">
              <a:lnSpc>
                <a:spcPct val="100000"/>
              </a:lnSpc>
              <a:spcBef>
                <a:spcPts val="300"/>
              </a:spcBef>
              <a:spcAft>
                <a:spcPts val="0"/>
              </a:spcAft>
              <a:buClr>
                <a:schemeClr val="dk1"/>
              </a:buClr>
              <a:buSzPts val="1500"/>
              <a:buChar char="–"/>
              <a:defRPr sz="1500"/>
            </a:lvl4pPr>
            <a:lvl5pPr marL="2286000" lvl="4" indent="-323850" algn="l">
              <a:lnSpc>
                <a:spcPct val="100000"/>
              </a:lnSpc>
              <a:spcBef>
                <a:spcPts val="3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105" name="Google Shape;105;p23"/>
          <p:cNvSpPr txBox="1">
            <a:spLocks noGrp="1"/>
          </p:cNvSpPr>
          <p:nvPr>
            <p:ph type="body" idx="2"/>
          </p:nvPr>
        </p:nvSpPr>
        <p:spPr>
          <a:xfrm>
            <a:off x="457201" y="1076327"/>
            <a:ext cx="3008313" cy="3518297"/>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106" name="Google Shape;106;p23"/>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7" name="Google Shape;107;p23"/>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sldNum" idx="12"/>
          </p:nvPr>
        </p:nvSpPr>
        <p:spPr>
          <a:xfrm>
            <a:off x="427894" y="4553144"/>
            <a:ext cx="39309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a:off x="213473" y="256327"/>
            <a:ext cx="8686426" cy="659225"/>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rgbClr val="002D5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24"/>
          <p:cNvSpPr txBox="1">
            <a:spLocks noGrp="1"/>
          </p:cNvSpPr>
          <p:nvPr>
            <p:ph type="body" idx="1"/>
          </p:nvPr>
        </p:nvSpPr>
        <p:spPr>
          <a:xfrm rot="5400000">
            <a:off x="2958168" y="-1740546"/>
            <a:ext cx="3197034" cy="8686426"/>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12" name="Google Shape;112;p24"/>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3" name="Google Shape;113;p24"/>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4" name="Google Shape;114;p24"/>
          <p:cNvSpPr txBox="1">
            <a:spLocks noGrp="1"/>
          </p:cNvSpPr>
          <p:nvPr>
            <p:ph type="sldNum" idx="12"/>
          </p:nvPr>
        </p:nvSpPr>
        <p:spPr>
          <a:xfrm>
            <a:off x="427894" y="4553144"/>
            <a:ext cx="39309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5"/>
        <p:cNvGrpSpPr/>
        <p:nvPr/>
      </p:nvGrpSpPr>
      <p:grpSpPr>
        <a:xfrm>
          <a:off x="0" y="0"/>
          <a:ext cx="0" cy="0"/>
          <a:chOff x="0" y="0"/>
          <a:chExt cx="0" cy="0"/>
        </a:xfrm>
      </p:grpSpPr>
      <p:sp>
        <p:nvSpPr>
          <p:cNvPr id="116" name="Google Shape;116;p25"/>
          <p:cNvSpPr txBox="1">
            <a:spLocks noGrp="1"/>
          </p:cNvSpPr>
          <p:nvPr>
            <p:ph type="title"/>
          </p:nvPr>
        </p:nvSpPr>
        <p:spPr>
          <a:xfrm rot="5400000">
            <a:off x="5463779" y="1371603"/>
            <a:ext cx="4388644" cy="2057400"/>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rgbClr val="002D5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p25"/>
          <p:cNvSpPr txBox="1">
            <a:spLocks noGrp="1"/>
          </p:cNvSpPr>
          <p:nvPr>
            <p:ph type="body" idx="1"/>
          </p:nvPr>
        </p:nvSpPr>
        <p:spPr>
          <a:xfrm rot="5400000">
            <a:off x="1272778" y="-609598"/>
            <a:ext cx="4388644" cy="60198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18" name="Google Shape;118;p25"/>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9" name="Google Shape;119;p25"/>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0" name="Google Shape;120;p25"/>
          <p:cNvSpPr txBox="1">
            <a:spLocks noGrp="1"/>
          </p:cNvSpPr>
          <p:nvPr>
            <p:ph type="sldNum" idx="12"/>
          </p:nvPr>
        </p:nvSpPr>
        <p:spPr>
          <a:xfrm>
            <a:off x="427894" y="4553144"/>
            <a:ext cx="39309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1" y="4537007"/>
            <a:ext cx="9157815" cy="606493"/>
          </a:xfrm>
          <a:prstGeom prst="rect">
            <a:avLst/>
          </a:prstGeom>
          <a:solidFill>
            <a:srgbClr val="041E42"/>
          </a:solidFill>
          <a:ln w="9525" cap="flat" cmpd="sng">
            <a:solidFill>
              <a:srgbClr val="00387C"/>
            </a:solidFill>
            <a:prstDash val="solid"/>
            <a:round/>
            <a:headEnd type="none" w="sm" len="sm"/>
            <a:tailEnd type="none" w="sm" len="sm"/>
          </a:ln>
          <a:effectLst>
            <a:outerShdw blurRad="40000" dist="23000" dir="5400000" rotWithShape="0">
              <a:srgbClr val="000000">
                <a:alpha val="3333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52" name="Google Shape;52;p13"/>
          <p:cNvSpPr txBox="1">
            <a:spLocks noGrp="1"/>
          </p:cNvSpPr>
          <p:nvPr>
            <p:ph type="title"/>
          </p:nvPr>
        </p:nvSpPr>
        <p:spPr>
          <a:xfrm>
            <a:off x="213473" y="256327"/>
            <a:ext cx="8686426" cy="659225"/>
          </a:xfrm>
          <a:prstGeom prst="rect">
            <a:avLst/>
          </a:prstGeom>
          <a:noFill/>
          <a:ln>
            <a:noFill/>
          </a:ln>
        </p:spPr>
        <p:txBody>
          <a:bodyPr spcFirstLastPara="1" wrap="square" lIns="68575" tIns="34275" rIns="68575" bIns="34275" anchor="t" anchorCtr="0">
            <a:normAutofit/>
          </a:bodyPr>
          <a:lstStyle>
            <a:lvl1pPr marR="0" lvl="0" algn="l" rtl="0">
              <a:lnSpc>
                <a:spcPct val="100000"/>
              </a:lnSpc>
              <a:spcBef>
                <a:spcPts val="0"/>
              </a:spcBef>
              <a:spcAft>
                <a:spcPts val="0"/>
              </a:spcAft>
              <a:buClr>
                <a:srgbClr val="002D50"/>
              </a:buClr>
              <a:buSzPts val="2700"/>
              <a:buFont typeface="Helvetica Neue"/>
              <a:buNone/>
              <a:defRPr sz="2700" b="1" i="0" u="none" strike="noStrike" cap="none">
                <a:solidFill>
                  <a:srgbClr val="002D5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213473" y="1004150"/>
            <a:ext cx="8686426" cy="3197034"/>
          </a:xfrm>
          <a:prstGeom prst="rect">
            <a:avLst/>
          </a:prstGeom>
          <a:noFill/>
          <a:ln>
            <a:noFill/>
          </a:ln>
        </p:spPr>
        <p:txBody>
          <a:bodyPr spcFirstLastPara="1" wrap="square" lIns="68575" tIns="34275" rIns="68575" bIns="34275" anchor="t" anchorCtr="0">
            <a:normAutofit/>
          </a:bodyPr>
          <a:lstStyle>
            <a:lvl1pPr marL="457200" marR="0" lvl="0"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sldNum" idx="12"/>
          </p:nvPr>
        </p:nvSpPr>
        <p:spPr>
          <a:xfrm>
            <a:off x="427894" y="4553144"/>
            <a:ext cx="393097" cy="273844"/>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pic>
        <p:nvPicPr>
          <p:cNvPr id="55" name="Google Shape;55;p13"/>
          <p:cNvPicPr preferRelativeResize="0"/>
          <p:nvPr/>
        </p:nvPicPr>
        <p:blipFill rotWithShape="1">
          <a:blip r:embed="rId14">
            <a:alphaModFix/>
          </a:blip>
          <a:srcRect/>
          <a:stretch/>
        </p:blipFill>
        <p:spPr>
          <a:xfrm>
            <a:off x="6598628" y="4778444"/>
            <a:ext cx="2300671" cy="167860"/>
          </a:xfrm>
          <a:prstGeom prst="rect">
            <a:avLst/>
          </a:prstGeom>
          <a:noFill/>
          <a:ln>
            <a:noFill/>
          </a:ln>
        </p:spPr>
      </p:pic>
      <p:sp>
        <p:nvSpPr>
          <p:cNvPr id="56" name="Google Shape;56;p13"/>
          <p:cNvSpPr/>
          <p:nvPr/>
        </p:nvSpPr>
        <p:spPr>
          <a:xfrm>
            <a:off x="-1" y="4467484"/>
            <a:ext cx="9144001" cy="69523"/>
          </a:xfrm>
          <a:prstGeom prst="rect">
            <a:avLst/>
          </a:prstGeom>
          <a:solidFill>
            <a:srgbClr val="BBBCBC"/>
          </a:solidFill>
          <a:ln>
            <a:noFill/>
          </a:ln>
          <a:effectLst>
            <a:outerShdw blurRad="40000" dist="23000" dir="5400000" rotWithShape="0">
              <a:srgbClr val="000000">
                <a:alpha val="3333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hdr.undp.org/reports-and-publications/2020-human-development-report/data-readers-guide"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hyperlink" Target="https://hdr.undp.org/data-center/documentation-and-download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6"/>
          <p:cNvSpPr/>
          <p:nvPr/>
        </p:nvSpPr>
        <p:spPr>
          <a:xfrm>
            <a:off x="-1" y="1091606"/>
            <a:ext cx="9143906" cy="4056975"/>
          </a:xfrm>
          <a:prstGeom prst="rect">
            <a:avLst/>
          </a:prstGeom>
          <a:solidFill>
            <a:srgbClr val="041E42"/>
          </a:solidFill>
          <a:ln w="9525" cap="flat" cmpd="sng">
            <a:solidFill>
              <a:srgbClr val="00387C"/>
            </a:solidFill>
            <a:prstDash val="solid"/>
            <a:round/>
            <a:headEnd type="none" w="sm" len="sm"/>
            <a:tailEnd type="none" w="sm" len="sm"/>
          </a:ln>
          <a:effectLst>
            <a:outerShdw blurRad="40000" dist="23000" dir="5400000" rotWithShape="0">
              <a:srgbClr val="000000">
                <a:alpha val="3333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7" name="Google Shape;127;p26"/>
          <p:cNvSpPr/>
          <p:nvPr/>
        </p:nvSpPr>
        <p:spPr>
          <a:xfrm>
            <a:off x="-1" y="1022081"/>
            <a:ext cx="9143906" cy="69525"/>
          </a:xfrm>
          <a:prstGeom prst="rect">
            <a:avLst/>
          </a:prstGeom>
          <a:solidFill>
            <a:srgbClr val="63666A"/>
          </a:solidFill>
          <a:ln>
            <a:noFill/>
          </a:ln>
          <a:effectLst>
            <a:outerShdw blurRad="40000" dist="23000" dir="5400000" rotWithShape="0">
              <a:srgbClr val="000000">
                <a:alpha val="3333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8" name="Google Shape;128;p26"/>
          <p:cNvSpPr txBox="1"/>
          <p:nvPr/>
        </p:nvSpPr>
        <p:spPr>
          <a:xfrm>
            <a:off x="857172" y="2299378"/>
            <a:ext cx="7555500" cy="5478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2400"/>
              </a:spcBef>
              <a:spcAft>
                <a:spcPts val="0"/>
              </a:spcAft>
              <a:buClr>
                <a:schemeClr val="dk1"/>
              </a:buClr>
              <a:buSzPts val="1100"/>
              <a:buFont typeface="Arial"/>
              <a:buNone/>
            </a:pPr>
            <a:r>
              <a:rPr lang="en" sz="2300" b="1" dirty="0">
                <a:solidFill>
                  <a:schemeClr val="lt1"/>
                </a:solidFill>
              </a:rPr>
              <a:t>Simple and Multiple Linear Regression Analysis of Life Expectancy</a:t>
            </a:r>
            <a:endParaRPr sz="2300" b="1" dirty="0">
              <a:solidFill>
                <a:schemeClr val="lt1"/>
              </a:solidFill>
            </a:endParaRPr>
          </a:p>
          <a:p>
            <a:pPr marL="0" marR="0" lvl="0" indent="0" algn="l" rtl="0">
              <a:lnSpc>
                <a:spcPct val="100000"/>
              </a:lnSpc>
              <a:spcBef>
                <a:spcPts val="600"/>
              </a:spcBef>
              <a:spcAft>
                <a:spcPts val="0"/>
              </a:spcAft>
              <a:buNone/>
            </a:pPr>
            <a:endParaRPr sz="2100" b="1" dirty="0">
              <a:solidFill>
                <a:schemeClr val="lt1"/>
              </a:solidFill>
              <a:latin typeface="Helvetica Neue"/>
              <a:ea typeface="Helvetica Neue"/>
              <a:cs typeface="Helvetica Neue"/>
              <a:sym typeface="Helvetica Neue"/>
            </a:endParaRPr>
          </a:p>
        </p:txBody>
      </p:sp>
      <p:pic>
        <p:nvPicPr>
          <p:cNvPr id="129" name="Google Shape;129;p26"/>
          <p:cNvPicPr preferRelativeResize="0"/>
          <p:nvPr/>
        </p:nvPicPr>
        <p:blipFill rotWithShape="1">
          <a:blip r:embed="rId3">
            <a:alphaModFix/>
          </a:blip>
          <a:srcRect/>
          <a:stretch/>
        </p:blipFill>
        <p:spPr>
          <a:xfrm>
            <a:off x="5587592" y="473798"/>
            <a:ext cx="3146226" cy="229553"/>
          </a:xfrm>
          <a:prstGeom prst="rect">
            <a:avLst/>
          </a:prstGeom>
          <a:noFill/>
          <a:ln>
            <a:noFill/>
          </a:ln>
        </p:spPr>
      </p:pic>
      <p:sp>
        <p:nvSpPr>
          <p:cNvPr id="130" name="Google Shape;130;p26"/>
          <p:cNvSpPr txBox="1"/>
          <p:nvPr/>
        </p:nvSpPr>
        <p:spPr>
          <a:xfrm>
            <a:off x="967175" y="3436038"/>
            <a:ext cx="23754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rPr>
              <a:t>10/29/2024</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38" name="Google Shape;238;p35"/>
          <p:cNvGrpSpPr/>
          <p:nvPr/>
        </p:nvGrpSpPr>
        <p:grpSpPr>
          <a:xfrm>
            <a:off x="362592" y="817836"/>
            <a:ext cx="7919504" cy="724407"/>
            <a:chOff x="366372" y="1181226"/>
            <a:chExt cx="10556589" cy="965876"/>
          </a:xfrm>
        </p:grpSpPr>
        <p:grpSp>
          <p:nvGrpSpPr>
            <p:cNvPr id="239" name="Google Shape;239;p35"/>
            <p:cNvGrpSpPr/>
            <p:nvPr/>
          </p:nvGrpSpPr>
          <p:grpSpPr>
            <a:xfrm>
              <a:off x="366372" y="1181226"/>
              <a:ext cx="10556589" cy="334932"/>
              <a:chOff x="366372" y="1181226"/>
              <a:chExt cx="10556589" cy="334932"/>
            </a:xfrm>
          </p:grpSpPr>
          <p:sp>
            <p:nvSpPr>
              <p:cNvPr id="240" name="Google Shape;240;p35"/>
              <p:cNvSpPr/>
              <p:nvPr/>
            </p:nvSpPr>
            <p:spPr>
              <a:xfrm>
                <a:off x="407361" y="1181226"/>
                <a:ext cx="4863886" cy="33493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2060"/>
                    </a:solidFill>
                    <a:latin typeface="Arial"/>
                    <a:ea typeface="Arial"/>
                    <a:cs typeface="Arial"/>
                    <a:sym typeface="Arial"/>
                  </a:rPr>
                  <a:t>Analysis Objective</a:t>
                </a:r>
                <a:endParaRPr sz="1200" b="0" i="0" u="none" strike="noStrike" cap="none">
                  <a:solidFill>
                    <a:srgbClr val="000000"/>
                  </a:solidFill>
                  <a:latin typeface="Arial"/>
                  <a:ea typeface="Arial"/>
                  <a:cs typeface="Arial"/>
                  <a:sym typeface="Arial"/>
                </a:endParaRPr>
              </a:p>
            </p:txBody>
          </p:sp>
          <p:cxnSp>
            <p:nvCxnSpPr>
              <p:cNvPr id="241" name="Google Shape;241;p35"/>
              <p:cNvCxnSpPr/>
              <p:nvPr/>
            </p:nvCxnSpPr>
            <p:spPr>
              <a:xfrm>
                <a:off x="366372" y="1516158"/>
                <a:ext cx="10556589" cy="0"/>
              </a:xfrm>
              <a:prstGeom prst="straightConnector1">
                <a:avLst/>
              </a:prstGeom>
              <a:noFill/>
              <a:ln w="9525" cap="flat" cmpd="sng">
                <a:solidFill>
                  <a:srgbClr val="002060">
                    <a:alpha val="49019"/>
                  </a:srgbClr>
                </a:solidFill>
                <a:prstDash val="solid"/>
                <a:round/>
                <a:headEnd type="none" w="sm" len="sm"/>
                <a:tailEnd type="none" w="sm" len="sm"/>
              </a:ln>
            </p:spPr>
          </p:cxnSp>
        </p:grpSp>
        <p:sp>
          <p:nvSpPr>
            <p:cNvPr id="242" name="Google Shape;242;p35"/>
            <p:cNvSpPr txBox="1"/>
            <p:nvPr/>
          </p:nvSpPr>
          <p:spPr>
            <a:xfrm>
              <a:off x="512064" y="1585450"/>
              <a:ext cx="10410896" cy="561652"/>
            </a:xfrm>
            <a:prstGeom prst="rect">
              <a:avLst/>
            </a:prstGeom>
            <a:noFill/>
            <a:ln>
              <a:noFill/>
            </a:ln>
          </p:spPr>
          <p:txBody>
            <a:bodyPr spcFirstLastPara="1" wrap="square" lIns="68575" tIns="34275" rIns="68575" bIns="34275" anchor="t" anchorCtr="0">
              <a:spAutoFit/>
            </a:bodyPr>
            <a:lstStyle/>
            <a:p>
              <a:pPr marL="215900" marR="0" lvl="6" indent="-209550" algn="l" rtl="0">
                <a:lnSpc>
                  <a:spcPct val="100000"/>
                </a:lnSpc>
                <a:spcBef>
                  <a:spcPts val="200"/>
                </a:spcBef>
                <a:spcAft>
                  <a:spcPts val="0"/>
                </a:spcAft>
                <a:buClr>
                  <a:srgbClr val="000000"/>
                </a:buClr>
                <a:buSzPts val="900"/>
                <a:buFont typeface="Arial"/>
                <a:buChar char="•"/>
              </a:pPr>
              <a:r>
                <a:rPr lang="en" sz="1100" b="0" i="0" u="none" strike="noStrike" cap="none">
                  <a:solidFill>
                    <a:srgbClr val="000000"/>
                  </a:solidFill>
                  <a:latin typeface="Arial"/>
                  <a:ea typeface="Arial"/>
                  <a:cs typeface="Arial"/>
                  <a:sym typeface="Arial"/>
                </a:rPr>
                <a:t>The analysis aims to identify and measure potential relationships between a set of social, economic, and public health related variables and a country’s average life expectancy using multiple linear regression.</a:t>
              </a:r>
              <a:endParaRPr sz="1100"/>
            </a:p>
          </p:txBody>
        </p:sp>
      </p:grpSp>
      <p:grpSp>
        <p:nvGrpSpPr>
          <p:cNvPr id="243" name="Google Shape;243;p35"/>
          <p:cNvGrpSpPr/>
          <p:nvPr/>
        </p:nvGrpSpPr>
        <p:grpSpPr>
          <a:xfrm>
            <a:off x="362592" y="1853880"/>
            <a:ext cx="7919506" cy="1439643"/>
            <a:chOff x="366372" y="2805017"/>
            <a:chExt cx="10556592" cy="1919524"/>
          </a:xfrm>
        </p:grpSpPr>
        <p:sp>
          <p:nvSpPr>
            <p:cNvPr id="244" name="Google Shape;244;p35"/>
            <p:cNvSpPr txBox="1"/>
            <p:nvPr/>
          </p:nvSpPr>
          <p:spPr>
            <a:xfrm>
              <a:off x="512064" y="3367010"/>
              <a:ext cx="10410896" cy="914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nvGrpSpPr>
            <p:cNvPr id="245" name="Google Shape;245;p35"/>
            <p:cNvGrpSpPr/>
            <p:nvPr/>
          </p:nvGrpSpPr>
          <p:grpSpPr>
            <a:xfrm>
              <a:off x="366372" y="2805017"/>
              <a:ext cx="10556589" cy="334932"/>
              <a:chOff x="366372" y="1181226"/>
              <a:chExt cx="10556589" cy="334932"/>
            </a:xfrm>
          </p:grpSpPr>
          <p:sp>
            <p:nvSpPr>
              <p:cNvPr id="246" name="Google Shape;246;p35"/>
              <p:cNvSpPr/>
              <p:nvPr/>
            </p:nvSpPr>
            <p:spPr>
              <a:xfrm>
                <a:off x="407361" y="1181226"/>
                <a:ext cx="4863900" cy="334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2060"/>
                    </a:solidFill>
                    <a:latin typeface="Arial"/>
                    <a:ea typeface="Arial"/>
                    <a:cs typeface="Arial"/>
                    <a:sym typeface="Arial"/>
                  </a:rPr>
                  <a:t>Variable Selection Approach</a:t>
                </a:r>
                <a:endParaRPr sz="1200" b="0" i="0" u="none" strike="noStrike" cap="none">
                  <a:solidFill>
                    <a:srgbClr val="000000"/>
                  </a:solidFill>
                  <a:latin typeface="Arial"/>
                  <a:ea typeface="Arial"/>
                  <a:cs typeface="Arial"/>
                  <a:sym typeface="Arial"/>
                </a:endParaRPr>
              </a:p>
            </p:txBody>
          </p:sp>
          <p:cxnSp>
            <p:nvCxnSpPr>
              <p:cNvPr id="247" name="Google Shape;247;p35"/>
              <p:cNvCxnSpPr/>
              <p:nvPr/>
            </p:nvCxnSpPr>
            <p:spPr>
              <a:xfrm>
                <a:off x="366372" y="1516158"/>
                <a:ext cx="10556589" cy="0"/>
              </a:xfrm>
              <a:prstGeom prst="straightConnector1">
                <a:avLst/>
              </a:prstGeom>
              <a:noFill/>
              <a:ln w="9525" cap="flat" cmpd="sng">
                <a:solidFill>
                  <a:srgbClr val="002060">
                    <a:alpha val="49019"/>
                  </a:srgbClr>
                </a:solidFill>
                <a:prstDash val="solid"/>
                <a:round/>
                <a:headEnd type="none" w="sm" len="sm"/>
                <a:tailEnd type="none" w="sm" len="sm"/>
              </a:ln>
            </p:spPr>
          </p:cxnSp>
        </p:grpSp>
        <p:sp>
          <p:nvSpPr>
            <p:cNvPr id="248" name="Google Shape;248;p35"/>
            <p:cNvSpPr txBox="1"/>
            <p:nvPr/>
          </p:nvSpPr>
          <p:spPr>
            <a:xfrm>
              <a:off x="512064" y="3209241"/>
              <a:ext cx="10410900" cy="1515300"/>
            </a:xfrm>
            <a:prstGeom prst="rect">
              <a:avLst/>
            </a:prstGeom>
            <a:noFill/>
            <a:ln>
              <a:noFill/>
            </a:ln>
          </p:spPr>
          <p:txBody>
            <a:bodyPr spcFirstLastPara="1" wrap="square" lIns="68575" tIns="34275" rIns="68575" bIns="34275" anchor="t" anchorCtr="0">
              <a:spAutoFit/>
            </a:bodyPr>
            <a:lstStyle/>
            <a:p>
              <a:pPr marL="215900" marR="0" lvl="6" indent="-222250" algn="l" rtl="0">
                <a:lnSpc>
                  <a:spcPct val="100000"/>
                </a:lnSpc>
                <a:spcBef>
                  <a:spcPts val="20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Variables were considered for analysis based on their likelihood to have a significant relationship with the outcome variable - life expectancy.</a:t>
              </a:r>
              <a:endParaRPr sz="1100"/>
            </a:p>
            <a:p>
              <a:pPr marL="215900" marR="0" lvl="6" indent="-222250" algn="l" rtl="0">
                <a:lnSpc>
                  <a:spcPct val="100000"/>
                </a:lnSpc>
                <a:spcBef>
                  <a:spcPts val="20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Highly correlated variables were excluded from the analysis. (Ex. total population and the various population variables stratified by age).</a:t>
              </a:r>
              <a:endParaRPr sz="1100"/>
            </a:p>
            <a:p>
              <a:pPr marL="215900" marR="0" lvl="6" indent="-222250" algn="l" rtl="0">
                <a:lnSpc>
                  <a:spcPct val="100000"/>
                </a:lnSpc>
                <a:spcBef>
                  <a:spcPts val="20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Confounding variables were included intentionally to add depth and improve the estimation of possible relationships. (Ex. Total GDP, Depth of Food Deficit)</a:t>
              </a:r>
              <a:endParaRPr sz="1100"/>
            </a:p>
          </p:txBody>
        </p:sp>
      </p:grpSp>
      <p:grpSp>
        <p:nvGrpSpPr>
          <p:cNvPr id="249" name="Google Shape;249;p35"/>
          <p:cNvGrpSpPr/>
          <p:nvPr/>
        </p:nvGrpSpPr>
        <p:grpSpPr>
          <a:xfrm>
            <a:off x="362591" y="3571031"/>
            <a:ext cx="7919506" cy="711093"/>
            <a:chOff x="366371" y="4828750"/>
            <a:chExt cx="10556592" cy="948124"/>
          </a:xfrm>
        </p:grpSpPr>
        <p:grpSp>
          <p:nvGrpSpPr>
            <p:cNvPr id="250" name="Google Shape;250;p35"/>
            <p:cNvGrpSpPr/>
            <p:nvPr/>
          </p:nvGrpSpPr>
          <p:grpSpPr>
            <a:xfrm>
              <a:off x="366371" y="4828750"/>
              <a:ext cx="10556589" cy="334932"/>
              <a:chOff x="366372" y="1181226"/>
              <a:chExt cx="10556589" cy="334932"/>
            </a:xfrm>
          </p:grpSpPr>
          <p:sp>
            <p:nvSpPr>
              <p:cNvPr id="251" name="Google Shape;251;p35"/>
              <p:cNvSpPr/>
              <p:nvPr/>
            </p:nvSpPr>
            <p:spPr>
              <a:xfrm>
                <a:off x="407361" y="1181226"/>
                <a:ext cx="4863886" cy="33493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n" sz="1200" b="1" i="0" u="none" strike="noStrike" cap="none">
                    <a:solidFill>
                      <a:srgbClr val="002060"/>
                    </a:solidFill>
                    <a:latin typeface="Arial"/>
                    <a:ea typeface="Arial"/>
                    <a:cs typeface="Arial"/>
                    <a:sym typeface="Arial"/>
                  </a:rPr>
                  <a:t>Final Explanatory Variables</a:t>
                </a:r>
                <a:endParaRPr sz="1200" b="1" i="0" u="none" strike="noStrike" cap="none">
                  <a:solidFill>
                    <a:srgbClr val="002060"/>
                  </a:solidFill>
                  <a:latin typeface="Arial"/>
                  <a:ea typeface="Arial"/>
                  <a:cs typeface="Arial"/>
                  <a:sym typeface="Arial"/>
                </a:endParaRPr>
              </a:p>
            </p:txBody>
          </p:sp>
          <p:cxnSp>
            <p:nvCxnSpPr>
              <p:cNvPr id="252" name="Google Shape;252;p35"/>
              <p:cNvCxnSpPr/>
              <p:nvPr/>
            </p:nvCxnSpPr>
            <p:spPr>
              <a:xfrm>
                <a:off x="366372" y="1516158"/>
                <a:ext cx="10556589" cy="0"/>
              </a:xfrm>
              <a:prstGeom prst="straightConnector1">
                <a:avLst/>
              </a:prstGeom>
              <a:noFill/>
              <a:ln w="9525" cap="flat" cmpd="sng">
                <a:solidFill>
                  <a:srgbClr val="002060">
                    <a:alpha val="49019"/>
                  </a:srgbClr>
                </a:solidFill>
                <a:prstDash val="solid"/>
                <a:round/>
                <a:headEnd type="none" w="sm" len="sm"/>
                <a:tailEnd type="none" w="sm" len="sm"/>
              </a:ln>
            </p:spPr>
          </p:cxnSp>
        </p:grpSp>
        <p:sp>
          <p:nvSpPr>
            <p:cNvPr id="253" name="Google Shape;253;p35"/>
            <p:cNvSpPr txBox="1"/>
            <p:nvPr/>
          </p:nvSpPr>
          <p:spPr>
            <a:xfrm>
              <a:off x="512063" y="5232974"/>
              <a:ext cx="10410900" cy="543900"/>
            </a:xfrm>
            <a:prstGeom prst="rect">
              <a:avLst/>
            </a:prstGeom>
            <a:noFill/>
            <a:ln>
              <a:noFill/>
            </a:ln>
          </p:spPr>
          <p:txBody>
            <a:bodyPr spcFirstLastPara="1" wrap="square" lIns="68575" tIns="34275" rIns="68575" bIns="34275" anchor="t" anchorCtr="0">
              <a:spAutoFit/>
            </a:bodyPr>
            <a:lstStyle/>
            <a:p>
              <a:pPr marL="127000" marR="0" lvl="0" indent="-120650" algn="l" rtl="0">
                <a:lnSpc>
                  <a:spcPct val="100000"/>
                </a:lnSpc>
                <a:spcBef>
                  <a:spcPts val="0"/>
                </a:spcBef>
                <a:spcAft>
                  <a:spcPts val="0"/>
                </a:spcAft>
                <a:buClr>
                  <a:srgbClr val="000000"/>
                </a:buClr>
                <a:buSzPts val="900"/>
                <a:buFont typeface="Arial"/>
                <a:buChar char="•"/>
              </a:pPr>
              <a:r>
                <a:rPr lang="en" sz="1100" b="0" i="0" u="none" strike="noStrike" cap="none">
                  <a:solidFill>
                    <a:srgbClr val="000000"/>
                  </a:solidFill>
                  <a:latin typeface="Arial"/>
                  <a:ea typeface="Arial"/>
                  <a:cs typeface="Arial"/>
                  <a:sym typeface="Arial"/>
                </a:rPr>
                <a:t>Total Population, Total Fertility Rate, Infant Mortality, Urban Population Percentage, Tuberculosis Incidence, Mean Age, Mean Years of Schooling, Depth of Food Deficit, Total GDP, </a:t>
              </a:r>
              <a:r>
                <a:rPr lang="en" sz="1100"/>
                <a:t>Migration</a:t>
              </a:r>
              <a:endParaRPr sz="1100" b="0" i="0" u="none" strike="noStrike" cap="none">
                <a:solidFill>
                  <a:srgbClr val="000000"/>
                </a:solidFill>
                <a:latin typeface="Arial"/>
                <a:ea typeface="Arial"/>
                <a:cs typeface="Arial"/>
                <a:sym typeface="Arial"/>
              </a:endParaRPr>
            </a:p>
          </p:txBody>
        </p:sp>
      </p:grpSp>
      <p:sp>
        <p:nvSpPr>
          <p:cNvPr id="254" name="Google Shape;254;p35"/>
          <p:cNvSpPr txBox="1"/>
          <p:nvPr/>
        </p:nvSpPr>
        <p:spPr>
          <a:xfrm>
            <a:off x="262149" y="169057"/>
            <a:ext cx="8229493" cy="591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a:solidFill>
                  <a:srgbClr val="002D50"/>
                </a:solidFill>
                <a:latin typeface="Helvetica Neue"/>
                <a:ea typeface="Helvetica Neue"/>
                <a:cs typeface="Helvetica Neue"/>
                <a:sym typeface="Helvetica Neue"/>
              </a:rPr>
              <a:t>Multiple Linear Regression - Analysis of Additional Variables</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aphicFrame>
        <p:nvGraphicFramePr>
          <p:cNvPr id="259" name="Google Shape;259;p36"/>
          <p:cNvGraphicFramePr/>
          <p:nvPr/>
        </p:nvGraphicFramePr>
        <p:xfrm>
          <a:off x="478256" y="962908"/>
          <a:ext cx="8187475" cy="3315050"/>
        </p:xfrm>
        <a:graphic>
          <a:graphicData uri="http://schemas.openxmlformats.org/drawingml/2006/table">
            <a:tbl>
              <a:tblPr firstRow="1" bandRow="1">
                <a:noFill/>
                <a:tableStyleId>{52CA3242-4F16-4C53-A147-724396B84D3E}</a:tableStyleId>
              </a:tblPr>
              <a:tblGrid>
                <a:gridCol w="1289450">
                  <a:extLst>
                    <a:ext uri="{9D8B030D-6E8A-4147-A177-3AD203B41FA5}">
                      <a16:colId xmlns:a16="http://schemas.microsoft.com/office/drawing/2014/main" val="20000"/>
                    </a:ext>
                  </a:extLst>
                </a:gridCol>
                <a:gridCol w="6898025">
                  <a:extLst>
                    <a:ext uri="{9D8B030D-6E8A-4147-A177-3AD203B41FA5}">
                      <a16:colId xmlns:a16="http://schemas.microsoft.com/office/drawing/2014/main" val="20001"/>
                    </a:ext>
                  </a:extLst>
                </a:gridCol>
              </a:tblGrid>
              <a:tr h="42292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Variable</a:t>
                      </a:r>
                      <a:endParaRPr sz="11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Rationale for Inclusion</a:t>
                      </a:r>
                      <a:endParaRPr sz="1100" u="none" strike="noStrike" cap="none"/>
                    </a:p>
                  </a:txBody>
                  <a:tcPr marL="68600" marR="68600" marT="34300" marB="34300"/>
                </a:tc>
                <a:extLst>
                  <a:ext uri="{0D108BD9-81ED-4DB2-BD59-A6C34878D82A}">
                    <a16:rowId xmlns:a16="http://schemas.microsoft.com/office/drawing/2014/main" val="10000"/>
                  </a:ext>
                </a:extLst>
              </a:tr>
              <a:tr h="336600">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Total Population</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Variance in population numbers could have an impact on life expectancy via a variety of economic and social factors.</a:t>
                      </a:r>
                      <a:endParaRPr sz="900" b="0" i="0" u="none" strike="noStrike" cap="none">
                        <a:solidFill>
                          <a:schemeClr val="dk1"/>
                        </a:solidFill>
                        <a:latin typeface="Arial"/>
                        <a:ea typeface="Arial"/>
                        <a:cs typeface="Arial"/>
                        <a:sym typeface="Arial"/>
                      </a:endParaRPr>
                    </a:p>
                  </a:txBody>
                  <a:tcPr marL="68600" marR="68600" marT="34300" marB="34300"/>
                </a:tc>
                <a:extLst>
                  <a:ext uri="{0D108BD9-81ED-4DB2-BD59-A6C34878D82A}">
                    <a16:rowId xmlns:a16="http://schemas.microsoft.com/office/drawing/2014/main" val="10001"/>
                  </a:ext>
                </a:extLst>
              </a:tr>
              <a:tr h="365075">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Total Fertility Rate</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The number of children a woman has could acutely affect individual life expectancy and could also serve as a signal for wider societal dysfunction.</a:t>
                      </a:r>
                      <a:endParaRPr sz="900" b="0" i="0" u="none" strike="noStrike" cap="none">
                        <a:solidFill>
                          <a:schemeClr val="dk1"/>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2"/>
                  </a:ext>
                </a:extLst>
              </a:tr>
              <a:tr h="365075">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Infant Mortality</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Infant mortality likely significantly impacts life expectancy measures as naturally the associated low age of death would substantially affect the average.</a:t>
                      </a:r>
                      <a:endParaRPr sz="900" b="0" i="0" u="none" strike="noStrike" cap="none">
                        <a:solidFill>
                          <a:schemeClr val="dk1"/>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3"/>
                  </a:ext>
                </a:extLst>
              </a:tr>
              <a:tr h="365075">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Urban Population</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Variation in urban population percentages could contribute to variability in life expectancy through disease rates, crime prevalence, and overall economic opportunity.</a:t>
                      </a:r>
                      <a:endParaRPr sz="900" b="0" i="0" u="none" strike="noStrike" cap="none">
                        <a:solidFill>
                          <a:schemeClr val="dk1"/>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4"/>
                  </a:ext>
                </a:extLst>
              </a:tr>
              <a:tr h="365075">
                <a:tc>
                  <a:txBody>
                    <a:bodyPr/>
                    <a:lstStyle/>
                    <a:p>
                      <a:pPr marL="0" marR="0" lvl="0" indent="0" algn="ctr" rtl="0">
                        <a:lnSpc>
                          <a:spcPct val="100000"/>
                        </a:lnSpc>
                        <a:spcBef>
                          <a:spcPts val="0"/>
                        </a:spcBef>
                        <a:spcAft>
                          <a:spcPts val="0"/>
                        </a:spcAft>
                        <a:buClr>
                          <a:srgbClr val="000000"/>
                        </a:buClr>
                        <a:buSzPts val="1100"/>
                        <a:buFont typeface="Arial"/>
                        <a:buNone/>
                      </a:pPr>
                      <a:r>
                        <a:rPr lang="en" sz="900" b="1" i="0" u="none" strike="noStrike" cap="none">
                          <a:solidFill>
                            <a:schemeClr val="dk1"/>
                          </a:solidFill>
                          <a:latin typeface="Arial"/>
                          <a:ea typeface="Arial"/>
                          <a:cs typeface="Arial"/>
                          <a:sym typeface="Arial"/>
                        </a:rPr>
                        <a:t>Prison Population</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Higher prison population could be indicative of increased violent crime; prisons can also serve as a vector to spread disease. Both of which could have a significant impact on life expectancy.</a:t>
                      </a:r>
                      <a:endParaRPr sz="900" b="0" i="0" u="none" strike="noStrike" cap="none">
                        <a:solidFill>
                          <a:schemeClr val="dk1"/>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5"/>
                  </a:ext>
                </a:extLst>
              </a:tr>
              <a:tr h="365075">
                <a:tc>
                  <a:txBody>
                    <a:bodyPr/>
                    <a:lstStyle/>
                    <a:p>
                      <a:pPr marL="0" marR="0" lvl="0" indent="0" algn="ctr" rtl="0">
                        <a:lnSpc>
                          <a:spcPct val="100000"/>
                        </a:lnSpc>
                        <a:spcBef>
                          <a:spcPts val="0"/>
                        </a:spcBef>
                        <a:spcAft>
                          <a:spcPts val="0"/>
                        </a:spcAft>
                        <a:buClr>
                          <a:srgbClr val="000000"/>
                        </a:buClr>
                        <a:buSzPts val="1100"/>
                        <a:buFont typeface="Arial"/>
                        <a:buNone/>
                      </a:pPr>
                      <a:r>
                        <a:rPr lang="en" sz="900" b="1" i="0" u="none" strike="noStrike" cap="none">
                          <a:solidFill>
                            <a:schemeClr val="dk1"/>
                          </a:solidFill>
                          <a:latin typeface="Arial"/>
                          <a:ea typeface="Arial"/>
                          <a:cs typeface="Arial"/>
                          <a:sym typeface="Arial"/>
                        </a:rPr>
                        <a:t>Tuberculosis Incidence</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Tuberculosis is a somewhat preventable disease that like Malaria has the potential to influence life expectancy in a myriad of ways.</a:t>
                      </a:r>
                      <a:endParaRPr sz="900" b="0" i="0" u="none" strike="noStrike" cap="none">
                        <a:solidFill>
                          <a:schemeClr val="dk1"/>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6"/>
                  </a:ext>
                </a:extLst>
              </a:tr>
              <a:tr h="365075">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Median Age</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Median age is likely to be a confounding variable for many of the explanatory variables included in this analysis; as such it has been incorporated to add depth and validity to drawn conclusions.</a:t>
                      </a:r>
                      <a:endParaRPr sz="900" b="0" i="0" u="none" strike="noStrike" cap="none">
                        <a:solidFill>
                          <a:schemeClr val="dk1"/>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7"/>
                  </a:ext>
                </a:extLst>
              </a:tr>
              <a:tr h="365075">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Mean Years of Schooling</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Highly educated individuals are probably likely to be more health conscious; thus, mean years of schooling has been included in the analysis to evaluate the statistical strength of the relationship between it and life expectancy.</a:t>
                      </a:r>
                      <a:endParaRPr sz="900" b="0" i="0" u="none" strike="noStrike" cap="none">
                        <a:solidFill>
                          <a:schemeClr val="dk1"/>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8"/>
                  </a:ext>
                </a:extLst>
              </a:tr>
            </a:tbl>
          </a:graphicData>
        </a:graphic>
      </p:graphicFrame>
      <p:sp>
        <p:nvSpPr>
          <p:cNvPr id="260" name="Google Shape;260;p36"/>
          <p:cNvSpPr/>
          <p:nvPr/>
        </p:nvSpPr>
        <p:spPr>
          <a:xfrm>
            <a:off x="478256" y="711709"/>
            <a:ext cx="3648865" cy="25119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2060"/>
                </a:solidFill>
                <a:latin typeface="Arial"/>
                <a:ea typeface="Arial"/>
                <a:cs typeface="Arial"/>
                <a:sym typeface="Arial"/>
              </a:rPr>
              <a:t>Explanatory Variables</a:t>
            </a:r>
            <a:endParaRPr sz="1200" b="0" i="0" u="none" strike="noStrike" cap="none">
              <a:solidFill>
                <a:srgbClr val="000000"/>
              </a:solidFill>
              <a:latin typeface="Arial"/>
              <a:ea typeface="Arial"/>
              <a:cs typeface="Arial"/>
              <a:sym typeface="Arial"/>
            </a:endParaRPr>
          </a:p>
        </p:txBody>
      </p:sp>
      <p:sp>
        <p:nvSpPr>
          <p:cNvPr id="261" name="Google Shape;261;p36"/>
          <p:cNvSpPr txBox="1"/>
          <p:nvPr/>
        </p:nvSpPr>
        <p:spPr>
          <a:xfrm>
            <a:off x="262149" y="169057"/>
            <a:ext cx="8229493" cy="591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a:solidFill>
                  <a:srgbClr val="002D50"/>
                </a:solidFill>
                <a:latin typeface="Helvetica Neue"/>
                <a:ea typeface="Helvetica Neue"/>
                <a:cs typeface="Helvetica Neue"/>
                <a:sym typeface="Helvetica Neue"/>
              </a:rPr>
              <a:t>Additional Explanatory Variables</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Google Shape;266;p37"/>
          <p:cNvGraphicFramePr/>
          <p:nvPr/>
        </p:nvGraphicFramePr>
        <p:xfrm>
          <a:off x="478256" y="3167332"/>
          <a:ext cx="8190550" cy="805600"/>
        </p:xfrm>
        <a:graphic>
          <a:graphicData uri="http://schemas.openxmlformats.org/drawingml/2006/table">
            <a:tbl>
              <a:tblPr firstRow="1" bandRow="1">
                <a:noFill/>
                <a:tableStyleId>{52CA3242-4F16-4C53-A147-724396B84D3E}</a:tableStyleId>
              </a:tblPr>
              <a:tblGrid>
                <a:gridCol w="1289925">
                  <a:extLst>
                    <a:ext uri="{9D8B030D-6E8A-4147-A177-3AD203B41FA5}">
                      <a16:colId xmlns:a16="http://schemas.microsoft.com/office/drawing/2014/main" val="20000"/>
                    </a:ext>
                  </a:extLst>
                </a:gridCol>
                <a:gridCol w="6900625">
                  <a:extLst>
                    <a:ext uri="{9D8B030D-6E8A-4147-A177-3AD203B41FA5}">
                      <a16:colId xmlns:a16="http://schemas.microsoft.com/office/drawing/2014/main" val="20001"/>
                    </a:ext>
                  </a:extLst>
                </a:gridCol>
              </a:tblGrid>
              <a:tr h="448600">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Variable</a:t>
                      </a:r>
                      <a:endParaRPr sz="11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Rationale for Inclusion</a:t>
                      </a:r>
                      <a:endParaRPr sz="1100" u="none" strike="noStrike" cap="none"/>
                    </a:p>
                  </a:txBody>
                  <a:tcPr marL="68600" marR="68600" marT="34300" marB="34300"/>
                </a:tc>
                <a:extLst>
                  <a:ext uri="{0D108BD9-81ED-4DB2-BD59-A6C34878D82A}">
                    <a16:rowId xmlns:a16="http://schemas.microsoft.com/office/drawing/2014/main" val="10000"/>
                  </a:ext>
                </a:extLst>
              </a:tr>
              <a:tr h="357000">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Life Expectancy</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Life expectancy serves as a strong proxy measure for overall public health. Thus, life expectancy is used as a proxy in this analysis to evaluate the strength of the relationship between the explanatory variables and public health.</a:t>
                      </a:r>
                      <a:endParaRPr sz="1100"/>
                    </a:p>
                  </a:txBody>
                  <a:tcPr marL="68600" marR="68600" marT="34300" marB="34300"/>
                </a:tc>
                <a:extLst>
                  <a:ext uri="{0D108BD9-81ED-4DB2-BD59-A6C34878D82A}">
                    <a16:rowId xmlns:a16="http://schemas.microsoft.com/office/drawing/2014/main" val="10001"/>
                  </a:ext>
                </a:extLst>
              </a:tr>
            </a:tbl>
          </a:graphicData>
        </a:graphic>
      </p:graphicFrame>
      <p:sp>
        <p:nvSpPr>
          <p:cNvPr id="267" name="Google Shape;267;p37"/>
          <p:cNvSpPr/>
          <p:nvPr/>
        </p:nvSpPr>
        <p:spPr>
          <a:xfrm>
            <a:off x="478256" y="2916133"/>
            <a:ext cx="3648865" cy="25119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2060"/>
                </a:solidFill>
                <a:latin typeface="Arial"/>
                <a:ea typeface="Arial"/>
                <a:cs typeface="Arial"/>
                <a:sym typeface="Arial"/>
              </a:rPr>
              <a:t>Outcome Variable</a:t>
            </a:r>
            <a:endParaRPr sz="1200" b="0" i="0" u="none" strike="noStrike" cap="none">
              <a:solidFill>
                <a:srgbClr val="000000"/>
              </a:solidFill>
              <a:latin typeface="Arial"/>
              <a:ea typeface="Arial"/>
              <a:cs typeface="Arial"/>
              <a:sym typeface="Arial"/>
            </a:endParaRPr>
          </a:p>
        </p:txBody>
      </p:sp>
      <p:graphicFrame>
        <p:nvGraphicFramePr>
          <p:cNvPr id="268" name="Google Shape;268;p37"/>
          <p:cNvGraphicFramePr/>
          <p:nvPr/>
        </p:nvGraphicFramePr>
        <p:xfrm>
          <a:off x="478256" y="964063"/>
          <a:ext cx="8190550" cy="1608395"/>
        </p:xfrm>
        <a:graphic>
          <a:graphicData uri="http://schemas.openxmlformats.org/drawingml/2006/table">
            <a:tbl>
              <a:tblPr firstRow="1" bandRow="1">
                <a:noFill/>
                <a:tableStyleId>{52CA3242-4F16-4C53-A147-724396B84D3E}</a:tableStyleId>
              </a:tblPr>
              <a:tblGrid>
                <a:gridCol w="1289925">
                  <a:extLst>
                    <a:ext uri="{9D8B030D-6E8A-4147-A177-3AD203B41FA5}">
                      <a16:colId xmlns:a16="http://schemas.microsoft.com/office/drawing/2014/main" val="20000"/>
                    </a:ext>
                  </a:extLst>
                </a:gridCol>
                <a:gridCol w="6900625">
                  <a:extLst>
                    <a:ext uri="{9D8B030D-6E8A-4147-A177-3AD203B41FA5}">
                      <a16:colId xmlns:a16="http://schemas.microsoft.com/office/drawing/2014/main" val="20001"/>
                    </a:ext>
                  </a:extLst>
                </a:gridCol>
              </a:tblGrid>
              <a:tr h="42207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Variable</a:t>
                      </a:r>
                      <a:endParaRPr sz="11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Rationale for Inclusion</a:t>
                      </a:r>
                      <a:endParaRPr sz="1100" u="none" strike="noStrike" cap="none"/>
                    </a:p>
                  </a:txBody>
                  <a:tcPr marL="68600" marR="68600" marT="34300" marB="34300"/>
                </a:tc>
                <a:extLst>
                  <a:ext uri="{0D108BD9-81ED-4DB2-BD59-A6C34878D82A}">
                    <a16:rowId xmlns:a16="http://schemas.microsoft.com/office/drawing/2014/main" val="10000"/>
                  </a:ext>
                </a:extLst>
              </a:tr>
              <a:tr h="342200">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Depth of Food Deficit</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Naturally if a country has less food its people are probably more likely to be malnourished, increasing risk of disease and death and contributing to reduced life expectancy measures.</a:t>
                      </a:r>
                      <a:endParaRPr sz="900" b="0" i="0" u="none" strike="noStrike" cap="none">
                        <a:solidFill>
                          <a:schemeClr val="dk1"/>
                        </a:solidFill>
                        <a:latin typeface="Arial"/>
                        <a:ea typeface="Arial"/>
                        <a:cs typeface="Arial"/>
                        <a:sym typeface="Arial"/>
                      </a:endParaRPr>
                    </a:p>
                  </a:txBody>
                  <a:tcPr marL="68600" marR="68600" marT="34300" marB="34300"/>
                </a:tc>
                <a:extLst>
                  <a:ext uri="{0D108BD9-81ED-4DB2-BD59-A6C34878D82A}">
                    <a16:rowId xmlns:a16="http://schemas.microsoft.com/office/drawing/2014/main" val="10001"/>
                  </a:ext>
                </a:extLst>
              </a:tr>
              <a:tr h="364325">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Total GDP</a:t>
                      </a:r>
                      <a:endParaRPr sz="1100"/>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This variable represents the economic strength of individual countries; in this case the hypothesized relationship is that economic strength facilitates better healthcare and lifestyles for citizens, improving life expectancy.</a:t>
                      </a:r>
                      <a:endParaRPr sz="900" b="0" i="0" u="none" strike="noStrike" cap="none">
                        <a:solidFill>
                          <a:schemeClr val="dk1"/>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2"/>
                  </a:ext>
                </a:extLst>
              </a:tr>
              <a:tr h="479075">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Migration</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Higher rates of migration could serve as an additional vector for communicable disease; on the other hand, high migration rates could indicate a desirable country to live in economically. </a:t>
                      </a:r>
                      <a:endParaRPr sz="900" b="0" i="0" u="none" strike="noStrike" cap="none">
                        <a:solidFill>
                          <a:schemeClr val="dk1"/>
                        </a:solidFill>
                        <a:latin typeface="Arial"/>
                        <a:ea typeface="Arial"/>
                        <a:cs typeface="Arial"/>
                        <a:sym typeface="Arial"/>
                      </a:endParaRPr>
                    </a:p>
                  </a:txBody>
                  <a:tcPr marL="68600" marR="68600" marT="34300" marB="34300"/>
                </a:tc>
                <a:extLst>
                  <a:ext uri="{0D108BD9-81ED-4DB2-BD59-A6C34878D82A}">
                    <a16:rowId xmlns:a16="http://schemas.microsoft.com/office/drawing/2014/main" val="10003"/>
                  </a:ext>
                </a:extLst>
              </a:tr>
            </a:tbl>
          </a:graphicData>
        </a:graphic>
      </p:graphicFrame>
      <p:sp>
        <p:nvSpPr>
          <p:cNvPr id="269" name="Google Shape;269;p37"/>
          <p:cNvSpPr/>
          <p:nvPr/>
        </p:nvSpPr>
        <p:spPr>
          <a:xfrm>
            <a:off x="478256" y="713675"/>
            <a:ext cx="3648865" cy="25119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2060"/>
                </a:solidFill>
                <a:latin typeface="Arial"/>
                <a:ea typeface="Arial"/>
                <a:cs typeface="Arial"/>
                <a:sym typeface="Arial"/>
              </a:rPr>
              <a:t>Explanatory Variables</a:t>
            </a:r>
            <a:endParaRPr sz="1200" b="0" i="0" u="none" strike="noStrike" cap="none">
              <a:solidFill>
                <a:srgbClr val="000000"/>
              </a:solidFill>
              <a:latin typeface="Arial"/>
              <a:ea typeface="Arial"/>
              <a:cs typeface="Arial"/>
              <a:sym typeface="Arial"/>
            </a:endParaRPr>
          </a:p>
        </p:txBody>
      </p:sp>
      <p:sp>
        <p:nvSpPr>
          <p:cNvPr id="270" name="Google Shape;270;p37"/>
          <p:cNvSpPr txBox="1"/>
          <p:nvPr/>
        </p:nvSpPr>
        <p:spPr>
          <a:xfrm>
            <a:off x="262149" y="169057"/>
            <a:ext cx="8229493" cy="591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a:solidFill>
                  <a:srgbClr val="002D50"/>
                </a:solidFill>
                <a:latin typeface="Helvetica Neue"/>
                <a:ea typeface="Helvetica Neue"/>
                <a:cs typeface="Helvetica Neue"/>
                <a:sym typeface="Helvetica Neue"/>
              </a:rPr>
              <a:t>Additional Explanatory Variables</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p:nvPr/>
        </p:nvSpPr>
        <p:spPr>
          <a:xfrm>
            <a:off x="3294382" y="2010644"/>
            <a:ext cx="2555100" cy="2012400"/>
          </a:xfrm>
          <a:prstGeom prst="rect">
            <a:avLst/>
          </a:prstGeom>
          <a:solidFill>
            <a:schemeClr val="lt1"/>
          </a:solidFill>
          <a:ln>
            <a:noFill/>
          </a:ln>
        </p:spPr>
        <p:txBody>
          <a:bodyPr spcFirstLastPara="1" wrap="square" lIns="68575" tIns="34275" rIns="68575" bIns="34275" anchor="t" anchorCtr="0">
            <a:normAutofit/>
          </a:bodyPr>
          <a:lstStyle/>
          <a:p>
            <a:pPr marL="342900" marR="0" lvl="0" indent="-233997" algn="l" rtl="0">
              <a:lnSpc>
                <a:spcPct val="100000"/>
              </a:lnSpc>
              <a:spcBef>
                <a:spcPts val="300"/>
              </a:spcBef>
              <a:spcAft>
                <a:spcPts val="0"/>
              </a:spcAft>
              <a:buClr>
                <a:schemeClr val="dk1"/>
              </a:buClr>
              <a:buSzPct val="100000"/>
              <a:buFont typeface="Arial"/>
              <a:buChar char="•"/>
            </a:pPr>
            <a:r>
              <a:rPr lang="en" sz="1400" b="0" i="0" u="none" strike="noStrike" cap="none">
                <a:solidFill>
                  <a:schemeClr val="dk1"/>
                </a:solidFill>
                <a:latin typeface="Arial"/>
                <a:ea typeface="Arial"/>
                <a:cs typeface="Arial"/>
                <a:sym typeface="Arial"/>
              </a:rPr>
              <a:t>Gradient boosted decision tree model (XGBClassifier) demonstrated the best performance</a:t>
            </a:r>
            <a:endParaRPr sz="1100" b="0" i="0" u="none" strike="noStrike" cap="none">
              <a:solidFill>
                <a:srgbClr val="000000"/>
              </a:solidFill>
              <a:latin typeface="Arial"/>
              <a:ea typeface="Arial"/>
              <a:cs typeface="Arial"/>
              <a:sym typeface="Arial"/>
            </a:endParaRPr>
          </a:p>
          <a:p>
            <a:pPr marL="342900" marR="0" lvl="0" indent="-233997" algn="l" rtl="0">
              <a:lnSpc>
                <a:spcPct val="100000"/>
              </a:lnSpc>
              <a:spcBef>
                <a:spcPts val="300"/>
              </a:spcBef>
              <a:spcAft>
                <a:spcPts val="0"/>
              </a:spcAft>
              <a:buClr>
                <a:schemeClr val="dk1"/>
              </a:buClr>
              <a:buSzPct val="100000"/>
              <a:buFont typeface="Arial"/>
              <a:buChar char="•"/>
            </a:pPr>
            <a:r>
              <a:rPr lang="en" sz="1400" b="0" i="0" u="none" strike="noStrike" cap="none">
                <a:solidFill>
                  <a:schemeClr val="dk1"/>
                </a:solidFill>
                <a:latin typeface="Arial"/>
                <a:ea typeface="Arial"/>
                <a:cs typeface="Arial"/>
                <a:sym typeface="Arial"/>
              </a:rPr>
              <a:t>.76 ROC AUC</a:t>
            </a:r>
            <a:endParaRPr sz="1100" b="0" i="0" u="none" strike="noStrike" cap="none">
              <a:solidFill>
                <a:srgbClr val="000000"/>
              </a:solidFill>
              <a:latin typeface="Arial"/>
              <a:ea typeface="Arial"/>
              <a:cs typeface="Arial"/>
              <a:sym typeface="Arial"/>
            </a:endParaRPr>
          </a:p>
          <a:p>
            <a:pPr marL="342900" marR="0" lvl="0" indent="-233997" algn="l" rtl="0">
              <a:lnSpc>
                <a:spcPct val="100000"/>
              </a:lnSpc>
              <a:spcBef>
                <a:spcPts val="300"/>
              </a:spcBef>
              <a:spcAft>
                <a:spcPts val="0"/>
              </a:spcAft>
              <a:buClr>
                <a:schemeClr val="dk1"/>
              </a:buClr>
              <a:buSzPct val="100000"/>
              <a:buFont typeface="Arial"/>
              <a:buChar char="•"/>
            </a:pPr>
            <a:r>
              <a:rPr lang="en" sz="1400" b="0" i="0" u="none" strike="noStrike" cap="none">
                <a:solidFill>
                  <a:schemeClr val="dk1"/>
                </a:solidFill>
                <a:latin typeface="Arial"/>
                <a:ea typeface="Arial"/>
                <a:cs typeface="Arial"/>
                <a:sym typeface="Arial"/>
              </a:rPr>
              <a:t>Better than random but needs improvement</a:t>
            </a:r>
            <a:endParaRPr sz="1100" b="0" i="0" u="none" strike="noStrike" cap="none">
              <a:solidFill>
                <a:srgbClr val="000000"/>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p:txBody>
      </p:sp>
      <p:sp>
        <p:nvSpPr>
          <p:cNvPr id="276" name="Google Shape;276;p38"/>
          <p:cNvSpPr txBox="1"/>
          <p:nvPr/>
        </p:nvSpPr>
        <p:spPr>
          <a:xfrm>
            <a:off x="6147601" y="2044328"/>
            <a:ext cx="2555100" cy="1978800"/>
          </a:xfrm>
          <a:prstGeom prst="rect">
            <a:avLst/>
          </a:prstGeom>
          <a:solidFill>
            <a:schemeClr val="lt1"/>
          </a:solidFill>
          <a:ln>
            <a:noFill/>
          </a:ln>
        </p:spPr>
        <p:txBody>
          <a:bodyPr spcFirstLastPara="1" wrap="square" lIns="68575" tIns="34275" rIns="68575" bIns="34275" anchor="t" anchorCtr="0">
            <a:normAutofit lnSpcReduction="10000"/>
          </a:bodyPr>
          <a:lstStyle/>
          <a:p>
            <a:pPr marL="342900" marR="0" lvl="0" indent="-233997" algn="l" rtl="0">
              <a:lnSpc>
                <a:spcPct val="100000"/>
              </a:lnSpc>
              <a:spcBef>
                <a:spcPts val="300"/>
              </a:spcBef>
              <a:spcAft>
                <a:spcPts val="0"/>
              </a:spcAft>
              <a:buClr>
                <a:schemeClr val="dk1"/>
              </a:buClr>
              <a:buSzPct val="100000"/>
              <a:buFont typeface="Arial"/>
              <a:buChar char="•"/>
            </a:pPr>
            <a:r>
              <a:rPr lang="en" sz="1400" b="0" i="0" u="none" strike="noStrike" cap="none">
                <a:solidFill>
                  <a:schemeClr val="dk1"/>
                </a:solidFill>
                <a:latin typeface="Arial"/>
                <a:ea typeface="Arial"/>
                <a:cs typeface="Arial"/>
                <a:sym typeface="Arial"/>
              </a:rPr>
              <a:t>Reduce sparsity - feature rollup via string search or dictionary</a:t>
            </a:r>
            <a:endParaRPr sz="1100" b="0" i="0" u="none" strike="noStrike" cap="none">
              <a:solidFill>
                <a:srgbClr val="000000"/>
              </a:solidFill>
              <a:latin typeface="Arial"/>
              <a:ea typeface="Arial"/>
              <a:cs typeface="Arial"/>
              <a:sym typeface="Arial"/>
            </a:endParaRPr>
          </a:p>
          <a:p>
            <a:pPr marL="342900" marR="0" lvl="0" indent="-233997" algn="l" rtl="0">
              <a:lnSpc>
                <a:spcPct val="100000"/>
              </a:lnSpc>
              <a:spcBef>
                <a:spcPts val="300"/>
              </a:spcBef>
              <a:spcAft>
                <a:spcPts val="0"/>
              </a:spcAft>
              <a:buClr>
                <a:schemeClr val="dk1"/>
              </a:buClr>
              <a:buSzPct val="100000"/>
              <a:buFont typeface="Arial"/>
              <a:buChar char="•"/>
            </a:pPr>
            <a:r>
              <a:rPr lang="en" sz="1400" b="0" i="0" u="none" strike="noStrike" cap="none">
                <a:solidFill>
                  <a:schemeClr val="dk1"/>
                </a:solidFill>
                <a:latin typeface="Arial"/>
                <a:ea typeface="Arial"/>
                <a:cs typeface="Arial"/>
                <a:sym typeface="Arial"/>
              </a:rPr>
              <a:t>Include clinical measurements – BMI, blood pressure, labs</a:t>
            </a:r>
            <a:endParaRPr sz="1100" b="0" i="0" u="none" strike="noStrike" cap="none">
              <a:solidFill>
                <a:srgbClr val="000000"/>
              </a:solidFill>
              <a:latin typeface="Arial"/>
              <a:ea typeface="Arial"/>
              <a:cs typeface="Arial"/>
              <a:sym typeface="Arial"/>
            </a:endParaRPr>
          </a:p>
          <a:p>
            <a:pPr marL="342900" marR="0" lvl="0" indent="-233997" algn="l" rtl="0">
              <a:lnSpc>
                <a:spcPct val="100000"/>
              </a:lnSpc>
              <a:spcBef>
                <a:spcPts val="300"/>
              </a:spcBef>
              <a:spcAft>
                <a:spcPts val="0"/>
              </a:spcAft>
              <a:buClr>
                <a:schemeClr val="dk1"/>
              </a:buClr>
              <a:buSzPct val="100000"/>
              <a:buFont typeface="Arial"/>
              <a:buChar char="•"/>
            </a:pPr>
            <a:r>
              <a:rPr lang="en" sz="1400" b="0" i="0" u="none" strike="noStrike" cap="none">
                <a:solidFill>
                  <a:schemeClr val="dk1"/>
                </a:solidFill>
                <a:latin typeface="Arial"/>
                <a:ea typeface="Arial"/>
                <a:cs typeface="Arial"/>
                <a:sym typeface="Arial"/>
              </a:rPr>
              <a:t>More in-depth review of prior work, relevant clinical literature</a:t>
            </a:r>
            <a:endParaRPr sz="1100" b="0" i="0" u="none" strike="noStrike" cap="none">
              <a:solidFill>
                <a:srgbClr val="000000"/>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p:txBody>
      </p:sp>
      <p:sp>
        <p:nvSpPr>
          <p:cNvPr id="277" name="Google Shape;277;p38"/>
          <p:cNvSpPr txBox="1"/>
          <p:nvPr/>
        </p:nvSpPr>
        <p:spPr>
          <a:xfrm>
            <a:off x="441162" y="2044328"/>
            <a:ext cx="2555100" cy="1978800"/>
          </a:xfrm>
          <a:prstGeom prst="rect">
            <a:avLst/>
          </a:prstGeom>
          <a:solidFill>
            <a:schemeClr val="lt1"/>
          </a:solidFill>
          <a:ln>
            <a:noFill/>
          </a:ln>
        </p:spPr>
        <p:txBody>
          <a:bodyPr spcFirstLastPara="1" wrap="square" lIns="68575" tIns="34275" rIns="68575" bIns="34275" anchor="t" anchorCtr="0">
            <a:normAutofit/>
          </a:bodyPr>
          <a:lstStyle/>
          <a:p>
            <a:pPr marL="342900" marR="0" lvl="0" indent="-240665" algn="l" rtl="0">
              <a:lnSpc>
                <a:spcPct val="100000"/>
              </a:lnSpc>
              <a:spcBef>
                <a:spcPts val="300"/>
              </a:spcBef>
              <a:spcAft>
                <a:spcPts val="0"/>
              </a:spcAft>
              <a:buClr>
                <a:schemeClr val="dk1"/>
              </a:buClr>
              <a:buSzPct val="100000"/>
              <a:buFont typeface="Arial"/>
              <a:buChar char="•"/>
            </a:pPr>
            <a:r>
              <a:rPr lang="en" sz="1400" b="0" i="0" u="none" strike="noStrike" cap="none">
                <a:solidFill>
                  <a:schemeClr val="dk1"/>
                </a:solidFill>
                <a:latin typeface="Arial"/>
                <a:ea typeface="Arial"/>
                <a:cs typeface="Arial"/>
                <a:sym typeface="Arial"/>
              </a:rPr>
              <a:t>The problem was highly complex as it involved identifying a rare outcome from a large cohort of patients.</a:t>
            </a:r>
            <a:endParaRPr sz="1100" b="0" i="0" u="none" strike="noStrike" cap="none">
              <a:solidFill>
                <a:srgbClr val="000000"/>
              </a:solidFill>
              <a:latin typeface="Arial"/>
              <a:ea typeface="Arial"/>
              <a:cs typeface="Arial"/>
              <a:sym typeface="Arial"/>
            </a:endParaRPr>
          </a:p>
          <a:p>
            <a:pPr marL="342900" marR="0" lvl="0" indent="-240665" algn="l" rtl="0">
              <a:lnSpc>
                <a:spcPct val="100000"/>
              </a:lnSpc>
              <a:spcBef>
                <a:spcPts val="300"/>
              </a:spcBef>
              <a:spcAft>
                <a:spcPts val="0"/>
              </a:spcAft>
              <a:buClr>
                <a:schemeClr val="dk1"/>
              </a:buClr>
              <a:buSzPct val="100000"/>
              <a:buFont typeface="Arial"/>
              <a:buChar char="•"/>
            </a:pPr>
            <a:r>
              <a:rPr lang="en" sz="1400" b="0" i="0" u="none" strike="noStrike" cap="none">
                <a:solidFill>
                  <a:schemeClr val="dk1"/>
                </a:solidFill>
                <a:latin typeface="Arial"/>
                <a:ea typeface="Arial"/>
                <a:cs typeface="Arial"/>
                <a:sym typeface="Arial"/>
              </a:rPr>
              <a:t>“Finding a needle in a haystack”</a:t>
            </a: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p:txBody>
      </p:sp>
      <p:sp>
        <p:nvSpPr>
          <p:cNvPr id="278" name="Google Shape;278;p38"/>
          <p:cNvSpPr txBox="1"/>
          <p:nvPr/>
        </p:nvSpPr>
        <p:spPr>
          <a:xfrm>
            <a:off x="3294382" y="2010644"/>
            <a:ext cx="2555100" cy="1914000"/>
          </a:xfrm>
          <a:prstGeom prst="rect">
            <a:avLst/>
          </a:prstGeom>
          <a:solidFill>
            <a:schemeClr val="lt1"/>
          </a:solidFill>
          <a:ln>
            <a:noFill/>
          </a:ln>
        </p:spPr>
        <p:txBody>
          <a:bodyPr spcFirstLastPara="1" wrap="square" lIns="68575" tIns="34275" rIns="68575" bIns="34275" anchor="t" anchorCtr="0">
            <a:noAutofit/>
          </a:bodyPr>
          <a:lstStyle/>
          <a:p>
            <a:pPr marL="0" lvl="0" indent="0" algn="l" rtl="0">
              <a:spcBef>
                <a:spcPts val="0"/>
              </a:spcBef>
              <a:spcAft>
                <a:spcPts val="0"/>
              </a:spcAft>
              <a:buNone/>
            </a:pPr>
            <a:r>
              <a:rPr lang="en" sz="1200" b="1">
                <a:solidFill>
                  <a:srgbClr val="002060"/>
                </a:solidFill>
              </a:rPr>
              <a:t>Assumptions</a:t>
            </a:r>
            <a:endParaRPr sz="1400" b="0" i="0" u="none" strike="noStrike" cap="none">
              <a:solidFill>
                <a:schemeClr val="dk1"/>
              </a:solidFill>
              <a:latin typeface="Arial"/>
              <a:ea typeface="Arial"/>
              <a:cs typeface="Arial"/>
              <a:sym typeface="Arial"/>
            </a:endParaRPr>
          </a:p>
          <a:p>
            <a:pPr marL="457200" lvl="0" indent="-298450" algn="l" rtl="0">
              <a:spcBef>
                <a:spcPts val="300"/>
              </a:spcBef>
              <a:spcAft>
                <a:spcPts val="0"/>
              </a:spcAft>
              <a:buClr>
                <a:schemeClr val="dk1"/>
              </a:buClr>
              <a:buSzPts val="1100"/>
              <a:buChar char="●"/>
            </a:pPr>
            <a:r>
              <a:rPr lang="en" sz="1100">
                <a:solidFill>
                  <a:schemeClr val="dk1"/>
                </a:solidFill>
              </a:rPr>
              <a:t>Linearity</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Multicollinearity</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Heteroscedasticity</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Normality of Residuals</a:t>
            </a:r>
            <a:endParaRPr sz="1100">
              <a:solidFill>
                <a:schemeClr val="dk1"/>
              </a:solidFill>
            </a:endParaRPr>
          </a:p>
          <a:p>
            <a:pPr marL="0" lvl="0" indent="0" algn="l" rtl="0">
              <a:spcBef>
                <a:spcPts val="0"/>
              </a:spcBef>
              <a:spcAft>
                <a:spcPts val="0"/>
              </a:spcAft>
              <a:buNone/>
            </a:pPr>
            <a:endParaRPr sz="1200" b="1">
              <a:solidFill>
                <a:srgbClr val="002060"/>
              </a:solidFill>
            </a:endParaRPr>
          </a:p>
          <a:p>
            <a:pPr marL="0" lvl="0" indent="0" algn="l" rtl="0">
              <a:spcBef>
                <a:spcPts val="0"/>
              </a:spcBef>
              <a:spcAft>
                <a:spcPts val="0"/>
              </a:spcAft>
              <a:buNone/>
            </a:pPr>
            <a:endParaRPr sz="1200" b="1">
              <a:solidFill>
                <a:srgbClr val="002060"/>
              </a:solidFill>
            </a:endParaRPr>
          </a:p>
          <a:p>
            <a:pPr marL="0" lvl="0" indent="0" algn="l" rtl="0">
              <a:spcBef>
                <a:spcPts val="0"/>
              </a:spcBef>
              <a:spcAft>
                <a:spcPts val="0"/>
              </a:spcAft>
              <a:buClr>
                <a:schemeClr val="dk1"/>
              </a:buClr>
              <a:buFont typeface="Arial"/>
              <a:buNone/>
            </a:pPr>
            <a:r>
              <a:rPr lang="en" sz="1200" b="1">
                <a:solidFill>
                  <a:srgbClr val="002060"/>
                </a:solidFill>
              </a:rPr>
              <a:t>Multiple Linear Regression</a:t>
            </a:r>
            <a:endParaRPr sz="1100">
              <a:solidFill>
                <a:schemeClr val="dk1"/>
              </a:solidFill>
            </a:endParaRPr>
          </a:p>
          <a:p>
            <a:pPr marL="457200" lvl="0" indent="-298450" algn="l" rtl="0">
              <a:spcBef>
                <a:spcPts val="300"/>
              </a:spcBef>
              <a:spcAft>
                <a:spcPts val="0"/>
              </a:spcAft>
              <a:buClr>
                <a:schemeClr val="dk1"/>
              </a:buClr>
              <a:buSzPts val="1100"/>
              <a:buChar char="●"/>
            </a:pPr>
            <a:r>
              <a:rPr lang="en" sz="1100">
                <a:solidFill>
                  <a:schemeClr val="dk1"/>
                </a:solidFill>
              </a:rPr>
              <a:t>Multiple linear regression was applied to a final set of variables after adjusting for multicollinearity.</a:t>
            </a:r>
            <a:endParaRPr sz="1100">
              <a:solidFill>
                <a:schemeClr val="dk1"/>
              </a:solidFill>
            </a:endParaRPr>
          </a:p>
          <a:p>
            <a:pPr marL="342900" marR="0" lvl="0" indent="-165100" algn="l" rtl="0">
              <a:lnSpc>
                <a:spcPct val="100000"/>
              </a:lnSpc>
              <a:spcBef>
                <a:spcPts val="300"/>
              </a:spcBef>
              <a:spcAft>
                <a:spcPts val="0"/>
              </a:spcAft>
              <a:buClr>
                <a:schemeClr val="dk1"/>
              </a:buClr>
              <a:buSzPts val="1400"/>
              <a:buFont typeface="Arial"/>
              <a:buNone/>
            </a:pPr>
            <a:endParaRPr>
              <a:solidFill>
                <a:schemeClr val="dk1"/>
              </a:solidFill>
            </a:endParaRPr>
          </a:p>
          <a:p>
            <a:pPr marL="342900" marR="0" lvl="0" indent="-165100" algn="l" rtl="0">
              <a:lnSpc>
                <a:spcPct val="100000"/>
              </a:lnSpc>
              <a:spcBef>
                <a:spcPts val="30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sp>
        <p:nvSpPr>
          <p:cNvPr id="279" name="Google Shape;279;p38"/>
          <p:cNvSpPr txBox="1"/>
          <p:nvPr/>
        </p:nvSpPr>
        <p:spPr>
          <a:xfrm>
            <a:off x="6147600" y="2044324"/>
            <a:ext cx="2555100" cy="2306100"/>
          </a:xfrm>
          <a:prstGeom prst="rect">
            <a:avLst/>
          </a:prstGeom>
          <a:solidFill>
            <a:schemeClr val="lt1"/>
          </a:solid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1200" b="1">
                <a:solidFill>
                  <a:srgbClr val="002060"/>
                </a:solidFill>
              </a:rPr>
              <a:t>Significant Variables</a:t>
            </a:r>
            <a:endParaRPr sz="1100">
              <a:solidFill>
                <a:schemeClr val="dk1"/>
              </a:solidFill>
            </a:endParaRPr>
          </a:p>
          <a:p>
            <a:pPr marL="457200" lvl="0" indent="-298450" algn="l" rtl="0">
              <a:spcBef>
                <a:spcPts val="300"/>
              </a:spcBef>
              <a:spcAft>
                <a:spcPts val="0"/>
              </a:spcAft>
              <a:buClr>
                <a:schemeClr val="dk1"/>
              </a:buClr>
              <a:buSzPts val="1100"/>
              <a:buChar char="●"/>
            </a:pPr>
            <a:r>
              <a:rPr lang="en" sz="1100">
                <a:solidFill>
                  <a:schemeClr val="dk1"/>
                </a:solidFill>
              </a:rPr>
              <a:t>Negative - Fertility, Tuberculosis Incidence</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Positive - Migration, Mean Years of Education, Food Deficit </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200" b="1">
                <a:solidFill>
                  <a:srgbClr val="002060"/>
                </a:solidFill>
              </a:rPr>
              <a:t>R2 Value</a:t>
            </a:r>
            <a:endParaRPr sz="1200" b="1">
              <a:solidFill>
                <a:srgbClr val="002060"/>
              </a:solidFill>
            </a:endParaRPr>
          </a:p>
          <a:p>
            <a:pPr marL="457200" lvl="0" indent="-298450" algn="l" rtl="0">
              <a:spcBef>
                <a:spcPts val="0"/>
              </a:spcBef>
              <a:spcAft>
                <a:spcPts val="0"/>
              </a:spcAft>
              <a:buClr>
                <a:schemeClr val="dk1"/>
              </a:buClr>
              <a:buSzPts val="1100"/>
              <a:buChar char="●"/>
            </a:pPr>
            <a:r>
              <a:rPr lang="en" sz="1100">
                <a:solidFill>
                  <a:schemeClr val="dk1"/>
                </a:solidFill>
              </a:rPr>
              <a:t>The R2 of .8367 indicates the included variables explain about 84% of the change in life expectancy.</a:t>
            </a:r>
            <a:endParaRPr sz="1100">
              <a:solidFill>
                <a:schemeClr val="dk1"/>
              </a:solidFill>
            </a:endParaRPr>
          </a:p>
          <a:p>
            <a:pPr marL="342900" marR="0" lvl="0" indent="-165100" algn="l" rtl="0">
              <a:lnSpc>
                <a:spcPct val="100000"/>
              </a:lnSpc>
              <a:spcBef>
                <a:spcPts val="30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grpSp>
        <p:nvGrpSpPr>
          <p:cNvPr id="280" name="Google Shape;280;p38"/>
          <p:cNvGrpSpPr/>
          <p:nvPr/>
        </p:nvGrpSpPr>
        <p:grpSpPr>
          <a:xfrm>
            <a:off x="441184" y="1618562"/>
            <a:ext cx="8261726" cy="2306093"/>
            <a:chOff x="4448935" y="2192360"/>
            <a:chExt cx="11012698" cy="3074790"/>
          </a:xfrm>
        </p:grpSpPr>
        <p:sp>
          <p:nvSpPr>
            <p:cNvPr id="281" name="Google Shape;281;p38"/>
            <p:cNvSpPr txBox="1"/>
            <p:nvPr/>
          </p:nvSpPr>
          <p:spPr>
            <a:xfrm>
              <a:off x="4448935" y="2760047"/>
              <a:ext cx="3406095" cy="2507103"/>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 sz="1200" b="1" i="0" u="none" strike="noStrike" cap="none">
                  <a:solidFill>
                    <a:srgbClr val="002060"/>
                  </a:solidFill>
                  <a:latin typeface="Arial"/>
                  <a:ea typeface="Arial"/>
                  <a:cs typeface="Arial"/>
                  <a:sym typeface="Arial"/>
                </a:rPr>
                <a:t>Null</a:t>
              </a:r>
              <a:endParaRPr sz="1200" b="1" i="0" u="none" strike="noStrike" cap="none">
                <a:solidFill>
                  <a:srgbClr val="002060"/>
                </a:solidFill>
                <a:latin typeface="Arial"/>
                <a:ea typeface="Arial"/>
                <a:cs typeface="Arial"/>
                <a:sym typeface="Arial"/>
              </a:endParaRPr>
            </a:p>
            <a:p>
              <a:pPr marL="457200" marR="0" lvl="0" indent="-298450" algn="l" rtl="0">
                <a:lnSpc>
                  <a:spcPct val="100000"/>
                </a:lnSpc>
                <a:spcBef>
                  <a:spcPts val="30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The set of selected variables does not significantly contribute to changes in life expectancy.</a:t>
              </a:r>
              <a:endParaRPr sz="1100"/>
            </a:p>
            <a:p>
              <a:pPr marL="0" marR="0" lvl="0" indent="0" algn="l" rtl="0">
                <a:lnSpc>
                  <a:spcPct val="100000"/>
                </a:lnSpc>
                <a:spcBef>
                  <a:spcPts val="0"/>
                </a:spcBef>
                <a:spcAft>
                  <a:spcPts val="0"/>
                </a:spcAft>
                <a:buNone/>
              </a:pPr>
              <a:endParaRPr sz="1200" b="1"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None/>
              </a:pPr>
              <a:endParaRPr sz="1200" b="1">
                <a:solidFill>
                  <a:srgbClr val="002060"/>
                </a:solidFill>
              </a:endParaRPr>
            </a:p>
            <a:p>
              <a:pPr marL="0" marR="0" lvl="0" indent="0" algn="l" rtl="0">
                <a:lnSpc>
                  <a:spcPct val="100000"/>
                </a:lnSpc>
                <a:spcBef>
                  <a:spcPts val="0"/>
                </a:spcBef>
                <a:spcAft>
                  <a:spcPts val="0"/>
                </a:spcAft>
                <a:buNone/>
              </a:pPr>
              <a:endParaRPr sz="1200" b="1">
                <a:solidFill>
                  <a:srgbClr val="002060"/>
                </a:solidFill>
              </a:endParaRPr>
            </a:p>
            <a:p>
              <a:pPr marL="0" marR="0" lvl="0" indent="0" algn="l" rtl="0">
                <a:lnSpc>
                  <a:spcPct val="100000"/>
                </a:lnSpc>
                <a:spcBef>
                  <a:spcPts val="0"/>
                </a:spcBef>
                <a:spcAft>
                  <a:spcPts val="0"/>
                </a:spcAft>
                <a:buNone/>
              </a:pPr>
              <a:r>
                <a:rPr lang="en" sz="1200" b="1" i="0" u="none" strike="noStrike" cap="none">
                  <a:solidFill>
                    <a:srgbClr val="002060"/>
                  </a:solidFill>
                  <a:latin typeface="Arial"/>
                  <a:ea typeface="Arial"/>
                  <a:cs typeface="Arial"/>
                  <a:sym typeface="Arial"/>
                </a:rPr>
                <a:t>Alternative</a:t>
              </a:r>
              <a:endParaRPr sz="1100"/>
            </a:p>
            <a:p>
              <a:pPr marL="457200" marR="0" lvl="0" indent="-298450" algn="l" rtl="0">
                <a:lnSpc>
                  <a:spcPct val="100000"/>
                </a:lnSpc>
                <a:spcBef>
                  <a:spcPts val="300"/>
                </a:spcBef>
                <a:spcAft>
                  <a:spcPts val="0"/>
                </a:spcAft>
                <a:buClr>
                  <a:schemeClr val="dk1"/>
                </a:buClr>
                <a:buSzPts val="1100"/>
                <a:buFont typeface="Arial"/>
                <a:buChar char="●"/>
              </a:pPr>
              <a:r>
                <a:rPr lang="en" sz="1100">
                  <a:solidFill>
                    <a:schemeClr val="dk1"/>
                  </a:solidFill>
                </a:rPr>
                <a:t>At least one of the</a:t>
              </a:r>
              <a:r>
                <a:rPr lang="en" sz="1100" b="0" i="0" u="none" strike="noStrike" cap="none">
                  <a:solidFill>
                    <a:schemeClr val="dk1"/>
                  </a:solidFill>
                  <a:latin typeface="Arial"/>
                  <a:ea typeface="Arial"/>
                  <a:cs typeface="Arial"/>
                  <a:sym typeface="Arial"/>
                </a:rPr>
                <a:t> selected variables contributes significantly to changes in life expectancy.</a:t>
              </a:r>
              <a:endParaRPr sz="11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a:p>
              <a:pPr marL="342900" marR="0" lvl="0" indent="-165100" algn="l" rtl="0">
                <a:lnSpc>
                  <a:spcPct val="100000"/>
                </a:lnSpc>
                <a:spcBef>
                  <a:spcPts val="30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82" name="Google Shape;282;p38"/>
            <p:cNvSpPr/>
            <p:nvPr/>
          </p:nvSpPr>
          <p:spPr>
            <a:xfrm>
              <a:off x="4448935" y="2192360"/>
              <a:ext cx="3406095" cy="364984"/>
            </a:xfrm>
            <a:prstGeom prst="rect">
              <a:avLst/>
            </a:prstGeom>
            <a:solidFill>
              <a:srgbClr val="002060"/>
            </a:solidFill>
            <a:ln w="25400" cap="flat" cmpd="sng">
              <a:solidFill>
                <a:srgbClr val="00183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100" b="1" i="0" u="none" strike="noStrike" cap="none">
                  <a:solidFill>
                    <a:schemeClr val="lt1"/>
                  </a:solidFill>
                  <a:latin typeface="Arial"/>
                  <a:ea typeface="Arial"/>
                  <a:cs typeface="Arial"/>
                  <a:sym typeface="Arial"/>
                </a:rPr>
                <a:t>Analysis Hypotheses</a:t>
              </a:r>
              <a:endParaRPr sz="1100" b="1" i="0" u="none" strike="noStrike" cap="none">
                <a:solidFill>
                  <a:schemeClr val="lt1"/>
                </a:solidFill>
                <a:latin typeface="Arial"/>
                <a:ea typeface="Arial"/>
                <a:cs typeface="Arial"/>
                <a:sym typeface="Arial"/>
              </a:endParaRPr>
            </a:p>
          </p:txBody>
        </p:sp>
        <p:sp>
          <p:nvSpPr>
            <p:cNvPr id="283" name="Google Shape;283;p38"/>
            <p:cNvSpPr/>
            <p:nvPr/>
          </p:nvSpPr>
          <p:spPr>
            <a:xfrm>
              <a:off x="8252236" y="2192360"/>
              <a:ext cx="3406095" cy="364984"/>
            </a:xfrm>
            <a:prstGeom prst="rect">
              <a:avLst/>
            </a:prstGeom>
            <a:solidFill>
              <a:srgbClr val="002060"/>
            </a:solidFill>
            <a:ln w="25400" cap="flat" cmpd="sng">
              <a:solidFill>
                <a:srgbClr val="00183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100" b="1" i="0" u="none" strike="noStrike" cap="none">
                  <a:solidFill>
                    <a:schemeClr val="lt1"/>
                  </a:solidFill>
                  <a:latin typeface="Arial"/>
                  <a:ea typeface="Arial"/>
                  <a:cs typeface="Arial"/>
                  <a:sym typeface="Arial"/>
                </a:rPr>
                <a:t>Modeling </a:t>
              </a:r>
              <a:r>
                <a:rPr lang="en" sz="1100" b="1">
                  <a:solidFill>
                    <a:schemeClr val="lt1"/>
                  </a:solidFill>
                </a:rPr>
                <a:t>Approach</a:t>
              </a:r>
              <a:endParaRPr sz="1100" b="1" i="0" u="none" strike="noStrike" cap="none">
                <a:solidFill>
                  <a:schemeClr val="lt1"/>
                </a:solidFill>
                <a:latin typeface="Arial"/>
                <a:ea typeface="Arial"/>
                <a:cs typeface="Arial"/>
                <a:sym typeface="Arial"/>
              </a:endParaRPr>
            </a:p>
          </p:txBody>
        </p:sp>
        <p:sp>
          <p:nvSpPr>
            <p:cNvPr id="284" name="Google Shape;284;p38"/>
            <p:cNvSpPr/>
            <p:nvPr/>
          </p:nvSpPr>
          <p:spPr>
            <a:xfrm>
              <a:off x="12055538" y="2192360"/>
              <a:ext cx="3406095" cy="364984"/>
            </a:xfrm>
            <a:prstGeom prst="rect">
              <a:avLst/>
            </a:prstGeom>
            <a:solidFill>
              <a:srgbClr val="002060"/>
            </a:solidFill>
            <a:ln w="25400" cap="flat" cmpd="sng">
              <a:solidFill>
                <a:srgbClr val="00183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100" b="1">
                  <a:solidFill>
                    <a:schemeClr val="lt1"/>
                  </a:solidFill>
                </a:rPr>
                <a:t>Significant Results</a:t>
              </a:r>
              <a:endParaRPr sz="1100" b="1" i="0" u="none" strike="noStrike" cap="none">
                <a:solidFill>
                  <a:schemeClr val="lt1"/>
                </a:solidFill>
                <a:latin typeface="Arial"/>
                <a:ea typeface="Arial"/>
                <a:cs typeface="Arial"/>
                <a:sym typeface="Arial"/>
              </a:endParaRPr>
            </a:p>
          </p:txBody>
        </p:sp>
      </p:grpSp>
      <p:sp>
        <p:nvSpPr>
          <p:cNvPr id="285" name="Google Shape;285;p38"/>
          <p:cNvSpPr/>
          <p:nvPr/>
        </p:nvSpPr>
        <p:spPr>
          <a:xfrm rot="5400000">
            <a:off x="2412531" y="2844600"/>
            <a:ext cx="1535700" cy="228000"/>
          </a:xfrm>
          <a:prstGeom prst="triangle">
            <a:avLst>
              <a:gd name="adj" fmla="val 50000"/>
            </a:avLst>
          </a:prstGeom>
          <a:solidFill>
            <a:srgbClr val="002060">
              <a:alpha val="90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86" name="Google Shape;286;p38"/>
          <p:cNvSpPr/>
          <p:nvPr/>
        </p:nvSpPr>
        <p:spPr>
          <a:xfrm rot="5400000">
            <a:off x="5265751" y="2844601"/>
            <a:ext cx="1535700" cy="228000"/>
          </a:xfrm>
          <a:prstGeom prst="triangle">
            <a:avLst>
              <a:gd name="adj" fmla="val 50000"/>
            </a:avLst>
          </a:prstGeom>
          <a:solidFill>
            <a:srgbClr val="002060">
              <a:alpha val="9019"/>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pic>
        <p:nvPicPr>
          <p:cNvPr id="287" name="Google Shape;287;p38"/>
          <p:cNvPicPr preferRelativeResize="0"/>
          <p:nvPr/>
        </p:nvPicPr>
        <p:blipFill>
          <a:blip r:embed="rId3">
            <a:alphaModFix/>
          </a:blip>
          <a:stretch>
            <a:fillRect/>
          </a:stretch>
        </p:blipFill>
        <p:spPr>
          <a:xfrm>
            <a:off x="1203649" y="512249"/>
            <a:ext cx="1030100" cy="1030100"/>
          </a:xfrm>
          <a:prstGeom prst="rect">
            <a:avLst/>
          </a:prstGeom>
          <a:noFill/>
          <a:ln>
            <a:noFill/>
          </a:ln>
        </p:spPr>
      </p:pic>
      <p:pic>
        <p:nvPicPr>
          <p:cNvPr id="288" name="Google Shape;288;p38"/>
          <p:cNvPicPr preferRelativeResize="0"/>
          <p:nvPr/>
        </p:nvPicPr>
        <p:blipFill>
          <a:blip r:embed="rId4">
            <a:alphaModFix/>
          </a:blip>
          <a:stretch>
            <a:fillRect/>
          </a:stretch>
        </p:blipFill>
        <p:spPr>
          <a:xfrm>
            <a:off x="4056874" y="512249"/>
            <a:ext cx="1030100" cy="1030100"/>
          </a:xfrm>
          <a:prstGeom prst="rect">
            <a:avLst/>
          </a:prstGeom>
          <a:noFill/>
          <a:ln>
            <a:noFill/>
          </a:ln>
        </p:spPr>
      </p:pic>
      <p:pic>
        <p:nvPicPr>
          <p:cNvPr id="289" name="Google Shape;289;p38"/>
          <p:cNvPicPr preferRelativeResize="0"/>
          <p:nvPr/>
        </p:nvPicPr>
        <p:blipFill>
          <a:blip r:embed="rId5">
            <a:alphaModFix/>
          </a:blip>
          <a:stretch>
            <a:fillRect/>
          </a:stretch>
        </p:blipFill>
        <p:spPr>
          <a:xfrm>
            <a:off x="6936094" y="538231"/>
            <a:ext cx="978100" cy="978125"/>
          </a:xfrm>
          <a:prstGeom prst="rect">
            <a:avLst/>
          </a:prstGeom>
          <a:noFill/>
          <a:ln>
            <a:noFill/>
          </a:ln>
        </p:spPr>
      </p:pic>
      <p:sp>
        <p:nvSpPr>
          <p:cNvPr id="290" name="Google Shape;290;p38"/>
          <p:cNvSpPr txBox="1"/>
          <p:nvPr/>
        </p:nvSpPr>
        <p:spPr>
          <a:xfrm>
            <a:off x="262149" y="169057"/>
            <a:ext cx="8229600" cy="591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a:solidFill>
                  <a:srgbClr val="002D50"/>
                </a:solidFill>
                <a:latin typeface="Helvetica Neue"/>
                <a:ea typeface="Helvetica Neue"/>
                <a:cs typeface="Helvetica Neue"/>
                <a:sym typeface="Helvetica Neue"/>
              </a:rPr>
              <a:t>Results</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grpSp>
        <p:nvGrpSpPr>
          <p:cNvPr id="295" name="Google Shape;295;p39"/>
          <p:cNvGrpSpPr/>
          <p:nvPr/>
        </p:nvGrpSpPr>
        <p:grpSpPr>
          <a:xfrm>
            <a:off x="362594" y="548511"/>
            <a:ext cx="7919636" cy="3339518"/>
            <a:chOff x="366372" y="822126"/>
            <a:chExt cx="10556700" cy="4452691"/>
          </a:xfrm>
        </p:grpSpPr>
        <p:grpSp>
          <p:nvGrpSpPr>
            <p:cNvPr id="296" name="Google Shape;296;p39"/>
            <p:cNvGrpSpPr/>
            <p:nvPr/>
          </p:nvGrpSpPr>
          <p:grpSpPr>
            <a:xfrm>
              <a:off x="366372" y="822126"/>
              <a:ext cx="10556700" cy="592432"/>
              <a:chOff x="366372" y="822126"/>
              <a:chExt cx="10556700" cy="592432"/>
            </a:xfrm>
          </p:grpSpPr>
          <p:sp>
            <p:nvSpPr>
              <p:cNvPr id="297" name="Google Shape;297;p39"/>
              <p:cNvSpPr/>
              <p:nvPr/>
            </p:nvSpPr>
            <p:spPr>
              <a:xfrm>
                <a:off x="407361" y="822126"/>
                <a:ext cx="4863900" cy="334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700" b="1">
                  <a:solidFill>
                    <a:srgbClr val="002060"/>
                  </a:solidFill>
                </a:endParaRPr>
              </a:p>
              <a:p>
                <a:pPr marL="0" marR="0" lvl="0" indent="0" algn="l" rtl="0">
                  <a:lnSpc>
                    <a:spcPct val="100000"/>
                  </a:lnSpc>
                  <a:spcBef>
                    <a:spcPts val="0"/>
                  </a:spcBef>
                  <a:spcAft>
                    <a:spcPts val="0"/>
                  </a:spcAft>
                  <a:buClr>
                    <a:srgbClr val="000000"/>
                  </a:buClr>
                  <a:buSzPts val="1200"/>
                  <a:buFont typeface="Arial"/>
                  <a:buNone/>
                </a:pPr>
                <a:endParaRPr sz="700" b="1">
                  <a:solidFill>
                    <a:srgbClr val="002060"/>
                  </a:solidFill>
                </a:endParaRPr>
              </a:p>
              <a:p>
                <a:pPr marL="0" marR="0" lvl="0" indent="0" algn="l" rtl="0">
                  <a:lnSpc>
                    <a:spcPct val="100000"/>
                  </a:lnSpc>
                  <a:spcBef>
                    <a:spcPts val="0"/>
                  </a:spcBef>
                  <a:spcAft>
                    <a:spcPts val="0"/>
                  </a:spcAft>
                  <a:buClr>
                    <a:srgbClr val="000000"/>
                  </a:buClr>
                  <a:buSzPts val="1200"/>
                  <a:buFont typeface="Arial"/>
                  <a:buNone/>
                </a:pPr>
                <a:endParaRPr sz="700" b="1">
                  <a:solidFill>
                    <a:srgbClr val="002060"/>
                  </a:solidFill>
                </a:endParaRPr>
              </a:p>
              <a:p>
                <a:pPr marL="0" marR="0" lvl="0" indent="0" algn="l" rtl="0">
                  <a:lnSpc>
                    <a:spcPct val="100000"/>
                  </a:lnSpc>
                  <a:spcBef>
                    <a:spcPts val="0"/>
                  </a:spcBef>
                  <a:spcAft>
                    <a:spcPts val="0"/>
                  </a:spcAft>
                  <a:buClr>
                    <a:srgbClr val="000000"/>
                  </a:buClr>
                  <a:buSzPts val="1200"/>
                  <a:buFont typeface="Arial"/>
                  <a:buNone/>
                </a:pPr>
                <a:r>
                  <a:rPr lang="en" sz="1200" b="1">
                    <a:solidFill>
                      <a:srgbClr val="002060"/>
                    </a:solidFill>
                  </a:rPr>
                  <a:t>Summary</a:t>
                </a:r>
                <a:endParaRPr sz="1200" b="0" i="0" u="none" strike="noStrike" cap="none">
                  <a:solidFill>
                    <a:srgbClr val="000000"/>
                  </a:solidFill>
                  <a:latin typeface="Arial"/>
                  <a:ea typeface="Arial"/>
                  <a:cs typeface="Arial"/>
                  <a:sym typeface="Arial"/>
                </a:endParaRPr>
              </a:p>
            </p:txBody>
          </p:sp>
          <p:cxnSp>
            <p:nvCxnSpPr>
              <p:cNvPr id="298" name="Google Shape;298;p39"/>
              <p:cNvCxnSpPr/>
              <p:nvPr/>
            </p:nvCxnSpPr>
            <p:spPr>
              <a:xfrm>
                <a:off x="366372" y="1414558"/>
                <a:ext cx="10556700" cy="0"/>
              </a:xfrm>
              <a:prstGeom prst="straightConnector1">
                <a:avLst/>
              </a:prstGeom>
              <a:noFill/>
              <a:ln w="9525" cap="flat" cmpd="sng">
                <a:solidFill>
                  <a:srgbClr val="002060">
                    <a:alpha val="49020"/>
                  </a:srgbClr>
                </a:solidFill>
                <a:prstDash val="solid"/>
                <a:round/>
                <a:headEnd type="none" w="sm" len="sm"/>
                <a:tailEnd type="none" w="sm" len="sm"/>
              </a:ln>
            </p:spPr>
          </p:cxnSp>
        </p:grpSp>
        <p:sp>
          <p:nvSpPr>
            <p:cNvPr id="299" name="Google Shape;299;p39"/>
            <p:cNvSpPr txBox="1"/>
            <p:nvPr/>
          </p:nvSpPr>
          <p:spPr>
            <a:xfrm>
              <a:off x="511981" y="1416517"/>
              <a:ext cx="10410900" cy="38583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None/>
              </a:pPr>
              <a:endParaRPr sz="700">
                <a:solidFill>
                  <a:schemeClr val="dk1"/>
                </a:solidFill>
              </a:endParaRPr>
            </a:p>
            <a:p>
              <a:pPr marL="457200" lvl="0" indent="0" algn="l" rtl="0">
                <a:lnSpc>
                  <a:spcPct val="115000"/>
                </a:lnSpc>
                <a:spcBef>
                  <a:spcPts val="0"/>
                </a:spcBef>
                <a:spcAft>
                  <a:spcPts val="0"/>
                </a:spcAft>
                <a:buNone/>
              </a:pPr>
              <a:r>
                <a:rPr lang="en" sz="1100" b="1">
                  <a:solidFill>
                    <a:srgbClr val="002060"/>
                  </a:solidFill>
                </a:rPr>
                <a:t>Findings</a:t>
              </a:r>
              <a:endParaRPr sz="1100" b="1">
                <a:solidFill>
                  <a:srgbClr val="002060"/>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Contrary to expectations, vaccination rates (DTP, Measles) show a negative association with life expectancy</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The relationship between immunization and life expectancy is more complex than initially assumed. While vaccinations are critical in preventing certain diseases, their overall impact on life expectancy can be influenced by a wide array of socio-economic and health factors.</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Fertility and tuberculosis were identified as the most significant negative predictors, suggesting that public health challenges, particularly in lower-income countries, may overshadow the benefits of immunization.</a:t>
              </a: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457200" lvl="0" indent="0" algn="l" rtl="0">
                <a:lnSpc>
                  <a:spcPct val="115000"/>
                </a:lnSpc>
                <a:spcBef>
                  <a:spcPts val="0"/>
                </a:spcBef>
                <a:spcAft>
                  <a:spcPts val="0"/>
                </a:spcAft>
                <a:buNone/>
              </a:pPr>
              <a:r>
                <a:rPr lang="en" sz="1100" b="1">
                  <a:solidFill>
                    <a:srgbClr val="002060"/>
                  </a:solidFill>
                </a:rPr>
                <a:t>Next Steps</a:t>
              </a:r>
              <a:endParaRPr sz="1100" b="1">
                <a:solidFill>
                  <a:srgbClr val="002060"/>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Further exploration of confounding factors is needed, such as including more health indicators or improving data quality.</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Investigate possible regional effects or socioeconomic conditions that drive the unexpected negative relationship with vaccinations.</a:t>
              </a:r>
              <a:endParaRPr sz="1100">
                <a:solidFill>
                  <a:schemeClr val="dk1"/>
                </a:solidFill>
              </a:endParaRPr>
            </a:p>
            <a:p>
              <a:pPr marL="457200" lvl="0" indent="0" algn="l" rtl="0">
                <a:lnSpc>
                  <a:spcPct val="115000"/>
                </a:lnSpc>
                <a:spcBef>
                  <a:spcPts val="0"/>
                </a:spcBef>
                <a:spcAft>
                  <a:spcPts val="0"/>
                </a:spcAft>
                <a:buNone/>
              </a:pPr>
              <a:endParaRPr sz="1100">
                <a:solidFill>
                  <a:schemeClr val="dk1"/>
                </a:solidFill>
              </a:endParaRPr>
            </a:p>
          </p:txBody>
        </p:sp>
      </p:grpSp>
      <p:sp>
        <p:nvSpPr>
          <p:cNvPr id="300" name="Google Shape;300;p39"/>
          <p:cNvSpPr txBox="1"/>
          <p:nvPr/>
        </p:nvSpPr>
        <p:spPr>
          <a:xfrm>
            <a:off x="262149" y="169057"/>
            <a:ext cx="8229600" cy="591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a:solidFill>
                  <a:srgbClr val="002D50"/>
                </a:solidFill>
                <a:latin typeface="Helvetica Neue"/>
                <a:ea typeface="Helvetica Neue"/>
                <a:cs typeface="Helvetica Neue"/>
                <a:sym typeface="Helvetica Neue"/>
              </a:rPr>
              <a:t>Discussion</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grpSp>
        <p:nvGrpSpPr>
          <p:cNvPr id="305" name="Google Shape;305;p40"/>
          <p:cNvGrpSpPr/>
          <p:nvPr/>
        </p:nvGrpSpPr>
        <p:grpSpPr>
          <a:xfrm>
            <a:off x="393344" y="548511"/>
            <a:ext cx="7888743" cy="1934393"/>
            <a:chOff x="407361" y="822126"/>
            <a:chExt cx="10515520" cy="2579191"/>
          </a:xfrm>
        </p:grpSpPr>
        <p:sp>
          <p:nvSpPr>
            <p:cNvPr id="306" name="Google Shape;306;p40"/>
            <p:cNvSpPr/>
            <p:nvPr/>
          </p:nvSpPr>
          <p:spPr>
            <a:xfrm>
              <a:off x="407361" y="822126"/>
              <a:ext cx="4863900" cy="334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307" name="Google Shape;307;p40"/>
            <p:cNvSpPr txBox="1"/>
            <p:nvPr/>
          </p:nvSpPr>
          <p:spPr>
            <a:xfrm>
              <a:off x="511981" y="1416517"/>
              <a:ext cx="10410900" cy="1984800"/>
            </a:xfrm>
            <a:prstGeom prst="rect">
              <a:avLst/>
            </a:prstGeom>
            <a:noFill/>
            <a:ln>
              <a:noFill/>
            </a:ln>
          </p:spPr>
          <p:txBody>
            <a:bodyPr spcFirstLastPara="1" wrap="square" lIns="68575" tIns="34275" rIns="68575" bIns="34275" anchor="t" anchorCtr="0">
              <a:spAutoFit/>
            </a:bodyPr>
            <a:lstStyle/>
            <a:p>
              <a:pPr marL="0" marR="76200" lvl="0" indent="0" algn="l" rtl="0">
                <a:lnSpc>
                  <a:spcPct val="135000"/>
                </a:lnSpc>
                <a:spcBef>
                  <a:spcPts val="0"/>
                </a:spcBef>
                <a:spcAft>
                  <a:spcPts val="0"/>
                </a:spcAft>
                <a:buNone/>
              </a:pPr>
              <a:r>
                <a:rPr lang="en" sz="1100">
                  <a:solidFill>
                    <a:schemeClr val="dk1"/>
                  </a:solidFill>
                </a:rPr>
                <a:t>1.Nations U. </a:t>
              </a:r>
              <a:r>
                <a:rPr lang="en" sz="1100" i="1">
                  <a:solidFill>
                    <a:schemeClr val="dk1"/>
                  </a:solidFill>
                </a:rPr>
                <a:t>Data Reader’s Guide</a:t>
              </a:r>
              <a:r>
                <a:rPr lang="en" sz="1100">
                  <a:solidFill>
                    <a:schemeClr val="dk1"/>
                  </a:solidFill>
                </a:rPr>
                <a:t>. United Nations Accessed October 28, 2024.</a:t>
              </a:r>
              <a:r>
                <a:rPr lang="en" sz="1100">
                  <a:solidFill>
                    <a:schemeClr val="dk1"/>
                  </a:solidFill>
                  <a:uFill>
                    <a:noFill/>
                  </a:uFill>
                  <a:hlinkClick r:id="rId3">
                    <a:extLst>
                      <a:ext uri="{A12FA001-AC4F-418D-AE19-62706E023703}">
                        <ahyp:hlinkClr xmlns:ahyp="http://schemas.microsoft.com/office/drawing/2018/hyperlinkcolor" val="tx"/>
                      </a:ext>
                    </a:extLst>
                  </a:hlinkClick>
                </a:rPr>
                <a:t> </a:t>
              </a:r>
              <a:r>
                <a:rPr lang="en" sz="1100" u="sng">
                  <a:solidFill>
                    <a:schemeClr val="hlink"/>
                  </a:solidFill>
                  <a:hlinkClick r:id="rId3"/>
                </a:rPr>
                <a:t>https://hdr.undp.org/reports-and-publications/2020-human-development-report/data-readers-guide</a:t>
              </a:r>
              <a:endParaRPr sz="1100" u="sng">
                <a:solidFill>
                  <a:schemeClr val="hlink"/>
                </a:solidFill>
              </a:endParaRPr>
            </a:p>
            <a:p>
              <a:pPr marL="0" marR="76200" lvl="0" indent="0" algn="l" rtl="0">
                <a:lnSpc>
                  <a:spcPct val="135000"/>
                </a:lnSpc>
                <a:spcBef>
                  <a:spcPts val="1100"/>
                </a:spcBef>
                <a:spcAft>
                  <a:spcPts val="0"/>
                </a:spcAft>
                <a:buNone/>
              </a:pPr>
              <a:r>
                <a:rPr lang="en" sz="1100">
                  <a:solidFill>
                    <a:schemeClr val="dk1"/>
                  </a:solidFill>
                </a:rPr>
                <a:t>2.Nations U. </a:t>
              </a:r>
              <a:r>
                <a:rPr lang="en" sz="1100" i="1">
                  <a:solidFill>
                    <a:schemeClr val="dk1"/>
                  </a:solidFill>
                </a:rPr>
                <a:t>Documentation and Downloads</a:t>
              </a:r>
              <a:r>
                <a:rPr lang="en" sz="1100">
                  <a:solidFill>
                    <a:schemeClr val="dk1"/>
                  </a:solidFill>
                </a:rPr>
                <a:t>. United Nations Accessed October 28, 2024.</a:t>
              </a:r>
              <a:r>
                <a:rPr lang="en" sz="1100">
                  <a:solidFill>
                    <a:schemeClr val="dk1"/>
                  </a:solidFill>
                  <a:uFill>
                    <a:noFill/>
                  </a:uFill>
                  <a:hlinkClick r:id="rId4">
                    <a:extLst>
                      <a:ext uri="{A12FA001-AC4F-418D-AE19-62706E023703}">
                        <ahyp:hlinkClr xmlns:ahyp="http://schemas.microsoft.com/office/drawing/2018/hyperlinkcolor" val="tx"/>
                      </a:ext>
                    </a:extLst>
                  </a:hlinkClick>
                </a:rPr>
                <a:t> </a:t>
              </a:r>
              <a:r>
                <a:rPr lang="en" sz="1100" u="sng">
                  <a:solidFill>
                    <a:schemeClr val="hlink"/>
                  </a:solidFill>
                  <a:hlinkClick r:id="rId4"/>
                </a:rPr>
                <a:t>https://hdr.undp.org/data-center/documentation-and-downloads</a:t>
              </a:r>
              <a:endParaRPr sz="1100" u="sng">
                <a:solidFill>
                  <a:schemeClr val="hlink"/>
                </a:solidFill>
              </a:endParaRPr>
            </a:p>
            <a:p>
              <a:pPr marL="0" lvl="0" indent="0" algn="l" rtl="0">
                <a:lnSpc>
                  <a:spcPct val="115000"/>
                </a:lnSpc>
                <a:spcBef>
                  <a:spcPts val="0"/>
                </a:spcBef>
                <a:spcAft>
                  <a:spcPts val="0"/>
                </a:spcAft>
                <a:buNone/>
              </a:pPr>
              <a:endParaRPr sz="1100">
                <a:solidFill>
                  <a:schemeClr val="dk1"/>
                </a:solidFill>
              </a:endParaRPr>
            </a:p>
            <a:p>
              <a:pPr marL="457200" lvl="0" indent="0" algn="l" rtl="0">
                <a:lnSpc>
                  <a:spcPct val="115000"/>
                </a:lnSpc>
                <a:spcBef>
                  <a:spcPts val="0"/>
                </a:spcBef>
                <a:spcAft>
                  <a:spcPts val="0"/>
                </a:spcAft>
                <a:buNone/>
              </a:pPr>
              <a:endParaRPr sz="1100">
                <a:solidFill>
                  <a:schemeClr val="dk1"/>
                </a:solidFill>
              </a:endParaRPr>
            </a:p>
          </p:txBody>
        </p:sp>
      </p:grpSp>
      <p:sp>
        <p:nvSpPr>
          <p:cNvPr id="308" name="Google Shape;308;p40"/>
          <p:cNvSpPr txBox="1"/>
          <p:nvPr/>
        </p:nvSpPr>
        <p:spPr>
          <a:xfrm>
            <a:off x="262149" y="169057"/>
            <a:ext cx="8229600" cy="591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dirty="0">
                <a:solidFill>
                  <a:srgbClr val="002D50"/>
                </a:solidFill>
                <a:latin typeface="Helvetica Neue"/>
                <a:ea typeface="Helvetica Neue"/>
                <a:cs typeface="Helvetica Neue"/>
                <a:sym typeface="Helvetica Neue"/>
              </a:rPr>
              <a:t>References</a:t>
            </a:r>
            <a:endParaRPr sz="13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p:nvPr/>
        </p:nvSpPr>
        <p:spPr>
          <a:xfrm>
            <a:off x="262149" y="169057"/>
            <a:ext cx="8229493" cy="591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 sz="2100" b="1" i="0" u="none" strike="noStrike" cap="none">
                <a:solidFill>
                  <a:srgbClr val="002D50"/>
                </a:solidFill>
                <a:latin typeface="Helvetica Neue"/>
                <a:ea typeface="Helvetica Neue"/>
                <a:cs typeface="Helvetica Neue"/>
                <a:sym typeface="Helvetica Neue"/>
              </a:rPr>
              <a:t>Executive Summary </a:t>
            </a:r>
            <a:endParaRPr sz="2100" b="1" i="0" u="none" strike="noStrike" cap="none">
              <a:solidFill>
                <a:srgbClr val="002D50"/>
              </a:solidFill>
              <a:latin typeface="Helvetica Neue"/>
              <a:ea typeface="Helvetica Neue"/>
              <a:cs typeface="Helvetica Neue"/>
              <a:sym typeface="Helvetica Neue"/>
            </a:endParaRPr>
          </a:p>
        </p:txBody>
      </p:sp>
      <p:grpSp>
        <p:nvGrpSpPr>
          <p:cNvPr id="137" name="Google Shape;137;p27"/>
          <p:cNvGrpSpPr/>
          <p:nvPr/>
        </p:nvGrpSpPr>
        <p:grpSpPr>
          <a:xfrm>
            <a:off x="786608" y="1096146"/>
            <a:ext cx="7570784" cy="2951208"/>
            <a:chOff x="835286" y="1223008"/>
            <a:chExt cx="10091750" cy="3934944"/>
          </a:xfrm>
        </p:grpSpPr>
        <p:sp>
          <p:nvSpPr>
            <p:cNvPr id="138" name="Google Shape;138;p27"/>
            <p:cNvSpPr txBox="1"/>
            <p:nvPr/>
          </p:nvSpPr>
          <p:spPr>
            <a:xfrm>
              <a:off x="2415577" y="1236348"/>
              <a:ext cx="8437500" cy="684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39" name="Google Shape;139;p27"/>
            <p:cNvSpPr/>
            <p:nvPr/>
          </p:nvSpPr>
          <p:spPr>
            <a:xfrm>
              <a:off x="835286" y="1223008"/>
              <a:ext cx="2363700" cy="938658"/>
            </a:xfrm>
            <a:prstGeom prst="rect">
              <a:avLst/>
            </a:prstGeom>
            <a:solidFill>
              <a:srgbClr val="002060"/>
            </a:solidFill>
            <a:ln w="9525" cap="flat" cmpd="sng">
              <a:solidFill>
                <a:schemeClr val="accent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Arial"/>
                  <a:ea typeface="Arial"/>
                  <a:cs typeface="Arial"/>
                  <a:sym typeface="Arial"/>
                </a:rPr>
                <a:t>Objective</a:t>
              </a:r>
              <a:endParaRPr sz="1800" b="1" i="0" u="none" strike="noStrike" cap="none">
                <a:solidFill>
                  <a:schemeClr val="lt1"/>
                </a:solidFill>
                <a:latin typeface="Arial"/>
                <a:ea typeface="Arial"/>
                <a:cs typeface="Arial"/>
                <a:sym typeface="Arial"/>
              </a:endParaRPr>
            </a:p>
          </p:txBody>
        </p:sp>
        <p:sp>
          <p:nvSpPr>
            <p:cNvPr id="140" name="Google Shape;140;p27"/>
            <p:cNvSpPr txBox="1"/>
            <p:nvPr/>
          </p:nvSpPr>
          <p:spPr>
            <a:xfrm>
              <a:off x="3424906" y="1298137"/>
              <a:ext cx="7502130" cy="7884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a:solidFill>
                    <a:schemeClr val="dk1"/>
                  </a:solidFill>
                </a:rPr>
                <a:t>Analyze the relationship between life expectancy and vaccination rates (DTP and measles) across countries using 2020 UN data.</a:t>
              </a:r>
              <a:endParaRPr sz="1200" b="0" i="0" u="none" strike="noStrike" cap="none">
                <a:solidFill>
                  <a:schemeClr val="dk1"/>
                </a:solidFill>
                <a:latin typeface="Arial"/>
                <a:ea typeface="Arial"/>
                <a:cs typeface="Arial"/>
                <a:sym typeface="Arial"/>
              </a:endParaRPr>
            </a:p>
          </p:txBody>
        </p:sp>
        <p:sp>
          <p:nvSpPr>
            <p:cNvPr id="141" name="Google Shape;141;p27"/>
            <p:cNvSpPr txBox="1"/>
            <p:nvPr/>
          </p:nvSpPr>
          <p:spPr>
            <a:xfrm>
              <a:off x="3424906" y="2259335"/>
              <a:ext cx="7502130" cy="863529"/>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a:solidFill>
                    <a:schemeClr val="dk1"/>
                  </a:solidFill>
                </a:rPr>
                <a:t>Are higher vaccination rates correlated with increased life expectancy across different countries?</a:t>
              </a:r>
              <a:endParaRPr sz="1200" b="0" i="0" u="none" strike="noStrike" cap="none">
                <a:solidFill>
                  <a:schemeClr val="dk1"/>
                </a:solidFill>
                <a:latin typeface="Arial"/>
                <a:ea typeface="Arial"/>
                <a:cs typeface="Arial"/>
                <a:sym typeface="Arial"/>
              </a:endParaRPr>
            </a:p>
          </p:txBody>
        </p:sp>
        <p:sp>
          <p:nvSpPr>
            <p:cNvPr id="142" name="Google Shape;142;p27"/>
            <p:cNvSpPr txBox="1"/>
            <p:nvPr/>
          </p:nvSpPr>
          <p:spPr>
            <a:xfrm>
              <a:off x="3424906" y="3298706"/>
              <a:ext cx="7502130" cy="7884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a:solidFill>
                    <a:schemeClr val="dk1"/>
                  </a:solidFill>
                </a:rPr>
                <a:t>Found unexpected negative associations between vaccination rates and life expectancy.</a:t>
              </a:r>
              <a:endParaRPr sz="1200" b="0" i="0" u="none" strike="noStrike" cap="none">
                <a:solidFill>
                  <a:schemeClr val="dk1"/>
                </a:solidFill>
                <a:latin typeface="Arial"/>
                <a:ea typeface="Arial"/>
                <a:cs typeface="Arial"/>
                <a:sym typeface="Arial"/>
              </a:endParaRPr>
            </a:p>
          </p:txBody>
        </p:sp>
        <p:sp>
          <p:nvSpPr>
            <p:cNvPr id="143" name="Google Shape;143;p27"/>
            <p:cNvSpPr txBox="1"/>
            <p:nvPr/>
          </p:nvSpPr>
          <p:spPr>
            <a:xfrm>
              <a:off x="3424906" y="4225223"/>
              <a:ext cx="7502100" cy="7884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a:solidFill>
                    <a:schemeClr val="dk1"/>
                  </a:solidFill>
                </a:rPr>
                <a:t>The unexpected negative correlation suggests possible other factors, such as healthcare quality or socio-economic conditions.</a:t>
              </a:r>
              <a:endParaRPr sz="1200">
                <a:solidFill>
                  <a:schemeClr val="dk1"/>
                </a:solidFill>
              </a:endParaRPr>
            </a:p>
            <a:p>
              <a:pPr marL="0" marR="0" lvl="0" indent="0" algn="l" rtl="0">
                <a:lnSpc>
                  <a:spcPct val="100000"/>
                </a:lnSpc>
                <a:spcBef>
                  <a:spcPts val="0"/>
                </a:spcBef>
                <a:spcAft>
                  <a:spcPts val="0"/>
                </a:spcAft>
                <a:buClr>
                  <a:srgbClr val="000000"/>
                </a:buClr>
                <a:buSzPts val="1200"/>
                <a:buFont typeface="Arial"/>
                <a:buNone/>
              </a:pPr>
              <a:r>
                <a:rPr lang="en" sz="1200">
                  <a:solidFill>
                    <a:schemeClr val="dk1"/>
                  </a:solidFill>
                </a:rPr>
                <a:t>Performed a deeper exploration of socioeconomic and health-related variables.</a:t>
              </a:r>
              <a:endParaRPr sz="1200">
                <a:solidFill>
                  <a:schemeClr val="dk1"/>
                </a:solidFill>
              </a:endParaRPr>
            </a:p>
            <a:p>
              <a:pPr marL="0" marR="0" lvl="0" indent="0" algn="l" rtl="0">
                <a:lnSpc>
                  <a:spcPct val="100000"/>
                </a:lnSpc>
                <a:spcBef>
                  <a:spcPts val="0"/>
                </a:spcBef>
                <a:spcAft>
                  <a:spcPts val="0"/>
                </a:spcAft>
                <a:buClr>
                  <a:srgbClr val="000000"/>
                </a:buClr>
                <a:buSzPts val="1200"/>
                <a:buFont typeface="Arial"/>
                <a:buNone/>
              </a:pPr>
              <a:endParaRPr sz="1200">
                <a:solidFill>
                  <a:schemeClr val="dk1"/>
                </a:solidFill>
              </a:endParaRPr>
            </a:p>
          </p:txBody>
        </p:sp>
        <p:cxnSp>
          <p:nvCxnSpPr>
            <p:cNvPr id="144" name="Google Shape;144;p27"/>
            <p:cNvCxnSpPr/>
            <p:nvPr/>
          </p:nvCxnSpPr>
          <p:spPr>
            <a:xfrm rot="10800000" flipH="1">
              <a:off x="3316942" y="2221771"/>
              <a:ext cx="7610094" cy="6236"/>
            </a:xfrm>
            <a:prstGeom prst="straightConnector1">
              <a:avLst/>
            </a:prstGeom>
            <a:noFill/>
            <a:ln w="9525" cap="flat" cmpd="sng">
              <a:solidFill>
                <a:srgbClr val="002060">
                  <a:alpha val="49019"/>
                </a:srgbClr>
              </a:solidFill>
              <a:prstDash val="solid"/>
              <a:round/>
              <a:headEnd type="none" w="sm" len="sm"/>
              <a:tailEnd type="none" w="sm" len="sm"/>
            </a:ln>
          </p:spPr>
        </p:cxnSp>
        <p:cxnSp>
          <p:nvCxnSpPr>
            <p:cNvPr id="145" name="Google Shape;145;p27"/>
            <p:cNvCxnSpPr/>
            <p:nvPr/>
          </p:nvCxnSpPr>
          <p:spPr>
            <a:xfrm rot="10800000" flipH="1">
              <a:off x="3316942" y="3223578"/>
              <a:ext cx="7610094" cy="6236"/>
            </a:xfrm>
            <a:prstGeom prst="straightConnector1">
              <a:avLst/>
            </a:prstGeom>
            <a:noFill/>
            <a:ln w="9525" cap="flat" cmpd="sng">
              <a:solidFill>
                <a:srgbClr val="002060">
                  <a:alpha val="49019"/>
                </a:srgbClr>
              </a:solidFill>
              <a:prstDash val="solid"/>
              <a:round/>
              <a:headEnd type="none" w="sm" len="sm"/>
              <a:tailEnd type="none" w="sm" len="sm"/>
            </a:ln>
          </p:spPr>
        </p:cxnSp>
        <p:cxnSp>
          <p:nvCxnSpPr>
            <p:cNvPr id="146" name="Google Shape;146;p27"/>
            <p:cNvCxnSpPr/>
            <p:nvPr/>
          </p:nvCxnSpPr>
          <p:spPr>
            <a:xfrm rot="10800000" flipH="1">
              <a:off x="3316942" y="4219294"/>
              <a:ext cx="7610094" cy="6236"/>
            </a:xfrm>
            <a:prstGeom prst="straightConnector1">
              <a:avLst/>
            </a:prstGeom>
            <a:noFill/>
            <a:ln w="9525" cap="flat" cmpd="sng">
              <a:solidFill>
                <a:srgbClr val="002060">
                  <a:alpha val="49019"/>
                </a:srgbClr>
              </a:solidFill>
              <a:prstDash val="solid"/>
              <a:round/>
              <a:headEnd type="none" w="sm" len="sm"/>
              <a:tailEnd type="none" w="sm" len="sm"/>
            </a:ln>
          </p:spPr>
        </p:cxnSp>
        <p:cxnSp>
          <p:nvCxnSpPr>
            <p:cNvPr id="147" name="Google Shape;147;p27"/>
            <p:cNvCxnSpPr/>
            <p:nvPr/>
          </p:nvCxnSpPr>
          <p:spPr>
            <a:xfrm rot="10800000" flipH="1">
              <a:off x="3316942" y="5151715"/>
              <a:ext cx="7610094" cy="6236"/>
            </a:xfrm>
            <a:prstGeom prst="straightConnector1">
              <a:avLst/>
            </a:prstGeom>
            <a:noFill/>
            <a:ln w="9525" cap="flat" cmpd="sng">
              <a:solidFill>
                <a:srgbClr val="002060">
                  <a:alpha val="49019"/>
                </a:srgbClr>
              </a:solidFill>
              <a:prstDash val="solid"/>
              <a:round/>
              <a:headEnd type="none" w="sm" len="sm"/>
              <a:tailEnd type="none" w="sm" len="sm"/>
            </a:ln>
          </p:spPr>
        </p:cxnSp>
        <p:cxnSp>
          <p:nvCxnSpPr>
            <p:cNvPr id="148" name="Google Shape;148;p27"/>
            <p:cNvCxnSpPr/>
            <p:nvPr/>
          </p:nvCxnSpPr>
          <p:spPr>
            <a:xfrm rot="10800000" flipH="1">
              <a:off x="3316942" y="1223009"/>
              <a:ext cx="7610094" cy="6236"/>
            </a:xfrm>
            <a:prstGeom prst="straightConnector1">
              <a:avLst/>
            </a:prstGeom>
            <a:noFill/>
            <a:ln w="9525" cap="flat" cmpd="sng">
              <a:solidFill>
                <a:srgbClr val="002060">
                  <a:alpha val="49019"/>
                </a:srgbClr>
              </a:solidFill>
              <a:prstDash val="solid"/>
              <a:round/>
              <a:headEnd type="none" w="sm" len="sm"/>
              <a:tailEnd type="none" w="sm" len="sm"/>
            </a:ln>
          </p:spPr>
        </p:cxnSp>
        <p:sp>
          <p:nvSpPr>
            <p:cNvPr id="149" name="Google Shape;149;p27"/>
            <p:cNvSpPr/>
            <p:nvPr/>
          </p:nvSpPr>
          <p:spPr>
            <a:xfrm>
              <a:off x="835286" y="2221770"/>
              <a:ext cx="2363700" cy="938658"/>
            </a:xfrm>
            <a:prstGeom prst="rect">
              <a:avLst/>
            </a:prstGeom>
            <a:solidFill>
              <a:srgbClr val="002060"/>
            </a:solidFill>
            <a:ln w="9525" cap="flat" cmpd="sng">
              <a:solidFill>
                <a:schemeClr val="accent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Arial"/>
                  <a:ea typeface="Arial"/>
                  <a:cs typeface="Arial"/>
                  <a:sym typeface="Arial"/>
                </a:rPr>
                <a:t>Question</a:t>
              </a:r>
              <a:endParaRPr sz="1800" b="1" i="0" u="none" strike="noStrike" cap="none">
                <a:solidFill>
                  <a:schemeClr val="lt1"/>
                </a:solidFill>
                <a:latin typeface="Arial"/>
                <a:ea typeface="Arial"/>
                <a:cs typeface="Arial"/>
                <a:sym typeface="Arial"/>
              </a:endParaRPr>
            </a:p>
          </p:txBody>
        </p:sp>
        <p:sp>
          <p:nvSpPr>
            <p:cNvPr id="150" name="Google Shape;150;p27"/>
            <p:cNvSpPr/>
            <p:nvPr/>
          </p:nvSpPr>
          <p:spPr>
            <a:xfrm>
              <a:off x="835286" y="3223577"/>
              <a:ext cx="2363700" cy="938658"/>
            </a:xfrm>
            <a:prstGeom prst="rect">
              <a:avLst/>
            </a:prstGeom>
            <a:solidFill>
              <a:srgbClr val="002060"/>
            </a:solidFill>
            <a:ln w="9525" cap="flat" cmpd="sng">
              <a:solidFill>
                <a:schemeClr val="accent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Arial"/>
                  <a:ea typeface="Arial"/>
                  <a:cs typeface="Arial"/>
                  <a:sym typeface="Arial"/>
                </a:rPr>
                <a:t>Results</a:t>
              </a:r>
              <a:endParaRPr sz="1800" b="1" i="0" u="none" strike="noStrike" cap="none">
                <a:solidFill>
                  <a:schemeClr val="lt1"/>
                </a:solidFill>
                <a:latin typeface="Arial"/>
                <a:ea typeface="Arial"/>
                <a:cs typeface="Arial"/>
                <a:sym typeface="Arial"/>
              </a:endParaRPr>
            </a:p>
          </p:txBody>
        </p:sp>
        <p:sp>
          <p:nvSpPr>
            <p:cNvPr id="151" name="Google Shape;151;p27"/>
            <p:cNvSpPr/>
            <p:nvPr/>
          </p:nvSpPr>
          <p:spPr>
            <a:xfrm>
              <a:off x="835286" y="4219294"/>
              <a:ext cx="2363700" cy="938658"/>
            </a:xfrm>
            <a:prstGeom prst="rect">
              <a:avLst/>
            </a:prstGeom>
            <a:solidFill>
              <a:srgbClr val="002060"/>
            </a:solidFill>
            <a:ln w="9525" cap="flat" cmpd="sng">
              <a:solidFill>
                <a:schemeClr val="accent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Arial"/>
                  <a:ea typeface="Arial"/>
                  <a:cs typeface="Arial"/>
                  <a:sym typeface="Arial"/>
                </a:rPr>
                <a:t>Discussion</a:t>
              </a:r>
              <a:endParaRPr sz="1800" b="1" i="0" u="none" strike="noStrike" cap="non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p:nvPr/>
        </p:nvSpPr>
        <p:spPr>
          <a:xfrm>
            <a:off x="262149" y="169057"/>
            <a:ext cx="8229600" cy="591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a:solidFill>
                  <a:srgbClr val="002D50"/>
                </a:solidFill>
                <a:latin typeface="Helvetica Neue"/>
                <a:ea typeface="Helvetica Neue"/>
                <a:cs typeface="Helvetica Neue"/>
                <a:sym typeface="Helvetica Neue"/>
              </a:rPr>
              <a:t>Analysis Background</a:t>
            </a:r>
            <a:endParaRPr sz="1300" b="0" i="0" u="none" strike="noStrike" cap="none">
              <a:solidFill>
                <a:srgbClr val="000000"/>
              </a:solidFill>
              <a:latin typeface="Arial"/>
              <a:ea typeface="Arial"/>
              <a:cs typeface="Arial"/>
              <a:sym typeface="Arial"/>
            </a:endParaRPr>
          </a:p>
        </p:txBody>
      </p:sp>
      <p:grpSp>
        <p:nvGrpSpPr>
          <p:cNvPr id="157" name="Google Shape;157;p28"/>
          <p:cNvGrpSpPr/>
          <p:nvPr/>
        </p:nvGrpSpPr>
        <p:grpSpPr>
          <a:xfrm>
            <a:off x="331769" y="699036"/>
            <a:ext cx="7919636" cy="1125768"/>
            <a:chOff x="366372" y="1181226"/>
            <a:chExt cx="10556700" cy="1501024"/>
          </a:xfrm>
        </p:grpSpPr>
        <p:grpSp>
          <p:nvGrpSpPr>
            <p:cNvPr id="158" name="Google Shape;158;p28"/>
            <p:cNvGrpSpPr/>
            <p:nvPr/>
          </p:nvGrpSpPr>
          <p:grpSpPr>
            <a:xfrm>
              <a:off x="366372" y="1181226"/>
              <a:ext cx="10556700" cy="334932"/>
              <a:chOff x="366372" y="1181226"/>
              <a:chExt cx="10556700" cy="334932"/>
            </a:xfrm>
          </p:grpSpPr>
          <p:sp>
            <p:nvSpPr>
              <p:cNvPr id="159" name="Google Shape;159;p28"/>
              <p:cNvSpPr/>
              <p:nvPr/>
            </p:nvSpPr>
            <p:spPr>
              <a:xfrm>
                <a:off x="407361" y="1181226"/>
                <a:ext cx="4863900" cy="334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rgbClr val="002060"/>
                    </a:solidFill>
                  </a:rPr>
                  <a:t>Dataset</a:t>
                </a:r>
                <a:endParaRPr sz="1200" b="0" i="0" u="none" strike="noStrike" cap="none">
                  <a:solidFill>
                    <a:srgbClr val="000000"/>
                  </a:solidFill>
                  <a:latin typeface="Arial"/>
                  <a:ea typeface="Arial"/>
                  <a:cs typeface="Arial"/>
                  <a:sym typeface="Arial"/>
                </a:endParaRPr>
              </a:p>
            </p:txBody>
          </p:sp>
          <p:cxnSp>
            <p:nvCxnSpPr>
              <p:cNvPr id="160" name="Google Shape;160;p28"/>
              <p:cNvCxnSpPr/>
              <p:nvPr/>
            </p:nvCxnSpPr>
            <p:spPr>
              <a:xfrm>
                <a:off x="366372" y="1516158"/>
                <a:ext cx="10556700" cy="0"/>
              </a:xfrm>
              <a:prstGeom prst="straightConnector1">
                <a:avLst/>
              </a:prstGeom>
              <a:noFill/>
              <a:ln w="9525" cap="flat" cmpd="sng">
                <a:solidFill>
                  <a:srgbClr val="002060">
                    <a:alpha val="49020"/>
                  </a:srgbClr>
                </a:solidFill>
                <a:prstDash val="solid"/>
                <a:round/>
                <a:headEnd type="none" w="sm" len="sm"/>
                <a:tailEnd type="none" w="sm" len="sm"/>
              </a:ln>
            </p:spPr>
          </p:cxnSp>
        </p:grpSp>
        <p:sp>
          <p:nvSpPr>
            <p:cNvPr id="161" name="Google Shape;161;p28"/>
            <p:cNvSpPr txBox="1"/>
            <p:nvPr/>
          </p:nvSpPr>
          <p:spPr>
            <a:xfrm>
              <a:off x="512064" y="1585450"/>
              <a:ext cx="10410900" cy="1096800"/>
            </a:xfrm>
            <a:prstGeom prst="rect">
              <a:avLst/>
            </a:prstGeom>
            <a:noFill/>
            <a:ln>
              <a:noFill/>
            </a:ln>
          </p:spPr>
          <p:txBody>
            <a:bodyPr spcFirstLastPara="1" wrap="square" lIns="68575" tIns="34275" rIns="68575" bIns="34275" anchor="t" anchorCtr="0">
              <a:spAutoFit/>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rPr>
                <a:t>The analysis utilized United Nations Human Development Data for 2020 consisting of 70 descriptive variables for 197 countries.</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The data set includes a diverse set of variables pertaining to education levels, social disparities, economics, healthcare, and other country-level descriptors.</a:t>
              </a:r>
              <a:endParaRPr sz="1100"/>
            </a:p>
          </p:txBody>
        </p:sp>
      </p:grpSp>
      <p:grpSp>
        <p:nvGrpSpPr>
          <p:cNvPr id="162" name="Google Shape;162;p28"/>
          <p:cNvGrpSpPr/>
          <p:nvPr/>
        </p:nvGrpSpPr>
        <p:grpSpPr>
          <a:xfrm>
            <a:off x="347194" y="1863986"/>
            <a:ext cx="7925241" cy="1446818"/>
            <a:chOff x="386933" y="921559"/>
            <a:chExt cx="10564171" cy="1929091"/>
          </a:xfrm>
        </p:grpSpPr>
        <p:grpSp>
          <p:nvGrpSpPr>
            <p:cNvPr id="163" name="Google Shape;163;p28"/>
            <p:cNvGrpSpPr/>
            <p:nvPr/>
          </p:nvGrpSpPr>
          <p:grpSpPr>
            <a:xfrm>
              <a:off x="386933" y="921559"/>
              <a:ext cx="10564171" cy="408485"/>
              <a:chOff x="386933" y="921559"/>
              <a:chExt cx="10564171" cy="408485"/>
            </a:xfrm>
          </p:grpSpPr>
          <p:sp>
            <p:nvSpPr>
              <p:cNvPr id="164" name="Google Shape;164;p28"/>
              <p:cNvSpPr/>
              <p:nvPr/>
            </p:nvSpPr>
            <p:spPr>
              <a:xfrm>
                <a:off x="386933" y="921559"/>
                <a:ext cx="4863900" cy="334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rgbClr val="002060"/>
                    </a:solidFill>
                  </a:rPr>
                  <a:t>Background</a:t>
                </a:r>
                <a:endParaRPr sz="1200" b="0" i="0" u="none" strike="noStrike" cap="none">
                  <a:solidFill>
                    <a:srgbClr val="000000"/>
                  </a:solidFill>
                  <a:latin typeface="Arial"/>
                  <a:ea typeface="Arial"/>
                  <a:cs typeface="Arial"/>
                  <a:sym typeface="Arial"/>
                </a:endParaRPr>
              </a:p>
            </p:txBody>
          </p:sp>
          <p:cxnSp>
            <p:nvCxnSpPr>
              <p:cNvPr id="165" name="Google Shape;165;p28"/>
              <p:cNvCxnSpPr/>
              <p:nvPr/>
            </p:nvCxnSpPr>
            <p:spPr>
              <a:xfrm>
                <a:off x="402204" y="1330045"/>
                <a:ext cx="10548900" cy="0"/>
              </a:xfrm>
              <a:prstGeom prst="straightConnector1">
                <a:avLst/>
              </a:prstGeom>
              <a:noFill/>
              <a:ln w="9525" cap="flat" cmpd="sng">
                <a:solidFill>
                  <a:srgbClr val="002060">
                    <a:alpha val="49020"/>
                  </a:srgbClr>
                </a:solidFill>
                <a:prstDash val="solid"/>
                <a:round/>
                <a:headEnd type="none" w="sm" len="sm"/>
                <a:tailEnd type="none" w="sm" len="sm"/>
              </a:ln>
            </p:spPr>
          </p:cxnSp>
        </p:grpSp>
        <p:sp>
          <p:nvSpPr>
            <p:cNvPr id="166" name="Google Shape;166;p28"/>
            <p:cNvSpPr txBox="1"/>
            <p:nvPr/>
          </p:nvSpPr>
          <p:spPr>
            <a:xfrm>
              <a:off x="491636" y="1403750"/>
              <a:ext cx="10410900" cy="1446900"/>
            </a:xfrm>
            <a:prstGeom prst="rect">
              <a:avLst/>
            </a:prstGeom>
            <a:noFill/>
            <a:ln>
              <a:noFill/>
            </a:ln>
          </p:spPr>
          <p:txBody>
            <a:bodyPr spcFirstLastPara="1" wrap="square" lIns="68575" tIns="34275" rIns="68575" bIns="34275" anchor="t" anchorCtr="0">
              <a:spAutoFit/>
            </a:bodyPr>
            <a:lstStyle/>
            <a:p>
              <a:pPr marL="457200" lvl="0" indent="-298450" algn="l" rtl="0">
                <a:lnSpc>
                  <a:spcPct val="100000"/>
                </a:lnSpc>
                <a:spcBef>
                  <a:spcPts val="1000"/>
                </a:spcBef>
                <a:spcAft>
                  <a:spcPts val="0"/>
                </a:spcAft>
                <a:buClr>
                  <a:schemeClr val="dk1"/>
                </a:buClr>
                <a:buSzPts val="1100"/>
                <a:buChar char="●"/>
              </a:pPr>
              <a:r>
                <a:rPr lang="en" sz="1100">
                  <a:solidFill>
                    <a:schemeClr val="dk1"/>
                  </a:solidFill>
                </a:rPr>
                <a:t>Life Expectancy is one of the most important indicators of a population’s overall health, and it refers to the average number of years a person is expected to live based on current mortality rates.</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chemeClr val="dk1"/>
                  </a:solidFill>
                </a:rPr>
                <a:t>In simple terms life expectancy is the average number of years a newborn is expected to live if the current mortality rates remain constant throughout their lifetime.</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chemeClr val="dk1"/>
                  </a:solidFill>
                </a:rPr>
                <a:t>Life expectancy was chosen as the outcome variable as it is a key indicator of a country’s overall level of development and health outcomes for its citizens.</a:t>
              </a:r>
              <a:endParaRPr sz="1100">
                <a:solidFill>
                  <a:schemeClr val="dk1"/>
                </a:solidFill>
              </a:endParaRPr>
            </a:p>
          </p:txBody>
        </p:sp>
      </p:grpSp>
      <p:grpSp>
        <p:nvGrpSpPr>
          <p:cNvPr id="167" name="Google Shape;167;p28"/>
          <p:cNvGrpSpPr/>
          <p:nvPr/>
        </p:nvGrpSpPr>
        <p:grpSpPr>
          <a:xfrm>
            <a:off x="368256" y="3454861"/>
            <a:ext cx="7925241" cy="306364"/>
            <a:chOff x="386933" y="921559"/>
            <a:chExt cx="10564171" cy="408485"/>
          </a:xfrm>
        </p:grpSpPr>
        <p:sp>
          <p:nvSpPr>
            <p:cNvPr id="168" name="Google Shape;168;p28"/>
            <p:cNvSpPr/>
            <p:nvPr/>
          </p:nvSpPr>
          <p:spPr>
            <a:xfrm>
              <a:off x="386933" y="921559"/>
              <a:ext cx="4863900" cy="334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rgbClr val="002060"/>
                  </a:solidFill>
                </a:rPr>
                <a:t>Approach</a:t>
              </a:r>
              <a:endParaRPr sz="1200" b="0" i="0" u="none" strike="noStrike" cap="none">
                <a:solidFill>
                  <a:srgbClr val="000000"/>
                </a:solidFill>
                <a:latin typeface="Arial"/>
                <a:ea typeface="Arial"/>
                <a:cs typeface="Arial"/>
                <a:sym typeface="Arial"/>
              </a:endParaRPr>
            </a:p>
          </p:txBody>
        </p:sp>
        <p:cxnSp>
          <p:nvCxnSpPr>
            <p:cNvPr id="169" name="Google Shape;169;p28"/>
            <p:cNvCxnSpPr/>
            <p:nvPr/>
          </p:nvCxnSpPr>
          <p:spPr>
            <a:xfrm>
              <a:off x="402204" y="1330045"/>
              <a:ext cx="10548900" cy="0"/>
            </a:xfrm>
            <a:prstGeom prst="straightConnector1">
              <a:avLst/>
            </a:prstGeom>
            <a:noFill/>
            <a:ln w="9525" cap="flat" cmpd="sng">
              <a:solidFill>
                <a:srgbClr val="002060">
                  <a:alpha val="49020"/>
                </a:srgbClr>
              </a:solidFill>
              <a:prstDash val="solid"/>
              <a:round/>
              <a:headEnd type="none" w="sm" len="sm"/>
              <a:tailEnd type="none" w="sm" len="sm"/>
            </a:ln>
          </p:spPr>
        </p:cxnSp>
      </p:grpSp>
      <p:sp>
        <p:nvSpPr>
          <p:cNvPr id="170" name="Google Shape;170;p28"/>
          <p:cNvSpPr txBox="1"/>
          <p:nvPr/>
        </p:nvSpPr>
        <p:spPr>
          <a:xfrm>
            <a:off x="441067" y="3814529"/>
            <a:ext cx="7810200" cy="433200"/>
          </a:xfrm>
          <a:prstGeom prst="rect">
            <a:avLst/>
          </a:prstGeom>
          <a:noFill/>
          <a:ln>
            <a:noFill/>
          </a:ln>
        </p:spPr>
        <p:txBody>
          <a:bodyPr spcFirstLastPara="1" wrap="square" lIns="68575" tIns="34275" rIns="68575" bIns="34275" anchor="t" anchorCtr="0">
            <a:spAutoFit/>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rPr>
              <a:t>Both simple and multiple linear regression were used to analyze the relationship between diphtheria and measles vaccination rates and life expectancy at the country level.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aphicFrame>
        <p:nvGraphicFramePr>
          <p:cNvPr id="175" name="Google Shape;175;p29"/>
          <p:cNvGraphicFramePr/>
          <p:nvPr/>
        </p:nvGraphicFramePr>
        <p:xfrm>
          <a:off x="478256" y="3167332"/>
          <a:ext cx="8190550" cy="805600"/>
        </p:xfrm>
        <a:graphic>
          <a:graphicData uri="http://schemas.openxmlformats.org/drawingml/2006/table">
            <a:tbl>
              <a:tblPr firstRow="1" bandRow="1">
                <a:noFill/>
                <a:tableStyleId>{52CA3242-4F16-4C53-A147-724396B84D3E}</a:tableStyleId>
              </a:tblPr>
              <a:tblGrid>
                <a:gridCol w="1289925">
                  <a:extLst>
                    <a:ext uri="{9D8B030D-6E8A-4147-A177-3AD203B41FA5}">
                      <a16:colId xmlns:a16="http://schemas.microsoft.com/office/drawing/2014/main" val="20000"/>
                    </a:ext>
                  </a:extLst>
                </a:gridCol>
                <a:gridCol w="6900625">
                  <a:extLst>
                    <a:ext uri="{9D8B030D-6E8A-4147-A177-3AD203B41FA5}">
                      <a16:colId xmlns:a16="http://schemas.microsoft.com/office/drawing/2014/main" val="20001"/>
                    </a:ext>
                  </a:extLst>
                </a:gridCol>
              </a:tblGrid>
              <a:tr h="448600">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Variable</a:t>
                      </a:r>
                      <a:endParaRPr sz="11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Rationale for Inclusion</a:t>
                      </a:r>
                      <a:endParaRPr sz="1100" u="none" strike="noStrike" cap="none"/>
                    </a:p>
                  </a:txBody>
                  <a:tcPr marL="68600" marR="68600" marT="34300" marB="34300"/>
                </a:tc>
                <a:extLst>
                  <a:ext uri="{0D108BD9-81ED-4DB2-BD59-A6C34878D82A}">
                    <a16:rowId xmlns:a16="http://schemas.microsoft.com/office/drawing/2014/main" val="10000"/>
                  </a:ext>
                </a:extLst>
              </a:tr>
              <a:tr h="357000">
                <a:tc>
                  <a:txBody>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Life Expectancy</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Life expectancy serves as a strong proxy measure for overall public health. Thus, life expectancy is used as a proxy in this analysis to evaluate the strength of the relationship between the explanatory variables and public health.</a:t>
                      </a:r>
                      <a:endParaRPr sz="1100"/>
                    </a:p>
                  </a:txBody>
                  <a:tcPr marL="68600" marR="68600" marT="34300" marB="34300"/>
                </a:tc>
                <a:extLst>
                  <a:ext uri="{0D108BD9-81ED-4DB2-BD59-A6C34878D82A}">
                    <a16:rowId xmlns:a16="http://schemas.microsoft.com/office/drawing/2014/main" val="10001"/>
                  </a:ext>
                </a:extLst>
              </a:tr>
            </a:tbl>
          </a:graphicData>
        </a:graphic>
      </p:graphicFrame>
      <p:sp>
        <p:nvSpPr>
          <p:cNvPr id="176" name="Google Shape;176;p29"/>
          <p:cNvSpPr/>
          <p:nvPr/>
        </p:nvSpPr>
        <p:spPr>
          <a:xfrm>
            <a:off x="478256" y="2916133"/>
            <a:ext cx="3648900" cy="2511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2060"/>
                </a:solidFill>
                <a:latin typeface="Arial"/>
                <a:ea typeface="Arial"/>
                <a:cs typeface="Arial"/>
                <a:sym typeface="Arial"/>
              </a:rPr>
              <a:t>Outcome Variable</a:t>
            </a:r>
            <a:endParaRPr sz="1200" b="0" i="0" u="none" strike="noStrike" cap="none">
              <a:solidFill>
                <a:srgbClr val="000000"/>
              </a:solidFill>
              <a:latin typeface="Arial"/>
              <a:ea typeface="Arial"/>
              <a:cs typeface="Arial"/>
              <a:sym typeface="Arial"/>
            </a:endParaRPr>
          </a:p>
        </p:txBody>
      </p:sp>
      <p:graphicFrame>
        <p:nvGraphicFramePr>
          <p:cNvPr id="177" name="Google Shape;177;p29"/>
          <p:cNvGraphicFramePr/>
          <p:nvPr/>
        </p:nvGraphicFramePr>
        <p:xfrm>
          <a:off x="478256" y="1164813"/>
          <a:ext cx="8190550" cy="1129320"/>
        </p:xfrm>
        <a:graphic>
          <a:graphicData uri="http://schemas.openxmlformats.org/drawingml/2006/table">
            <a:tbl>
              <a:tblPr firstRow="1" bandRow="1">
                <a:noFill/>
                <a:tableStyleId>{52CA3242-4F16-4C53-A147-724396B84D3E}</a:tableStyleId>
              </a:tblPr>
              <a:tblGrid>
                <a:gridCol w="1289925">
                  <a:extLst>
                    <a:ext uri="{9D8B030D-6E8A-4147-A177-3AD203B41FA5}">
                      <a16:colId xmlns:a16="http://schemas.microsoft.com/office/drawing/2014/main" val="20000"/>
                    </a:ext>
                  </a:extLst>
                </a:gridCol>
                <a:gridCol w="6900625">
                  <a:extLst>
                    <a:ext uri="{9D8B030D-6E8A-4147-A177-3AD203B41FA5}">
                      <a16:colId xmlns:a16="http://schemas.microsoft.com/office/drawing/2014/main" val="20001"/>
                    </a:ext>
                  </a:extLst>
                </a:gridCol>
              </a:tblGrid>
              <a:tr h="42207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Variable</a:t>
                      </a:r>
                      <a:endParaRPr sz="11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Rationale for Inclusion</a:t>
                      </a:r>
                      <a:endParaRPr sz="1100" u="none" strike="noStrike" cap="none"/>
                    </a:p>
                  </a:txBody>
                  <a:tcPr marL="68600" marR="68600" marT="34300" marB="34300"/>
                </a:tc>
                <a:extLst>
                  <a:ext uri="{0D108BD9-81ED-4DB2-BD59-A6C34878D82A}">
                    <a16:rowId xmlns:a16="http://schemas.microsoft.com/office/drawing/2014/main" val="10000"/>
                  </a:ext>
                </a:extLst>
              </a:tr>
              <a:tr h="342200">
                <a:tc>
                  <a:txBody>
                    <a:bodyPr/>
                    <a:lstStyle/>
                    <a:p>
                      <a:pPr marL="0" marR="0" lvl="0" indent="0" algn="ctr" rtl="0">
                        <a:lnSpc>
                          <a:spcPct val="100000"/>
                        </a:lnSpc>
                        <a:spcBef>
                          <a:spcPts val="0"/>
                        </a:spcBef>
                        <a:spcAft>
                          <a:spcPts val="0"/>
                        </a:spcAft>
                        <a:buClr>
                          <a:srgbClr val="000000"/>
                        </a:buClr>
                        <a:buSzPts val="900"/>
                        <a:buFont typeface="Arial"/>
                        <a:buNone/>
                      </a:pPr>
                      <a:r>
                        <a:rPr lang="en" sz="900" b="1"/>
                        <a:t>DTP Vaccination numbers</a:t>
                      </a:r>
                      <a:endParaRPr sz="900" b="1" i="0" u="none" strike="noStrike" cap="none">
                        <a:solidFill>
                          <a:schemeClr val="dk1"/>
                        </a:solidFill>
                        <a:latin typeface="Arial"/>
                        <a:ea typeface="Arial"/>
                        <a:cs typeface="Arial"/>
                        <a:sym typeface="Arial"/>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900"/>
                        <a:buFont typeface="Arial"/>
                        <a:buNone/>
                      </a:pPr>
                      <a:r>
                        <a:rPr lang="en" sz="900"/>
                        <a:t>Number of DTP vaccinations (per 100 population). </a:t>
                      </a:r>
                      <a:endParaRPr sz="900"/>
                    </a:p>
                    <a:p>
                      <a:pPr marL="0" marR="0" lvl="0" indent="0" algn="l" rtl="0">
                        <a:lnSpc>
                          <a:spcPct val="100000"/>
                        </a:lnSpc>
                        <a:spcBef>
                          <a:spcPts val="0"/>
                        </a:spcBef>
                        <a:spcAft>
                          <a:spcPts val="0"/>
                        </a:spcAft>
                        <a:buClr>
                          <a:srgbClr val="000000"/>
                        </a:buClr>
                        <a:buSzPts val="900"/>
                        <a:buFont typeface="Arial"/>
                        <a:buNone/>
                      </a:pPr>
                      <a:r>
                        <a:rPr lang="en" sz="900"/>
                        <a:t>DTP is a combination of vaccines that protects against three infectious diseases: diphtheria, tetanus, and pertussis.</a:t>
                      </a:r>
                      <a:endParaRPr sz="900" b="0" i="0" u="none" strike="noStrike" cap="none">
                        <a:solidFill>
                          <a:schemeClr val="dk1"/>
                        </a:solidFill>
                        <a:latin typeface="Arial"/>
                        <a:ea typeface="Arial"/>
                        <a:cs typeface="Arial"/>
                        <a:sym typeface="Arial"/>
                      </a:endParaRPr>
                    </a:p>
                  </a:txBody>
                  <a:tcPr marL="68600" marR="68600" marT="34300" marB="34300"/>
                </a:tc>
                <a:extLst>
                  <a:ext uri="{0D108BD9-81ED-4DB2-BD59-A6C34878D82A}">
                    <a16:rowId xmlns:a16="http://schemas.microsoft.com/office/drawing/2014/main" val="10001"/>
                  </a:ext>
                </a:extLst>
              </a:tr>
              <a:tr h="364325">
                <a:tc>
                  <a:txBody>
                    <a:bodyPr/>
                    <a:lstStyle/>
                    <a:p>
                      <a:pPr marL="0" marR="0" lvl="0" indent="0" algn="ctr" rtl="0">
                        <a:lnSpc>
                          <a:spcPct val="100000"/>
                        </a:lnSpc>
                        <a:spcBef>
                          <a:spcPts val="0"/>
                        </a:spcBef>
                        <a:spcAft>
                          <a:spcPts val="0"/>
                        </a:spcAft>
                        <a:buClr>
                          <a:srgbClr val="000000"/>
                        </a:buClr>
                        <a:buSzPts val="900"/>
                        <a:buFont typeface="Arial"/>
                        <a:buNone/>
                      </a:pPr>
                      <a:r>
                        <a:rPr lang="en" sz="900" b="1"/>
                        <a:t>Measles Vaccination numbers</a:t>
                      </a:r>
                      <a:endParaRPr sz="1100"/>
                    </a:p>
                  </a:txBody>
                  <a:tcPr marL="68600" marR="68600" marT="34300" marB="34300" anchor="ctr"/>
                </a:tc>
                <a:tc>
                  <a:txBody>
                    <a:bodyPr/>
                    <a:lstStyle/>
                    <a:p>
                      <a:pPr marL="0" lvl="0" indent="0" algn="l" rtl="0">
                        <a:lnSpc>
                          <a:spcPct val="115000"/>
                        </a:lnSpc>
                        <a:spcBef>
                          <a:spcPts val="0"/>
                        </a:spcBef>
                        <a:spcAft>
                          <a:spcPts val="0"/>
                        </a:spcAft>
                        <a:buClr>
                          <a:schemeClr val="dk1"/>
                        </a:buClr>
                        <a:buSzPts val="1100"/>
                        <a:buFont typeface="Arial"/>
                        <a:buNone/>
                      </a:pPr>
                      <a:r>
                        <a:rPr lang="en" sz="900"/>
                        <a:t>Number of measles vaccinations (per 100 population) pop: Total population</a:t>
                      </a:r>
                      <a:endParaRPr sz="900"/>
                    </a:p>
                  </a:txBody>
                  <a:tcPr marL="68600" marR="68600" marT="34300" marB="34300" anchor="ctr"/>
                </a:tc>
                <a:extLst>
                  <a:ext uri="{0D108BD9-81ED-4DB2-BD59-A6C34878D82A}">
                    <a16:rowId xmlns:a16="http://schemas.microsoft.com/office/drawing/2014/main" val="10002"/>
                  </a:ext>
                </a:extLst>
              </a:tr>
            </a:tbl>
          </a:graphicData>
        </a:graphic>
      </p:graphicFrame>
      <p:sp>
        <p:nvSpPr>
          <p:cNvPr id="178" name="Google Shape;178;p29"/>
          <p:cNvSpPr/>
          <p:nvPr/>
        </p:nvSpPr>
        <p:spPr>
          <a:xfrm>
            <a:off x="478256" y="713675"/>
            <a:ext cx="3648900" cy="2511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rgbClr val="002060"/>
                </a:solidFill>
              </a:rPr>
              <a:t>Key Variables</a:t>
            </a:r>
            <a:endParaRPr sz="1200" b="0" i="0" u="none" strike="noStrike" cap="none">
              <a:solidFill>
                <a:srgbClr val="000000"/>
              </a:solidFill>
              <a:latin typeface="Arial"/>
              <a:ea typeface="Arial"/>
              <a:cs typeface="Arial"/>
              <a:sym typeface="Arial"/>
            </a:endParaRPr>
          </a:p>
        </p:txBody>
      </p:sp>
      <p:sp>
        <p:nvSpPr>
          <p:cNvPr id="179" name="Google Shape;179;p29"/>
          <p:cNvSpPr txBox="1"/>
          <p:nvPr/>
        </p:nvSpPr>
        <p:spPr>
          <a:xfrm>
            <a:off x="262149" y="169057"/>
            <a:ext cx="8229600" cy="591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a:solidFill>
                  <a:srgbClr val="002D50"/>
                </a:solidFill>
                <a:latin typeface="Helvetica Neue"/>
                <a:ea typeface="Helvetica Neue"/>
                <a:cs typeface="Helvetica Neue"/>
                <a:sym typeface="Helvetica Neue"/>
              </a:rPr>
              <a:t>Description of Variables</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0"/>
          <p:cNvPicPr preferRelativeResize="0"/>
          <p:nvPr/>
        </p:nvPicPr>
        <p:blipFill>
          <a:blip r:embed="rId3">
            <a:alphaModFix/>
          </a:blip>
          <a:stretch>
            <a:fillRect/>
          </a:stretch>
        </p:blipFill>
        <p:spPr>
          <a:xfrm>
            <a:off x="310363" y="1841925"/>
            <a:ext cx="4143050" cy="2509725"/>
          </a:xfrm>
          <a:prstGeom prst="rect">
            <a:avLst/>
          </a:prstGeom>
          <a:noFill/>
          <a:ln>
            <a:noFill/>
          </a:ln>
        </p:spPr>
      </p:pic>
      <p:pic>
        <p:nvPicPr>
          <p:cNvPr id="185" name="Google Shape;185;p30"/>
          <p:cNvPicPr preferRelativeResize="0"/>
          <p:nvPr/>
        </p:nvPicPr>
        <p:blipFill>
          <a:blip r:embed="rId4">
            <a:alphaModFix/>
          </a:blip>
          <a:stretch>
            <a:fillRect/>
          </a:stretch>
        </p:blipFill>
        <p:spPr>
          <a:xfrm>
            <a:off x="4616637" y="1841926"/>
            <a:ext cx="4036042" cy="2419350"/>
          </a:xfrm>
          <a:prstGeom prst="rect">
            <a:avLst/>
          </a:prstGeom>
          <a:noFill/>
          <a:ln>
            <a:noFill/>
          </a:ln>
        </p:spPr>
      </p:pic>
      <p:sp>
        <p:nvSpPr>
          <p:cNvPr id="186" name="Google Shape;186;p30"/>
          <p:cNvSpPr txBox="1"/>
          <p:nvPr/>
        </p:nvSpPr>
        <p:spPr>
          <a:xfrm>
            <a:off x="262149" y="169057"/>
            <a:ext cx="8229600" cy="591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a:solidFill>
                  <a:srgbClr val="002D50"/>
                </a:solidFill>
                <a:latin typeface="Helvetica Neue"/>
                <a:ea typeface="Helvetica Neue"/>
                <a:cs typeface="Helvetica Neue"/>
                <a:sym typeface="Helvetica Neue"/>
              </a:rPr>
              <a:t>Initial Linear Relationships</a:t>
            </a:r>
            <a:endParaRPr sz="1300" b="0" i="0" u="none" strike="noStrike" cap="none">
              <a:solidFill>
                <a:srgbClr val="000000"/>
              </a:solidFill>
              <a:latin typeface="Arial"/>
              <a:ea typeface="Arial"/>
              <a:cs typeface="Arial"/>
              <a:sym typeface="Arial"/>
            </a:endParaRPr>
          </a:p>
        </p:txBody>
      </p:sp>
      <p:grpSp>
        <p:nvGrpSpPr>
          <p:cNvPr id="187" name="Google Shape;187;p30"/>
          <p:cNvGrpSpPr/>
          <p:nvPr/>
        </p:nvGrpSpPr>
        <p:grpSpPr>
          <a:xfrm>
            <a:off x="310369" y="760350"/>
            <a:ext cx="7919636" cy="736529"/>
            <a:chOff x="366372" y="1462578"/>
            <a:chExt cx="10556700" cy="982039"/>
          </a:xfrm>
        </p:grpSpPr>
        <p:grpSp>
          <p:nvGrpSpPr>
            <p:cNvPr id="188" name="Google Shape;188;p30"/>
            <p:cNvGrpSpPr/>
            <p:nvPr/>
          </p:nvGrpSpPr>
          <p:grpSpPr>
            <a:xfrm>
              <a:off x="366372" y="1462578"/>
              <a:ext cx="10556700" cy="353013"/>
              <a:chOff x="366372" y="1462578"/>
              <a:chExt cx="10556700" cy="353013"/>
            </a:xfrm>
          </p:grpSpPr>
          <p:sp>
            <p:nvSpPr>
              <p:cNvPr id="189" name="Google Shape;189;p30"/>
              <p:cNvSpPr/>
              <p:nvPr/>
            </p:nvSpPr>
            <p:spPr>
              <a:xfrm>
                <a:off x="386908" y="1462578"/>
                <a:ext cx="8149500" cy="334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rgbClr val="002060"/>
                    </a:solidFill>
                  </a:rPr>
                  <a:t>Relationship between Diphtheria/Measles Vaccinations and Life Expectancy </a:t>
                </a:r>
                <a:endParaRPr sz="1200" b="0" i="0" u="none" strike="noStrike" cap="none">
                  <a:solidFill>
                    <a:srgbClr val="000000"/>
                  </a:solidFill>
                  <a:latin typeface="Arial"/>
                  <a:ea typeface="Arial"/>
                  <a:cs typeface="Arial"/>
                  <a:sym typeface="Arial"/>
                </a:endParaRPr>
              </a:p>
            </p:txBody>
          </p:sp>
          <p:cxnSp>
            <p:nvCxnSpPr>
              <p:cNvPr id="190" name="Google Shape;190;p30"/>
              <p:cNvCxnSpPr/>
              <p:nvPr/>
            </p:nvCxnSpPr>
            <p:spPr>
              <a:xfrm>
                <a:off x="366372" y="1815591"/>
                <a:ext cx="10556700" cy="0"/>
              </a:xfrm>
              <a:prstGeom prst="straightConnector1">
                <a:avLst/>
              </a:prstGeom>
              <a:noFill/>
              <a:ln w="9525" cap="flat" cmpd="sng">
                <a:solidFill>
                  <a:srgbClr val="002060">
                    <a:alpha val="49020"/>
                  </a:srgbClr>
                </a:solidFill>
                <a:prstDash val="solid"/>
                <a:round/>
                <a:headEnd type="none" w="sm" len="sm"/>
                <a:tailEnd type="none" w="sm" len="sm"/>
              </a:ln>
            </p:spPr>
          </p:cxnSp>
        </p:grpSp>
        <p:sp>
          <p:nvSpPr>
            <p:cNvPr id="191" name="Google Shape;191;p30"/>
            <p:cNvSpPr txBox="1"/>
            <p:nvPr/>
          </p:nvSpPr>
          <p:spPr>
            <a:xfrm>
              <a:off x="491619" y="1866817"/>
              <a:ext cx="10410900" cy="577800"/>
            </a:xfrm>
            <a:prstGeom prst="rect">
              <a:avLst/>
            </a:prstGeom>
            <a:noFill/>
            <a:ln>
              <a:noFill/>
            </a:ln>
          </p:spPr>
          <p:txBody>
            <a:bodyPr spcFirstLastPara="1" wrap="square" lIns="68575" tIns="34275" rIns="68575" bIns="34275" anchor="t" anchorCtr="0">
              <a:spAutoFit/>
            </a:bodyPr>
            <a:lstStyle/>
            <a:p>
              <a:pPr marL="457200" lvl="0" indent="-298450" algn="l" rtl="0">
                <a:lnSpc>
                  <a:spcPct val="115000"/>
                </a:lnSpc>
                <a:spcBef>
                  <a:spcPts val="0"/>
                </a:spcBef>
                <a:spcAft>
                  <a:spcPts val="0"/>
                </a:spcAft>
                <a:buSzPts val="1100"/>
                <a:buChar char="●"/>
              </a:pPr>
              <a:r>
                <a:rPr lang="en" sz="1100"/>
                <a:t>A negative linear relationship can be observed in the scatterplots for both diphtheria and measles vaccinations against life expectancy. </a:t>
              </a:r>
              <a:endParaRPr sz="11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p:nvPr/>
        </p:nvSpPr>
        <p:spPr>
          <a:xfrm>
            <a:off x="262149" y="169057"/>
            <a:ext cx="8229600" cy="5913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200"/>
              <a:buFont typeface="Arial"/>
              <a:buNone/>
            </a:pPr>
            <a:r>
              <a:rPr lang="en" sz="2000" b="1">
                <a:solidFill>
                  <a:srgbClr val="002060"/>
                </a:solidFill>
              </a:rPr>
              <a:t>Distribution of Measles Vaccinations</a:t>
            </a:r>
            <a:endParaRPr sz="2100" b="0" i="0" u="none" strike="noStrike" cap="none">
              <a:solidFill>
                <a:srgbClr val="000000"/>
              </a:solidFill>
              <a:latin typeface="Arial"/>
              <a:ea typeface="Arial"/>
              <a:cs typeface="Arial"/>
              <a:sym typeface="Arial"/>
            </a:endParaRPr>
          </a:p>
        </p:txBody>
      </p:sp>
      <p:grpSp>
        <p:nvGrpSpPr>
          <p:cNvPr id="197" name="Google Shape;197;p31"/>
          <p:cNvGrpSpPr/>
          <p:nvPr/>
        </p:nvGrpSpPr>
        <p:grpSpPr>
          <a:xfrm>
            <a:off x="310369" y="760350"/>
            <a:ext cx="7919636" cy="931154"/>
            <a:chOff x="366372" y="1462578"/>
            <a:chExt cx="10556700" cy="1241539"/>
          </a:xfrm>
        </p:grpSpPr>
        <p:grpSp>
          <p:nvGrpSpPr>
            <p:cNvPr id="198" name="Google Shape;198;p31"/>
            <p:cNvGrpSpPr/>
            <p:nvPr/>
          </p:nvGrpSpPr>
          <p:grpSpPr>
            <a:xfrm>
              <a:off x="366372" y="1462578"/>
              <a:ext cx="10556700" cy="353013"/>
              <a:chOff x="366372" y="1462578"/>
              <a:chExt cx="10556700" cy="353013"/>
            </a:xfrm>
          </p:grpSpPr>
          <p:sp>
            <p:nvSpPr>
              <p:cNvPr id="199" name="Google Shape;199;p31"/>
              <p:cNvSpPr/>
              <p:nvPr/>
            </p:nvSpPr>
            <p:spPr>
              <a:xfrm>
                <a:off x="386908" y="1462578"/>
                <a:ext cx="8149500" cy="334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rgbClr val="002060"/>
                    </a:solidFill>
                  </a:rPr>
                  <a:t>Diphtheria (DTP) Distribution Characteristics</a:t>
                </a:r>
                <a:endParaRPr sz="1200" b="0" i="0" u="none" strike="noStrike" cap="none">
                  <a:solidFill>
                    <a:srgbClr val="000000"/>
                  </a:solidFill>
                  <a:latin typeface="Arial"/>
                  <a:ea typeface="Arial"/>
                  <a:cs typeface="Arial"/>
                  <a:sym typeface="Arial"/>
                </a:endParaRPr>
              </a:p>
            </p:txBody>
          </p:sp>
          <p:cxnSp>
            <p:nvCxnSpPr>
              <p:cNvPr id="200" name="Google Shape;200;p31"/>
              <p:cNvCxnSpPr/>
              <p:nvPr/>
            </p:nvCxnSpPr>
            <p:spPr>
              <a:xfrm>
                <a:off x="366372" y="1815591"/>
                <a:ext cx="10556700" cy="0"/>
              </a:xfrm>
              <a:prstGeom prst="straightConnector1">
                <a:avLst/>
              </a:prstGeom>
              <a:noFill/>
              <a:ln w="9525" cap="flat" cmpd="sng">
                <a:solidFill>
                  <a:srgbClr val="002060">
                    <a:alpha val="49020"/>
                  </a:srgbClr>
                </a:solidFill>
                <a:prstDash val="solid"/>
                <a:round/>
                <a:headEnd type="none" w="sm" len="sm"/>
                <a:tailEnd type="none" w="sm" len="sm"/>
              </a:ln>
            </p:spPr>
          </p:cxnSp>
        </p:grpSp>
        <p:sp>
          <p:nvSpPr>
            <p:cNvPr id="201" name="Google Shape;201;p31"/>
            <p:cNvSpPr txBox="1"/>
            <p:nvPr/>
          </p:nvSpPr>
          <p:spPr>
            <a:xfrm>
              <a:off x="491619" y="1866817"/>
              <a:ext cx="10410900" cy="837300"/>
            </a:xfrm>
            <a:prstGeom prst="rect">
              <a:avLst/>
            </a:prstGeom>
            <a:noFill/>
            <a:ln>
              <a:noFill/>
            </a:ln>
          </p:spPr>
          <p:txBody>
            <a:bodyPr spcFirstLastPara="1" wrap="square" lIns="68575" tIns="34275" rIns="68575" bIns="34275" anchor="t" anchorCtr="0">
              <a:spAutoFit/>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rPr>
                <a:t>The distribution of DTP vaccination rates and life expectancy is right skewed.</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Log transformation improves the distribution enough to be used in linear regression, however the skew is still present, potentially impacting interpretability of the final model.</a:t>
              </a:r>
              <a:endParaRPr sz="1100"/>
            </a:p>
          </p:txBody>
        </p:sp>
      </p:grpSp>
      <p:pic>
        <p:nvPicPr>
          <p:cNvPr id="202" name="Google Shape;202;p31"/>
          <p:cNvPicPr preferRelativeResize="0"/>
          <p:nvPr/>
        </p:nvPicPr>
        <p:blipFill>
          <a:blip r:embed="rId3">
            <a:alphaModFix/>
          </a:blip>
          <a:stretch>
            <a:fillRect/>
          </a:stretch>
        </p:blipFill>
        <p:spPr>
          <a:xfrm>
            <a:off x="239299" y="1739701"/>
            <a:ext cx="4277876" cy="2615694"/>
          </a:xfrm>
          <a:prstGeom prst="rect">
            <a:avLst/>
          </a:prstGeom>
          <a:noFill/>
          <a:ln>
            <a:noFill/>
          </a:ln>
        </p:spPr>
      </p:pic>
      <p:pic>
        <p:nvPicPr>
          <p:cNvPr id="203" name="Google Shape;203;p31"/>
          <p:cNvPicPr preferRelativeResize="0"/>
          <p:nvPr/>
        </p:nvPicPr>
        <p:blipFill>
          <a:blip r:embed="rId4">
            <a:alphaModFix/>
          </a:blip>
          <a:stretch>
            <a:fillRect/>
          </a:stretch>
        </p:blipFill>
        <p:spPr>
          <a:xfrm>
            <a:off x="4408800" y="1739701"/>
            <a:ext cx="4264747" cy="261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2"/>
          <p:cNvPicPr preferRelativeResize="0"/>
          <p:nvPr/>
        </p:nvPicPr>
        <p:blipFill>
          <a:blip r:embed="rId3">
            <a:alphaModFix/>
          </a:blip>
          <a:stretch>
            <a:fillRect/>
          </a:stretch>
        </p:blipFill>
        <p:spPr>
          <a:xfrm>
            <a:off x="192900" y="1708775"/>
            <a:ext cx="4379094" cy="2657825"/>
          </a:xfrm>
          <a:prstGeom prst="rect">
            <a:avLst/>
          </a:prstGeom>
          <a:noFill/>
          <a:ln>
            <a:noFill/>
          </a:ln>
        </p:spPr>
      </p:pic>
      <p:sp>
        <p:nvSpPr>
          <p:cNvPr id="209" name="Google Shape;209;p32"/>
          <p:cNvSpPr txBox="1"/>
          <p:nvPr/>
        </p:nvSpPr>
        <p:spPr>
          <a:xfrm>
            <a:off x="262149" y="169057"/>
            <a:ext cx="8229600" cy="5913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200"/>
              <a:buFont typeface="Arial"/>
              <a:buNone/>
            </a:pPr>
            <a:r>
              <a:rPr lang="en" sz="2000" b="1">
                <a:solidFill>
                  <a:srgbClr val="002060"/>
                </a:solidFill>
              </a:rPr>
              <a:t>Distribution of Diphtheria Vaccinations</a:t>
            </a:r>
            <a:endParaRPr sz="2100" b="0" i="0" u="none" strike="noStrike" cap="none">
              <a:solidFill>
                <a:srgbClr val="000000"/>
              </a:solidFill>
              <a:latin typeface="Arial"/>
              <a:ea typeface="Arial"/>
              <a:cs typeface="Arial"/>
              <a:sym typeface="Arial"/>
            </a:endParaRPr>
          </a:p>
        </p:txBody>
      </p:sp>
      <p:grpSp>
        <p:nvGrpSpPr>
          <p:cNvPr id="210" name="Google Shape;210;p32"/>
          <p:cNvGrpSpPr/>
          <p:nvPr/>
        </p:nvGrpSpPr>
        <p:grpSpPr>
          <a:xfrm>
            <a:off x="310369" y="760350"/>
            <a:ext cx="7919636" cy="931154"/>
            <a:chOff x="366372" y="1462578"/>
            <a:chExt cx="10556700" cy="1241539"/>
          </a:xfrm>
        </p:grpSpPr>
        <p:grpSp>
          <p:nvGrpSpPr>
            <p:cNvPr id="211" name="Google Shape;211;p32"/>
            <p:cNvGrpSpPr/>
            <p:nvPr/>
          </p:nvGrpSpPr>
          <p:grpSpPr>
            <a:xfrm>
              <a:off x="366372" y="1462578"/>
              <a:ext cx="10556700" cy="353013"/>
              <a:chOff x="366372" y="1462578"/>
              <a:chExt cx="10556700" cy="353013"/>
            </a:xfrm>
          </p:grpSpPr>
          <p:sp>
            <p:nvSpPr>
              <p:cNvPr id="212" name="Google Shape;212;p32"/>
              <p:cNvSpPr/>
              <p:nvPr/>
            </p:nvSpPr>
            <p:spPr>
              <a:xfrm>
                <a:off x="386908" y="1462578"/>
                <a:ext cx="8149500" cy="334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rgbClr val="002060"/>
                    </a:solidFill>
                  </a:rPr>
                  <a:t>Measles Distribution Characteristics</a:t>
                </a:r>
                <a:endParaRPr sz="1200" b="0" i="0" u="none" strike="noStrike" cap="none">
                  <a:solidFill>
                    <a:srgbClr val="000000"/>
                  </a:solidFill>
                  <a:latin typeface="Arial"/>
                  <a:ea typeface="Arial"/>
                  <a:cs typeface="Arial"/>
                  <a:sym typeface="Arial"/>
                </a:endParaRPr>
              </a:p>
            </p:txBody>
          </p:sp>
          <p:cxnSp>
            <p:nvCxnSpPr>
              <p:cNvPr id="213" name="Google Shape;213;p32"/>
              <p:cNvCxnSpPr/>
              <p:nvPr/>
            </p:nvCxnSpPr>
            <p:spPr>
              <a:xfrm>
                <a:off x="366372" y="1815591"/>
                <a:ext cx="10556700" cy="0"/>
              </a:xfrm>
              <a:prstGeom prst="straightConnector1">
                <a:avLst/>
              </a:prstGeom>
              <a:noFill/>
              <a:ln w="9525" cap="flat" cmpd="sng">
                <a:solidFill>
                  <a:srgbClr val="002060">
                    <a:alpha val="49020"/>
                  </a:srgbClr>
                </a:solidFill>
                <a:prstDash val="solid"/>
                <a:round/>
                <a:headEnd type="none" w="sm" len="sm"/>
                <a:tailEnd type="none" w="sm" len="sm"/>
              </a:ln>
            </p:spPr>
          </p:cxnSp>
        </p:grpSp>
        <p:sp>
          <p:nvSpPr>
            <p:cNvPr id="214" name="Google Shape;214;p32"/>
            <p:cNvSpPr txBox="1"/>
            <p:nvPr/>
          </p:nvSpPr>
          <p:spPr>
            <a:xfrm>
              <a:off x="491619" y="1866817"/>
              <a:ext cx="10410900" cy="837300"/>
            </a:xfrm>
            <a:prstGeom prst="rect">
              <a:avLst/>
            </a:prstGeom>
            <a:noFill/>
            <a:ln>
              <a:noFill/>
            </a:ln>
          </p:spPr>
          <p:txBody>
            <a:bodyPr spcFirstLastPara="1" wrap="square" lIns="68575" tIns="34275" rIns="68575" bIns="34275" anchor="t" anchorCtr="0">
              <a:spAutoFit/>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rPr>
                <a:t>The distribution of the DTP and Measles vaccine is also right skewed.</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Log transformation improves the distribution enough for it to be used in linear regression despite it not being perfectly normal.</a:t>
              </a:r>
              <a:endParaRPr sz="1100"/>
            </a:p>
          </p:txBody>
        </p:sp>
      </p:grpSp>
      <p:pic>
        <p:nvPicPr>
          <p:cNvPr id="215" name="Google Shape;215;p32"/>
          <p:cNvPicPr preferRelativeResize="0"/>
          <p:nvPr/>
        </p:nvPicPr>
        <p:blipFill>
          <a:blip r:embed="rId4">
            <a:alphaModFix/>
          </a:blip>
          <a:stretch>
            <a:fillRect/>
          </a:stretch>
        </p:blipFill>
        <p:spPr>
          <a:xfrm>
            <a:off x="4486452" y="1691502"/>
            <a:ext cx="4275405" cy="265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p:nvPr/>
        </p:nvSpPr>
        <p:spPr>
          <a:xfrm>
            <a:off x="262149" y="169057"/>
            <a:ext cx="8229600" cy="5913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2000" b="1">
                <a:solidFill>
                  <a:srgbClr val="002D50"/>
                </a:solidFill>
                <a:latin typeface="Helvetica Neue"/>
                <a:ea typeface="Helvetica Neue"/>
                <a:cs typeface="Helvetica Neue"/>
                <a:sym typeface="Helvetica Neue"/>
              </a:rPr>
              <a:t>Vaccinations Simple Linear Regression Results</a:t>
            </a:r>
            <a:endParaRPr sz="1500" b="0" i="0" u="none" strike="noStrike" cap="none">
              <a:solidFill>
                <a:srgbClr val="000000"/>
              </a:solidFill>
              <a:latin typeface="Arial"/>
              <a:ea typeface="Arial"/>
              <a:cs typeface="Arial"/>
              <a:sym typeface="Arial"/>
            </a:endParaRPr>
          </a:p>
        </p:txBody>
      </p:sp>
      <p:sp>
        <p:nvSpPr>
          <p:cNvPr id="221" name="Google Shape;221;p33"/>
          <p:cNvSpPr txBox="1"/>
          <p:nvPr/>
        </p:nvSpPr>
        <p:spPr>
          <a:xfrm>
            <a:off x="399400" y="1013375"/>
            <a:ext cx="3624300" cy="2917500"/>
          </a:xfrm>
          <a:prstGeom prst="rect">
            <a:avLst/>
          </a:prstGeom>
          <a:noFill/>
          <a:ln>
            <a:noFill/>
          </a:ln>
        </p:spPr>
        <p:txBody>
          <a:bodyPr spcFirstLastPara="1" wrap="square" lIns="68575" tIns="34275" rIns="68575" bIns="34275" anchor="t" anchorCtr="0">
            <a:spAutoFit/>
          </a:bodyPr>
          <a:lstStyle/>
          <a:p>
            <a:pPr marL="0" lvl="0" indent="0" algn="ctr" rtl="0">
              <a:lnSpc>
                <a:spcPct val="115000"/>
              </a:lnSpc>
              <a:spcBef>
                <a:spcPts val="0"/>
              </a:spcBef>
              <a:spcAft>
                <a:spcPts val="0"/>
              </a:spcAft>
              <a:buNone/>
            </a:pPr>
            <a:r>
              <a:rPr lang="en" b="1">
                <a:solidFill>
                  <a:srgbClr val="002060"/>
                </a:solidFill>
              </a:rPr>
              <a:t>DTP Vaccinations</a:t>
            </a:r>
            <a:endParaRPr>
              <a:solidFill>
                <a:schemeClr val="dk1"/>
              </a:solidFill>
            </a:endParaRPr>
          </a:p>
          <a:p>
            <a:pPr marL="457200" lvl="0" indent="0" algn="l" rtl="0">
              <a:lnSpc>
                <a:spcPct val="100000"/>
              </a:lnSpc>
              <a:spcBef>
                <a:spcPts val="0"/>
              </a:spcBef>
              <a:spcAft>
                <a:spcPts val="0"/>
              </a:spcAft>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Coefficient is -3.47 , with a p-value of </a:t>
            </a:r>
            <a:r>
              <a:rPr lang="en" sz="1200" b="1">
                <a:solidFill>
                  <a:schemeClr val="dk1"/>
                </a:solidFill>
              </a:rPr>
              <a:t>1.22e-15</a:t>
            </a:r>
            <a:r>
              <a:rPr lang="en" sz="1200">
                <a:solidFill>
                  <a:schemeClr val="dk1"/>
                </a:solidFill>
              </a:rPr>
              <a: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The model suggests that a 1 log unit increase of DTP vaccinations is associated with a decrease of </a:t>
            </a:r>
            <a:r>
              <a:rPr lang="en" sz="1200" b="1">
                <a:solidFill>
                  <a:schemeClr val="dk1"/>
                </a:solidFill>
              </a:rPr>
              <a:t>0.035</a:t>
            </a:r>
            <a:r>
              <a:rPr lang="en" sz="1200">
                <a:solidFill>
                  <a:schemeClr val="dk1"/>
                </a:solidFill>
              </a:rPr>
              <a:t> years in life expectancy.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The p-value suggests that the relationship with life expectancy is </a:t>
            </a:r>
            <a:r>
              <a:rPr lang="en" sz="1200" b="1">
                <a:solidFill>
                  <a:schemeClr val="dk1"/>
                </a:solidFill>
              </a:rPr>
              <a:t>statistically significant.</a:t>
            </a:r>
            <a:endParaRPr sz="1200">
              <a:solidFill>
                <a:schemeClr val="dk1"/>
              </a:solidFill>
            </a:endParaRPr>
          </a:p>
          <a:p>
            <a:pPr marL="45720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45720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p:txBody>
      </p:sp>
      <p:sp>
        <p:nvSpPr>
          <p:cNvPr id="222" name="Google Shape;222;p33"/>
          <p:cNvSpPr txBox="1"/>
          <p:nvPr/>
        </p:nvSpPr>
        <p:spPr>
          <a:xfrm>
            <a:off x="4730200" y="1013375"/>
            <a:ext cx="3624300" cy="2917500"/>
          </a:xfrm>
          <a:prstGeom prst="rect">
            <a:avLst/>
          </a:prstGeom>
          <a:noFill/>
          <a:ln>
            <a:noFill/>
          </a:ln>
        </p:spPr>
        <p:txBody>
          <a:bodyPr spcFirstLastPara="1" wrap="square" lIns="68575" tIns="34275" rIns="68575" bIns="34275" anchor="t" anchorCtr="0">
            <a:spAutoFit/>
          </a:bodyPr>
          <a:lstStyle/>
          <a:p>
            <a:pPr marL="0" lvl="0" indent="0" algn="ctr" rtl="0">
              <a:lnSpc>
                <a:spcPct val="115000"/>
              </a:lnSpc>
              <a:spcBef>
                <a:spcPts val="0"/>
              </a:spcBef>
              <a:spcAft>
                <a:spcPts val="0"/>
              </a:spcAft>
              <a:buNone/>
            </a:pPr>
            <a:r>
              <a:rPr lang="en" b="1">
                <a:solidFill>
                  <a:srgbClr val="002060"/>
                </a:solidFill>
              </a:rPr>
              <a:t>Measles Vaccinations</a:t>
            </a:r>
            <a:endParaRPr>
              <a:solidFill>
                <a:schemeClr val="dk1"/>
              </a:solidFill>
            </a:endParaRPr>
          </a:p>
          <a:p>
            <a:pPr marL="457200" lvl="0" indent="0" algn="l" rtl="0">
              <a:lnSpc>
                <a:spcPct val="100000"/>
              </a:lnSpc>
              <a:spcBef>
                <a:spcPts val="0"/>
              </a:spcBef>
              <a:spcAft>
                <a:spcPts val="0"/>
              </a:spcAft>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Coefficient is -3.29 , with a highly significant p-value of </a:t>
            </a:r>
            <a:r>
              <a:rPr lang="en" sz="1200" b="1">
                <a:solidFill>
                  <a:schemeClr val="dk1"/>
                </a:solidFill>
              </a:rPr>
              <a:t>2.99e-14</a:t>
            </a:r>
            <a:r>
              <a:rPr lang="en" sz="1200">
                <a:solidFill>
                  <a:schemeClr val="dk1"/>
                </a:solidFill>
              </a:rPr>
              <a: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This model suggests that a 1 log unit increase in measles vaccinations is associated with a decrease in life expectancy by </a:t>
            </a:r>
            <a:r>
              <a:rPr lang="en" sz="1200" b="1">
                <a:solidFill>
                  <a:schemeClr val="dk1"/>
                </a:solidFill>
              </a:rPr>
              <a:t>0.033</a:t>
            </a:r>
            <a:r>
              <a:rPr lang="en" sz="1200">
                <a:solidFill>
                  <a:schemeClr val="dk1"/>
                </a:solidFill>
              </a:rPr>
              <a:t> years. </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The p-value suggests that the relationship with life expectancy is </a:t>
            </a:r>
            <a:r>
              <a:rPr lang="en" sz="1200" b="1">
                <a:solidFill>
                  <a:schemeClr val="dk1"/>
                </a:solidFill>
              </a:rPr>
              <a:t>statistically significant.</a:t>
            </a:r>
            <a:endParaRPr sz="1200" b="1">
              <a:solidFill>
                <a:schemeClr val="dk1"/>
              </a:solidFill>
            </a:endParaRPr>
          </a:p>
          <a:p>
            <a:pPr marL="45720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45720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p:txBody>
      </p:sp>
      <p:cxnSp>
        <p:nvCxnSpPr>
          <p:cNvPr id="223" name="Google Shape;223;p33"/>
          <p:cNvCxnSpPr/>
          <p:nvPr/>
        </p:nvCxnSpPr>
        <p:spPr>
          <a:xfrm>
            <a:off x="490149" y="1323596"/>
            <a:ext cx="3447300" cy="9000"/>
          </a:xfrm>
          <a:prstGeom prst="straightConnector1">
            <a:avLst/>
          </a:prstGeom>
          <a:noFill/>
          <a:ln w="9525" cap="flat" cmpd="sng">
            <a:solidFill>
              <a:srgbClr val="002060">
                <a:alpha val="49020"/>
              </a:srgbClr>
            </a:solidFill>
            <a:prstDash val="solid"/>
            <a:round/>
            <a:headEnd type="none" w="sm" len="sm"/>
            <a:tailEnd type="none" w="sm" len="sm"/>
          </a:ln>
        </p:spPr>
      </p:cxnSp>
      <p:cxnSp>
        <p:nvCxnSpPr>
          <p:cNvPr id="224" name="Google Shape;224;p33"/>
          <p:cNvCxnSpPr/>
          <p:nvPr/>
        </p:nvCxnSpPr>
        <p:spPr>
          <a:xfrm>
            <a:off x="4820951" y="1323598"/>
            <a:ext cx="3442800" cy="9000"/>
          </a:xfrm>
          <a:prstGeom prst="straightConnector1">
            <a:avLst/>
          </a:prstGeom>
          <a:noFill/>
          <a:ln w="9525" cap="flat" cmpd="sng">
            <a:solidFill>
              <a:srgbClr val="002060">
                <a:alpha val="49020"/>
              </a:srgbClr>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p:nvPr/>
        </p:nvSpPr>
        <p:spPr>
          <a:xfrm>
            <a:off x="262149" y="169057"/>
            <a:ext cx="8229600" cy="5913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2000" b="1">
                <a:solidFill>
                  <a:srgbClr val="002D50"/>
                </a:solidFill>
                <a:latin typeface="Helvetica Neue"/>
                <a:ea typeface="Helvetica Neue"/>
                <a:cs typeface="Helvetica Neue"/>
                <a:sym typeface="Helvetica Neue"/>
              </a:rPr>
              <a:t>Vaccinations Multiple Linear Regression Results</a:t>
            </a:r>
            <a:endParaRPr sz="1500" b="0" i="0" u="none" strike="noStrike" cap="none">
              <a:solidFill>
                <a:srgbClr val="000000"/>
              </a:solidFill>
              <a:latin typeface="Arial"/>
              <a:ea typeface="Arial"/>
              <a:cs typeface="Arial"/>
              <a:sym typeface="Arial"/>
            </a:endParaRPr>
          </a:p>
        </p:txBody>
      </p:sp>
      <p:sp>
        <p:nvSpPr>
          <p:cNvPr id="230" name="Google Shape;230;p34"/>
          <p:cNvSpPr txBox="1"/>
          <p:nvPr/>
        </p:nvSpPr>
        <p:spPr>
          <a:xfrm>
            <a:off x="538400" y="672400"/>
            <a:ext cx="3624300" cy="4426200"/>
          </a:xfrm>
          <a:prstGeom prst="rect">
            <a:avLst/>
          </a:prstGeom>
          <a:noFill/>
          <a:ln>
            <a:noFill/>
          </a:ln>
        </p:spPr>
        <p:txBody>
          <a:bodyPr spcFirstLastPara="1" wrap="square" lIns="68575" tIns="34275" rIns="68575" bIns="34275" anchor="t" anchorCtr="0">
            <a:spAutoFit/>
          </a:bodyPr>
          <a:lstStyle/>
          <a:p>
            <a:pPr marL="0" lvl="0" indent="0" algn="ctr" rtl="0">
              <a:lnSpc>
                <a:spcPct val="115000"/>
              </a:lnSpc>
              <a:spcBef>
                <a:spcPts val="0"/>
              </a:spcBef>
              <a:spcAft>
                <a:spcPts val="0"/>
              </a:spcAft>
              <a:buNone/>
            </a:pPr>
            <a:r>
              <a:rPr lang="en" b="1">
                <a:solidFill>
                  <a:srgbClr val="002060"/>
                </a:solidFill>
              </a:rPr>
              <a:t>DTP  + Measles</a:t>
            </a:r>
            <a:endParaRPr>
              <a:solidFill>
                <a:schemeClr val="dk1"/>
              </a:solidFill>
            </a:endParaRPr>
          </a:p>
          <a:p>
            <a:pPr marL="914400" lvl="0" indent="0" algn="l" rtl="0">
              <a:lnSpc>
                <a:spcPct val="100000"/>
              </a:lnSpc>
              <a:spcBef>
                <a:spcPts val="0"/>
              </a:spcBef>
              <a:spcAft>
                <a:spcPts val="0"/>
              </a:spcAft>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The DTP Coefficient is </a:t>
            </a:r>
            <a:r>
              <a:rPr lang="en" sz="1200" b="1">
                <a:solidFill>
                  <a:schemeClr val="dk1"/>
                </a:solidFill>
              </a:rPr>
              <a:t>-2.26</a:t>
            </a:r>
            <a:r>
              <a:rPr lang="en" sz="1200">
                <a:solidFill>
                  <a:schemeClr val="dk1"/>
                </a:solidFill>
              </a:rPr>
              <a:t>, with a p-value of </a:t>
            </a:r>
            <a:r>
              <a:rPr lang="en" sz="1200" b="1">
                <a:solidFill>
                  <a:schemeClr val="dk1"/>
                </a:solidFill>
              </a:rPr>
              <a:t>0.0006</a:t>
            </a:r>
            <a:r>
              <a:rPr lang="en" sz="1200">
                <a:solidFill>
                  <a:schemeClr val="dk1"/>
                </a:solidFill>
              </a:rPr>
              <a: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The Measles Coefficient is </a:t>
            </a:r>
            <a:r>
              <a:rPr lang="en" sz="1200" b="1">
                <a:solidFill>
                  <a:schemeClr val="dk1"/>
                </a:solidFill>
              </a:rPr>
              <a:t>-1.51</a:t>
            </a:r>
            <a:r>
              <a:rPr lang="en" sz="1200">
                <a:solidFill>
                  <a:schemeClr val="dk1"/>
                </a:solidFill>
              </a:rPr>
              <a:t> with a p-value of </a:t>
            </a:r>
            <a:r>
              <a:rPr lang="en" sz="1200" b="1">
                <a:solidFill>
                  <a:schemeClr val="dk1"/>
                </a:solidFill>
              </a:rPr>
              <a:t>0.0198. </a:t>
            </a:r>
            <a:endParaRPr sz="1200" b="1">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The overall p-value of the model is </a:t>
            </a:r>
            <a:r>
              <a:rPr lang="en" sz="1200" b="1">
                <a:solidFill>
                  <a:schemeClr val="dk1"/>
                </a:solidFill>
              </a:rPr>
              <a:t>8.902e-16.</a:t>
            </a:r>
            <a:endParaRPr sz="1200" b="1">
              <a:solidFill>
                <a:schemeClr val="dk1"/>
              </a:solidFill>
            </a:endParaRPr>
          </a:p>
          <a:p>
            <a:pPr marL="0" lvl="0" indent="0" algn="l" rtl="0">
              <a:lnSpc>
                <a:spcPct val="100000"/>
              </a:lnSpc>
              <a:spcBef>
                <a:spcPts val="0"/>
              </a:spcBef>
              <a:spcAft>
                <a:spcPts val="0"/>
              </a:spcAft>
              <a:buNone/>
            </a:pPr>
            <a:endParaRPr sz="1200" b="1">
              <a:solidFill>
                <a:schemeClr val="dk1"/>
              </a:solidFill>
            </a:endParaRPr>
          </a:p>
          <a:p>
            <a:pPr marL="0" lvl="0" indent="0" algn="ctr" rtl="0">
              <a:lnSpc>
                <a:spcPct val="100000"/>
              </a:lnSpc>
              <a:spcBef>
                <a:spcPts val="0"/>
              </a:spcBef>
              <a:spcAft>
                <a:spcPts val="0"/>
              </a:spcAft>
              <a:buNone/>
            </a:pPr>
            <a:r>
              <a:rPr lang="en" b="1">
                <a:solidFill>
                  <a:srgbClr val="002060"/>
                </a:solidFill>
              </a:rPr>
              <a:t>Interpretation</a:t>
            </a:r>
            <a:endParaRPr b="1">
              <a:solidFill>
                <a:srgbClr val="002060"/>
              </a:solidFill>
            </a:endParaRPr>
          </a:p>
          <a:p>
            <a:pPr marL="457200" lvl="0" indent="0" algn="l" rtl="0">
              <a:lnSpc>
                <a:spcPct val="100000"/>
              </a:lnSpc>
              <a:spcBef>
                <a:spcPts val="0"/>
              </a:spcBef>
              <a:spcAft>
                <a:spcPts val="0"/>
              </a:spcAft>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The overall multiple R2 is</a:t>
            </a:r>
            <a:r>
              <a:rPr lang="en" sz="1200" b="1">
                <a:solidFill>
                  <a:schemeClr val="dk1"/>
                </a:solidFill>
              </a:rPr>
              <a:t> 0.3139</a:t>
            </a:r>
            <a:r>
              <a:rPr lang="en" sz="1200">
                <a:solidFill>
                  <a:schemeClr val="dk1"/>
                </a:solidFill>
              </a:rPr>
              <a: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The strong individual and overall p-values suggest that the relationship between vaccination rates and life expectancy is </a:t>
            </a:r>
            <a:r>
              <a:rPr lang="en" sz="1200" b="1">
                <a:solidFill>
                  <a:schemeClr val="dk1"/>
                </a:solidFill>
              </a:rPr>
              <a:t>statistically significant.</a:t>
            </a:r>
            <a:endParaRPr sz="1200" b="1">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A R2 of only 0.3139 indicates that vaccination rates are not able to fully explain changes in life expectancy in isolation.</a:t>
            </a:r>
            <a:endParaRPr sz="1200">
              <a:solidFill>
                <a:schemeClr val="dk1"/>
              </a:solidFill>
            </a:endParaRPr>
          </a:p>
          <a:p>
            <a:pPr marL="45720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45720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p:txBody>
      </p:sp>
      <p:cxnSp>
        <p:nvCxnSpPr>
          <p:cNvPr id="231" name="Google Shape;231;p34"/>
          <p:cNvCxnSpPr/>
          <p:nvPr/>
        </p:nvCxnSpPr>
        <p:spPr>
          <a:xfrm>
            <a:off x="626899" y="982621"/>
            <a:ext cx="3447300" cy="9000"/>
          </a:xfrm>
          <a:prstGeom prst="straightConnector1">
            <a:avLst/>
          </a:prstGeom>
          <a:noFill/>
          <a:ln w="9525" cap="flat" cmpd="sng">
            <a:solidFill>
              <a:srgbClr val="002060">
                <a:alpha val="49020"/>
              </a:srgbClr>
            </a:solidFill>
            <a:prstDash val="solid"/>
            <a:round/>
            <a:headEnd type="none" w="sm" len="sm"/>
            <a:tailEnd type="none" w="sm" len="sm"/>
          </a:ln>
        </p:spPr>
      </p:cxnSp>
      <p:pic>
        <p:nvPicPr>
          <p:cNvPr id="232" name="Google Shape;232;p34"/>
          <p:cNvPicPr preferRelativeResize="0"/>
          <p:nvPr/>
        </p:nvPicPr>
        <p:blipFill>
          <a:blip r:embed="rId3">
            <a:alphaModFix/>
          </a:blip>
          <a:stretch>
            <a:fillRect/>
          </a:stretch>
        </p:blipFill>
        <p:spPr>
          <a:xfrm>
            <a:off x="4794050" y="1249950"/>
            <a:ext cx="3986425" cy="2525750"/>
          </a:xfrm>
          <a:prstGeom prst="rect">
            <a:avLst/>
          </a:prstGeom>
          <a:noFill/>
          <a:ln>
            <a:noFill/>
          </a:ln>
        </p:spPr>
      </p:pic>
      <p:cxnSp>
        <p:nvCxnSpPr>
          <p:cNvPr id="233" name="Google Shape;233;p34"/>
          <p:cNvCxnSpPr/>
          <p:nvPr/>
        </p:nvCxnSpPr>
        <p:spPr>
          <a:xfrm>
            <a:off x="715399" y="2694896"/>
            <a:ext cx="3447300" cy="9000"/>
          </a:xfrm>
          <a:prstGeom prst="straightConnector1">
            <a:avLst/>
          </a:prstGeom>
          <a:noFill/>
          <a:ln w="9525" cap="flat" cmpd="sng">
            <a:solidFill>
              <a:srgbClr val="002060">
                <a:alpha val="49020"/>
              </a:srgbClr>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Georgetown University OA">
      <a:dk1>
        <a:srgbClr val="000000"/>
      </a:dk1>
      <a:lt1>
        <a:srgbClr val="FFFFFF"/>
      </a:lt1>
      <a:dk2>
        <a:srgbClr val="011B39"/>
      </a:dk2>
      <a:lt2>
        <a:srgbClr val="4A4C4D"/>
      </a:lt2>
      <a:accent1>
        <a:srgbClr val="003B7C"/>
      </a:accent1>
      <a:accent2>
        <a:srgbClr val="9CA09C"/>
      </a:accent2>
      <a:accent3>
        <a:srgbClr val="00A4CC"/>
      </a:accent3>
      <a:accent4>
        <a:srgbClr val="46A536"/>
      </a:accent4>
      <a:accent5>
        <a:srgbClr val="CD0032"/>
      </a:accent5>
      <a:accent6>
        <a:srgbClr val="580A1D"/>
      </a:accent6>
      <a:hlink>
        <a:srgbClr val="003D81"/>
      </a:hlink>
      <a:folHlink>
        <a:srgbClr val="00A4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1622</Words>
  <Application>Microsoft Macintosh PowerPoint</Application>
  <PresentationFormat>On-screen Show (16:9)</PresentationFormat>
  <Paragraphs>186</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Calibri</vt:lpstr>
      <vt:lpstr>Helvetica Neue</vt:lpstr>
      <vt:lpstr>Arial</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hanane b</cp:lastModifiedBy>
  <cp:revision>3</cp:revision>
  <dcterms:modified xsi:type="dcterms:W3CDTF">2025-01-30T19:52:39Z</dcterms:modified>
</cp:coreProperties>
</file>