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1D57DD2-C2DF-4429-8204-640C9E554489}"/>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EE2C8A8D-0600-49A1-B76D-939F46E360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A76AF4D8-5D64-4106-831E-C5EA74BE6BD5}"/>
              </a:ext>
            </a:extLst>
          </p:cNvPr>
          <p:cNvSpPr>
            <a:spLocks noGrp="1"/>
          </p:cNvSpPr>
          <p:nvPr>
            <p:ph type="dt" sz="half" idx="10"/>
          </p:nvPr>
        </p:nvSpPr>
        <p:spPr/>
        <p:txBody>
          <a:bodyPr/>
          <a:lstStyle/>
          <a:p>
            <a:fld id="{D5FD3774-6B1C-45BA-9429-90C260BBBC03}" type="datetimeFigureOut">
              <a:rPr lang="he-IL" smtClean="0"/>
              <a:t>י"א/כסלו/תשפ"ב</a:t>
            </a:fld>
            <a:endParaRPr lang="he-IL"/>
          </a:p>
        </p:txBody>
      </p:sp>
      <p:sp>
        <p:nvSpPr>
          <p:cNvPr id="5" name="מציין מיקום של כותרת תחתונה 4">
            <a:extLst>
              <a:ext uri="{FF2B5EF4-FFF2-40B4-BE49-F238E27FC236}">
                <a16:creationId xmlns:a16="http://schemas.microsoft.com/office/drawing/2014/main" id="{8482A4CF-C7E9-444C-BA3A-56B33DA6C46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B13781B-64F7-4C43-B719-F290D6A90382}"/>
              </a:ext>
            </a:extLst>
          </p:cNvPr>
          <p:cNvSpPr>
            <a:spLocks noGrp="1"/>
          </p:cNvSpPr>
          <p:nvPr>
            <p:ph type="sldNum" sz="quarter" idx="12"/>
          </p:nvPr>
        </p:nvSpPr>
        <p:spPr/>
        <p:txBody>
          <a:bodyPr/>
          <a:lstStyle/>
          <a:p>
            <a:fld id="{808B16D8-F9DC-49A6-92DA-BD379C6F8DFB}" type="slidenum">
              <a:rPr lang="he-IL" smtClean="0"/>
              <a:t>‹#›</a:t>
            </a:fld>
            <a:endParaRPr lang="he-IL"/>
          </a:p>
        </p:txBody>
      </p:sp>
    </p:spTree>
    <p:extLst>
      <p:ext uri="{BB962C8B-B14F-4D97-AF65-F5344CB8AC3E}">
        <p14:creationId xmlns:p14="http://schemas.microsoft.com/office/powerpoint/2010/main" val="2912555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1B3B35E-0EED-4F27-BE68-8CC571CF8351}"/>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5E052D95-9E57-4B19-A247-ABD4803171D3}"/>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582DAAC-2B4C-431F-8CEE-C9647602D3D2}"/>
              </a:ext>
            </a:extLst>
          </p:cNvPr>
          <p:cNvSpPr>
            <a:spLocks noGrp="1"/>
          </p:cNvSpPr>
          <p:nvPr>
            <p:ph type="dt" sz="half" idx="10"/>
          </p:nvPr>
        </p:nvSpPr>
        <p:spPr/>
        <p:txBody>
          <a:bodyPr/>
          <a:lstStyle/>
          <a:p>
            <a:fld id="{D5FD3774-6B1C-45BA-9429-90C260BBBC03}" type="datetimeFigureOut">
              <a:rPr lang="he-IL" smtClean="0"/>
              <a:t>י"א/כסלו/תשפ"ב</a:t>
            </a:fld>
            <a:endParaRPr lang="he-IL"/>
          </a:p>
        </p:txBody>
      </p:sp>
      <p:sp>
        <p:nvSpPr>
          <p:cNvPr id="5" name="מציין מיקום של כותרת תחתונה 4">
            <a:extLst>
              <a:ext uri="{FF2B5EF4-FFF2-40B4-BE49-F238E27FC236}">
                <a16:creationId xmlns:a16="http://schemas.microsoft.com/office/drawing/2014/main" id="{3BB7CD70-1D77-48F3-8895-5C382D04A18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EC3A496-297F-4EB1-886C-ADF69D1F4F88}"/>
              </a:ext>
            </a:extLst>
          </p:cNvPr>
          <p:cNvSpPr>
            <a:spLocks noGrp="1"/>
          </p:cNvSpPr>
          <p:nvPr>
            <p:ph type="sldNum" sz="quarter" idx="12"/>
          </p:nvPr>
        </p:nvSpPr>
        <p:spPr/>
        <p:txBody>
          <a:bodyPr/>
          <a:lstStyle/>
          <a:p>
            <a:fld id="{808B16D8-F9DC-49A6-92DA-BD379C6F8DFB}" type="slidenum">
              <a:rPr lang="he-IL" smtClean="0"/>
              <a:t>‹#›</a:t>
            </a:fld>
            <a:endParaRPr lang="he-IL"/>
          </a:p>
        </p:txBody>
      </p:sp>
    </p:spTree>
    <p:extLst>
      <p:ext uri="{BB962C8B-B14F-4D97-AF65-F5344CB8AC3E}">
        <p14:creationId xmlns:p14="http://schemas.microsoft.com/office/powerpoint/2010/main" val="1360621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DFD96148-6210-4860-82B1-20CF38295A16}"/>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EA735D61-3BE0-41CA-9EBA-705EF0449F85}"/>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39F9D43-DA0B-414E-9FE9-83EB4E8D5805}"/>
              </a:ext>
            </a:extLst>
          </p:cNvPr>
          <p:cNvSpPr>
            <a:spLocks noGrp="1"/>
          </p:cNvSpPr>
          <p:nvPr>
            <p:ph type="dt" sz="half" idx="10"/>
          </p:nvPr>
        </p:nvSpPr>
        <p:spPr/>
        <p:txBody>
          <a:bodyPr/>
          <a:lstStyle/>
          <a:p>
            <a:fld id="{D5FD3774-6B1C-45BA-9429-90C260BBBC03}" type="datetimeFigureOut">
              <a:rPr lang="he-IL" smtClean="0"/>
              <a:t>י"א/כסלו/תשפ"ב</a:t>
            </a:fld>
            <a:endParaRPr lang="he-IL"/>
          </a:p>
        </p:txBody>
      </p:sp>
      <p:sp>
        <p:nvSpPr>
          <p:cNvPr id="5" name="מציין מיקום של כותרת תחתונה 4">
            <a:extLst>
              <a:ext uri="{FF2B5EF4-FFF2-40B4-BE49-F238E27FC236}">
                <a16:creationId xmlns:a16="http://schemas.microsoft.com/office/drawing/2014/main" id="{138C6480-F205-44AF-A42E-D9290AEC4CC3}"/>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81D78C9-B369-475F-A5A7-919ED7E31E57}"/>
              </a:ext>
            </a:extLst>
          </p:cNvPr>
          <p:cNvSpPr>
            <a:spLocks noGrp="1"/>
          </p:cNvSpPr>
          <p:nvPr>
            <p:ph type="sldNum" sz="quarter" idx="12"/>
          </p:nvPr>
        </p:nvSpPr>
        <p:spPr/>
        <p:txBody>
          <a:bodyPr/>
          <a:lstStyle/>
          <a:p>
            <a:fld id="{808B16D8-F9DC-49A6-92DA-BD379C6F8DFB}" type="slidenum">
              <a:rPr lang="he-IL" smtClean="0"/>
              <a:t>‹#›</a:t>
            </a:fld>
            <a:endParaRPr lang="he-IL"/>
          </a:p>
        </p:txBody>
      </p:sp>
    </p:spTree>
    <p:extLst>
      <p:ext uri="{BB962C8B-B14F-4D97-AF65-F5344CB8AC3E}">
        <p14:creationId xmlns:p14="http://schemas.microsoft.com/office/powerpoint/2010/main" val="374944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CB348B-C627-448D-9B75-C58BE9E52418}"/>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76E2B60-DE8D-4472-B967-87AD14C84640}"/>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D0BCC15-7CFB-4BFE-ABFD-A91E9FEF3AA6}"/>
              </a:ext>
            </a:extLst>
          </p:cNvPr>
          <p:cNvSpPr>
            <a:spLocks noGrp="1"/>
          </p:cNvSpPr>
          <p:nvPr>
            <p:ph type="dt" sz="half" idx="10"/>
          </p:nvPr>
        </p:nvSpPr>
        <p:spPr/>
        <p:txBody>
          <a:bodyPr/>
          <a:lstStyle/>
          <a:p>
            <a:fld id="{D5FD3774-6B1C-45BA-9429-90C260BBBC03}" type="datetimeFigureOut">
              <a:rPr lang="he-IL" smtClean="0"/>
              <a:t>י"א/כסלו/תשפ"ב</a:t>
            </a:fld>
            <a:endParaRPr lang="he-IL"/>
          </a:p>
        </p:txBody>
      </p:sp>
      <p:sp>
        <p:nvSpPr>
          <p:cNvPr id="5" name="מציין מיקום של כותרת תחתונה 4">
            <a:extLst>
              <a:ext uri="{FF2B5EF4-FFF2-40B4-BE49-F238E27FC236}">
                <a16:creationId xmlns:a16="http://schemas.microsoft.com/office/drawing/2014/main" id="{6FFFE62A-1652-49DE-8C24-2F0BB90600C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F84462D-0726-4B0A-A131-B2B6650CA19F}"/>
              </a:ext>
            </a:extLst>
          </p:cNvPr>
          <p:cNvSpPr>
            <a:spLocks noGrp="1"/>
          </p:cNvSpPr>
          <p:nvPr>
            <p:ph type="sldNum" sz="quarter" idx="12"/>
          </p:nvPr>
        </p:nvSpPr>
        <p:spPr/>
        <p:txBody>
          <a:bodyPr/>
          <a:lstStyle/>
          <a:p>
            <a:fld id="{808B16D8-F9DC-49A6-92DA-BD379C6F8DFB}" type="slidenum">
              <a:rPr lang="he-IL" smtClean="0"/>
              <a:t>‹#›</a:t>
            </a:fld>
            <a:endParaRPr lang="he-IL"/>
          </a:p>
        </p:txBody>
      </p:sp>
    </p:spTree>
    <p:extLst>
      <p:ext uri="{BB962C8B-B14F-4D97-AF65-F5344CB8AC3E}">
        <p14:creationId xmlns:p14="http://schemas.microsoft.com/office/powerpoint/2010/main" val="222343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D7B013-7D35-4E6D-A09C-17322E7E4626}"/>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1A3AD2B-DA2E-41D0-9D1D-3283580E33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69D9F0B9-AF80-4EB4-8757-B775F7382926}"/>
              </a:ext>
            </a:extLst>
          </p:cNvPr>
          <p:cNvSpPr>
            <a:spLocks noGrp="1"/>
          </p:cNvSpPr>
          <p:nvPr>
            <p:ph type="dt" sz="half" idx="10"/>
          </p:nvPr>
        </p:nvSpPr>
        <p:spPr/>
        <p:txBody>
          <a:bodyPr/>
          <a:lstStyle/>
          <a:p>
            <a:fld id="{D5FD3774-6B1C-45BA-9429-90C260BBBC03}" type="datetimeFigureOut">
              <a:rPr lang="he-IL" smtClean="0"/>
              <a:t>י"א/כסלו/תשפ"ב</a:t>
            </a:fld>
            <a:endParaRPr lang="he-IL"/>
          </a:p>
        </p:txBody>
      </p:sp>
      <p:sp>
        <p:nvSpPr>
          <p:cNvPr id="5" name="מציין מיקום של כותרת תחתונה 4">
            <a:extLst>
              <a:ext uri="{FF2B5EF4-FFF2-40B4-BE49-F238E27FC236}">
                <a16:creationId xmlns:a16="http://schemas.microsoft.com/office/drawing/2014/main" id="{290DE17A-24C3-47B4-8638-AC13A363091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14632E2-25E4-4355-92D7-04F53C6B6508}"/>
              </a:ext>
            </a:extLst>
          </p:cNvPr>
          <p:cNvSpPr>
            <a:spLocks noGrp="1"/>
          </p:cNvSpPr>
          <p:nvPr>
            <p:ph type="sldNum" sz="quarter" idx="12"/>
          </p:nvPr>
        </p:nvSpPr>
        <p:spPr/>
        <p:txBody>
          <a:bodyPr/>
          <a:lstStyle/>
          <a:p>
            <a:fld id="{808B16D8-F9DC-49A6-92DA-BD379C6F8DFB}" type="slidenum">
              <a:rPr lang="he-IL" smtClean="0"/>
              <a:t>‹#›</a:t>
            </a:fld>
            <a:endParaRPr lang="he-IL"/>
          </a:p>
        </p:txBody>
      </p:sp>
    </p:spTree>
    <p:extLst>
      <p:ext uri="{BB962C8B-B14F-4D97-AF65-F5344CB8AC3E}">
        <p14:creationId xmlns:p14="http://schemas.microsoft.com/office/powerpoint/2010/main" val="158856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FDFB24F-0D15-4F17-BB90-3CB6BF23B2C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40C7901-11B9-4224-AF6A-6CE253E4DE16}"/>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F0F914BA-95DE-48DE-AFFE-794CB5F462BA}"/>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620CD0B6-B9C9-4846-88FD-A3DABE666EBA}"/>
              </a:ext>
            </a:extLst>
          </p:cNvPr>
          <p:cNvSpPr>
            <a:spLocks noGrp="1"/>
          </p:cNvSpPr>
          <p:nvPr>
            <p:ph type="dt" sz="half" idx="10"/>
          </p:nvPr>
        </p:nvSpPr>
        <p:spPr/>
        <p:txBody>
          <a:bodyPr/>
          <a:lstStyle/>
          <a:p>
            <a:fld id="{D5FD3774-6B1C-45BA-9429-90C260BBBC03}" type="datetimeFigureOut">
              <a:rPr lang="he-IL" smtClean="0"/>
              <a:t>י"א/כסלו/תשפ"ב</a:t>
            </a:fld>
            <a:endParaRPr lang="he-IL"/>
          </a:p>
        </p:txBody>
      </p:sp>
      <p:sp>
        <p:nvSpPr>
          <p:cNvPr id="6" name="מציין מיקום של כותרת תחתונה 5">
            <a:extLst>
              <a:ext uri="{FF2B5EF4-FFF2-40B4-BE49-F238E27FC236}">
                <a16:creationId xmlns:a16="http://schemas.microsoft.com/office/drawing/2014/main" id="{C995D223-F9CC-423B-9523-3693F105F8FF}"/>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DEB1B8B-B2A0-4AE5-B5DF-ACB31D4829BA}"/>
              </a:ext>
            </a:extLst>
          </p:cNvPr>
          <p:cNvSpPr>
            <a:spLocks noGrp="1"/>
          </p:cNvSpPr>
          <p:nvPr>
            <p:ph type="sldNum" sz="quarter" idx="12"/>
          </p:nvPr>
        </p:nvSpPr>
        <p:spPr/>
        <p:txBody>
          <a:bodyPr/>
          <a:lstStyle/>
          <a:p>
            <a:fld id="{808B16D8-F9DC-49A6-92DA-BD379C6F8DFB}" type="slidenum">
              <a:rPr lang="he-IL" smtClean="0"/>
              <a:t>‹#›</a:t>
            </a:fld>
            <a:endParaRPr lang="he-IL"/>
          </a:p>
        </p:txBody>
      </p:sp>
    </p:spTree>
    <p:extLst>
      <p:ext uri="{BB962C8B-B14F-4D97-AF65-F5344CB8AC3E}">
        <p14:creationId xmlns:p14="http://schemas.microsoft.com/office/powerpoint/2010/main" val="2893199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9E9493-9661-4790-AF5F-0DE121EA8325}"/>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A834C3B2-B414-4135-973D-F7F9755883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6AA1C5E3-33DE-40A7-B62A-B7372AB2B0A6}"/>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79166D9A-85C0-474F-A76B-440042E206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E7194E0-68A9-4D3C-A6F2-C12CE932260E}"/>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8A892B0A-D556-4E21-8BD0-F5A64D1C07C5}"/>
              </a:ext>
            </a:extLst>
          </p:cNvPr>
          <p:cNvSpPr>
            <a:spLocks noGrp="1"/>
          </p:cNvSpPr>
          <p:nvPr>
            <p:ph type="dt" sz="half" idx="10"/>
          </p:nvPr>
        </p:nvSpPr>
        <p:spPr/>
        <p:txBody>
          <a:bodyPr/>
          <a:lstStyle/>
          <a:p>
            <a:fld id="{D5FD3774-6B1C-45BA-9429-90C260BBBC03}" type="datetimeFigureOut">
              <a:rPr lang="he-IL" smtClean="0"/>
              <a:t>י"א/כסלו/תשפ"ב</a:t>
            </a:fld>
            <a:endParaRPr lang="he-IL"/>
          </a:p>
        </p:txBody>
      </p:sp>
      <p:sp>
        <p:nvSpPr>
          <p:cNvPr id="8" name="מציין מיקום של כותרת תחתונה 7">
            <a:extLst>
              <a:ext uri="{FF2B5EF4-FFF2-40B4-BE49-F238E27FC236}">
                <a16:creationId xmlns:a16="http://schemas.microsoft.com/office/drawing/2014/main" id="{486088D0-E0FD-4B46-B446-4D646E0DC2EE}"/>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35D5FB73-AFF6-466F-94E9-44B399AB96AF}"/>
              </a:ext>
            </a:extLst>
          </p:cNvPr>
          <p:cNvSpPr>
            <a:spLocks noGrp="1"/>
          </p:cNvSpPr>
          <p:nvPr>
            <p:ph type="sldNum" sz="quarter" idx="12"/>
          </p:nvPr>
        </p:nvSpPr>
        <p:spPr/>
        <p:txBody>
          <a:bodyPr/>
          <a:lstStyle/>
          <a:p>
            <a:fld id="{808B16D8-F9DC-49A6-92DA-BD379C6F8DFB}" type="slidenum">
              <a:rPr lang="he-IL" smtClean="0"/>
              <a:t>‹#›</a:t>
            </a:fld>
            <a:endParaRPr lang="he-IL"/>
          </a:p>
        </p:txBody>
      </p:sp>
    </p:spTree>
    <p:extLst>
      <p:ext uri="{BB962C8B-B14F-4D97-AF65-F5344CB8AC3E}">
        <p14:creationId xmlns:p14="http://schemas.microsoft.com/office/powerpoint/2010/main" val="2853192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7EC6EE7-1B32-41F2-97AE-88DDECB8B68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AE173AC0-AEEB-414F-96A0-5A44DE290EE3}"/>
              </a:ext>
            </a:extLst>
          </p:cNvPr>
          <p:cNvSpPr>
            <a:spLocks noGrp="1"/>
          </p:cNvSpPr>
          <p:nvPr>
            <p:ph type="dt" sz="half" idx="10"/>
          </p:nvPr>
        </p:nvSpPr>
        <p:spPr/>
        <p:txBody>
          <a:bodyPr/>
          <a:lstStyle/>
          <a:p>
            <a:fld id="{D5FD3774-6B1C-45BA-9429-90C260BBBC03}" type="datetimeFigureOut">
              <a:rPr lang="he-IL" smtClean="0"/>
              <a:t>י"א/כסלו/תשפ"ב</a:t>
            </a:fld>
            <a:endParaRPr lang="he-IL"/>
          </a:p>
        </p:txBody>
      </p:sp>
      <p:sp>
        <p:nvSpPr>
          <p:cNvPr id="4" name="מציין מיקום של כותרת תחתונה 3">
            <a:extLst>
              <a:ext uri="{FF2B5EF4-FFF2-40B4-BE49-F238E27FC236}">
                <a16:creationId xmlns:a16="http://schemas.microsoft.com/office/drawing/2014/main" id="{5C34AF94-6FE0-4E99-9275-FEE5B90EFAE5}"/>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F10F15DA-63BD-4770-8CF4-E44155274320}"/>
              </a:ext>
            </a:extLst>
          </p:cNvPr>
          <p:cNvSpPr>
            <a:spLocks noGrp="1"/>
          </p:cNvSpPr>
          <p:nvPr>
            <p:ph type="sldNum" sz="quarter" idx="12"/>
          </p:nvPr>
        </p:nvSpPr>
        <p:spPr/>
        <p:txBody>
          <a:bodyPr/>
          <a:lstStyle/>
          <a:p>
            <a:fld id="{808B16D8-F9DC-49A6-92DA-BD379C6F8DFB}" type="slidenum">
              <a:rPr lang="he-IL" smtClean="0"/>
              <a:t>‹#›</a:t>
            </a:fld>
            <a:endParaRPr lang="he-IL"/>
          </a:p>
        </p:txBody>
      </p:sp>
    </p:spTree>
    <p:extLst>
      <p:ext uri="{BB962C8B-B14F-4D97-AF65-F5344CB8AC3E}">
        <p14:creationId xmlns:p14="http://schemas.microsoft.com/office/powerpoint/2010/main" val="3561534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E4EB2CEF-604D-4027-97D5-5B2A205F942B}"/>
              </a:ext>
            </a:extLst>
          </p:cNvPr>
          <p:cNvSpPr>
            <a:spLocks noGrp="1"/>
          </p:cNvSpPr>
          <p:nvPr>
            <p:ph type="dt" sz="half" idx="10"/>
          </p:nvPr>
        </p:nvSpPr>
        <p:spPr/>
        <p:txBody>
          <a:bodyPr/>
          <a:lstStyle/>
          <a:p>
            <a:fld id="{D5FD3774-6B1C-45BA-9429-90C260BBBC03}" type="datetimeFigureOut">
              <a:rPr lang="he-IL" smtClean="0"/>
              <a:t>י"א/כסלו/תשפ"ב</a:t>
            </a:fld>
            <a:endParaRPr lang="he-IL"/>
          </a:p>
        </p:txBody>
      </p:sp>
      <p:sp>
        <p:nvSpPr>
          <p:cNvPr id="3" name="מציין מיקום של כותרת תחתונה 2">
            <a:extLst>
              <a:ext uri="{FF2B5EF4-FFF2-40B4-BE49-F238E27FC236}">
                <a16:creationId xmlns:a16="http://schemas.microsoft.com/office/drawing/2014/main" id="{B69C95B5-4120-48B3-AAE1-AA14C53F47C4}"/>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8CC19515-169F-48F0-A772-F2EAEB748C31}"/>
              </a:ext>
            </a:extLst>
          </p:cNvPr>
          <p:cNvSpPr>
            <a:spLocks noGrp="1"/>
          </p:cNvSpPr>
          <p:nvPr>
            <p:ph type="sldNum" sz="quarter" idx="12"/>
          </p:nvPr>
        </p:nvSpPr>
        <p:spPr/>
        <p:txBody>
          <a:bodyPr/>
          <a:lstStyle/>
          <a:p>
            <a:fld id="{808B16D8-F9DC-49A6-92DA-BD379C6F8DFB}" type="slidenum">
              <a:rPr lang="he-IL" smtClean="0"/>
              <a:t>‹#›</a:t>
            </a:fld>
            <a:endParaRPr lang="he-IL"/>
          </a:p>
        </p:txBody>
      </p:sp>
    </p:spTree>
    <p:extLst>
      <p:ext uri="{BB962C8B-B14F-4D97-AF65-F5344CB8AC3E}">
        <p14:creationId xmlns:p14="http://schemas.microsoft.com/office/powerpoint/2010/main" val="3515925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22A1346-5EBD-40AA-98CC-2A8839928925}"/>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6867ABFD-1C04-4B10-8869-E0223D5A25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3F8CF793-EEFA-402F-88EE-1ADCDAFBCD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F3B65602-364C-48F0-B2BE-2E77C61B10A8}"/>
              </a:ext>
            </a:extLst>
          </p:cNvPr>
          <p:cNvSpPr>
            <a:spLocks noGrp="1"/>
          </p:cNvSpPr>
          <p:nvPr>
            <p:ph type="dt" sz="half" idx="10"/>
          </p:nvPr>
        </p:nvSpPr>
        <p:spPr/>
        <p:txBody>
          <a:bodyPr/>
          <a:lstStyle/>
          <a:p>
            <a:fld id="{D5FD3774-6B1C-45BA-9429-90C260BBBC03}" type="datetimeFigureOut">
              <a:rPr lang="he-IL" smtClean="0"/>
              <a:t>י"א/כסלו/תשפ"ב</a:t>
            </a:fld>
            <a:endParaRPr lang="he-IL"/>
          </a:p>
        </p:txBody>
      </p:sp>
      <p:sp>
        <p:nvSpPr>
          <p:cNvPr id="6" name="מציין מיקום של כותרת תחתונה 5">
            <a:extLst>
              <a:ext uri="{FF2B5EF4-FFF2-40B4-BE49-F238E27FC236}">
                <a16:creationId xmlns:a16="http://schemas.microsoft.com/office/drawing/2014/main" id="{AB3262EF-E3C4-43A2-8C8D-8623D27A395D}"/>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159EB957-AE4B-40B2-955A-0E12C572D631}"/>
              </a:ext>
            </a:extLst>
          </p:cNvPr>
          <p:cNvSpPr>
            <a:spLocks noGrp="1"/>
          </p:cNvSpPr>
          <p:nvPr>
            <p:ph type="sldNum" sz="quarter" idx="12"/>
          </p:nvPr>
        </p:nvSpPr>
        <p:spPr/>
        <p:txBody>
          <a:bodyPr/>
          <a:lstStyle/>
          <a:p>
            <a:fld id="{808B16D8-F9DC-49A6-92DA-BD379C6F8DFB}" type="slidenum">
              <a:rPr lang="he-IL" smtClean="0"/>
              <a:t>‹#›</a:t>
            </a:fld>
            <a:endParaRPr lang="he-IL"/>
          </a:p>
        </p:txBody>
      </p:sp>
    </p:spTree>
    <p:extLst>
      <p:ext uri="{BB962C8B-B14F-4D97-AF65-F5344CB8AC3E}">
        <p14:creationId xmlns:p14="http://schemas.microsoft.com/office/powerpoint/2010/main" val="750460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35C86C-45F8-4E65-8E60-A60C8D54B20F}"/>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0799CB21-47F7-4102-BCB1-88E414674E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B307C832-C870-4BAA-B0A9-B2E80A9CD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F1D08362-52DF-4976-8DC2-74CEEA688226}"/>
              </a:ext>
            </a:extLst>
          </p:cNvPr>
          <p:cNvSpPr>
            <a:spLocks noGrp="1"/>
          </p:cNvSpPr>
          <p:nvPr>
            <p:ph type="dt" sz="half" idx="10"/>
          </p:nvPr>
        </p:nvSpPr>
        <p:spPr/>
        <p:txBody>
          <a:bodyPr/>
          <a:lstStyle/>
          <a:p>
            <a:fld id="{D5FD3774-6B1C-45BA-9429-90C260BBBC03}" type="datetimeFigureOut">
              <a:rPr lang="he-IL" smtClean="0"/>
              <a:t>י"א/כסלו/תשפ"ב</a:t>
            </a:fld>
            <a:endParaRPr lang="he-IL"/>
          </a:p>
        </p:txBody>
      </p:sp>
      <p:sp>
        <p:nvSpPr>
          <p:cNvPr id="6" name="מציין מיקום של כותרת תחתונה 5">
            <a:extLst>
              <a:ext uri="{FF2B5EF4-FFF2-40B4-BE49-F238E27FC236}">
                <a16:creationId xmlns:a16="http://schemas.microsoft.com/office/drawing/2014/main" id="{E1D3B424-B73B-437C-94E4-6E6E5396C5D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82D803F3-545D-4E21-9D79-F96334FCDC3E}"/>
              </a:ext>
            </a:extLst>
          </p:cNvPr>
          <p:cNvSpPr>
            <a:spLocks noGrp="1"/>
          </p:cNvSpPr>
          <p:nvPr>
            <p:ph type="sldNum" sz="quarter" idx="12"/>
          </p:nvPr>
        </p:nvSpPr>
        <p:spPr/>
        <p:txBody>
          <a:bodyPr/>
          <a:lstStyle/>
          <a:p>
            <a:fld id="{808B16D8-F9DC-49A6-92DA-BD379C6F8DFB}" type="slidenum">
              <a:rPr lang="he-IL" smtClean="0"/>
              <a:t>‹#›</a:t>
            </a:fld>
            <a:endParaRPr lang="he-IL"/>
          </a:p>
        </p:txBody>
      </p:sp>
    </p:spTree>
    <p:extLst>
      <p:ext uri="{BB962C8B-B14F-4D97-AF65-F5344CB8AC3E}">
        <p14:creationId xmlns:p14="http://schemas.microsoft.com/office/powerpoint/2010/main" val="66695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1713C2A7-2D1B-435A-AF68-688C39985F8D}"/>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3A8E749A-14C9-4DC8-98AC-1B0864280945}"/>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F38E05C-A576-4CD6-AD09-39F24B25AAFA}"/>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D5FD3774-6B1C-45BA-9429-90C260BBBC03}" type="datetimeFigureOut">
              <a:rPr lang="he-IL" smtClean="0"/>
              <a:t>י"א/כסלו/תשפ"ב</a:t>
            </a:fld>
            <a:endParaRPr lang="he-IL"/>
          </a:p>
        </p:txBody>
      </p:sp>
      <p:sp>
        <p:nvSpPr>
          <p:cNvPr id="5" name="מציין מיקום של כותרת תחתונה 4">
            <a:extLst>
              <a:ext uri="{FF2B5EF4-FFF2-40B4-BE49-F238E27FC236}">
                <a16:creationId xmlns:a16="http://schemas.microsoft.com/office/drawing/2014/main" id="{622F86C2-72E9-4EC9-9A88-A38AA2A38D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FDC0BC38-FC07-4C95-A460-99ED93ABB64C}"/>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808B16D8-F9DC-49A6-92DA-BD379C6F8DFB}" type="slidenum">
              <a:rPr lang="he-IL" smtClean="0"/>
              <a:t>‹#›</a:t>
            </a:fld>
            <a:endParaRPr lang="he-IL"/>
          </a:p>
        </p:txBody>
      </p:sp>
    </p:spTree>
    <p:extLst>
      <p:ext uri="{BB962C8B-B14F-4D97-AF65-F5344CB8AC3E}">
        <p14:creationId xmlns:p14="http://schemas.microsoft.com/office/powerpoint/2010/main" val="2103196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946A55D6-6F9E-4712-9ACF-B08244BEE770}"/>
              </a:ext>
            </a:extLst>
          </p:cNvPr>
          <p:cNvSpPr txBox="1"/>
          <p:nvPr/>
        </p:nvSpPr>
        <p:spPr>
          <a:xfrm>
            <a:off x="909789" y="-64264"/>
            <a:ext cx="10105534" cy="6740307"/>
          </a:xfrm>
          <a:prstGeom prst="rect">
            <a:avLst/>
          </a:prstGeom>
          <a:noFill/>
        </p:spPr>
        <p:txBody>
          <a:bodyPr wrap="square" rtlCol="1">
            <a:spAutoFit/>
          </a:bodyPr>
          <a:lstStyle/>
          <a:p>
            <a:pPr algn="ctr"/>
            <a:r>
              <a:rPr lang="he-IL" sz="2400" dirty="0"/>
              <a:t>קורס: קדם סדנת </a:t>
            </a:r>
            <a:r>
              <a:rPr lang="he-IL" sz="2400" dirty="0" err="1"/>
              <a:t>פרוייקטים</a:t>
            </a:r>
            <a:endParaRPr lang="he-IL" sz="2400" dirty="0"/>
          </a:p>
          <a:p>
            <a:pPr algn="ctr"/>
            <a:r>
              <a:rPr lang="he-IL" sz="2400" dirty="0"/>
              <a:t>מגיש: חננאל לזר</a:t>
            </a:r>
          </a:p>
          <a:p>
            <a:pPr algn="ctr"/>
            <a:r>
              <a:rPr lang="he-IL" sz="2400" dirty="0"/>
              <a:t>מרצה: יוסי </a:t>
            </a:r>
            <a:r>
              <a:rPr lang="he-IL" sz="2400" dirty="0" err="1"/>
              <a:t>זגורי</a:t>
            </a:r>
            <a:endParaRPr lang="he-IL" sz="2400" dirty="0"/>
          </a:p>
          <a:p>
            <a:pPr algn="ctr"/>
            <a:r>
              <a:rPr lang="he-IL" sz="2400" dirty="0" err="1"/>
              <a:t>נושא:מצפה</a:t>
            </a:r>
            <a:r>
              <a:rPr lang="he-IL" sz="2400" dirty="0"/>
              <a:t> כוכבים אוניברסיטת אריאל</a:t>
            </a:r>
          </a:p>
          <a:p>
            <a:r>
              <a:rPr lang="he-IL" sz="2400" b="1" u="sng" dirty="0"/>
              <a:t>פרטים</a:t>
            </a:r>
            <a:r>
              <a:rPr lang="he-IL" sz="2400" dirty="0"/>
              <a:t> - חננאל לזר בן 27 במקור מנוף איילון.</a:t>
            </a:r>
          </a:p>
          <a:p>
            <a:endParaRPr lang="he-IL" sz="2400" dirty="0"/>
          </a:p>
          <a:p>
            <a:r>
              <a:rPr lang="he-IL" sz="2400" b="1" u="sng" dirty="0"/>
              <a:t>אקדמיה</a:t>
            </a:r>
            <a:r>
              <a:rPr lang="he-IL" sz="2400" dirty="0"/>
              <a:t> - בתיכון הרחבתי מגמת מחשבים (5 יח'). בחרתי בתואר הזה בעיקר משום שהוא מביא לידי ביטוי יצירתיות, ייעול פרטני וכללי. התחומים שמושכים אותי יותר במקצוע זה בעיקר פיתוח בצד שרת וטכנולוגיות כגון ראיה ממוחשבת ולמידת מכונה.</a:t>
            </a:r>
          </a:p>
          <a:p>
            <a:endParaRPr lang="he-IL" sz="2400" dirty="0"/>
          </a:p>
          <a:p>
            <a:r>
              <a:rPr lang="he-IL" sz="2400" b="1" u="sng" dirty="0"/>
              <a:t>קריירה</a:t>
            </a:r>
            <a:r>
              <a:rPr lang="he-IL" sz="2400" dirty="0"/>
              <a:t> - לפני חודש התחלתי לעבוד כמפתח צד שרת בחברה שנקראת </a:t>
            </a:r>
            <a:r>
              <a:rPr lang="en-US" sz="2400" dirty="0"/>
              <a:t>ISR</a:t>
            </a:r>
            <a:r>
              <a:rPr lang="he-IL" sz="2400" dirty="0"/>
              <a:t> שהמוצר של החברה זה רכיב שמחובר לרכבים (בעיקר חברות גדולות בעלות ציי רכב כמו אגד מטרופולין תנובה ועוד..) ומספק מידע בהתבסס על </a:t>
            </a:r>
            <a:r>
              <a:rPr lang="en-US" sz="2400" dirty="0"/>
              <a:t>GPS</a:t>
            </a:r>
            <a:r>
              <a:rPr lang="he-IL" sz="2400" dirty="0"/>
              <a:t> כגון – זמני הגעה צפויים, זיהוי רחוב ע"פ מיקום ועוד.</a:t>
            </a:r>
          </a:p>
          <a:p>
            <a:endParaRPr lang="he-IL" sz="2400" dirty="0"/>
          </a:p>
          <a:p>
            <a:r>
              <a:rPr lang="he-IL" sz="2400" b="1" u="sng" dirty="0"/>
              <a:t>אופק קריירה </a:t>
            </a:r>
            <a:r>
              <a:rPr lang="he-IL" sz="2400" dirty="0"/>
              <a:t>– כרגע אני רוצה ללמוד את עולם התעשייה </a:t>
            </a:r>
            <a:r>
              <a:rPr lang="he-IL" sz="2400" dirty="0" err="1"/>
              <a:t>ולתהפתח</a:t>
            </a:r>
            <a:r>
              <a:rPr lang="he-IL" sz="2400" dirty="0"/>
              <a:t> בתכנות ובהמשך ארצה להתקדם לניהול כדי להבין את המערכת מלמעלה. בסופו של דבר השאיפה שלי היא פיתוח מוצר שלי.</a:t>
            </a:r>
          </a:p>
        </p:txBody>
      </p:sp>
    </p:spTree>
    <p:extLst>
      <p:ext uri="{BB962C8B-B14F-4D97-AF65-F5344CB8AC3E}">
        <p14:creationId xmlns:p14="http://schemas.microsoft.com/office/powerpoint/2010/main" val="269826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93EB6C6-92E6-44A9-A824-9D3A30239EFE}"/>
              </a:ext>
            </a:extLst>
          </p:cNvPr>
          <p:cNvSpPr>
            <a:spLocks noGrp="1"/>
          </p:cNvSpPr>
          <p:nvPr>
            <p:ph type="title"/>
          </p:nvPr>
        </p:nvSpPr>
        <p:spPr>
          <a:xfrm>
            <a:off x="838200" y="0"/>
            <a:ext cx="10515600" cy="946840"/>
          </a:xfrm>
        </p:spPr>
        <p:txBody>
          <a:bodyPr/>
          <a:lstStyle/>
          <a:p>
            <a:pPr algn="ctr"/>
            <a:r>
              <a:rPr lang="he-IL" dirty="0"/>
              <a:t>מצפה כוכבים אריאל</a:t>
            </a:r>
          </a:p>
        </p:txBody>
      </p:sp>
      <p:sp>
        <p:nvSpPr>
          <p:cNvPr id="3" name="מציין מיקום תוכן 2">
            <a:extLst>
              <a:ext uri="{FF2B5EF4-FFF2-40B4-BE49-F238E27FC236}">
                <a16:creationId xmlns:a16="http://schemas.microsoft.com/office/drawing/2014/main" id="{0738F9F6-043D-46BB-A623-AF82FBCDEEAD}"/>
              </a:ext>
            </a:extLst>
          </p:cNvPr>
          <p:cNvSpPr>
            <a:spLocks noGrp="1"/>
          </p:cNvSpPr>
          <p:nvPr>
            <p:ph idx="1"/>
          </p:nvPr>
        </p:nvSpPr>
        <p:spPr>
          <a:xfrm>
            <a:off x="838200" y="782016"/>
            <a:ext cx="10515600" cy="4351338"/>
          </a:xfrm>
        </p:spPr>
        <p:txBody>
          <a:bodyPr>
            <a:normAutofit/>
          </a:bodyPr>
          <a:lstStyle/>
          <a:p>
            <a:pPr marL="0" indent="0">
              <a:buNone/>
            </a:pPr>
            <a:r>
              <a:rPr lang="he-IL" sz="2400" dirty="0"/>
              <a:t>באריאל ישנו מצפה כוכבים עם טלסקופ + מצלמה המשתמשים במערכת </a:t>
            </a:r>
            <a:r>
              <a:rPr lang="en-US" sz="2400" dirty="0"/>
              <a:t>ASCOM – Astronomy Common Object Model</a:t>
            </a:r>
            <a:r>
              <a:rPr lang="he-IL" sz="2400" dirty="0"/>
              <a:t>.</a:t>
            </a:r>
          </a:p>
          <a:p>
            <a:pPr marL="0" indent="0">
              <a:buNone/>
            </a:pPr>
            <a:r>
              <a:rPr lang="he-IL" sz="2400" dirty="0"/>
              <a:t>עד 1998 אסטרונומים היו צריכים להשתמש בסטים של אותה החברה על מנת לאפשר תקשורת ועבודה במקביל בין רכיבים שונים.</a:t>
            </a:r>
          </a:p>
          <a:p>
            <a:pPr marL="0" indent="0">
              <a:buNone/>
            </a:pPr>
            <a:r>
              <a:rPr lang="he-IL" sz="2400" dirty="0"/>
              <a:t>ב 1998 פותחה </a:t>
            </a:r>
            <a:r>
              <a:rPr lang="en-US" sz="2400" dirty="0"/>
              <a:t>ASCOM</a:t>
            </a:r>
            <a:r>
              <a:rPr lang="he-IL" sz="2400" dirty="0"/>
              <a:t> שזוהי מערכת המאפשרת תקשורת בין רכיבים שונים בלי תלות בחברה.</a:t>
            </a:r>
          </a:p>
          <a:p>
            <a:pPr marL="0" indent="0">
              <a:buNone/>
            </a:pPr>
            <a:r>
              <a:rPr lang="he-IL" sz="2400" dirty="0"/>
              <a:t>השימוש במערכת עובד בעזרת </a:t>
            </a:r>
            <a:r>
              <a:rPr lang="en-US" sz="2400" dirty="0"/>
              <a:t>Alpaca </a:t>
            </a:r>
            <a:r>
              <a:rPr lang="en-US" sz="2400" dirty="0" err="1"/>
              <a:t>api</a:t>
            </a:r>
            <a:r>
              <a:rPr lang="en-US" sz="2400" dirty="0"/>
              <a:t> </a:t>
            </a:r>
            <a:r>
              <a:rPr lang="he-IL" sz="2400" dirty="0"/>
              <a:t> שהוא בעצם השלט של המערכת, הפקודות עובדות בצורה של </a:t>
            </a:r>
            <a:r>
              <a:rPr lang="en-US" sz="2400" dirty="0"/>
              <a:t>request</a:t>
            </a:r>
            <a:r>
              <a:rPr lang="he-IL" sz="2400" dirty="0"/>
              <a:t> לפי סוג המכשיר ומספר סידורי ופקודה, שמתחלקת ל 2 סוגים. ביצוע פעולה (</a:t>
            </a:r>
            <a:r>
              <a:rPr lang="en-US" sz="2400" dirty="0"/>
              <a:t>Put request</a:t>
            </a:r>
            <a:r>
              <a:rPr lang="he-IL" sz="2400" dirty="0"/>
              <a:t>) כמו הזזת מצלמה או בקשה למידע (</a:t>
            </a:r>
            <a:r>
              <a:rPr lang="en-US" sz="2400" dirty="0"/>
              <a:t>Get request</a:t>
            </a:r>
            <a:r>
              <a:rPr lang="he-IL" sz="2400" dirty="0"/>
              <a:t>) כמו בדיקת פרמטר, נתונים מחיישן כלשהו ועוד..</a:t>
            </a:r>
          </a:p>
        </p:txBody>
      </p:sp>
      <p:pic>
        <p:nvPicPr>
          <p:cNvPr id="5" name="תמונה 4">
            <a:extLst>
              <a:ext uri="{FF2B5EF4-FFF2-40B4-BE49-F238E27FC236}">
                <a16:creationId xmlns:a16="http://schemas.microsoft.com/office/drawing/2014/main" id="{23CED47C-8BEF-487E-A373-FD44FEBD11A3}"/>
              </a:ext>
            </a:extLst>
          </p:cNvPr>
          <p:cNvPicPr>
            <a:picLocks noChangeAspect="1"/>
          </p:cNvPicPr>
          <p:nvPr/>
        </p:nvPicPr>
        <p:blipFill rotWithShape="1">
          <a:blip r:embed="rId2"/>
          <a:srcRect l="1793" t="40433" r="39511" b="42611"/>
          <a:stretch/>
        </p:blipFill>
        <p:spPr>
          <a:xfrm>
            <a:off x="1470992" y="4904754"/>
            <a:ext cx="9750288" cy="1476168"/>
          </a:xfrm>
          <a:prstGeom prst="rect">
            <a:avLst/>
          </a:prstGeom>
        </p:spPr>
      </p:pic>
    </p:spTree>
    <p:extLst>
      <p:ext uri="{BB962C8B-B14F-4D97-AF65-F5344CB8AC3E}">
        <p14:creationId xmlns:p14="http://schemas.microsoft.com/office/powerpoint/2010/main" val="948994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32FC73C-8511-4085-B0CB-2D5659BBFBA4}"/>
              </a:ext>
            </a:extLst>
          </p:cNvPr>
          <p:cNvSpPr>
            <a:spLocks noGrp="1"/>
          </p:cNvSpPr>
          <p:nvPr>
            <p:ph type="title"/>
          </p:nvPr>
        </p:nvSpPr>
        <p:spPr>
          <a:xfrm>
            <a:off x="838200" y="18255"/>
            <a:ext cx="10515600" cy="1144623"/>
          </a:xfrm>
        </p:spPr>
        <p:txBody>
          <a:bodyPr/>
          <a:lstStyle/>
          <a:p>
            <a:pPr algn="ctr"/>
            <a:r>
              <a:rPr lang="he-IL" dirty="0"/>
              <a:t>שירותי מזג אוויר</a:t>
            </a:r>
          </a:p>
        </p:txBody>
      </p:sp>
      <p:sp>
        <p:nvSpPr>
          <p:cNvPr id="3" name="מציין מיקום תוכן 2">
            <a:extLst>
              <a:ext uri="{FF2B5EF4-FFF2-40B4-BE49-F238E27FC236}">
                <a16:creationId xmlns:a16="http://schemas.microsoft.com/office/drawing/2014/main" id="{17E58643-A16F-4C0B-8AA2-4EA1EAC44A8A}"/>
              </a:ext>
            </a:extLst>
          </p:cNvPr>
          <p:cNvSpPr>
            <a:spLocks noGrp="1"/>
          </p:cNvSpPr>
          <p:nvPr>
            <p:ph idx="1"/>
          </p:nvPr>
        </p:nvSpPr>
        <p:spPr>
          <a:xfrm>
            <a:off x="838200" y="864703"/>
            <a:ext cx="10515600" cy="4880113"/>
          </a:xfrm>
        </p:spPr>
        <p:txBody>
          <a:bodyPr>
            <a:noAutofit/>
          </a:bodyPr>
          <a:lstStyle/>
          <a:p>
            <a:pPr marL="0" indent="0">
              <a:buNone/>
            </a:pPr>
            <a:r>
              <a:rPr lang="he-IL" sz="2400" dirty="0"/>
              <a:t>עקב שימוש בטכנולוגיה מיוחדת ויקרה ישנה חשיבות לתנאי אחזקה ושימוש של הטלסקופ. אחד הגורמים העיקריים שאיננו יכולים לשלוט בהם הוא מזג האוויר.</a:t>
            </a:r>
          </a:p>
          <a:p>
            <a:pPr marL="0" indent="0">
              <a:buNone/>
            </a:pPr>
            <a:r>
              <a:rPr lang="he-IL" sz="2400" u="sng" dirty="0"/>
              <a:t>גורמים לפגיעה:</a:t>
            </a:r>
          </a:p>
          <a:p>
            <a:pPr marL="0" indent="0">
              <a:buNone/>
            </a:pPr>
            <a:r>
              <a:rPr lang="he-IL" sz="2400" b="1" dirty="0"/>
              <a:t>רטיבות</a:t>
            </a:r>
            <a:r>
              <a:rPr lang="he-IL" sz="2400" dirty="0"/>
              <a:t> – עלולה להרוס אותו, נגרם מלחות גבוהה (מעל 90%) וממטרים.</a:t>
            </a:r>
          </a:p>
          <a:p>
            <a:pPr marL="0" indent="0">
              <a:buNone/>
            </a:pPr>
            <a:r>
              <a:rPr lang="he-IL" sz="2400" b="1" dirty="0"/>
              <a:t>טמפרטורה</a:t>
            </a:r>
            <a:r>
              <a:rPr lang="he-IL" sz="2400" dirty="0"/>
              <a:t> – לחום גבוה יש השפעה על סוללות ורכיבים חשמליים.</a:t>
            </a:r>
          </a:p>
          <a:p>
            <a:pPr marL="0" indent="0">
              <a:buNone/>
            </a:pPr>
            <a:r>
              <a:rPr lang="he-IL" sz="2400" b="1" dirty="0"/>
              <a:t>רוח</a:t>
            </a:r>
            <a:r>
              <a:rPr lang="he-IL" sz="2400" dirty="0"/>
              <a:t> – רוח חזקה מידי עלולה להעיף דברים שעלולים לפגוע, להעיף כמות גדולה של חול ואבק שפוגעים בתקינות המערכת.</a:t>
            </a:r>
          </a:p>
          <a:p>
            <a:pPr marL="0" indent="0">
              <a:buNone/>
            </a:pPr>
            <a:endParaRPr lang="he-IL" sz="2400" dirty="0"/>
          </a:p>
          <a:p>
            <a:pPr marL="0" indent="0">
              <a:buNone/>
            </a:pPr>
            <a:r>
              <a:rPr lang="he-IL" sz="2400" dirty="0"/>
              <a:t>לכן מערכת המנתרת את הפרמטרים הנ"ל לפי דרישה תשפר את יכולת ניהול המצפה ומימוש פרוטוקולי בטיחות בזמן הנכון ובכך להגן על המצפה.</a:t>
            </a:r>
          </a:p>
          <a:p>
            <a:pPr marL="0" indent="0">
              <a:buNone/>
            </a:pPr>
            <a:endParaRPr lang="he-IL" sz="2400" dirty="0"/>
          </a:p>
          <a:p>
            <a:pPr marL="0" indent="0">
              <a:buNone/>
            </a:pPr>
            <a:r>
              <a:rPr lang="he-IL" sz="2400" dirty="0"/>
              <a:t>משתתפים </a:t>
            </a:r>
            <a:r>
              <a:rPr lang="he-IL" sz="2400" dirty="0" err="1"/>
              <a:t>בפרוייקט</a:t>
            </a:r>
            <a:r>
              <a:rPr lang="he-IL" sz="2400" dirty="0"/>
              <a:t>: חננאל לזר</a:t>
            </a:r>
          </a:p>
          <a:p>
            <a:pPr marL="0" indent="0">
              <a:buNone/>
            </a:pPr>
            <a:r>
              <a:rPr lang="he-IL" sz="2400" dirty="0"/>
              <a:t>מנחה: יוסי </a:t>
            </a:r>
            <a:r>
              <a:rPr lang="he-IL" sz="2400" dirty="0" err="1"/>
              <a:t>זגורי</a:t>
            </a:r>
            <a:endParaRPr lang="he-IL" sz="2400" dirty="0"/>
          </a:p>
        </p:txBody>
      </p:sp>
    </p:spTree>
    <p:extLst>
      <p:ext uri="{BB962C8B-B14F-4D97-AF65-F5344CB8AC3E}">
        <p14:creationId xmlns:p14="http://schemas.microsoft.com/office/powerpoint/2010/main" val="381622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B953780-8E2C-492A-A9B6-C1AD1EDB1B5B}"/>
              </a:ext>
            </a:extLst>
          </p:cNvPr>
          <p:cNvSpPr>
            <a:spLocks noGrp="1"/>
          </p:cNvSpPr>
          <p:nvPr>
            <p:ph type="title"/>
          </p:nvPr>
        </p:nvSpPr>
        <p:spPr>
          <a:xfrm>
            <a:off x="838200" y="1"/>
            <a:ext cx="10515600" cy="801894"/>
          </a:xfrm>
        </p:spPr>
        <p:txBody>
          <a:bodyPr/>
          <a:lstStyle/>
          <a:p>
            <a:pPr algn="ctr"/>
            <a:r>
              <a:rPr lang="he-IL" dirty="0"/>
              <a:t>מה נעשה במסגרת </a:t>
            </a:r>
            <a:r>
              <a:rPr lang="he-IL" dirty="0" err="1"/>
              <a:t>הפרוייקט</a:t>
            </a:r>
            <a:r>
              <a:rPr lang="he-IL" dirty="0"/>
              <a:t>:</a:t>
            </a:r>
          </a:p>
        </p:txBody>
      </p:sp>
      <p:sp>
        <p:nvSpPr>
          <p:cNvPr id="3" name="מציין מיקום תוכן 2">
            <a:extLst>
              <a:ext uri="{FF2B5EF4-FFF2-40B4-BE49-F238E27FC236}">
                <a16:creationId xmlns:a16="http://schemas.microsoft.com/office/drawing/2014/main" id="{2430168D-20C7-448D-81F3-6A19B198543A}"/>
              </a:ext>
            </a:extLst>
          </p:cNvPr>
          <p:cNvSpPr>
            <a:spLocks noGrp="1"/>
          </p:cNvSpPr>
          <p:nvPr>
            <p:ph idx="1"/>
          </p:nvPr>
        </p:nvSpPr>
        <p:spPr>
          <a:xfrm>
            <a:off x="838200" y="669718"/>
            <a:ext cx="10515600" cy="4351338"/>
          </a:xfrm>
        </p:spPr>
        <p:txBody>
          <a:bodyPr/>
          <a:lstStyle/>
          <a:p>
            <a:pPr marL="0" indent="0">
              <a:buNone/>
            </a:pPr>
            <a:r>
              <a:rPr lang="he-IL" sz="2400" dirty="0"/>
              <a:t>מערכת:</a:t>
            </a:r>
          </a:p>
          <a:p>
            <a:pPr marL="0" indent="0">
              <a:buNone/>
            </a:pPr>
            <a:r>
              <a:rPr lang="he-IL" sz="2400" dirty="0"/>
              <a:t>במסגרת </a:t>
            </a:r>
            <a:r>
              <a:rPr lang="he-IL" sz="2400" dirty="0" err="1"/>
              <a:t>הפרוייקט</a:t>
            </a:r>
            <a:r>
              <a:rPr lang="he-IL" sz="2400" dirty="0"/>
              <a:t> נבנה שרת הנענה לקריאות מהמשתמש עבור סוג הפרמטרים אותו המשתמש רוצה לקבל ואחוז סטייה בין הנתונים מאתרים שונים והצגת המידע למשתמש</a:t>
            </a:r>
            <a:r>
              <a:rPr lang="he-IL" dirty="0"/>
              <a:t>.</a:t>
            </a:r>
          </a:p>
          <a:p>
            <a:pPr marL="0" indent="0">
              <a:buNone/>
            </a:pPr>
            <a:r>
              <a:rPr lang="he-IL" dirty="0"/>
              <a:t> </a:t>
            </a:r>
          </a:p>
        </p:txBody>
      </p:sp>
      <p:sp>
        <p:nvSpPr>
          <p:cNvPr id="5" name="אליפסה 4">
            <a:extLst>
              <a:ext uri="{FF2B5EF4-FFF2-40B4-BE49-F238E27FC236}">
                <a16:creationId xmlns:a16="http://schemas.microsoft.com/office/drawing/2014/main" id="{6218C71B-5875-40AB-A8E1-51130EE2C23A}"/>
              </a:ext>
            </a:extLst>
          </p:cNvPr>
          <p:cNvSpPr/>
          <p:nvPr/>
        </p:nvSpPr>
        <p:spPr>
          <a:xfrm>
            <a:off x="3021495" y="2554357"/>
            <a:ext cx="1798983" cy="1152939"/>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sz="3200" dirty="0"/>
              <a:t>client</a:t>
            </a:r>
            <a:endParaRPr lang="he-IL" dirty="0"/>
          </a:p>
        </p:txBody>
      </p:sp>
      <p:sp>
        <p:nvSpPr>
          <p:cNvPr id="6" name="אליפסה 5">
            <a:extLst>
              <a:ext uri="{FF2B5EF4-FFF2-40B4-BE49-F238E27FC236}">
                <a16:creationId xmlns:a16="http://schemas.microsoft.com/office/drawing/2014/main" id="{02921507-4D5D-4E13-AAFC-832926E8A728}"/>
              </a:ext>
            </a:extLst>
          </p:cNvPr>
          <p:cNvSpPr/>
          <p:nvPr/>
        </p:nvSpPr>
        <p:spPr>
          <a:xfrm>
            <a:off x="7248939" y="2554357"/>
            <a:ext cx="1798983" cy="1152939"/>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sz="3200" dirty="0"/>
              <a:t>server</a:t>
            </a:r>
            <a:endParaRPr lang="he-IL" dirty="0"/>
          </a:p>
        </p:txBody>
      </p:sp>
      <p:cxnSp>
        <p:nvCxnSpPr>
          <p:cNvPr id="8" name="מחבר ישר 7">
            <a:extLst>
              <a:ext uri="{FF2B5EF4-FFF2-40B4-BE49-F238E27FC236}">
                <a16:creationId xmlns:a16="http://schemas.microsoft.com/office/drawing/2014/main" id="{E6C7B7E1-443B-4282-BA3F-5A3193A6D798}"/>
              </a:ext>
            </a:extLst>
          </p:cNvPr>
          <p:cNvCxnSpPr>
            <a:cxnSpLocks/>
            <a:stCxn id="5" idx="4"/>
          </p:cNvCxnSpPr>
          <p:nvPr/>
        </p:nvCxnSpPr>
        <p:spPr>
          <a:xfrm flipH="1">
            <a:off x="3884794" y="3707296"/>
            <a:ext cx="36193" cy="2912165"/>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מחבר ישר 8">
            <a:extLst>
              <a:ext uri="{FF2B5EF4-FFF2-40B4-BE49-F238E27FC236}">
                <a16:creationId xmlns:a16="http://schemas.microsoft.com/office/drawing/2014/main" id="{B575E368-13B1-40C9-A106-65DF0876E41D}"/>
              </a:ext>
            </a:extLst>
          </p:cNvPr>
          <p:cNvCxnSpPr>
            <a:cxnSpLocks/>
          </p:cNvCxnSpPr>
          <p:nvPr/>
        </p:nvCxnSpPr>
        <p:spPr>
          <a:xfrm>
            <a:off x="8148431" y="3707296"/>
            <a:ext cx="2407" cy="2830141"/>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מחבר חץ ישר 14">
            <a:extLst>
              <a:ext uri="{FF2B5EF4-FFF2-40B4-BE49-F238E27FC236}">
                <a16:creationId xmlns:a16="http://schemas.microsoft.com/office/drawing/2014/main" id="{0C1C14FF-B884-40FB-BFF2-62EB969D722F}"/>
              </a:ext>
            </a:extLst>
          </p:cNvPr>
          <p:cNvCxnSpPr/>
          <p:nvPr/>
        </p:nvCxnSpPr>
        <p:spPr>
          <a:xfrm>
            <a:off x="3920986" y="4055165"/>
            <a:ext cx="3930926" cy="0"/>
          </a:xfrm>
          <a:prstGeom prst="straightConnector1">
            <a:avLst/>
          </a:prstGeom>
          <a:ln w="34925" cmpd="sng">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 name="מחבר חץ ישר 15">
            <a:extLst>
              <a:ext uri="{FF2B5EF4-FFF2-40B4-BE49-F238E27FC236}">
                <a16:creationId xmlns:a16="http://schemas.microsoft.com/office/drawing/2014/main" id="{021315F3-907B-4720-8B63-09CCDC34A668}"/>
              </a:ext>
            </a:extLst>
          </p:cNvPr>
          <p:cNvCxnSpPr>
            <a:cxnSpLocks/>
          </p:cNvCxnSpPr>
          <p:nvPr/>
        </p:nvCxnSpPr>
        <p:spPr>
          <a:xfrm>
            <a:off x="725557" y="4055165"/>
            <a:ext cx="2887316" cy="0"/>
          </a:xfrm>
          <a:prstGeom prst="straightConnector1">
            <a:avLst/>
          </a:prstGeom>
          <a:ln w="34925" cmpd="sng">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 name="מחבר חץ ישר 17">
            <a:extLst>
              <a:ext uri="{FF2B5EF4-FFF2-40B4-BE49-F238E27FC236}">
                <a16:creationId xmlns:a16="http://schemas.microsoft.com/office/drawing/2014/main" id="{2C101D44-4A97-43AD-8B34-A314485FA141}"/>
              </a:ext>
            </a:extLst>
          </p:cNvPr>
          <p:cNvCxnSpPr>
            <a:cxnSpLocks/>
          </p:cNvCxnSpPr>
          <p:nvPr/>
        </p:nvCxnSpPr>
        <p:spPr>
          <a:xfrm flipH="1">
            <a:off x="4025347" y="4764156"/>
            <a:ext cx="4123083" cy="0"/>
          </a:xfrm>
          <a:prstGeom prst="straightConnector1">
            <a:avLst/>
          </a:prstGeom>
          <a:ln w="34925" cmpd="sng">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 name="מחבר חץ ישר 20">
            <a:extLst>
              <a:ext uri="{FF2B5EF4-FFF2-40B4-BE49-F238E27FC236}">
                <a16:creationId xmlns:a16="http://schemas.microsoft.com/office/drawing/2014/main" id="{7DD132FA-4FCA-437F-A4E3-923D71440B43}"/>
              </a:ext>
            </a:extLst>
          </p:cNvPr>
          <p:cNvCxnSpPr>
            <a:cxnSpLocks/>
          </p:cNvCxnSpPr>
          <p:nvPr/>
        </p:nvCxnSpPr>
        <p:spPr>
          <a:xfrm>
            <a:off x="3920986" y="5569226"/>
            <a:ext cx="4080014" cy="0"/>
          </a:xfrm>
          <a:prstGeom prst="straightConnector1">
            <a:avLst/>
          </a:prstGeom>
          <a:ln w="34925" cmpd="sng">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5" name="תיבת טקסט 24">
            <a:extLst>
              <a:ext uri="{FF2B5EF4-FFF2-40B4-BE49-F238E27FC236}">
                <a16:creationId xmlns:a16="http://schemas.microsoft.com/office/drawing/2014/main" id="{5869E9D4-D201-49A5-A82B-C7616C06AF1B}"/>
              </a:ext>
            </a:extLst>
          </p:cNvPr>
          <p:cNvSpPr txBox="1"/>
          <p:nvPr/>
        </p:nvSpPr>
        <p:spPr>
          <a:xfrm>
            <a:off x="4063945" y="3670785"/>
            <a:ext cx="3042036" cy="369332"/>
          </a:xfrm>
          <a:prstGeom prst="rect">
            <a:avLst/>
          </a:prstGeom>
          <a:noFill/>
        </p:spPr>
        <p:txBody>
          <a:bodyPr wrap="square" rtlCol="1">
            <a:spAutoFit/>
          </a:bodyPr>
          <a:lstStyle/>
          <a:p>
            <a:r>
              <a:rPr lang="en-US" dirty="0"/>
              <a:t>Request: parameter form</a:t>
            </a:r>
            <a:endParaRPr lang="he-IL" dirty="0"/>
          </a:p>
        </p:txBody>
      </p:sp>
      <p:sp>
        <p:nvSpPr>
          <p:cNvPr id="26" name="תיבת טקסט 25">
            <a:extLst>
              <a:ext uri="{FF2B5EF4-FFF2-40B4-BE49-F238E27FC236}">
                <a16:creationId xmlns:a16="http://schemas.microsoft.com/office/drawing/2014/main" id="{677BA2D6-CB7C-4CE7-8AD9-99460A75F84C}"/>
              </a:ext>
            </a:extLst>
          </p:cNvPr>
          <p:cNvSpPr txBox="1"/>
          <p:nvPr/>
        </p:nvSpPr>
        <p:spPr>
          <a:xfrm>
            <a:off x="4319048" y="4377013"/>
            <a:ext cx="3042036" cy="369332"/>
          </a:xfrm>
          <a:prstGeom prst="rect">
            <a:avLst/>
          </a:prstGeom>
          <a:noFill/>
        </p:spPr>
        <p:txBody>
          <a:bodyPr wrap="square" rtlCol="1">
            <a:spAutoFit/>
          </a:bodyPr>
          <a:lstStyle/>
          <a:p>
            <a:r>
              <a:rPr lang="en-US" dirty="0"/>
              <a:t>Response: html page - form</a:t>
            </a:r>
            <a:endParaRPr lang="he-IL" dirty="0"/>
          </a:p>
        </p:txBody>
      </p:sp>
      <p:sp>
        <p:nvSpPr>
          <p:cNvPr id="27" name="תיבת טקסט 26">
            <a:extLst>
              <a:ext uri="{FF2B5EF4-FFF2-40B4-BE49-F238E27FC236}">
                <a16:creationId xmlns:a16="http://schemas.microsoft.com/office/drawing/2014/main" id="{A6A51CF4-ECA9-4A1B-9051-6CBE7375B929}"/>
              </a:ext>
            </a:extLst>
          </p:cNvPr>
          <p:cNvSpPr txBox="1"/>
          <p:nvPr/>
        </p:nvSpPr>
        <p:spPr>
          <a:xfrm>
            <a:off x="4520317" y="5194337"/>
            <a:ext cx="3178367" cy="369332"/>
          </a:xfrm>
          <a:prstGeom prst="rect">
            <a:avLst/>
          </a:prstGeom>
          <a:noFill/>
        </p:spPr>
        <p:txBody>
          <a:bodyPr wrap="square" rtlCol="1">
            <a:spAutoFit/>
          </a:bodyPr>
          <a:lstStyle/>
          <a:p>
            <a:r>
              <a:rPr lang="en-US" dirty="0"/>
              <a:t>Request: weather data to show</a:t>
            </a:r>
            <a:endParaRPr lang="he-IL" dirty="0"/>
          </a:p>
        </p:txBody>
      </p:sp>
      <p:sp>
        <p:nvSpPr>
          <p:cNvPr id="28" name="אליפסה 27">
            <a:extLst>
              <a:ext uri="{FF2B5EF4-FFF2-40B4-BE49-F238E27FC236}">
                <a16:creationId xmlns:a16="http://schemas.microsoft.com/office/drawing/2014/main" id="{628E27B1-3233-4CBE-BD50-2492598FC26D}"/>
              </a:ext>
            </a:extLst>
          </p:cNvPr>
          <p:cNvSpPr/>
          <p:nvPr/>
        </p:nvSpPr>
        <p:spPr>
          <a:xfrm>
            <a:off x="10056667" y="2982153"/>
            <a:ext cx="1440092" cy="8936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sz="2000" dirty="0"/>
              <a:t>Open </a:t>
            </a:r>
            <a:r>
              <a:rPr lang="en-US" sz="2000" dirty="0" err="1"/>
              <a:t>Weathe</a:t>
            </a:r>
            <a:endParaRPr lang="he-IL" sz="1200" dirty="0"/>
          </a:p>
        </p:txBody>
      </p:sp>
      <p:sp>
        <p:nvSpPr>
          <p:cNvPr id="31" name="אליפסה 30">
            <a:extLst>
              <a:ext uri="{FF2B5EF4-FFF2-40B4-BE49-F238E27FC236}">
                <a16:creationId xmlns:a16="http://schemas.microsoft.com/office/drawing/2014/main" id="{0BBA6F40-CE40-48C4-8697-3D9D6023658E}"/>
              </a:ext>
            </a:extLst>
          </p:cNvPr>
          <p:cNvSpPr/>
          <p:nvPr/>
        </p:nvSpPr>
        <p:spPr>
          <a:xfrm>
            <a:off x="10056666" y="4176752"/>
            <a:ext cx="1440093" cy="8936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sz="2000" dirty="0"/>
              <a:t>IMS</a:t>
            </a:r>
            <a:endParaRPr lang="he-IL" sz="1200" dirty="0"/>
          </a:p>
        </p:txBody>
      </p:sp>
      <p:sp>
        <p:nvSpPr>
          <p:cNvPr id="32" name="אליפסה 31">
            <a:extLst>
              <a:ext uri="{FF2B5EF4-FFF2-40B4-BE49-F238E27FC236}">
                <a16:creationId xmlns:a16="http://schemas.microsoft.com/office/drawing/2014/main" id="{3ABD9C42-1962-49F6-8F56-B5872BDE2422}"/>
              </a:ext>
            </a:extLst>
          </p:cNvPr>
          <p:cNvSpPr/>
          <p:nvPr/>
        </p:nvSpPr>
        <p:spPr>
          <a:xfrm>
            <a:off x="10077396" y="5427593"/>
            <a:ext cx="1440093" cy="8936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a:t>Weather</a:t>
            </a:r>
          </a:p>
          <a:p>
            <a:pPr algn="ctr"/>
            <a:r>
              <a:rPr lang="en-US" dirty="0"/>
              <a:t>Link</a:t>
            </a:r>
            <a:endParaRPr lang="he-IL" sz="1200" dirty="0"/>
          </a:p>
        </p:txBody>
      </p:sp>
      <p:cxnSp>
        <p:nvCxnSpPr>
          <p:cNvPr id="34" name="מחבר ישר 33">
            <a:extLst>
              <a:ext uri="{FF2B5EF4-FFF2-40B4-BE49-F238E27FC236}">
                <a16:creationId xmlns:a16="http://schemas.microsoft.com/office/drawing/2014/main" id="{0A384B1F-B217-41F2-94D3-3953269A0A2A}"/>
              </a:ext>
            </a:extLst>
          </p:cNvPr>
          <p:cNvCxnSpPr>
            <a:cxnSpLocks/>
          </p:cNvCxnSpPr>
          <p:nvPr/>
        </p:nvCxnSpPr>
        <p:spPr>
          <a:xfrm flipV="1">
            <a:off x="8148429" y="4642059"/>
            <a:ext cx="787346" cy="911672"/>
          </a:xfrm>
          <a:prstGeom prst="line">
            <a:avLst/>
          </a:prstGeom>
          <a:ln w="34925"/>
        </p:spPr>
        <p:style>
          <a:lnRef idx="1">
            <a:schemeClr val="dk1"/>
          </a:lnRef>
          <a:fillRef idx="0">
            <a:schemeClr val="dk1"/>
          </a:fillRef>
          <a:effectRef idx="0">
            <a:schemeClr val="dk1"/>
          </a:effectRef>
          <a:fontRef idx="minor">
            <a:schemeClr val="tx1"/>
          </a:fontRef>
        </p:style>
      </p:cxnSp>
      <p:cxnSp>
        <p:nvCxnSpPr>
          <p:cNvPr id="37" name="מחבר חץ ישר 36">
            <a:extLst>
              <a:ext uri="{FF2B5EF4-FFF2-40B4-BE49-F238E27FC236}">
                <a16:creationId xmlns:a16="http://schemas.microsoft.com/office/drawing/2014/main" id="{5900E17B-BB6E-430E-BDBE-0CE2105458F4}"/>
              </a:ext>
            </a:extLst>
          </p:cNvPr>
          <p:cNvCxnSpPr>
            <a:cxnSpLocks/>
          </p:cNvCxnSpPr>
          <p:nvPr/>
        </p:nvCxnSpPr>
        <p:spPr>
          <a:xfrm flipV="1">
            <a:off x="8956849" y="3670785"/>
            <a:ext cx="987670" cy="971275"/>
          </a:xfrm>
          <a:prstGeom prst="straightConnector1">
            <a:avLst/>
          </a:prstGeom>
          <a:ln w="34925" cmpd="sng">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0" name="מחבר חץ ישר 39">
            <a:extLst>
              <a:ext uri="{FF2B5EF4-FFF2-40B4-BE49-F238E27FC236}">
                <a16:creationId xmlns:a16="http://schemas.microsoft.com/office/drawing/2014/main" id="{56472ABE-0578-4102-A4BC-27973E0BC370}"/>
              </a:ext>
            </a:extLst>
          </p:cNvPr>
          <p:cNvCxnSpPr>
            <a:cxnSpLocks/>
            <a:endCxn id="31" idx="2"/>
          </p:cNvCxnSpPr>
          <p:nvPr/>
        </p:nvCxnSpPr>
        <p:spPr>
          <a:xfrm>
            <a:off x="8925339" y="4623599"/>
            <a:ext cx="1131327" cy="0"/>
          </a:xfrm>
          <a:prstGeom prst="straightConnector1">
            <a:avLst/>
          </a:prstGeom>
          <a:ln w="34925" cmpd="sng">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7" name="מחבר חץ ישר 46">
            <a:extLst>
              <a:ext uri="{FF2B5EF4-FFF2-40B4-BE49-F238E27FC236}">
                <a16:creationId xmlns:a16="http://schemas.microsoft.com/office/drawing/2014/main" id="{AA0B0620-A036-41ED-9D51-CC9BF8CBDC2C}"/>
              </a:ext>
            </a:extLst>
          </p:cNvPr>
          <p:cNvCxnSpPr>
            <a:cxnSpLocks/>
          </p:cNvCxnSpPr>
          <p:nvPr/>
        </p:nvCxnSpPr>
        <p:spPr>
          <a:xfrm>
            <a:off x="8938183" y="4658369"/>
            <a:ext cx="1082291" cy="910857"/>
          </a:xfrm>
          <a:prstGeom prst="straightConnector1">
            <a:avLst/>
          </a:prstGeom>
          <a:ln w="34925" cmpd="sng">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0" name="תיבת טקסט 49">
            <a:extLst>
              <a:ext uri="{FF2B5EF4-FFF2-40B4-BE49-F238E27FC236}">
                <a16:creationId xmlns:a16="http://schemas.microsoft.com/office/drawing/2014/main" id="{62C1E023-A434-45E0-AA3F-EF755C4E6A76}"/>
              </a:ext>
            </a:extLst>
          </p:cNvPr>
          <p:cNvSpPr txBox="1"/>
          <p:nvPr/>
        </p:nvSpPr>
        <p:spPr>
          <a:xfrm rot="18834963">
            <a:off x="7482977" y="4376620"/>
            <a:ext cx="2652885" cy="338554"/>
          </a:xfrm>
          <a:prstGeom prst="rect">
            <a:avLst/>
          </a:prstGeom>
          <a:noFill/>
        </p:spPr>
        <p:txBody>
          <a:bodyPr wrap="square" rtlCol="1">
            <a:spAutoFit/>
          </a:bodyPr>
          <a:lstStyle/>
          <a:p>
            <a:r>
              <a:rPr lang="en-US" sz="1600" dirty="0"/>
              <a:t>Request: weather data</a:t>
            </a:r>
            <a:endParaRPr lang="he-IL" sz="1600" dirty="0"/>
          </a:p>
        </p:txBody>
      </p:sp>
      <p:cxnSp>
        <p:nvCxnSpPr>
          <p:cNvPr id="51" name="מחבר ישר 50">
            <a:extLst>
              <a:ext uri="{FF2B5EF4-FFF2-40B4-BE49-F238E27FC236}">
                <a16:creationId xmlns:a16="http://schemas.microsoft.com/office/drawing/2014/main" id="{7FCD56E6-EAE6-46FE-90E5-1EC7B9844502}"/>
              </a:ext>
            </a:extLst>
          </p:cNvPr>
          <p:cNvCxnSpPr>
            <a:cxnSpLocks/>
          </p:cNvCxnSpPr>
          <p:nvPr/>
        </p:nvCxnSpPr>
        <p:spPr>
          <a:xfrm flipV="1">
            <a:off x="11496759" y="3429000"/>
            <a:ext cx="310928" cy="11397"/>
          </a:xfrm>
          <a:prstGeom prst="line">
            <a:avLst/>
          </a:prstGeom>
          <a:ln w="34925">
            <a:prstDash val="sysDot"/>
          </a:ln>
        </p:spPr>
        <p:style>
          <a:lnRef idx="1">
            <a:schemeClr val="dk1"/>
          </a:lnRef>
          <a:fillRef idx="0">
            <a:schemeClr val="dk1"/>
          </a:fillRef>
          <a:effectRef idx="0">
            <a:schemeClr val="dk1"/>
          </a:effectRef>
          <a:fontRef idx="minor">
            <a:schemeClr val="tx1"/>
          </a:fontRef>
        </p:style>
      </p:cxnSp>
      <p:cxnSp>
        <p:nvCxnSpPr>
          <p:cNvPr id="55" name="מחבר ישר 54">
            <a:extLst>
              <a:ext uri="{FF2B5EF4-FFF2-40B4-BE49-F238E27FC236}">
                <a16:creationId xmlns:a16="http://schemas.microsoft.com/office/drawing/2014/main" id="{64414B74-9DC2-4AED-A4A7-CAC208C08DF8}"/>
              </a:ext>
            </a:extLst>
          </p:cNvPr>
          <p:cNvCxnSpPr>
            <a:cxnSpLocks/>
          </p:cNvCxnSpPr>
          <p:nvPr/>
        </p:nvCxnSpPr>
        <p:spPr>
          <a:xfrm flipV="1">
            <a:off x="11518275" y="4617900"/>
            <a:ext cx="310928" cy="11397"/>
          </a:xfrm>
          <a:prstGeom prst="line">
            <a:avLst/>
          </a:prstGeom>
          <a:ln w="34925">
            <a:prstDash val="sysDot"/>
          </a:ln>
        </p:spPr>
        <p:style>
          <a:lnRef idx="1">
            <a:schemeClr val="dk1"/>
          </a:lnRef>
          <a:fillRef idx="0">
            <a:schemeClr val="dk1"/>
          </a:fillRef>
          <a:effectRef idx="0">
            <a:schemeClr val="dk1"/>
          </a:effectRef>
          <a:fontRef idx="minor">
            <a:schemeClr val="tx1"/>
          </a:fontRef>
        </p:style>
      </p:cxnSp>
      <p:cxnSp>
        <p:nvCxnSpPr>
          <p:cNvPr id="56" name="מחבר ישר 55">
            <a:extLst>
              <a:ext uri="{FF2B5EF4-FFF2-40B4-BE49-F238E27FC236}">
                <a16:creationId xmlns:a16="http://schemas.microsoft.com/office/drawing/2014/main" id="{95469E5B-5E46-4CFA-879D-4CF0816308D7}"/>
              </a:ext>
            </a:extLst>
          </p:cNvPr>
          <p:cNvCxnSpPr>
            <a:cxnSpLocks/>
          </p:cNvCxnSpPr>
          <p:nvPr/>
        </p:nvCxnSpPr>
        <p:spPr>
          <a:xfrm flipV="1">
            <a:off x="11518275" y="5874440"/>
            <a:ext cx="310928" cy="11397"/>
          </a:xfrm>
          <a:prstGeom prst="line">
            <a:avLst/>
          </a:prstGeom>
          <a:ln w="34925">
            <a:prstDash val="sysDot"/>
          </a:ln>
        </p:spPr>
        <p:style>
          <a:lnRef idx="1">
            <a:schemeClr val="dk1"/>
          </a:lnRef>
          <a:fillRef idx="0">
            <a:schemeClr val="dk1"/>
          </a:fillRef>
          <a:effectRef idx="0">
            <a:schemeClr val="dk1"/>
          </a:effectRef>
          <a:fontRef idx="minor">
            <a:schemeClr val="tx1"/>
          </a:fontRef>
        </p:style>
      </p:cxnSp>
      <p:cxnSp>
        <p:nvCxnSpPr>
          <p:cNvPr id="59" name="מחבר ישר 58">
            <a:extLst>
              <a:ext uri="{FF2B5EF4-FFF2-40B4-BE49-F238E27FC236}">
                <a16:creationId xmlns:a16="http://schemas.microsoft.com/office/drawing/2014/main" id="{9B1129CA-58E9-4CEF-9EF3-83356322B379}"/>
              </a:ext>
            </a:extLst>
          </p:cNvPr>
          <p:cNvCxnSpPr>
            <a:cxnSpLocks/>
          </p:cNvCxnSpPr>
          <p:nvPr/>
        </p:nvCxnSpPr>
        <p:spPr>
          <a:xfrm>
            <a:off x="11829203" y="3429000"/>
            <a:ext cx="0" cy="3108437"/>
          </a:xfrm>
          <a:prstGeom prst="line">
            <a:avLst/>
          </a:prstGeom>
          <a:ln w="34925">
            <a:prstDash val="sysDot"/>
          </a:ln>
        </p:spPr>
        <p:style>
          <a:lnRef idx="1">
            <a:schemeClr val="dk1"/>
          </a:lnRef>
          <a:fillRef idx="0">
            <a:schemeClr val="dk1"/>
          </a:fillRef>
          <a:effectRef idx="0">
            <a:schemeClr val="dk1"/>
          </a:effectRef>
          <a:fontRef idx="minor">
            <a:schemeClr val="tx1"/>
          </a:fontRef>
        </p:style>
      </p:cxnSp>
      <p:cxnSp>
        <p:nvCxnSpPr>
          <p:cNvPr id="62" name="מחבר חץ ישר 61">
            <a:extLst>
              <a:ext uri="{FF2B5EF4-FFF2-40B4-BE49-F238E27FC236}">
                <a16:creationId xmlns:a16="http://schemas.microsoft.com/office/drawing/2014/main" id="{2E4348D0-41EF-4A54-A5BB-1E003A7640D7}"/>
              </a:ext>
            </a:extLst>
          </p:cNvPr>
          <p:cNvCxnSpPr>
            <a:cxnSpLocks/>
          </p:cNvCxnSpPr>
          <p:nvPr/>
        </p:nvCxnSpPr>
        <p:spPr>
          <a:xfrm flipH="1">
            <a:off x="8148429" y="6537437"/>
            <a:ext cx="3652632" cy="0"/>
          </a:xfrm>
          <a:prstGeom prst="straightConnector1">
            <a:avLst/>
          </a:prstGeom>
          <a:ln w="34925" cmpd="sng">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מחבר חץ ישר 64">
            <a:extLst>
              <a:ext uri="{FF2B5EF4-FFF2-40B4-BE49-F238E27FC236}">
                <a16:creationId xmlns:a16="http://schemas.microsoft.com/office/drawing/2014/main" id="{49524A55-EBDC-4205-9F55-D197E5E53A63}"/>
              </a:ext>
            </a:extLst>
          </p:cNvPr>
          <p:cNvCxnSpPr>
            <a:cxnSpLocks/>
          </p:cNvCxnSpPr>
          <p:nvPr/>
        </p:nvCxnSpPr>
        <p:spPr>
          <a:xfrm flipH="1">
            <a:off x="4025347" y="6537437"/>
            <a:ext cx="4123082" cy="0"/>
          </a:xfrm>
          <a:prstGeom prst="straightConnector1">
            <a:avLst/>
          </a:prstGeom>
          <a:ln w="34925" cmpd="sng">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6" name="תיבת טקסט 65">
            <a:extLst>
              <a:ext uri="{FF2B5EF4-FFF2-40B4-BE49-F238E27FC236}">
                <a16:creationId xmlns:a16="http://schemas.microsoft.com/office/drawing/2014/main" id="{1A59ABFD-1C59-4003-B7CB-D91BAAF48040}"/>
              </a:ext>
            </a:extLst>
          </p:cNvPr>
          <p:cNvSpPr txBox="1"/>
          <p:nvPr/>
        </p:nvSpPr>
        <p:spPr>
          <a:xfrm>
            <a:off x="4026529" y="6136621"/>
            <a:ext cx="3042036" cy="369332"/>
          </a:xfrm>
          <a:prstGeom prst="rect">
            <a:avLst/>
          </a:prstGeom>
          <a:noFill/>
        </p:spPr>
        <p:txBody>
          <a:bodyPr wrap="square" rtlCol="1">
            <a:spAutoFit/>
          </a:bodyPr>
          <a:lstStyle/>
          <a:p>
            <a:r>
              <a:rPr lang="en-US" dirty="0"/>
              <a:t>Response: weather data</a:t>
            </a:r>
            <a:endParaRPr lang="he-IL" dirty="0"/>
          </a:p>
        </p:txBody>
      </p:sp>
      <p:sp>
        <p:nvSpPr>
          <p:cNvPr id="68" name="תיבת טקסט 67">
            <a:extLst>
              <a:ext uri="{FF2B5EF4-FFF2-40B4-BE49-F238E27FC236}">
                <a16:creationId xmlns:a16="http://schemas.microsoft.com/office/drawing/2014/main" id="{A77AC523-1D4B-467F-B564-CD0B65DD30D1}"/>
              </a:ext>
            </a:extLst>
          </p:cNvPr>
          <p:cNvSpPr txBox="1"/>
          <p:nvPr/>
        </p:nvSpPr>
        <p:spPr>
          <a:xfrm>
            <a:off x="-361605" y="3670785"/>
            <a:ext cx="2803109" cy="369332"/>
          </a:xfrm>
          <a:prstGeom prst="rect">
            <a:avLst/>
          </a:prstGeom>
          <a:noFill/>
        </p:spPr>
        <p:txBody>
          <a:bodyPr wrap="square" rtlCol="1">
            <a:spAutoFit/>
          </a:bodyPr>
          <a:lstStyle/>
          <a:p>
            <a:r>
              <a:rPr lang="en-US" dirty="0"/>
              <a:t>Weather check</a:t>
            </a:r>
            <a:endParaRPr lang="he-IL" dirty="0"/>
          </a:p>
        </p:txBody>
      </p:sp>
      <p:cxnSp>
        <p:nvCxnSpPr>
          <p:cNvPr id="69" name="מחבר חץ ישר 68">
            <a:extLst>
              <a:ext uri="{FF2B5EF4-FFF2-40B4-BE49-F238E27FC236}">
                <a16:creationId xmlns:a16="http://schemas.microsoft.com/office/drawing/2014/main" id="{02F110AC-07A5-407C-8066-0C51E9D402A1}"/>
              </a:ext>
            </a:extLst>
          </p:cNvPr>
          <p:cNvCxnSpPr>
            <a:cxnSpLocks/>
          </p:cNvCxnSpPr>
          <p:nvPr/>
        </p:nvCxnSpPr>
        <p:spPr>
          <a:xfrm flipH="1">
            <a:off x="838200" y="6505953"/>
            <a:ext cx="2933701" cy="0"/>
          </a:xfrm>
          <a:prstGeom prst="straightConnector1">
            <a:avLst/>
          </a:prstGeom>
          <a:ln w="34925" cmpd="sng">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2" name="תיבת טקסט 71">
            <a:extLst>
              <a:ext uri="{FF2B5EF4-FFF2-40B4-BE49-F238E27FC236}">
                <a16:creationId xmlns:a16="http://schemas.microsoft.com/office/drawing/2014/main" id="{BA6C8A0A-4992-4328-8B26-88B5070F9902}"/>
              </a:ext>
            </a:extLst>
          </p:cNvPr>
          <p:cNvSpPr txBox="1"/>
          <p:nvPr/>
        </p:nvSpPr>
        <p:spPr>
          <a:xfrm>
            <a:off x="648197" y="6132485"/>
            <a:ext cx="3042036" cy="369332"/>
          </a:xfrm>
          <a:prstGeom prst="rect">
            <a:avLst/>
          </a:prstGeom>
          <a:noFill/>
        </p:spPr>
        <p:txBody>
          <a:bodyPr wrap="square" rtlCol="1">
            <a:spAutoFit/>
          </a:bodyPr>
          <a:lstStyle/>
          <a:p>
            <a:r>
              <a:rPr lang="en-US" dirty="0"/>
              <a:t>data processing and display</a:t>
            </a:r>
            <a:endParaRPr lang="he-IL" dirty="0"/>
          </a:p>
        </p:txBody>
      </p:sp>
    </p:spTree>
    <p:extLst>
      <p:ext uri="{BB962C8B-B14F-4D97-AF65-F5344CB8AC3E}">
        <p14:creationId xmlns:p14="http://schemas.microsoft.com/office/powerpoint/2010/main" val="4248897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9C8E47C-B10F-42DE-8289-32C3AC36BC97}"/>
              </a:ext>
            </a:extLst>
          </p:cNvPr>
          <p:cNvSpPr>
            <a:spLocks noGrp="1"/>
          </p:cNvSpPr>
          <p:nvPr>
            <p:ph idx="1"/>
          </p:nvPr>
        </p:nvSpPr>
        <p:spPr>
          <a:xfrm>
            <a:off x="260159" y="0"/>
            <a:ext cx="11512827" cy="6561874"/>
          </a:xfrm>
        </p:spPr>
        <p:txBody>
          <a:bodyPr>
            <a:normAutofit fontScale="92500" lnSpcReduction="10000"/>
          </a:bodyPr>
          <a:lstStyle/>
          <a:p>
            <a:pPr marL="0" indent="0">
              <a:buNone/>
            </a:pPr>
            <a:r>
              <a:rPr lang="he-IL" sz="3000" b="1" u="sng" dirty="0"/>
              <a:t>שרת:</a:t>
            </a:r>
          </a:p>
          <a:p>
            <a:pPr marL="0" indent="0">
              <a:buNone/>
            </a:pPr>
            <a:r>
              <a:rPr lang="he-IL" sz="2600" dirty="0"/>
              <a:t>השרת נבנה ב </a:t>
            </a:r>
            <a:r>
              <a:rPr lang="en-US" sz="2600" dirty="0"/>
              <a:t>node </a:t>
            </a:r>
            <a:r>
              <a:rPr lang="en-US" sz="2600" dirty="0" err="1"/>
              <a:t>js</a:t>
            </a:r>
            <a:r>
              <a:rPr lang="he-IL" sz="2600" dirty="0"/>
              <a:t> בשימוש </a:t>
            </a:r>
            <a:r>
              <a:rPr lang="he-IL" sz="2600" dirty="0" err="1"/>
              <a:t>בפריימוורק</a:t>
            </a:r>
            <a:r>
              <a:rPr lang="he-IL" sz="2600" dirty="0"/>
              <a:t> </a:t>
            </a:r>
            <a:r>
              <a:rPr lang="en-US" sz="2600" dirty="0"/>
              <a:t>EXPRESS</a:t>
            </a:r>
            <a:r>
              <a:rPr lang="he-IL" sz="2600" dirty="0"/>
              <a:t> המאפשר יצירת שרת.</a:t>
            </a:r>
          </a:p>
          <a:p>
            <a:pPr marL="0" indent="0">
              <a:buNone/>
            </a:pPr>
            <a:r>
              <a:rPr lang="he-IL" sz="2600" dirty="0"/>
              <a:t>מידע מאתרי מזג האוויר:</a:t>
            </a:r>
          </a:p>
          <a:p>
            <a:pPr marL="0" indent="0">
              <a:buNone/>
            </a:pPr>
            <a:r>
              <a:rPr lang="he-IL" sz="2600" dirty="0"/>
              <a:t>המידע מאתרי מזג האוויר הגיע בדרכים מגוונות, לרוב האתרים מאפשרים שימוש ב </a:t>
            </a:r>
            <a:r>
              <a:rPr lang="en-US" sz="2600" dirty="0"/>
              <a:t>API</a:t>
            </a:r>
            <a:r>
              <a:rPr lang="he-IL" sz="2600" dirty="0"/>
              <a:t> המאפשר בטעינת ספריה וקריאה פשוטה להשיג את כל המידע אך מידע זה בתשלום.</a:t>
            </a:r>
          </a:p>
          <a:p>
            <a:pPr marL="0" indent="0">
              <a:buNone/>
            </a:pPr>
            <a:r>
              <a:rPr lang="en-US" sz="2600" b="1" dirty="0" err="1"/>
              <a:t>OpenWeather</a:t>
            </a:r>
            <a:r>
              <a:rPr lang="he-IL" sz="2600" dirty="0"/>
              <a:t> – אתר זה מפעיל </a:t>
            </a:r>
            <a:r>
              <a:rPr lang="en-US" sz="2600" dirty="0"/>
              <a:t>API</a:t>
            </a:r>
            <a:r>
              <a:rPr lang="he-IL" sz="2600" dirty="0"/>
              <a:t> חינמי כך שמספיק לטעון את </a:t>
            </a:r>
            <a:r>
              <a:rPr lang="he-IL" sz="2600" dirty="0" err="1"/>
              <a:t>הספריה</a:t>
            </a:r>
            <a:r>
              <a:rPr lang="he-IL" sz="2600" dirty="0"/>
              <a:t> שלהם ולקרוא לפונקציה </a:t>
            </a:r>
            <a:r>
              <a:rPr lang="he-IL" sz="2600" dirty="0" err="1"/>
              <a:t>הרלווטית</a:t>
            </a:r>
            <a:r>
              <a:rPr lang="he-IL" sz="2600" dirty="0"/>
              <a:t>.</a:t>
            </a:r>
          </a:p>
          <a:p>
            <a:pPr marL="0" indent="0">
              <a:buNone/>
            </a:pPr>
            <a:r>
              <a:rPr lang="en-US" sz="2600" b="1" dirty="0"/>
              <a:t>IMS</a:t>
            </a:r>
            <a:r>
              <a:rPr lang="he-IL" sz="2600" dirty="0"/>
              <a:t> – שימוש ב </a:t>
            </a:r>
            <a:r>
              <a:rPr lang="en-US" sz="2600" dirty="0"/>
              <a:t>GET Request</a:t>
            </a:r>
            <a:r>
              <a:rPr lang="he-IL" sz="2600" dirty="0"/>
              <a:t> בתוספת </a:t>
            </a:r>
            <a:r>
              <a:rPr lang="en-US" sz="2600" dirty="0"/>
              <a:t>token</a:t>
            </a:r>
            <a:r>
              <a:rPr lang="he-IL" sz="2600" dirty="0"/>
              <a:t> ייחודי שעליך להוסיף ל</a:t>
            </a:r>
            <a:r>
              <a:rPr lang="en-US" sz="2600" dirty="0"/>
              <a:t>header </a:t>
            </a:r>
            <a:r>
              <a:rPr lang="he-IL" sz="2600" dirty="0"/>
              <a:t> לשם זיהוי </a:t>
            </a:r>
          </a:p>
          <a:p>
            <a:pPr marL="0" indent="0">
              <a:buNone/>
            </a:pPr>
            <a:r>
              <a:rPr lang="en-US" sz="2600" b="1" dirty="0" err="1"/>
              <a:t>WeatherLink</a:t>
            </a:r>
            <a:r>
              <a:rPr lang="he-IL" sz="2600" dirty="0"/>
              <a:t> - שימוש ב </a:t>
            </a:r>
            <a:r>
              <a:rPr lang="en-US" sz="2600" dirty="0"/>
              <a:t>GET Request</a:t>
            </a:r>
            <a:r>
              <a:rPr lang="he-IL" sz="2600" dirty="0"/>
              <a:t> המשלב </a:t>
            </a:r>
            <a:r>
              <a:rPr lang="en-US" sz="2600" dirty="0"/>
              <a:t>token</a:t>
            </a:r>
            <a:r>
              <a:rPr lang="he-IL" sz="2600" dirty="0"/>
              <a:t> ייחודי + מפתח הצפנה (</a:t>
            </a:r>
            <a:r>
              <a:rPr lang="en-US" sz="2600" dirty="0"/>
              <a:t>HMAC</a:t>
            </a:r>
            <a:r>
              <a:rPr lang="he-IL" sz="2600" dirty="0"/>
              <a:t>)</a:t>
            </a:r>
            <a:r>
              <a:rPr lang="en-US" sz="2600" dirty="0"/>
              <a:t> </a:t>
            </a:r>
            <a:r>
              <a:rPr lang="he-IL" sz="2600" dirty="0"/>
              <a:t> של </a:t>
            </a:r>
            <a:r>
              <a:rPr lang="en-US" sz="2600" dirty="0"/>
              <a:t>token</a:t>
            </a:r>
            <a:r>
              <a:rPr lang="he-IL" sz="2600" dirty="0"/>
              <a:t> כללי בשילוב עם הזמן הנוכחי לשם אימות המשתמש.</a:t>
            </a:r>
          </a:p>
          <a:p>
            <a:pPr marL="0" indent="0">
              <a:buNone/>
            </a:pPr>
            <a:endParaRPr lang="he-IL" sz="1200" dirty="0"/>
          </a:p>
          <a:p>
            <a:pPr marL="0" indent="0">
              <a:buNone/>
            </a:pPr>
            <a:r>
              <a:rPr lang="he-IL" sz="3000" b="1" u="sng" dirty="0"/>
              <a:t>לקוח:</a:t>
            </a:r>
          </a:p>
          <a:p>
            <a:pPr marL="0" indent="0">
              <a:buNone/>
            </a:pPr>
            <a:r>
              <a:rPr lang="he-IL" sz="2600" dirty="0"/>
              <a:t>צד הלקוח נבנה ב </a:t>
            </a:r>
            <a:r>
              <a:rPr lang="en-US" sz="2600" dirty="0"/>
              <a:t>HTML</a:t>
            </a:r>
            <a:r>
              <a:rPr lang="he-IL" sz="2600" dirty="0"/>
              <a:t>+</a:t>
            </a:r>
            <a:r>
              <a:rPr lang="en-US" sz="2600" dirty="0"/>
              <a:t>CSS</a:t>
            </a:r>
            <a:r>
              <a:rPr lang="he-IL" sz="2600" dirty="0"/>
              <a:t> לתצוגה ו</a:t>
            </a:r>
            <a:r>
              <a:rPr lang="en-US" sz="2600" dirty="0"/>
              <a:t>JS</a:t>
            </a:r>
            <a:r>
              <a:rPr lang="he-IL" sz="2600" dirty="0"/>
              <a:t> לקודים.</a:t>
            </a:r>
          </a:p>
          <a:p>
            <a:pPr marL="0" indent="0">
              <a:buNone/>
            </a:pPr>
            <a:r>
              <a:rPr lang="he-IL" sz="2600" dirty="0"/>
              <a:t>הבקשות לשרת בוצעו בעזרת </a:t>
            </a:r>
            <a:r>
              <a:rPr lang="en-US" sz="2600" dirty="0"/>
              <a:t>fetch </a:t>
            </a:r>
            <a:r>
              <a:rPr lang="en-US" sz="2600" dirty="0" err="1"/>
              <a:t>api</a:t>
            </a:r>
            <a:r>
              <a:rPr lang="he-IL" sz="2600" dirty="0"/>
              <a:t> המאפשר שליחת בקשות.</a:t>
            </a:r>
          </a:p>
          <a:p>
            <a:pPr marL="0" indent="0">
              <a:buNone/>
            </a:pPr>
            <a:r>
              <a:rPr lang="he-IL" sz="2600" dirty="0"/>
              <a:t>טבלת התוצאות </a:t>
            </a:r>
            <a:r>
              <a:rPr lang="he-IL" sz="2600" dirty="0" err="1"/>
              <a:t>נבנת</a:t>
            </a:r>
            <a:r>
              <a:rPr lang="he-IL" sz="2600" dirty="0"/>
              <a:t> בזמן אמת על בסיס הפרמטרים הנדרשים ע"י שימוש ב </a:t>
            </a:r>
            <a:r>
              <a:rPr lang="en-US" sz="2600" dirty="0" err="1"/>
              <a:t>HtmlDOM</a:t>
            </a:r>
            <a:r>
              <a:rPr lang="he-IL" sz="2600" dirty="0"/>
              <a:t> ומוצגת בסוף התהליך.</a:t>
            </a:r>
          </a:p>
          <a:p>
            <a:pPr marL="0" indent="0">
              <a:buNone/>
            </a:pPr>
            <a:endParaRPr lang="he-IL" dirty="0"/>
          </a:p>
          <a:p>
            <a:pPr marL="0" indent="0">
              <a:buNone/>
            </a:pPr>
            <a:endParaRPr lang="he-IL" dirty="0"/>
          </a:p>
        </p:txBody>
      </p:sp>
    </p:spTree>
    <p:extLst>
      <p:ext uri="{BB962C8B-B14F-4D97-AF65-F5344CB8AC3E}">
        <p14:creationId xmlns:p14="http://schemas.microsoft.com/office/powerpoint/2010/main" val="474715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D23264E-3935-419B-A55B-CFDCF86BD94F}"/>
              </a:ext>
            </a:extLst>
          </p:cNvPr>
          <p:cNvSpPr>
            <a:spLocks noGrp="1"/>
          </p:cNvSpPr>
          <p:nvPr>
            <p:ph type="title"/>
          </p:nvPr>
        </p:nvSpPr>
        <p:spPr>
          <a:xfrm>
            <a:off x="838200" y="18255"/>
            <a:ext cx="10515600" cy="1325563"/>
          </a:xfrm>
        </p:spPr>
        <p:txBody>
          <a:bodyPr/>
          <a:lstStyle/>
          <a:p>
            <a:r>
              <a:rPr lang="he-IL" dirty="0"/>
              <a:t>למידה ומסקנות:</a:t>
            </a:r>
          </a:p>
        </p:txBody>
      </p:sp>
      <p:sp>
        <p:nvSpPr>
          <p:cNvPr id="3" name="מציין מיקום תוכן 2">
            <a:extLst>
              <a:ext uri="{FF2B5EF4-FFF2-40B4-BE49-F238E27FC236}">
                <a16:creationId xmlns:a16="http://schemas.microsoft.com/office/drawing/2014/main" id="{18771815-24ED-48E0-8C72-D2A6B21F6592}"/>
              </a:ext>
            </a:extLst>
          </p:cNvPr>
          <p:cNvSpPr>
            <a:spLocks noGrp="1"/>
          </p:cNvSpPr>
          <p:nvPr>
            <p:ph idx="1"/>
          </p:nvPr>
        </p:nvSpPr>
        <p:spPr>
          <a:xfrm>
            <a:off x="838200" y="1253331"/>
            <a:ext cx="10515600" cy="4351338"/>
          </a:xfrm>
        </p:spPr>
        <p:txBody>
          <a:bodyPr>
            <a:normAutofit fontScale="92500" lnSpcReduction="10000"/>
          </a:bodyPr>
          <a:lstStyle/>
          <a:p>
            <a:pPr marL="0" indent="0">
              <a:buNone/>
            </a:pPr>
            <a:r>
              <a:rPr lang="he-IL" sz="2600" dirty="0"/>
              <a:t>אומנם המערכת לא מורכבת אך זוהי המערכת שרת\לקוח הראשונה שיצרתי במסגרת התואר והאתגר היה בעיקר בלמידת ידע חדש הרלוונטי </a:t>
            </a:r>
            <a:r>
              <a:rPr lang="he-IL" sz="2600" dirty="0" err="1"/>
              <a:t>לפרוייקט</a:t>
            </a:r>
            <a:r>
              <a:rPr lang="he-IL" sz="2600" dirty="0"/>
              <a:t>.</a:t>
            </a:r>
          </a:p>
          <a:p>
            <a:pPr marL="0" indent="0">
              <a:buNone/>
            </a:pPr>
            <a:r>
              <a:rPr lang="he-IL" sz="2600" u="sng" dirty="0"/>
              <a:t>הדגשים העיקריים:</a:t>
            </a:r>
          </a:p>
          <a:p>
            <a:pPr marL="514350" indent="-514350">
              <a:buAutoNum type="arabicPeriod"/>
            </a:pPr>
            <a:r>
              <a:rPr lang="he-IL" sz="2600" dirty="0"/>
              <a:t>לבנות מערכת בצורה נכונה מבחינת עבודה לקוח\שרת.</a:t>
            </a:r>
          </a:p>
          <a:p>
            <a:pPr marL="514350" indent="-514350">
              <a:buAutoNum type="arabicPeriod"/>
            </a:pPr>
            <a:r>
              <a:rPr lang="he-IL" sz="2600" dirty="0"/>
              <a:t>בניית המערכת בצורה שמאפשרת הוספת </a:t>
            </a:r>
            <a:r>
              <a:rPr lang="he-IL" sz="2600" dirty="0" err="1"/>
              <a:t>פיצ'רים,הוספת</a:t>
            </a:r>
            <a:r>
              <a:rPr lang="he-IL" sz="2600" dirty="0"/>
              <a:t> אתרי מזג אוויר וכו' רק ע"י הוספת קוד וחיבורו לקוד הנוכחי ללא שינויי מהותיים.</a:t>
            </a:r>
          </a:p>
          <a:p>
            <a:pPr marL="0" indent="0">
              <a:buNone/>
            </a:pPr>
            <a:endParaRPr lang="he-IL" sz="2600" dirty="0"/>
          </a:p>
          <a:p>
            <a:pPr marL="0" indent="0">
              <a:buNone/>
            </a:pPr>
            <a:r>
              <a:rPr lang="he-IL" sz="2600" dirty="0"/>
              <a:t>מסקנות:</a:t>
            </a:r>
          </a:p>
          <a:p>
            <a:pPr marL="0" indent="0">
              <a:buNone/>
            </a:pPr>
            <a:r>
              <a:rPr lang="he-IL" sz="2600" dirty="0"/>
              <a:t>המסקנה העיקרית </a:t>
            </a:r>
            <a:r>
              <a:rPr lang="he-IL" sz="2600" dirty="0" err="1"/>
              <a:t>מפרוייקט</a:t>
            </a:r>
            <a:r>
              <a:rPr lang="he-IL" sz="2600" dirty="0"/>
              <a:t> זה היא קודם לתכנן את כל הדרישות הרלוונטיות בצורה אבסטרקטית מזרימת המערכת ועד תכנון פונקציות ורק אחר כך להתחיל לכתוב קוד. כמובן לשמור על גמישות במקרה של חשיפה לטכנולוגיה יעילה ונוחה יותר.</a:t>
            </a:r>
          </a:p>
          <a:p>
            <a:pPr marL="0" indent="0">
              <a:buNone/>
            </a:pPr>
            <a:endParaRPr lang="he-IL" dirty="0"/>
          </a:p>
        </p:txBody>
      </p:sp>
    </p:spTree>
    <p:extLst>
      <p:ext uri="{BB962C8B-B14F-4D97-AF65-F5344CB8AC3E}">
        <p14:creationId xmlns:p14="http://schemas.microsoft.com/office/powerpoint/2010/main" val="3541871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6CA8AF64-CCC6-4F47-A430-4A91D6B962C1}"/>
              </a:ext>
            </a:extLst>
          </p:cNvPr>
          <p:cNvSpPr>
            <a:spLocks noGrp="1"/>
          </p:cNvSpPr>
          <p:nvPr>
            <p:ph idx="1"/>
          </p:nvPr>
        </p:nvSpPr>
        <p:spPr/>
        <p:txBody>
          <a:bodyPr>
            <a:normAutofit/>
          </a:bodyPr>
          <a:lstStyle/>
          <a:p>
            <a:pPr marL="0" indent="0" algn="ctr">
              <a:buNone/>
            </a:pPr>
            <a:r>
              <a:rPr lang="he-IL" sz="11500" dirty="0"/>
              <a:t>שאלות?</a:t>
            </a:r>
          </a:p>
        </p:txBody>
      </p:sp>
    </p:spTree>
    <p:extLst>
      <p:ext uri="{BB962C8B-B14F-4D97-AF65-F5344CB8AC3E}">
        <p14:creationId xmlns:p14="http://schemas.microsoft.com/office/powerpoint/2010/main" val="1046411105"/>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5019</TotalTime>
  <Words>689</Words>
  <Application>Microsoft Office PowerPoint</Application>
  <PresentationFormat>מסך רחב</PresentationFormat>
  <Paragraphs>65</Paragraphs>
  <Slides>7</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7</vt:i4>
      </vt:variant>
    </vt:vector>
  </HeadingPairs>
  <TitlesOfParts>
    <vt:vector size="11" baseType="lpstr">
      <vt:lpstr>Arial</vt:lpstr>
      <vt:lpstr>Calibri</vt:lpstr>
      <vt:lpstr>Calibri Light</vt:lpstr>
      <vt:lpstr>ערכת נושא Office</vt:lpstr>
      <vt:lpstr>מצגת של PowerPoint‏</vt:lpstr>
      <vt:lpstr>מצפה כוכבים אריאל</vt:lpstr>
      <vt:lpstr>שירותי מזג אוויר</vt:lpstr>
      <vt:lpstr>מה נעשה במסגרת הפרוייקט:</vt:lpstr>
      <vt:lpstr>מצגת של PowerPoint‏</vt:lpstr>
      <vt:lpstr>למידה ומסקנות:</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חננאל לזר</dc:creator>
  <cp:lastModifiedBy>חננאל לזר</cp:lastModifiedBy>
  <cp:revision>4</cp:revision>
  <dcterms:created xsi:type="dcterms:W3CDTF">2021-10-26T15:31:09Z</dcterms:created>
  <dcterms:modified xsi:type="dcterms:W3CDTF">2021-11-18T15:10:22Z</dcterms:modified>
</cp:coreProperties>
</file>