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63" r:id="rId4"/>
    <p:sldId id="260" r:id="rId5"/>
    <p:sldId id="269" r:id="rId6"/>
    <p:sldId id="266" r:id="rId7"/>
    <p:sldId id="262" r:id="rId8"/>
    <p:sldId id="29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7F756-39E6-4FFE-B317-2CDFE9940C2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3AB49-4DC5-40D5-9741-12F4AF0660F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6802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5009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37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FCED1C-990B-499B-BD0A-DBD9C42C2127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3043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286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852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474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6466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333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65452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563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7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688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80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83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939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32436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23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571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95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35168-2449-4EF6-9FD4-52D7C7A5558A}" type="datetimeFigureOut">
              <a:rPr lang="id-ID" smtClean="0"/>
              <a:t>12/09/2020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E70211-B833-41A7-829C-56007F2E2A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66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112124"/>
            <a:ext cx="6430883" cy="2012076"/>
          </a:xfrm>
        </p:spPr>
        <p:txBody>
          <a:bodyPr>
            <a:normAutofit/>
          </a:bodyPr>
          <a:lstStyle/>
          <a:p>
            <a:pPr algn="ctr"/>
            <a:r>
              <a:rPr lang="id-ID" sz="5400" dirty="0"/>
              <a:t>Pemrograman </a:t>
            </a:r>
            <a:br>
              <a:rPr lang="en-US" sz="5400" dirty="0"/>
            </a:br>
            <a:r>
              <a:rPr lang="id-ID" sz="5400" dirty="0"/>
              <a:t>Web Dinamis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400" y="3845011"/>
            <a:ext cx="8181120" cy="2296709"/>
          </a:xfrm>
        </p:spPr>
        <p:txBody>
          <a:bodyPr>
            <a:normAutofit fontScale="32500" lnSpcReduction="20000"/>
          </a:bodyPr>
          <a:lstStyle/>
          <a:p>
            <a:r>
              <a:rPr lang="id-ID" sz="9600" dirty="0"/>
              <a:t>Universitas Muhammadiyah Surakarta</a:t>
            </a:r>
            <a:endParaRPr lang="en-US" sz="9600" dirty="0"/>
          </a:p>
          <a:p>
            <a:endParaRPr lang="en-US" sz="9600" dirty="0"/>
          </a:p>
          <a:p>
            <a:r>
              <a:rPr lang="en-US" sz="9600" dirty="0"/>
              <a:t>Semester 5 – 2020/2021</a:t>
            </a:r>
          </a:p>
          <a:p>
            <a:r>
              <a:rPr lang="en-US" sz="9600" dirty="0"/>
              <a:t>Maryam </a:t>
            </a:r>
            <a:r>
              <a:rPr lang="en-US" sz="9600" dirty="0" err="1"/>
              <a:t>S.Kom</a:t>
            </a:r>
            <a:r>
              <a:rPr lang="en-US" sz="9600" dirty="0"/>
              <a:t>, M.Eng.</a:t>
            </a:r>
          </a:p>
          <a:p>
            <a:endParaRPr lang="en-US" sz="9600" dirty="0"/>
          </a:p>
          <a:p>
            <a:endParaRPr lang="id-ID" sz="4050" dirty="0"/>
          </a:p>
        </p:txBody>
      </p:sp>
    </p:spTree>
    <p:extLst>
      <p:ext uri="{BB962C8B-B14F-4D97-AF65-F5344CB8AC3E}">
        <p14:creationId xmlns:p14="http://schemas.microsoft.com/office/powerpoint/2010/main" val="124675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591" y="904464"/>
            <a:ext cx="2883988" cy="562719"/>
          </a:xfrm>
          <a:prstGeom prst="rect">
            <a:avLst/>
          </a:prstGeom>
        </p:spPr>
        <p:txBody>
          <a:bodyPr vert="horz" wrap="square" lIns="0" tIns="8637" rIns="0" bIns="0" rtlCol="0" anchor="t">
            <a:spAutoFit/>
          </a:bodyPr>
          <a:lstStyle/>
          <a:p>
            <a:pPr marL="8637">
              <a:spcBef>
                <a:spcPts val="68"/>
              </a:spcBef>
            </a:pPr>
            <a:r>
              <a:rPr sz="4000" spc="-24" dirty="0">
                <a:latin typeface="Calibri"/>
                <a:cs typeface="Calibri"/>
              </a:rPr>
              <a:t>Referensi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6139" y="2007736"/>
            <a:ext cx="5596094" cy="3476505"/>
          </a:xfrm>
          <a:custGeom>
            <a:avLst/>
            <a:gdLst/>
            <a:ahLst/>
            <a:cxnLst/>
            <a:rect l="l" t="t" r="r" b="b"/>
            <a:pathLst>
              <a:path w="8228330" h="5111750">
                <a:moveTo>
                  <a:pt x="0" y="5111495"/>
                </a:moveTo>
                <a:lnTo>
                  <a:pt x="8228075" y="5111495"/>
                </a:lnTo>
                <a:lnTo>
                  <a:pt x="8228075" y="0"/>
                </a:lnTo>
                <a:lnTo>
                  <a:pt x="0" y="0"/>
                </a:lnTo>
                <a:lnTo>
                  <a:pt x="0" y="5111495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3350592" y="1987456"/>
            <a:ext cx="5238941" cy="1938074"/>
          </a:xfrm>
          <a:prstGeom prst="rect">
            <a:avLst/>
          </a:prstGeom>
        </p:spPr>
        <p:txBody>
          <a:bodyPr vert="horz" wrap="square" lIns="0" tIns="39731" rIns="0" bIns="0" rtlCol="0">
            <a:spAutoFit/>
          </a:bodyPr>
          <a:lstStyle/>
          <a:p>
            <a:pPr marL="241844" marR="518237" indent="-233207" algn="just">
              <a:lnSpc>
                <a:spcPts val="1986"/>
              </a:lnSpc>
              <a:spcBef>
                <a:spcPts val="312"/>
              </a:spcBef>
              <a:buFont typeface="Arial"/>
              <a:buChar char="•"/>
              <a:tabLst>
                <a:tab pos="241844" algn="l"/>
              </a:tabLst>
            </a:pPr>
            <a:r>
              <a:rPr sz="1836" spc="-14" dirty="0">
                <a:latin typeface="Calibri"/>
                <a:cs typeface="Calibri"/>
              </a:rPr>
              <a:t>Castagnetto, </a:t>
            </a:r>
            <a:r>
              <a:rPr sz="1836" spc="-4" dirty="0">
                <a:latin typeface="Calibri"/>
                <a:cs typeface="Calibri"/>
              </a:rPr>
              <a:t>Jesus </a:t>
            </a:r>
            <a:r>
              <a:rPr sz="1836" spc="-7" dirty="0">
                <a:latin typeface="Calibri"/>
                <a:cs typeface="Calibri"/>
              </a:rPr>
              <a:t>et </a:t>
            </a:r>
            <a:r>
              <a:rPr sz="1836" dirty="0">
                <a:latin typeface="Calibri"/>
                <a:cs typeface="Calibri"/>
              </a:rPr>
              <a:t>al. </a:t>
            </a:r>
            <a:r>
              <a:rPr sz="1836" spc="-4" dirty="0">
                <a:latin typeface="Calibri"/>
                <a:cs typeface="Calibri"/>
              </a:rPr>
              <a:t>1999. </a:t>
            </a:r>
            <a:r>
              <a:rPr sz="1836" i="1" spc="-7" dirty="0">
                <a:latin typeface="Calibri"/>
                <a:cs typeface="Calibri"/>
              </a:rPr>
              <a:t>Professional </a:t>
            </a:r>
            <a:r>
              <a:rPr sz="1836" i="1" spc="-4" dirty="0">
                <a:latin typeface="Calibri"/>
                <a:cs typeface="Calibri"/>
              </a:rPr>
              <a:t>PHP  Programming</a:t>
            </a:r>
            <a:r>
              <a:rPr sz="1836" spc="-4" dirty="0">
                <a:latin typeface="Calibri"/>
                <a:cs typeface="Calibri"/>
              </a:rPr>
              <a:t>.</a:t>
            </a:r>
            <a:r>
              <a:rPr sz="1836" spc="7" dirty="0">
                <a:latin typeface="Calibri"/>
                <a:cs typeface="Calibri"/>
              </a:rPr>
              <a:t> </a:t>
            </a:r>
            <a:r>
              <a:rPr sz="1836" spc="-34" dirty="0">
                <a:latin typeface="Calibri"/>
                <a:cs typeface="Calibri"/>
              </a:rPr>
              <a:t>Wrox</a:t>
            </a:r>
            <a:endParaRPr sz="1836" dirty="0">
              <a:latin typeface="Calibri"/>
              <a:cs typeface="Calibri"/>
            </a:endParaRPr>
          </a:p>
          <a:p>
            <a:pPr marL="241844" marR="3455" indent="-233207" algn="just">
              <a:lnSpc>
                <a:spcPts val="1986"/>
              </a:lnSpc>
              <a:spcBef>
                <a:spcPts val="435"/>
              </a:spcBef>
              <a:buFont typeface="Arial"/>
              <a:buChar char="•"/>
              <a:tabLst>
                <a:tab pos="241844" algn="l"/>
              </a:tabLst>
            </a:pPr>
            <a:r>
              <a:rPr sz="1836" spc="-4" dirty="0">
                <a:latin typeface="Calibri"/>
                <a:cs typeface="Calibri"/>
              </a:rPr>
              <a:t>Heilmann, </a:t>
            </a:r>
            <a:r>
              <a:rPr sz="1836" spc="-7" dirty="0">
                <a:latin typeface="Calibri"/>
                <a:cs typeface="Calibri"/>
              </a:rPr>
              <a:t>Christian. </a:t>
            </a:r>
            <a:r>
              <a:rPr sz="1836" spc="-4" dirty="0">
                <a:latin typeface="Calibri"/>
                <a:cs typeface="Calibri"/>
              </a:rPr>
              <a:t>2006. </a:t>
            </a:r>
            <a:r>
              <a:rPr sz="1836" i="1" spc="-4" dirty="0">
                <a:latin typeface="Calibri"/>
                <a:cs typeface="Calibri"/>
              </a:rPr>
              <a:t>Beginning JavaScript with  DOM Scripting </a:t>
            </a:r>
            <a:r>
              <a:rPr sz="1836" i="1" dirty="0">
                <a:latin typeface="Calibri"/>
                <a:cs typeface="Calibri"/>
              </a:rPr>
              <a:t>and </a:t>
            </a:r>
            <a:r>
              <a:rPr sz="1836" i="1" spc="-4" dirty="0">
                <a:latin typeface="Calibri"/>
                <a:cs typeface="Calibri"/>
              </a:rPr>
              <a:t>Ajax </a:t>
            </a:r>
            <a:r>
              <a:rPr sz="1836" i="1" spc="-11" dirty="0">
                <a:latin typeface="Calibri"/>
                <a:cs typeface="Calibri"/>
              </a:rPr>
              <a:t>From </a:t>
            </a:r>
            <a:r>
              <a:rPr sz="1836" i="1" spc="-7" dirty="0">
                <a:latin typeface="Calibri"/>
                <a:cs typeface="Calibri"/>
              </a:rPr>
              <a:t>Novice </a:t>
            </a:r>
            <a:r>
              <a:rPr sz="1836" i="1" spc="-17" dirty="0">
                <a:latin typeface="Calibri"/>
                <a:cs typeface="Calibri"/>
              </a:rPr>
              <a:t>to </a:t>
            </a:r>
            <a:r>
              <a:rPr sz="1836" i="1" spc="-4" dirty="0">
                <a:latin typeface="Calibri"/>
                <a:cs typeface="Calibri"/>
              </a:rPr>
              <a:t>Professional</a:t>
            </a:r>
            <a:r>
              <a:rPr sz="1836" spc="-4" dirty="0">
                <a:latin typeface="Calibri"/>
                <a:cs typeface="Calibri"/>
              </a:rPr>
              <a:t>.  </a:t>
            </a:r>
            <a:r>
              <a:rPr sz="1836" spc="-11" dirty="0">
                <a:latin typeface="Calibri"/>
                <a:cs typeface="Calibri"/>
              </a:rPr>
              <a:t>Springer-Verlag </a:t>
            </a:r>
            <a:r>
              <a:rPr sz="1836" spc="-7" dirty="0">
                <a:latin typeface="Calibri"/>
                <a:cs typeface="Calibri"/>
              </a:rPr>
              <a:t>New </a:t>
            </a:r>
            <a:r>
              <a:rPr sz="1836" spc="-31" dirty="0">
                <a:latin typeface="Calibri"/>
                <a:cs typeface="Calibri"/>
              </a:rPr>
              <a:t>York, </a:t>
            </a:r>
            <a:r>
              <a:rPr sz="1836" spc="-4" dirty="0">
                <a:latin typeface="Calibri"/>
                <a:cs typeface="Calibri"/>
              </a:rPr>
              <a:t>Inc., </a:t>
            </a:r>
            <a:r>
              <a:rPr sz="1836" spc="-7" dirty="0">
                <a:latin typeface="Calibri"/>
                <a:cs typeface="Calibri"/>
              </a:rPr>
              <a:t>New</a:t>
            </a:r>
            <a:r>
              <a:rPr sz="1836" dirty="0">
                <a:latin typeface="Calibri"/>
                <a:cs typeface="Calibri"/>
              </a:rPr>
              <a:t> </a:t>
            </a:r>
            <a:r>
              <a:rPr sz="1836" spc="-31" dirty="0">
                <a:latin typeface="Calibri"/>
                <a:cs typeface="Calibri"/>
              </a:rPr>
              <a:t>York.</a:t>
            </a:r>
            <a:endParaRPr sz="1836" dirty="0">
              <a:latin typeface="Calibri"/>
              <a:cs typeface="Calibri"/>
            </a:endParaRPr>
          </a:p>
          <a:p>
            <a:pPr marL="241844" marR="274665" indent="-233207">
              <a:lnSpc>
                <a:spcPts val="1986"/>
              </a:lnSpc>
              <a:spcBef>
                <a:spcPts val="435"/>
              </a:spcBef>
              <a:buFont typeface="Arial"/>
              <a:buChar char="•"/>
              <a:tabLst>
                <a:tab pos="241412" algn="l"/>
                <a:tab pos="241844" algn="l"/>
              </a:tabLst>
            </a:pPr>
            <a:r>
              <a:rPr sz="1836" spc="-31" dirty="0">
                <a:latin typeface="Calibri"/>
                <a:cs typeface="Calibri"/>
              </a:rPr>
              <a:t>Mercer, </a:t>
            </a:r>
            <a:r>
              <a:rPr sz="1836" spc="-14" dirty="0">
                <a:latin typeface="Calibri"/>
                <a:cs typeface="Calibri"/>
              </a:rPr>
              <a:t>Dave. </a:t>
            </a:r>
            <a:r>
              <a:rPr sz="1836" spc="-4" dirty="0">
                <a:latin typeface="Calibri"/>
                <a:cs typeface="Calibri"/>
              </a:rPr>
              <a:t>2004. </a:t>
            </a:r>
            <a:r>
              <a:rPr sz="1836" i="1" spc="-4" dirty="0">
                <a:latin typeface="Calibri"/>
                <a:cs typeface="Calibri"/>
              </a:rPr>
              <a:t>Beginning PHP </a:t>
            </a:r>
            <a:r>
              <a:rPr sz="1836" i="1" dirty="0">
                <a:latin typeface="Calibri"/>
                <a:cs typeface="Calibri"/>
              </a:rPr>
              <a:t>5</a:t>
            </a:r>
            <a:r>
              <a:rPr sz="1836" dirty="0">
                <a:latin typeface="Calibri"/>
                <a:cs typeface="Calibri"/>
              </a:rPr>
              <a:t>. </a:t>
            </a:r>
            <a:r>
              <a:rPr sz="1836" spc="-34" dirty="0">
                <a:latin typeface="Calibri"/>
                <a:cs typeface="Calibri"/>
              </a:rPr>
              <a:t>Wrox </a:t>
            </a:r>
            <a:r>
              <a:rPr sz="1836" spc="-11" dirty="0">
                <a:latin typeface="Calibri"/>
                <a:cs typeface="Calibri"/>
              </a:rPr>
              <a:t>Press.  </a:t>
            </a:r>
            <a:r>
              <a:rPr sz="1836" spc="-4" dirty="0">
                <a:latin typeface="Calibri"/>
                <a:cs typeface="Calibri"/>
              </a:rPr>
              <a:t>Indianapolis,</a:t>
            </a:r>
            <a:r>
              <a:rPr sz="1836" spc="-27" dirty="0">
                <a:latin typeface="Calibri"/>
                <a:cs typeface="Calibri"/>
              </a:rPr>
              <a:t> </a:t>
            </a:r>
            <a:r>
              <a:rPr sz="1836" spc="-4" dirty="0">
                <a:latin typeface="Calibri"/>
                <a:cs typeface="Calibri"/>
              </a:rPr>
              <a:t>Indiana.</a:t>
            </a:r>
            <a:endParaRPr sz="1836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826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393" y="857250"/>
            <a:ext cx="7797662" cy="863974"/>
          </a:xfrm>
        </p:spPr>
        <p:txBody>
          <a:bodyPr/>
          <a:lstStyle/>
          <a:p>
            <a:pPr algn="ctr"/>
            <a:r>
              <a:rPr lang="en-US" dirty="0"/>
              <a:t>Lecturer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351" y="1721224"/>
            <a:ext cx="7796030" cy="3577900"/>
          </a:xfrm>
        </p:spPr>
        <p:txBody>
          <a:bodyPr>
            <a:normAutofit/>
          </a:bodyPr>
          <a:lstStyle/>
          <a:p>
            <a:r>
              <a:rPr lang="en-US" sz="2700" dirty="0"/>
              <a:t>Name</a:t>
            </a:r>
            <a:r>
              <a:rPr lang="id-ID" sz="2700" dirty="0"/>
              <a:t> </a:t>
            </a:r>
            <a:r>
              <a:rPr lang="en-US" sz="2700" dirty="0"/>
              <a:t>:</a:t>
            </a:r>
            <a:r>
              <a:rPr lang="id-ID" sz="2700" dirty="0"/>
              <a:t> </a:t>
            </a:r>
            <a:r>
              <a:rPr lang="en-US" sz="2700" dirty="0"/>
              <a:t>Maryam</a:t>
            </a:r>
          </a:p>
          <a:p>
            <a:pPr lvl="1"/>
            <a:r>
              <a:rPr lang="id-ID" sz="2200" dirty="0">
                <a:sym typeface="Webdings" pitchFamily="18" charset="2"/>
              </a:rPr>
              <a:t>:</a:t>
            </a:r>
            <a:r>
              <a:rPr lang="en-US" sz="2200" dirty="0">
                <a:sym typeface="Webdings" pitchFamily="18" charset="2"/>
              </a:rPr>
              <a:t> </a:t>
            </a:r>
            <a:r>
              <a:rPr lang="en-ID" sz="2200" dirty="0" err="1">
                <a:sym typeface="Webdings" pitchFamily="18" charset="2"/>
              </a:rPr>
              <a:t>Soditan</a:t>
            </a:r>
            <a:r>
              <a:rPr lang="id-ID" sz="2200" dirty="0">
                <a:sym typeface="Webdings" pitchFamily="18" charset="2"/>
              </a:rPr>
              <a:t>, </a:t>
            </a:r>
            <a:r>
              <a:rPr lang="en-ID" sz="2200" dirty="0" err="1">
                <a:sym typeface="Webdings" pitchFamily="18" charset="2"/>
              </a:rPr>
              <a:t>Kartosuro</a:t>
            </a:r>
            <a:endParaRPr lang="id-ID" sz="2200" dirty="0">
              <a:sym typeface="Wingdings" pitchFamily="2" charset="2"/>
            </a:endParaRPr>
          </a:p>
          <a:p>
            <a:pPr lvl="1"/>
            <a:r>
              <a:rPr lang="en-US" sz="2200" dirty="0">
                <a:sym typeface="Wingdings" pitchFamily="2" charset="2"/>
              </a:rPr>
              <a:t>: </a:t>
            </a:r>
            <a:r>
              <a:rPr lang="id-ID" sz="2200" dirty="0">
                <a:solidFill>
                  <a:srgbClr val="FF0000"/>
                </a:solidFill>
                <a:sym typeface="Wingdings" pitchFamily="2" charset="2"/>
              </a:rPr>
              <a:t>08</a:t>
            </a:r>
            <a:r>
              <a:rPr lang="en-ID" sz="2200" dirty="0">
                <a:solidFill>
                  <a:srgbClr val="FF0000"/>
                </a:solidFill>
                <a:sym typeface="Wingdings" pitchFamily="2" charset="2"/>
              </a:rPr>
              <a:t>21</a:t>
            </a:r>
            <a:r>
              <a:rPr lang="id-ID" sz="2200" dirty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en-ID" sz="2200" dirty="0">
                <a:solidFill>
                  <a:srgbClr val="FF0000"/>
                </a:solidFill>
                <a:sym typeface="Wingdings" pitchFamily="2" charset="2"/>
              </a:rPr>
              <a:t>3566</a:t>
            </a:r>
            <a:r>
              <a:rPr lang="id-ID" sz="2200" dirty="0">
                <a:solidFill>
                  <a:srgbClr val="FF0000"/>
                </a:solidFill>
                <a:sym typeface="Wingdings" pitchFamily="2" charset="2"/>
              </a:rPr>
              <a:t>-</a:t>
            </a:r>
            <a:r>
              <a:rPr lang="en-ID" sz="2200" dirty="0">
                <a:solidFill>
                  <a:srgbClr val="FF0000"/>
                </a:solidFill>
                <a:sym typeface="Wingdings" pitchFamily="2" charset="2"/>
              </a:rPr>
              <a:t>6142</a:t>
            </a:r>
            <a:endParaRPr lang="en-US" sz="2200" dirty="0">
              <a:solidFill>
                <a:srgbClr val="FF0000"/>
              </a:solidFill>
              <a:sym typeface="Wingdings" pitchFamily="2" charset="2"/>
            </a:endParaRPr>
          </a:p>
          <a:p>
            <a:pPr lvl="1"/>
            <a:r>
              <a:rPr lang="en-US" sz="2200" dirty="0">
                <a:sym typeface="Wingdings" pitchFamily="2" charset="2"/>
              </a:rPr>
              <a:t></a:t>
            </a:r>
            <a:r>
              <a:rPr lang="en-US" sz="2200" dirty="0">
                <a:sym typeface="Webdings" pitchFamily="18" charset="2"/>
              </a:rPr>
              <a:t>: </a:t>
            </a:r>
            <a:r>
              <a:rPr lang="en-ID" sz="2200" dirty="0">
                <a:sym typeface="Webdings" pitchFamily="18" charset="2"/>
              </a:rPr>
              <a:t>mar290</a:t>
            </a:r>
            <a:r>
              <a:rPr lang="en-US" sz="2200" dirty="0">
                <a:sym typeface="Webdings" pitchFamily="18" charset="2"/>
              </a:rPr>
              <a:t>@</a:t>
            </a:r>
            <a:r>
              <a:rPr lang="id-ID" sz="2200" dirty="0">
                <a:sym typeface="Webdings" pitchFamily="18" charset="2"/>
              </a:rPr>
              <a:t>ums.ac.id</a:t>
            </a:r>
          </a:p>
        </p:txBody>
      </p:sp>
    </p:spTree>
    <p:extLst>
      <p:ext uri="{BB962C8B-B14F-4D97-AF65-F5344CB8AC3E}">
        <p14:creationId xmlns:p14="http://schemas.microsoft.com/office/powerpoint/2010/main" val="266681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292" y="1033976"/>
            <a:ext cx="7797662" cy="863974"/>
          </a:xfrm>
        </p:spPr>
        <p:txBody>
          <a:bodyPr/>
          <a:lstStyle/>
          <a:p>
            <a:pPr algn="ctr"/>
            <a:r>
              <a:rPr lang="id-ID" dirty="0"/>
              <a:t>SCHEDULE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65820" y="1753702"/>
          <a:ext cx="6516750" cy="284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9774">
                <a:tc>
                  <a:txBody>
                    <a:bodyPr/>
                    <a:lstStyle/>
                    <a:p>
                      <a:pPr algn="ctr"/>
                      <a:r>
                        <a:rPr lang="id-ID" sz="3000" dirty="0">
                          <a:solidFill>
                            <a:schemeClr val="tx1"/>
                          </a:solidFill>
                        </a:rPr>
                        <a:t>Class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00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3000" dirty="0">
                          <a:solidFill>
                            <a:schemeClr val="tx1"/>
                          </a:solidFill>
                        </a:rPr>
                        <a:t>Place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41">
                <a:tc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Class 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100" dirty="0"/>
                        <a:t>J0410</a:t>
                      </a:r>
                      <a:endParaRPr lang="id-ID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100" dirty="0" err="1"/>
                        <a:t>Kamis</a:t>
                      </a:r>
                      <a:r>
                        <a:rPr lang="en-ID" sz="2100" dirty="0"/>
                        <a:t>, 10-12</a:t>
                      </a:r>
                      <a:endParaRPr lang="id-ID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Class 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100" dirty="0"/>
                        <a:t>JSEM2</a:t>
                      </a:r>
                      <a:endParaRPr lang="id-ID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100" dirty="0" err="1"/>
                        <a:t>Selasa</a:t>
                      </a:r>
                      <a:r>
                        <a:rPr lang="en-ID" sz="2100" dirty="0"/>
                        <a:t>,	4-6</a:t>
                      </a:r>
                      <a:endParaRPr lang="id-ID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41">
                <a:tc>
                  <a:txBody>
                    <a:bodyPr/>
                    <a:lstStyle/>
                    <a:p>
                      <a:pPr algn="ctr"/>
                      <a:r>
                        <a:rPr lang="en-ID" sz="2100" dirty="0"/>
                        <a:t>Class C</a:t>
                      </a:r>
                      <a:endParaRPr lang="id-ID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J041</a:t>
                      </a:r>
                      <a:r>
                        <a:rPr lang="en-US" sz="2100" dirty="0"/>
                        <a:t>0</a:t>
                      </a:r>
                      <a:endParaRPr lang="id-ID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/>
                        <a:t>Kamis</a:t>
                      </a:r>
                      <a:r>
                        <a:rPr lang="en-US" sz="2100" dirty="0"/>
                        <a:t>, </a:t>
                      </a:r>
                      <a:r>
                        <a:rPr lang="id-ID" sz="2100" dirty="0"/>
                        <a:t>7-9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41">
                <a:tc>
                  <a:txBody>
                    <a:bodyPr/>
                    <a:lstStyle/>
                    <a:p>
                      <a:pPr algn="ctr"/>
                      <a:r>
                        <a:rPr lang="en-ID" sz="2100" dirty="0"/>
                        <a:t>Class</a:t>
                      </a:r>
                      <a:r>
                        <a:rPr lang="en-ID" sz="2100" baseline="0" dirty="0"/>
                        <a:t> X</a:t>
                      </a:r>
                      <a:endParaRPr lang="id-ID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100" dirty="0"/>
                        <a:t>J.Int.1	</a:t>
                      </a:r>
                      <a:endParaRPr lang="id-ID" sz="2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2100" dirty="0"/>
                        <a:t>Rabu, 1-3</a:t>
                      </a:r>
                      <a:endParaRPr lang="id-ID" sz="2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Learning Contract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0" y="2477692"/>
            <a:ext cx="7550150" cy="2910580"/>
          </a:xfrm>
        </p:spPr>
        <p:txBody>
          <a:bodyPr>
            <a:normAutofit/>
          </a:bodyPr>
          <a:lstStyle/>
          <a:p>
            <a:r>
              <a:rPr lang="en-ID" sz="2400" dirty="0"/>
              <a:t>Presence</a:t>
            </a:r>
            <a:r>
              <a:rPr lang="id-ID" sz="2400" dirty="0"/>
              <a:t>	</a:t>
            </a:r>
            <a:r>
              <a:rPr lang="en-ID" sz="2400" dirty="0"/>
              <a:t>				</a:t>
            </a:r>
            <a:r>
              <a:rPr lang="id-ID" sz="2400" dirty="0"/>
              <a:t>		5%</a:t>
            </a:r>
          </a:p>
          <a:p>
            <a:r>
              <a:rPr lang="id-ID" sz="2400" dirty="0"/>
              <a:t>Pre test </a:t>
            </a:r>
            <a:r>
              <a:rPr lang="en-ID" sz="2400" dirty="0"/>
              <a:t>and activeness</a:t>
            </a:r>
            <a:r>
              <a:rPr lang="id-ID" sz="2400" dirty="0"/>
              <a:t>	</a:t>
            </a:r>
            <a:r>
              <a:rPr lang="en-ID" sz="2400" dirty="0"/>
              <a:t>		</a:t>
            </a:r>
            <a:r>
              <a:rPr lang="id-ID" sz="2400" dirty="0"/>
              <a:t>10%</a:t>
            </a:r>
          </a:p>
          <a:p>
            <a:r>
              <a:rPr lang="id-ID" sz="2400" dirty="0"/>
              <a:t>Quiz </a:t>
            </a:r>
            <a:r>
              <a:rPr lang="en-ID" sz="2400" dirty="0"/>
              <a:t>and</a:t>
            </a:r>
            <a:r>
              <a:rPr lang="id-ID" sz="2400" dirty="0"/>
              <a:t>/</a:t>
            </a:r>
            <a:r>
              <a:rPr lang="en-ID" sz="2400" dirty="0"/>
              <a:t>or assignment</a:t>
            </a:r>
            <a:r>
              <a:rPr lang="id-ID" sz="2400" dirty="0"/>
              <a:t>	</a:t>
            </a:r>
            <a:r>
              <a:rPr lang="en-ID" sz="2400" dirty="0"/>
              <a:t>		</a:t>
            </a:r>
            <a:r>
              <a:rPr lang="id-ID" sz="2400" dirty="0"/>
              <a:t>25%</a:t>
            </a:r>
          </a:p>
          <a:p>
            <a:r>
              <a:rPr lang="id-ID" sz="2400" dirty="0"/>
              <a:t>U</a:t>
            </a:r>
            <a:r>
              <a:rPr lang="en-ID" sz="2400" dirty="0"/>
              <a:t>TS</a:t>
            </a:r>
            <a:r>
              <a:rPr lang="id-ID" sz="2400" dirty="0"/>
              <a:t>					</a:t>
            </a:r>
            <a:r>
              <a:rPr lang="en-ID" sz="2400" dirty="0"/>
              <a:t>				</a:t>
            </a:r>
            <a:r>
              <a:rPr lang="id-ID" sz="2400" dirty="0"/>
              <a:t>25%</a:t>
            </a:r>
          </a:p>
          <a:p>
            <a:r>
              <a:rPr lang="id-ID" sz="2400" dirty="0"/>
              <a:t>U</a:t>
            </a:r>
            <a:r>
              <a:rPr lang="en-ID" sz="2400" dirty="0"/>
              <a:t>AS</a:t>
            </a:r>
            <a:r>
              <a:rPr lang="id-ID" sz="2400" dirty="0"/>
              <a:t>					</a:t>
            </a:r>
            <a:r>
              <a:rPr lang="en-ID" sz="2400" dirty="0"/>
              <a:t>				</a:t>
            </a:r>
            <a:r>
              <a:rPr lang="id-ID" sz="2400" dirty="0"/>
              <a:t>3</a:t>
            </a:r>
            <a:r>
              <a:rPr lang="en-US" sz="2400" dirty="0"/>
              <a:t>5</a:t>
            </a:r>
            <a:r>
              <a:rPr lang="id-ID" sz="2400" dirty="0"/>
              <a:t>%</a:t>
            </a:r>
            <a:r>
              <a:rPr lang="en-ID" sz="2400" dirty="0"/>
              <a:t> (Project Akhir)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328877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292" y="1033976"/>
            <a:ext cx="7797662" cy="863974"/>
          </a:xfrm>
        </p:spPr>
        <p:txBody>
          <a:bodyPr/>
          <a:lstStyle/>
          <a:p>
            <a:pPr algn="ctr"/>
            <a:r>
              <a:rPr lang="id-ID" dirty="0"/>
              <a:t>Grade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02980" y="1897951"/>
          <a:ext cx="6516750" cy="286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2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642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Range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Grade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chemeClr val="tx1"/>
                          </a:solidFill>
                        </a:rPr>
                        <a:t>Score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7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500" dirty="0"/>
                        <a:t>77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1500" dirty="0"/>
                        <a:t>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A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4,0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500" dirty="0"/>
                        <a:t>70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1500" dirty="0"/>
                        <a:t>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77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AB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3,5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26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63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1500" dirty="0"/>
                        <a:t> 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70</a:t>
                      </a:r>
                      <a:endParaRPr lang="id-ID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B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278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56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1500" dirty="0"/>
                        <a:t> 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63</a:t>
                      </a:r>
                      <a:endParaRPr lang="id-ID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BC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2,5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75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50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1500" dirty="0"/>
                        <a:t> 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56</a:t>
                      </a:r>
                      <a:endParaRPr lang="id-ID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625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35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1500" dirty="0"/>
                        <a:t> 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50</a:t>
                      </a:r>
                      <a:endParaRPr lang="id-ID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827"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0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≤ point  </a:t>
                      </a:r>
                      <a:r>
                        <a:rPr lang="id-ID" sz="1500" dirty="0"/>
                        <a:t>  </a:t>
                      </a:r>
                      <a:r>
                        <a:rPr lang="id-ID" sz="15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 35</a:t>
                      </a:r>
                      <a:endParaRPr lang="id-ID" sz="15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500" dirty="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88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dirty="0"/>
              <a:t>Learning Contract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351" y="2112793"/>
            <a:ext cx="7796030" cy="3312941"/>
          </a:xfrm>
        </p:spPr>
        <p:txBody>
          <a:bodyPr>
            <a:normAutofit/>
          </a:bodyPr>
          <a:lstStyle/>
          <a:p>
            <a:r>
              <a:rPr lang="en-ID" sz="2100" dirty="0"/>
              <a:t>Please bring a laptop (for those who have)</a:t>
            </a:r>
            <a:endParaRPr lang="id-ID" sz="2100" dirty="0"/>
          </a:p>
          <a:p>
            <a:r>
              <a:rPr lang="en-ID" sz="2100" dirty="0"/>
              <a:t>There are no follow up exams</a:t>
            </a:r>
            <a:endParaRPr lang="id-ID" sz="2100" dirty="0"/>
          </a:p>
          <a:p>
            <a:r>
              <a:rPr lang="en-ID" sz="2100" dirty="0"/>
              <a:t>Student Presence less than 75% cannot take the final exams (score = E)</a:t>
            </a:r>
          </a:p>
          <a:p>
            <a:r>
              <a:rPr lang="id-ID" sz="2100" dirty="0"/>
              <a:t> </a:t>
            </a:r>
            <a:r>
              <a:rPr lang="en-ID" sz="2100" dirty="0"/>
              <a:t>Any of fraud will get punishment from ALLAH SWT.</a:t>
            </a:r>
            <a:endParaRPr lang="id-ID" sz="2100" dirty="0"/>
          </a:p>
          <a:p>
            <a:endParaRPr lang="id-ID" sz="2100" dirty="0"/>
          </a:p>
        </p:txBody>
      </p:sp>
    </p:spTree>
    <p:extLst>
      <p:ext uri="{BB962C8B-B14F-4D97-AF65-F5344CB8AC3E}">
        <p14:creationId xmlns:p14="http://schemas.microsoft.com/office/powerpoint/2010/main" val="428666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Pemrograman</a:t>
            </a:r>
            <a:r>
              <a:rPr lang="en-US" dirty="0"/>
              <a:t> Web </a:t>
            </a:r>
            <a:r>
              <a:rPr lang="en-US" dirty="0" err="1"/>
              <a:t>Dinamis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54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6366" y="1409559"/>
            <a:ext cx="3534807" cy="423258"/>
          </a:xfrm>
          <a:prstGeom prst="rect">
            <a:avLst/>
          </a:prstGeom>
        </p:spPr>
        <p:txBody>
          <a:bodyPr vert="horz" wrap="square" lIns="0" tIns="8637" rIns="0" bIns="0" rtlCol="0" anchor="t">
            <a:spAutoFit/>
          </a:bodyPr>
          <a:lstStyle/>
          <a:p>
            <a:pPr marL="8637">
              <a:spcBef>
                <a:spcPts val="68"/>
              </a:spcBef>
            </a:pPr>
            <a:r>
              <a:rPr lang="en-ID" sz="2993" spc="-14" dirty="0">
                <a:latin typeface="Calibri"/>
                <a:cs typeface="Calibri"/>
              </a:rPr>
              <a:t>Course Plan</a:t>
            </a:r>
            <a:endParaRPr sz="2993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6139" y="2183938"/>
            <a:ext cx="5596094" cy="3201839"/>
          </a:xfrm>
          <a:custGeom>
            <a:avLst/>
            <a:gdLst/>
            <a:ahLst/>
            <a:cxnLst/>
            <a:rect l="l" t="t" r="r" b="b"/>
            <a:pathLst>
              <a:path w="8228330" h="4707890">
                <a:moveTo>
                  <a:pt x="0" y="4707635"/>
                </a:moveTo>
                <a:lnTo>
                  <a:pt x="8228075" y="4707635"/>
                </a:lnTo>
                <a:lnTo>
                  <a:pt x="8228075" y="0"/>
                </a:lnTo>
                <a:lnTo>
                  <a:pt x="0" y="0"/>
                </a:lnTo>
                <a:lnTo>
                  <a:pt x="0" y="4707635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3350592" y="2125327"/>
            <a:ext cx="5353385" cy="3388450"/>
          </a:xfrm>
          <a:prstGeom prst="rect">
            <a:avLst/>
          </a:prstGeom>
        </p:spPr>
        <p:txBody>
          <a:bodyPr vert="horz" wrap="square" lIns="0" tIns="72984" rIns="0" bIns="0" rtlCol="0">
            <a:spAutoFit/>
          </a:bodyPr>
          <a:lstStyle/>
          <a:p>
            <a:pPr marL="241844" indent="-233207">
              <a:spcBef>
                <a:spcPts val="574"/>
              </a:spcBef>
              <a:buFont typeface="Arial"/>
              <a:buChar char="•"/>
              <a:tabLst>
                <a:tab pos="241412" algn="l"/>
                <a:tab pos="241844" algn="l"/>
              </a:tabLst>
            </a:pPr>
            <a:r>
              <a:rPr sz="2040" spc="-24" dirty="0">
                <a:solidFill>
                  <a:srgbClr val="001F60"/>
                </a:solidFill>
                <a:latin typeface="Calibri"/>
                <a:cs typeface="Calibri"/>
              </a:rPr>
              <a:t>Week </a:t>
            </a:r>
            <a:r>
              <a:rPr lang="en-ID" sz="2040" dirty="0">
                <a:solidFill>
                  <a:srgbClr val="001F60"/>
                </a:solidFill>
                <a:latin typeface="Calibri"/>
                <a:cs typeface="Calibri"/>
              </a:rPr>
              <a:t>1</a:t>
            </a:r>
            <a:r>
              <a:rPr sz="2040" dirty="0">
                <a:solidFill>
                  <a:srgbClr val="001F60"/>
                </a:solidFill>
                <a:latin typeface="Calibri"/>
                <a:cs typeface="Calibri"/>
              </a:rPr>
              <a:t>-7: </a:t>
            </a:r>
            <a:r>
              <a:rPr sz="2040" spc="-14" dirty="0">
                <a:solidFill>
                  <a:srgbClr val="001F60"/>
                </a:solidFill>
                <a:latin typeface="Calibri"/>
                <a:cs typeface="Calibri"/>
              </a:rPr>
              <a:t>First</a:t>
            </a:r>
            <a:r>
              <a:rPr sz="2040" spc="-4" dirty="0">
                <a:solidFill>
                  <a:srgbClr val="001F60"/>
                </a:solidFill>
                <a:latin typeface="Calibri"/>
                <a:cs typeface="Calibri"/>
              </a:rPr>
              <a:t> Half</a:t>
            </a:r>
            <a:endParaRPr sz="2040" dirty="0">
              <a:latin typeface="Calibri"/>
              <a:cs typeface="Calibri"/>
            </a:endParaRPr>
          </a:p>
          <a:p>
            <a:pPr marL="800100" lvl="1" indent="-457200">
              <a:buFont typeface="+mj-lt"/>
              <a:buAutoNum type="arabicPeriod"/>
            </a:pPr>
            <a:r>
              <a:rPr lang="en-ID" sz="2100" dirty="0"/>
              <a:t>Introduction</a:t>
            </a:r>
            <a:endParaRPr lang="en-US" sz="2100" dirty="0"/>
          </a:p>
          <a:p>
            <a:pPr marL="800100" lvl="1" indent="-457200">
              <a:buFont typeface="+mj-lt"/>
              <a:buAutoNum type="arabicPeriod"/>
            </a:pPr>
            <a:r>
              <a:rPr lang="id-ID" sz="2100" dirty="0"/>
              <a:t>Html : </a:t>
            </a:r>
            <a:endParaRPr lang="en-ID" sz="2100" dirty="0"/>
          </a:p>
          <a:p>
            <a:pPr lvl="2"/>
            <a:r>
              <a:rPr lang="id-ID" sz="2100" dirty="0"/>
              <a:t>Element, hyperlink, images, table, form</a:t>
            </a:r>
          </a:p>
          <a:p>
            <a:pPr marL="800100" lvl="1" indent="-457200">
              <a:buFont typeface="+mj-lt"/>
              <a:buAutoNum type="arabicPeriod"/>
            </a:pPr>
            <a:r>
              <a:rPr lang="id-ID" sz="2100" dirty="0"/>
              <a:t>PHP : </a:t>
            </a:r>
            <a:r>
              <a:rPr lang="en-US" sz="2100" dirty="0"/>
              <a:t> </a:t>
            </a:r>
            <a:r>
              <a:rPr lang="id-ID" sz="2100" dirty="0"/>
              <a:t>Element, if-then-else, loop, function</a:t>
            </a:r>
            <a:endParaRPr lang="en-US" sz="2100" dirty="0"/>
          </a:p>
          <a:p>
            <a:pPr marL="800100" lvl="1" indent="-457200">
              <a:buFont typeface="+mj-lt"/>
              <a:buAutoNum type="arabicPeriod"/>
            </a:pPr>
            <a:r>
              <a:rPr lang="en-US" sz="2100" dirty="0"/>
              <a:t>PHP : Array, Get and Post</a:t>
            </a:r>
          </a:p>
          <a:p>
            <a:pPr marL="800100" lvl="1" indent="-457200">
              <a:buFont typeface="+mj-lt"/>
              <a:buAutoNum type="arabicPeriod"/>
            </a:pPr>
            <a:r>
              <a:rPr lang="id-ID" sz="2400" dirty="0"/>
              <a:t>Database : MySQL</a:t>
            </a:r>
            <a:r>
              <a:rPr lang="en-ID" sz="24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D" sz="2400" dirty="0"/>
              <a:t>Application PHP and MySQL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ID" sz="2100" dirty="0" err="1"/>
              <a:t>Exercize</a:t>
            </a:r>
            <a:endParaRPr lang="id-ID" sz="2100" dirty="0"/>
          </a:p>
        </p:txBody>
      </p:sp>
    </p:spTree>
    <p:extLst>
      <p:ext uri="{BB962C8B-B14F-4D97-AF65-F5344CB8AC3E}">
        <p14:creationId xmlns:p14="http://schemas.microsoft.com/office/powerpoint/2010/main" val="247855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2430" y="1409559"/>
            <a:ext cx="4043111" cy="423258"/>
          </a:xfrm>
          <a:prstGeom prst="rect">
            <a:avLst/>
          </a:prstGeom>
        </p:spPr>
        <p:txBody>
          <a:bodyPr vert="horz" wrap="square" lIns="0" tIns="8637" rIns="0" bIns="0" rtlCol="0" anchor="t">
            <a:spAutoFit/>
          </a:bodyPr>
          <a:lstStyle/>
          <a:p>
            <a:pPr marL="8637">
              <a:spcBef>
                <a:spcPts val="68"/>
              </a:spcBef>
            </a:pPr>
            <a:r>
              <a:rPr lang="en-US" sz="2993" spc="-14" dirty="0">
                <a:latin typeface="Calibri"/>
                <a:cs typeface="Calibri"/>
              </a:rPr>
              <a:t>Course Plan </a:t>
            </a:r>
            <a:r>
              <a:rPr sz="2993" spc="-4" dirty="0">
                <a:latin typeface="Calibri"/>
                <a:cs typeface="Calibri"/>
              </a:rPr>
              <a:t>(2)</a:t>
            </a:r>
            <a:endParaRPr sz="2993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6139" y="2183936"/>
            <a:ext cx="5596094" cy="3349106"/>
          </a:xfrm>
          <a:custGeom>
            <a:avLst/>
            <a:gdLst/>
            <a:ahLst/>
            <a:cxnLst/>
            <a:rect l="l" t="t" r="r" b="b"/>
            <a:pathLst>
              <a:path w="8228330" h="4924425">
                <a:moveTo>
                  <a:pt x="0" y="4924043"/>
                </a:moveTo>
                <a:lnTo>
                  <a:pt x="8228075" y="4924043"/>
                </a:lnTo>
                <a:lnTo>
                  <a:pt x="8228075" y="0"/>
                </a:lnTo>
                <a:lnTo>
                  <a:pt x="0" y="0"/>
                </a:lnTo>
                <a:lnTo>
                  <a:pt x="0" y="4924043"/>
                </a:lnTo>
                <a:close/>
              </a:path>
            </a:pathLst>
          </a:custGeom>
          <a:solidFill>
            <a:srgbClr val="EDEBE1"/>
          </a:solidFill>
        </p:spPr>
        <p:txBody>
          <a:bodyPr wrap="square" lIns="0" tIns="0" rIns="0" bIns="0" rtlCol="0"/>
          <a:lstStyle/>
          <a:p>
            <a:endParaRPr sz="1224"/>
          </a:p>
        </p:txBody>
      </p:sp>
      <p:sp>
        <p:nvSpPr>
          <p:cNvPr id="4" name="object 4"/>
          <p:cNvSpPr txBox="1"/>
          <p:nvPr/>
        </p:nvSpPr>
        <p:spPr>
          <a:xfrm>
            <a:off x="3350592" y="2133839"/>
            <a:ext cx="5407801" cy="3221909"/>
          </a:xfrm>
          <a:prstGeom prst="rect">
            <a:avLst/>
          </a:prstGeom>
        </p:spPr>
        <p:txBody>
          <a:bodyPr vert="horz" wrap="square" lIns="0" tIns="8637" rIns="0" bIns="0" rtlCol="0">
            <a:spAutoFit/>
          </a:bodyPr>
          <a:lstStyle/>
          <a:p>
            <a:pPr marL="241844" indent="-233207">
              <a:spcBef>
                <a:spcPts val="68"/>
              </a:spcBef>
              <a:buFont typeface="Arial"/>
              <a:buChar char="•"/>
              <a:tabLst>
                <a:tab pos="241412" algn="l"/>
                <a:tab pos="241844" algn="l"/>
              </a:tabLst>
            </a:pPr>
            <a:r>
              <a:rPr sz="2040" spc="-24" dirty="0">
                <a:solidFill>
                  <a:srgbClr val="001F60"/>
                </a:solidFill>
                <a:latin typeface="Calibri"/>
                <a:cs typeface="Calibri"/>
              </a:rPr>
              <a:t>Week </a:t>
            </a:r>
            <a:r>
              <a:rPr sz="2040" dirty="0">
                <a:solidFill>
                  <a:srgbClr val="001F60"/>
                </a:solidFill>
                <a:latin typeface="Calibri"/>
                <a:cs typeface="Calibri"/>
              </a:rPr>
              <a:t>8:</a:t>
            </a:r>
            <a:r>
              <a:rPr sz="2040" spc="11" dirty="0">
                <a:solidFill>
                  <a:srgbClr val="001F60"/>
                </a:solidFill>
                <a:latin typeface="Calibri"/>
                <a:cs typeface="Calibri"/>
              </a:rPr>
              <a:t> </a:t>
            </a:r>
            <a:r>
              <a:rPr sz="2040" spc="-4" dirty="0">
                <a:solidFill>
                  <a:srgbClr val="001F60"/>
                </a:solidFill>
                <a:latin typeface="Calibri"/>
                <a:cs typeface="Calibri"/>
              </a:rPr>
              <a:t>UTS</a:t>
            </a:r>
            <a:endParaRPr sz="2040" dirty="0">
              <a:latin typeface="Calibri"/>
              <a:cs typeface="Calibri"/>
            </a:endParaRPr>
          </a:p>
          <a:p>
            <a:pPr marL="241844" indent="-233207">
              <a:buFont typeface="Arial"/>
              <a:buChar char="•"/>
              <a:tabLst>
                <a:tab pos="241412" algn="l"/>
                <a:tab pos="241844" algn="l"/>
              </a:tabLst>
            </a:pPr>
            <a:r>
              <a:rPr sz="2040" spc="-24" dirty="0">
                <a:solidFill>
                  <a:srgbClr val="001F60"/>
                </a:solidFill>
                <a:latin typeface="Calibri"/>
                <a:cs typeface="Calibri"/>
              </a:rPr>
              <a:t>Week </a:t>
            </a:r>
            <a:r>
              <a:rPr sz="2040" dirty="0">
                <a:solidFill>
                  <a:srgbClr val="001F60"/>
                </a:solidFill>
                <a:latin typeface="Calibri"/>
                <a:cs typeface="Calibri"/>
              </a:rPr>
              <a:t>9-15: </a:t>
            </a:r>
            <a:r>
              <a:rPr sz="2040" spc="-7" dirty="0">
                <a:solidFill>
                  <a:srgbClr val="001F60"/>
                </a:solidFill>
                <a:latin typeface="Calibri"/>
                <a:cs typeface="Calibri"/>
              </a:rPr>
              <a:t>Second </a:t>
            </a:r>
            <a:r>
              <a:rPr sz="2040" spc="-4" dirty="0">
                <a:solidFill>
                  <a:srgbClr val="001F60"/>
                </a:solidFill>
                <a:latin typeface="Calibri"/>
                <a:cs typeface="Calibri"/>
              </a:rPr>
              <a:t>Half</a:t>
            </a:r>
            <a:endParaRPr sz="1768" dirty="0">
              <a:latin typeface="Calibri"/>
              <a:cs typeface="Calibri"/>
            </a:endParaRPr>
          </a:p>
          <a:p>
            <a:pPr marL="800100" lvl="1" indent="-457200">
              <a:buFont typeface="+mj-lt"/>
              <a:buAutoNum type="arabicPeriod" startAt="8"/>
            </a:pPr>
            <a:r>
              <a:rPr lang="id-ID" sz="2100" dirty="0"/>
              <a:t>Session</a:t>
            </a:r>
            <a:r>
              <a:rPr lang="en-ID" sz="2100" dirty="0"/>
              <a:t> and cookies</a:t>
            </a:r>
          </a:p>
          <a:p>
            <a:pPr marL="800100" lvl="1" indent="-457200">
              <a:buFont typeface="+mj-lt"/>
              <a:buAutoNum type="arabicPeriod" startAt="8"/>
            </a:pPr>
            <a:r>
              <a:rPr lang="en-ID" sz="2100" dirty="0" err="1"/>
              <a:t>Javascript</a:t>
            </a:r>
            <a:endParaRPr lang="en-ID" sz="2100" dirty="0"/>
          </a:p>
          <a:p>
            <a:pPr marL="800100" lvl="1" indent="-457200">
              <a:buFont typeface="+mj-lt"/>
              <a:buAutoNum type="arabicPeriod" startAt="8"/>
            </a:pPr>
            <a:r>
              <a:rPr lang="en-ID" sz="2100" dirty="0"/>
              <a:t>Function, array, and object in </a:t>
            </a:r>
            <a:r>
              <a:rPr lang="en-ID" sz="2100" dirty="0" err="1"/>
              <a:t>javascript</a:t>
            </a:r>
            <a:endParaRPr lang="en-ID" sz="2100" dirty="0"/>
          </a:p>
          <a:p>
            <a:pPr marL="800100" lvl="1" indent="-457200">
              <a:buFont typeface="+mj-lt"/>
              <a:buAutoNum type="arabicPeriod" startAt="8"/>
            </a:pPr>
            <a:r>
              <a:rPr lang="en-ID" sz="2100" dirty="0"/>
              <a:t>Validation Form</a:t>
            </a:r>
          </a:p>
          <a:p>
            <a:pPr marL="800100" lvl="1" indent="-457200">
              <a:buFont typeface="+mj-lt"/>
              <a:buAutoNum type="arabicPeriod" startAt="8"/>
            </a:pPr>
            <a:r>
              <a:rPr lang="en-ID" sz="2100" dirty="0"/>
              <a:t>AJAX</a:t>
            </a:r>
          </a:p>
          <a:p>
            <a:pPr marL="800100" lvl="1" indent="-457200">
              <a:buFont typeface="+mj-lt"/>
              <a:buAutoNum type="arabicPeriod" startAt="8"/>
            </a:pPr>
            <a:r>
              <a:rPr lang="id-ID" sz="2100" dirty="0"/>
              <a:t>CSS : </a:t>
            </a:r>
            <a:r>
              <a:rPr lang="en-US" sz="2100" dirty="0"/>
              <a:t> </a:t>
            </a:r>
            <a:r>
              <a:rPr lang="id-ID" sz="2100" dirty="0"/>
              <a:t>inline, internal, external</a:t>
            </a:r>
            <a:r>
              <a:rPr lang="en-US" sz="2100" dirty="0"/>
              <a:t>.</a:t>
            </a:r>
            <a:endParaRPr lang="id-ID" sz="2100" dirty="0"/>
          </a:p>
          <a:p>
            <a:pPr marL="800100" lvl="1" indent="-457200">
              <a:buFont typeface="+mj-lt"/>
              <a:buAutoNum type="arabicPeriod" startAt="8"/>
            </a:pPr>
            <a:r>
              <a:rPr lang="en-ID" sz="2100" dirty="0"/>
              <a:t>Final Project application</a:t>
            </a:r>
            <a:r>
              <a:rPr lang="en-US" sz="2100" dirty="0"/>
              <a:t> (make a </a:t>
            </a:r>
            <a:r>
              <a:rPr lang="en-US" sz="2100" dirty="0" err="1"/>
              <a:t>dinamyc</a:t>
            </a:r>
            <a:r>
              <a:rPr lang="en-US" sz="2100" dirty="0"/>
              <a:t> web)</a:t>
            </a:r>
            <a:endParaRPr lang="en-ID" sz="2100" dirty="0"/>
          </a:p>
        </p:txBody>
      </p:sp>
    </p:spTree>
    <p:extLst>
      <p:ext uri="{BB962C8B-B14F-4D97-AF65-F5344CB8AC3E}">
        <p14:creationId xmlns:p14="http://schemas.microsoft.com/office/powerpoint/2010/main" val="28594534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395</Words>
  <Application>Microsoft Office PowerPoint</Application>
  <PresentationFormat>Widescreen</PresentationFormat>
  <Paragraphs>90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Pemrograman  Web Dinamis</vt:lpstr>
      <vt:lpstr>Lecturer</vt:lpstr>
      <vt:lpstr>SCHEDULE</vt:lpstr>
      <vt:lpstr>Learning Contract</vt:lpstr>
      <vt:lpstr>Grade</vt:lpstr>
      <vt:lpstr>Learning Contract </vt:lpstr>
      <vt:lpstr>Pemrograman Web Dinamis</vt:lpstr>
      <vt:lpstr>Course Plan</vt:lpstr>
      <vt:lpstr>Course Plan (2)</vt:lpstr>
      <vt:lpstr>Referensi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 Web Dinamis</dc:title>
  <dc:creator>MARYAMFA</dc:creator>
  <cp:lastModifiedBy>MARYAMFA</cp:lastModifiedBy>
  <cp:revision>2</cp:revision>
  <dcterms:created xsi:type="dcterms:W3CDTF">2020-09-12T14:09:48Z</dcterms:created>
  <dcterms:modified xsi:type="dcterms:W3CDTF">2020-09-12T14:11:22Z</dcterms:modified>
</cp:coreProperties>
</file>