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4"/>
  </p:notesMasterIdLst>
  <p:sldIdLst>
    <p:sldId id="270" r:id="rId2"/>
    <p:sldId id="303" r:id="rId3"/>
    <p:sldId id="271" r:id="rId4"/>
    <p:sldId id="274" r:id="rId5"/>
    <p:sldId id="275" r:id="rId6"/>
    <p:sldId id="277" r:id="rId7"/>
    <p:sldId id="302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304" r:id="rId18"/>
    <p:sldId id="300" r:id="rId19"/>
    <p:sldId id="272" r:id="rId20"/>
    <p:sldId id="273" r:id="rId21"/>
    <p:sldId id="307" r:id="rId22"/>
    <p:sldId id="308" r:id="rId23"/>
    <p:sldId id="309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8" r:id="rId32"/>
    <p:sldId id="295" r:id="rId3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6442A-1AC1-49E8-BFD5-228E8FA15781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CED1C-990B-499B-BD0A-DBD9C42C212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696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151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783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379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255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24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8298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086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559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70202" y="455175"/>
            <a:ext cx="0" cy="1383126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3998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bg object 17"/>
          <p:cNvSpPr/>
          <p:nvPr/>
        </p:nvSpPr>
        <p:spPr>
          <a:xfrm>
            <a:off x="7633100" y="455175"/>
            <a:ext cx="102625" cy="108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bg object 18"/>
          <p:cNvSpPr/>
          <p:nvPr/>
        </p:nvSpPr>
        <p:spPr>
          <a:xfrm>
            <a:off x="7776787" y="455175"/>
            <a:ext cx="101344" cy="108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bg object 19"/>
          <p:cNvSpPr/>
          <p:nvPr/>
        </p:nvSpPr>
        <p:spPr>
          <a:xfrm>
            <a:off x="7920474" y="455175"/>
            <a:ext cx="98781" cy="108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bg object 20"/>
          <p:cNvSpPr/>
          <p:nvPr/>
        </p:nvSpPr>
        <p:spPr>
          <a:xfrm>
            <a:off x="7633100" y="607573"/>
            <a:ext cx="102625" cy="104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bg object 21"/>
          <p:cNvSpPr/>
          <p:nvPr/>
        </p:nvSpPr>
        <p:spPr>
          <a:xfrm>
            <a:off x="7776787" y="607573"/>
            <a:ext cx="101344" cy="104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bg object 22"/>
          <p:cNvSpPr/>
          <p:nvPr/>
        </p:nvSpPr>
        <p:spPr>
          <a:xfrm>
            <a:off x="7920474" y="607573"/>
            <a:ext cx="98781" cy="104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bg object 23"/>
          <p:cNvSpPr/>
          <p:nvPr/>
        </p:nvSpPr>
        <p:spPr>
          <a:xfrm>
            <a:off x="8064160" y="607573"/>
            <a:ext cx="98781" cy="104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bg object 24"/>
          <p:cNvSpPr/>
          <p:nvPr/>
        </p:nvSpPr>
        <p:spPr>
          <a:xfrm>
            <a:off x="7633100" y="759970"/>
            <a:ext cx="102625" cy="1047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bg object 25"/>
          <p:cNvSpPr/>
          <p:nvPr/>
        </p:nvSpPr>
        <p:spPr>
          <a:xfrm>
            <a:off x="7776787" y="759970"/>
            <a:ext cx="101344" cy="104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bg object 26"/>
          <p:cNvSpPr/>
          <p:nvPr/>
        </p:nvSpPr>
        <p:spPr>
          <a:xfrm>
            <a:off x="7920474" y="759970"/>
            <a:ext cx="98781" cy="104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bg object 27"/>
          <p:cNvSpPr/>
          <p:nvPr/>
        </p:nvSpPr>
        <p:spPr>
          <a:xfrm>
            <a:off x="8064160" y="759970"/>
            <a:ext cx="98781" cy="1047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bg object 28"/>
          <p:cNvSpPr/>
          <p:nvPr/>
        </p:nvSpPr>
        <p:spPr>
          <a:xfrm>
            <a:off x="8207847" y="759970"/>
            <a:ext cx="102636" cy="1047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bg object 29"/>
          <p:cNvSpPr/>
          <p:nvPr/>
        </p:nvSpPr>
        <p:spPr>
          <a:xfrm>
            <a:off x="7633100" y="912379"/>
            <a:ext cx="102625" cy="1088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bg object 30"/>
          <p:cNvSpPr/>
          <p:nvPr/>
        </p:nvSpPr>
        <p:spPr>
          <a:xfrm>
            <a:off x="7776787" y="912379"/>
            <a:ext cx="101344" cy="1088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bg object 31"/>
          <p:cNvSpPr/>
          <p:nvPr/>
        </p:nvSpPr>
        <p:spPr>
          <a:xfrm>
            <a:off x="7920474" y="912379"/>
            <a:ext cx="98781" cy="1088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bg object 32"/>
          <p:cNvSpPr/>
          <p:nvPr/>
        </p:nvSpPr>
        <p:spPr>
          <a:xfrm>
            <a:off x="8064160" y="912379"/>
            <a:ext cx="98781" cy="1088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bg object 33"/>
          <p:cNvSpPr/>
          <p:nvPr/>
        </p:nvSpPr>
        <p:spPr>
          <a:xfrm>
            <a:off x="7633100" y="1064776"/>
            <a:ext cx="102625" cy="1088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bg object 34"/>
          <p:cNvSpPr/>
          <p:nvPr/>
        </p:nvSpPr>
        <p:spPr>
          <a:xfrm>
            <a:off x="7776787" y="1064776"/>
            <a:ext cx="101344" cy="1088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bg object 35"/>
          <p:cNvSpPr/>
          <p:nvPr/>
        </p:nvSpPr>
        <p:spPr>
          <a:xfrm>
            <a:off x="7920474" y="1064776"/>
            <a:ext cx="98781" cy="108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6" name="bg object 36"/>
          <p:cNvSpPr/>
          <p:nvPr/>
        </p:nvSpPr>
        <p:spPr>
          <a:xfrm>
            <a:off x="8064160" y="1064776"/>
            <a:ext cx="98781" cy="1088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7" name="bg object 37"/>
          <p:cNvSpPr/>
          <p:nvPr/>
        </p:nvSpPr>
        <p:spPr>
          <a:xfrm>
            <a:off x="8207847" y="1064776"/>
            <a:ext cx="102636" cy="1088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8" name="bg object 38"/>
          <p:cNvSpPr/>
          <p:nvPr/>
        </p:nvSpPr>
        <p:spPr>
          <a:xfrm>
            <a:off x="7633100" y="1217173"/>
            <a:ext cx="102625" cy="10750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9" name="bg object 39"/>
          <p:cNvSpPr/>
          <p:nvPr/>
        </p:nvSpPr>
        <p:spPr>
          <a:xfrm>
            <a:off x="7776787" y="1217173"/>
            <a:ext cx="101344" cy="1075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359" y="1011019"/>
            <a:ext cx="6905283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0860">
              <a:spcBef>
                <a:spcPts val="43"/>
              </a:spcBef>
            </a:pPr>
            <a:r>
              <a:rPr lang="id-ID" spc="-38"/>
              <a:t>September </a:t>
            </a:r>
            <a:r>
              <a:rPr lang="id-ID" spc="-47"/>
              <a:t>23,</a:t>
            </a:r>
            <a:r>
              <a:rPr lang="id-ID" spc="-128"/>
              <a:t> </a:t>
            </a:r>
            <a:r>
              <a:rPr lang="id-ID" spc="-17"/>
              <a:t>2013</a:t>
            </a:r>
            <a:endParaRPr lang="id-ID" spc="-1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420816" marR="4344" indent="-410498">
              <a:spcBef>
                <a:spcPts val="43"/>
              </a:spcBef>
            </a:pPr>
            <a:r>
              <a:rPr lang="id-ID" spc="-56"/>
              <a:t>Tim</a:t>
            </a:r>
            <a:r>
              <a:rPr lang="id-ID" spc="-68"/>
              <a:t> </a:t>
            </a:r>
            <a:r>
              <a:rPr lang="id-ID" spc="-17"/>
              <a:t>Dosen</a:t>
            </a:r>
            <a:r>
              <a:rPr lang="id-ID" spc="-64"/>
              <a:t> </a:t>
            </a:r>
            <a:r>
              <a:rPr lang="id-ID" spc="-34"/>
              <a:t>Pemrograman</a:t>
            </a:r>
            <a:r>
              <a:rPr lang="id-ID" spc="-64"/>
              <a:t> </a:t>
            </a:r>
            <a:r>
              <a:rPr lang="id-ID" spc="-13"/>
              <a:t>Web</a:t>
            </a:r>
            <a:r>
              <a:rPr lang="id-ID" spc="-64"/>
              <a:t> </a:t>
            </a:r>
            <a:r>
              <a:rPr lang="id-ID" spc="-26"/>
              <a:t>II</a:t>
            </a:r>
            <a:r>
              <a:rPr lang="id-ID" spc="-68"/>
              <a:t> </a:t>
            </a:r>
            <a:r>
              <a:rPr lang="id-ID" spc="-17"/>
              <a:t>2013</a:t>
            </a:r>
            <a:r>
              <a:rPr lang="id-ID" spc="-64"/>
              <a:t> </a:t>
            </a:r>
            <a:r>
              <a:rPr lang="id-ID" spc="-231"/>
              <a:t>-­‐</a:t>
            </a:r>
            <a:r>
              <a:rPr lang="id-ID" spc="-227"/>
              <a:t> </a:t>
            </a:r>
            <a:r>
              <a:rPr lang="id-ID" spc="-17"/>
              <a:t>2014  </a:t>
            </a:r>
            <a:r>
              <a:rPr lang="id-ID" spc="-47"/>
              <a:t>Teknik </a:t>
            </a:r>
            <a:r>
              <a:rPr lang="id-ID" spc="-38"/>
              <a:t>Informatika</a:t>
            </a:r>
            <a:r>
              <a:rPr lang="id-ID" spc="-97"/>
              <a:t> </a:t>
            </a:r>
            <a:r>
              <a:rPr lang="id-ID" spc="-13"/>
              <a:t>UNPAS</a:t>
            </a:r>
            <a:endParaRPr lang="id-ID" spc="-13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55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2579">
              <a:spcBef>
                <a:spcPts val="43"/>
              </a:spcBef>
            </a:pPr>
            <a:fld id="{81D60167-4931-47E6-BA6A-407CBD079E47}" type="slidenum">
              <a:rPr lang="id-ID" spc="-17" smtClean="0"/>
              <a:pPr marL="32579">
                <a:spcBef>
                  <a:spcPts val="43"/>
                </a:spcBef>
              </a:pPr>
              <a:t>‹#›</a:t>
            </a:fld>
            <a:endParaRPr lang="id-ID" spc="-17" dirty="0"/>
          </a:p>
        </p:txBody>
      </p:sp>
    </p:spTree>
    <p:extLst>
      <p:ext uri="{BB962C8B-B14F-4D97-AF65-F5344CB8AC3E}">
        <p14:creationId xmlns:p14="http://schemas.microsoft.com/office/powerpoint/2010/main" val="33336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2001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576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1532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99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03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858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805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595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0606-AD53-477B-A567-1B78156577AC}" type="datetimeFigureOut">
              <a:rPr lang="id-ID" smtClean="0"/>
              <a:t>14/09/2020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E27EA9-1D2C-4C5B-9DD5-FD76FDC9B5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480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" TargetMode="External"/><Relationship Id="rId2" Type="http://schemas.openxmlformats.org/officeDocument/2006/relationships/hyperlink" Target="http://httpd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pachefriends.org/en/xampp.html" TargetMode="External"/><Relationship Id="rId4" Type="http://schemas.openxmlformats.org/officeDocument/2006/relationships/hyperlink" Target="http://dev.mysql.com/download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hyperlink" Target="http://www.apachefriends.org/en/xamp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hyperlink" Target="http://127.0.0.1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.com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 Ext" pitchFamily="34" charset="0"/>
              </a:rPr>
              <a:t>The Concept of Web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sz="2500" dirty="0"/>
              <a:t>Dynamic Web Programming</a:t>
            </a:r>
          </a:p>
          <a:p>
            <a:pPr algn="r"/>
            <a:r>
              <a:rPr lang="en-US" sz="2500" dirty="0"/>
              <a:t>Week 1</a:t>
            </a:r>
          </a:p>
          <a:p>
            <a:pPr algn="r"/>
            <a:endParaRPr lang="en-US" sz="2500" dirty="0"/>
          </a:p>
          <a:p>
            <a:pPr algn="r"/>
            <a:r>
              <a:rPr lang="en-US" sz="2500" dirty="0"/>
              <a:t>Semester 5</a:t>
            </a:r>
          </a:p>
        </p:txBody>
      </p:sp>
    </p:spTree>
    <p:extLst>
      <p:ext uri="{BB962C8B-B14F-4D97-AF65-F5344CB8AC3E}">
        <p14:creationId xmlns:p14="http://schemas.microsoft.com/office/powerpoint/2010/main" val="78045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2557496" cy="1118962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Static</a:t>
            </a:r>
            <a:r>
              <a:rPr spc="-81" dirty="0"/>
              <a:t> </a:t>
            </a:r>
            <a:r>
              <a:rPr dirty="0"/>
              <a:t>Website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96398" y="2317125"/>
            <a:ext cx="1671332" cy="1055035"/>
            <a:chOff x="3971899" y="2477973"/>
            <a:chExt cx="1954530" cy="1233805"/>
          </a:xfrm>
        </p:grpSpPr>
        <p:sp>
          <p:nvSpPr>
            <p:cNvPr id="4" name="object 4"/>
            <p:cNvSpPr/>
            <p:nvPr/>
          </p:nvSpPr>
          <p:spPr>
            <a:xfrm>
              <a:off x="3976662" y="2482735"/>
              <a:ext cx="1945005" cy="1224280"/>
            </a:xfrm>
            <a:custGeom>
              <a:avLst/>
              <a:gdLst/>
              <a:ahLst/>
              <a:cxnLst/>
              <a:rect l="l" t="t" r="r" b="b"/>
              <a:pathLst>
                <a:path w="1945004" h="1224279">
                  <a:moveTo>
                    <a:pt x="1944687" y="0"/>
                  </a:moveTo>
                  <a:lnTo>
                    <a:pt x="0" y="0"/>
                  </a:lnTo>
                  <a:lnTo>
                    <a:pt x="0" y="1223962"/>
                  </a:lnTo>
                  <a:lnTo>
                    <a:pt x="1944687" y="1223962"/>
                  </a:lnTo>
                  <a:lnTo>
                    <a:pt x="1944687" y="0"/>
                  </a:lnTo>
                  <a:close/>
                </a:path>
              </a:pathLst>
            </a:custGeom>
            <a:solidFill>
              <a:srgbClr val="FFD8FF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976662" y="2482735"/>
              <a:ext cx="1945005" cy="1224280"/>
            </a:xfrm>
            <a:custGeom>
              <a:avLst/>
              <a:gdLst/>
              <a:ahLst/>
              <a:cxnLst/>
              <a:rect l="l" t="t" r="r" b="b"/>
              <a:pathLst>
                <a:path w="1945004" h="1224279">
                  <a:moveTo>
                    <a:pt x="0" y="0"/>
                  </a:moveTo>
                  <a:lnTo>
                    <a:pt x="1944688" y="0"/>
                  </a:lnTo>
                  <a:lnTo>
                    <a:pt x="1944688" y="1223959"/>
                  </a:lnTo>
                  <a:lnTo>
                    <a:pt x="0" y="122395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00472" y="2321197"/>
            <a:ext cx="1663187" cy="291141"/>
          </a:xfrm>
          <a:prstGeom prst="rect">
            <a:avLst/>
          </a:prstGeom>
          <a:solidFill>
            <a:srgbClr val="FFD8FF"/>
          </a:solidFill>
          <a:ln w="9524">
            <a:solidFill>
              <a:srgbClr val="000000"/>
            </a:solidFill>
          </a:ln>
        </p:spPr>
        <p:txBody>
          <a:bodyPr vert="horz" wrap="square" lIns="0" tIns="53756" rIns="0" bIns="0" rtlCol="0">
            <a:spAutoFit/>
          </a:bodyPr>
          <a:lstStyle/>
          <a:p>
            <a:pPr marL="251404">
              <a:spcBef>
                <a:spcPts val="423"/>
              </a:spcBef>
            </a:pPr>
            <a:r>
              <a:rPr sz="1539" spc="-13" dirty="0">
                <a:latin typeface="Arial"/>
                <a:cs typeface="Arial"/>
              </a:rPr>
              <a:t>Web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browser</a:t>
            </a:r>
          </a:p>
        </p:txBody>
      </p:sp>
      <p:sp>
        <p:nvSpPr>
          <p:cNvPr id="7" name="object 7"/>
          <p:cNvSpPr/>
          <p:nvPr/>
        </p:nvSpPr>
        <p:spPr>
          <a:xfrm>
            <a:off x="3400471" y="4414434"/>
            <a:ext cx="1663187" cy="985532"/>
          </a:xfrm>
          <a:custGeom>
            <a:avLst/>
            <a:gdLst/>
            <a:ahLst/>
            <a:cxnLst/>
            <a:rect l="l" t="t" r="r" b="b"/>
            <a:pathLst>
              <a:path w="1945004" h="1152525">
                <a:moveTo>
                  <a:pt x="1944687" y="0"/>
                </a:moveTo>
                <a:lnTo>
                  <a:pt x="0" y="0"/>
                </a:lnTo>
                <a:lnTo>
                  <a:pt x="0" y="1152525"/>
                </a:lnTo>
                <a:lnTo>
                  <a:pt x="1944687" y="1152525"/>
                </a:lnTo>
                <a:lnTo>
                  <a:pt x="1944687" y="0"/>
                </a:lnTo>
                <a:close/>
              </a:path>
            </a:pathLst>
          </a:custGeom>
          <a:solidFill>
            <a:srgbClr val="D5D200"/>
          </a:solidFill>
        </p:spPr>
        <p:txBody>
          <a:bodyPr wrap="square" lIns="0" tIns="0" rIns="0" bIns="0" rtlCol="0"/>
          <a:lstStyle/>
          <a:p>
            <a:endParaRPr sz="1539" dirty="0"/>
          </a:p>
        </p:txBody>
      </p:sp>
      <p:sp>
        <p:nvSpPr>
          <p:cNvPr id="8" name="object 8"/>
          <p:cNvSpPr txBox="1"/>
          <p:nvPr/>
        </p:nvSpPr>
        <p:spPr>
          <a:xfrm>
            <a:off x="3400472" y="4414434"/>
            <a:ext cx="1663187" cy="31396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vert="horz" wrap="square" lIns="0" tIns="95024" rIns="0" bIns="0" rtlCol="0">
            <a:spAutoFit/>
          </a:bodyPr>
          <a:lstStyle/>
          <a:p>
            <a:pPr marL="327422">
              <a:lnSpc>
                <a:spcPts val="1676"/>
              </a:lnSpc>
              <a:spcBef>
                <a:spcPts val="748"/>
              </a:spcBef>
            </a:pPr>
            <a:r>
              <a:rPr sz="1539" spc="-13" dirty="0">
                <a:latin typeface="Arial"/>
                <a:cs typeface="Arial"/>
              </a:rPr>
              <a:t>Web </a:t>
            </a:r>
            <a:r>
              <a:rPr sz="1539" dirty="0">
                <a:latin typeface="Arial"/>
                <a:cs typeface="Arial"/>
              </a:rPr>
              <a:t>server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00472" y="4722582"/>
            <a:ext cx="1663187" cy="569609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vert="horz" wrap="square" lIns="0" tIns="26064" rIns="0" bIns="0" rtlCol="0">
            <a:spAutoFit/>
          </a:bodyPr>
          <a:lstStyle/>
          <a:p>
            <a:pPr algn="ctr">
              <a:spcBef>
                <a:spcPts val="205"/>
              </a:spcBef>
            </a:pPr>
            <a:r>
              <a:rPr sz="1197" spc="-4" dirty="0">
                <a:latin typeface="Arial"/>
                <a:cs typeface="Arial"/>
              </a:rPr>
              <a:t>&lt;HTML&gt;</a:t>
            </a:r>
            <a:endParaRPr sz="1197" dirty="0">
              <a:latin typeface="Arial"/>
              <a:cs typeface="Arial"/>
            </a:endParaRPr>
          </a:p>
          <a:p>
            <a:pPr marR="3258" algn="ctr">
              <a:lnSpc>
                <a:spcPts val="1402"/>
              </a:lnSpc>
              <a:spcBef>
                <a:spcPts val="17"/>
              </a:spcBef>
            </a:pPr>
            <a:r>
              <a:rPr sz="1197" dirty="0">
                <a:latin typeface="Arial"/>
                <a:cs typeface="Arial"/>
              </a:rPr>
              <a:t>…..</a:t>
            </a:r>
          </a:p>
          <a:p>
            <a:pPr algn="ctr">
              <a:lnSpc>
                <a:spcPts val="1402"/>
              </a:lnSpc>
            </a:pPr>
            <a:r>
              <a:rPr sz="1197" spc="-4" dirty="0">
                <a:latin typeface="Arial"/>
                <a:cs typeface="Arial"/>
              </a:rPr>
              <a:t>&lt;/HTML</a:t>
            </a:r>
            <a:endParaRPr sz="1197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00472" y="2627987"/>
            <a:ext cx="1663187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688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 dirty="0"/>
          </a:p>
        </p:txBody>
      </p:sp>
      <p:grpSp>
        <p:nvGrpSpPr>
          <p:cNvPr id="11" name="object 11"/>
          <p:cNvGrpSpPr/>
          <p:nvPr/>
        </p:nvGrpSpPr>
        <p:grpSpPr>
          <a:xfrm>
            <a:off x="2473311" y="2686359"/>
            <a:ext cx="561998" cy="2040567"/>
            <a:chOff x="2892399" y="2909773"/>
            <a:chExt cx="657225" cy="2386330"/>
          </a:xfrm>
        </p:grpSpPr>
        <p:sp>
          <p:nvSpPr>
            <p:cNvPr id="12" name="object 12"/>
            <p:cNvSpPr/>
            <p:nvPr/>
          </p:nvSpPr>
          <p:spPr>
            <a:xfrm>
              <a:off x="2897162" y="2914535"/>
              <a:ext cx="647700" cy="2376805"/>
            </a:xfrm>
            <a:custGeom>
              <a:avLst/>
              <a:gdLst/>
              <a:ahLst/>
              <a:cxnLst/>
              <a:rect l="l" t="t" r="r" b="b"/>
              <a:pathLst>
                <a:path w="647700" h="2376804">
                  <a:moveTo>
                    <a:pt x="485775" y="0"/>
                  </a:moveTo>
                  <a:lnTo>
                    <a:pt x="161925" y="0"/>
                  </a:lnTo>
                  <a:lnTo>
                    <a:pt x="161925" y="1782368"/>
                  </a:lnTo>
                  <a:lnTo>
                    <a:pt x="0" y="1782368"/>
                  </a:lnTo>
                  <a:lnTo>
                    <a:pt x="323850" y="2376487"/>
                  </a:lnTo>
                  <a:lnTo>
                    <a:pt x="647700" y="1782368"/>
                  </a:lnTo>
                  <a:lnTo>
                    <a:pt x="485775" y="1782368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97162" y="2914535"/>
              <a:ext cx="647700" cy="2376805"/>
            </a:xfrm>
            <a:custGeom>
              <a:avLst/>
              <a:gdLst/>
              <a:ahLst/>
              <a:cxnLst/>
              <a:rect l="l" t="t" r="r" b="b"/>
              <a:pathLst>
                <a:path w="647700" h="2376804">
                  <a:moveTo>
                    <a:pt x="0" y="1782368"/>
                  </a:moveTo>
                  <a:lnTo>
                    <a:pt x="161924" y="1782368"/>
                  </a:lnTo>
                  <a:lnTo>
                    <a:pt x="161924" y="0"/>
                  </a:lnTo>
                  <a:lnTo>
                    <a:pt x="485774" y="0"/>
                  </a:lnTo>
                  <a:lnTo>
                    <a:pt x="485774" y="1782368"/>
                  </a:lnTo>
                  <a:lnTo>
                    <a:pt x="647699" y="1782368"/>
                  </a:lnTo>
                  <a:lnTo>
                    <a:pt x="323849" y="2376488"/>
                  </a:lnTo>
                  <a:lnTo>
                    <a:pt x="0" y="178236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489637" y="2747445"/>
            <a:ext cx="561998" cy="2040567"/>
            <a:chOff x="6419825" y="2981209"/>
            <a:chExt cx="657225" cy="2386330"/>
          </a:xfrm>
        </p:grpSpPr>
        <p:sp>
          <p:nvSpPr>
            <p:cNvPr id="15" name="object 15"/>
            <p:cNvSpPr/>
            <p:nvPr/>
          </p:nvSpPr>
          <p:spPr>
            <a:xfrm>
              <a:off x="6424587" y="2985973"/>
              <a:ext cx="647700" cy="2376805"/>
            </a:xfrm>
            <a:custGeom>
              <a:avLst/>
              <a:gdLst/>
              <a:ahLst/>
              <a:cxnLst/>
              <a:rect l="l" t="t" r="r" b="b"/>
              <a:pathLst>
                <a:path w="647700" h="2376804">
                  <a:moveTo>
                    <a:pt x="323850" y="0"/>
                  </a:moveTo>
                  <a:lnTo>
                    <a:pt x="0" y="594118"/>
                  </a:lnTo>
                  <a:lnTo>
                    <a:pt x="161925" y="594118"/>
                  </a:lnTo>
                  <a:lnTo>
                    <a:pt x="161925" y="2376487"/>
                  </a:lnTo>
                  <a:lnTo>
                    <a:pt x="485775" y="2376487"/>
                  </a:lnTo>
                  <a:lnTo>
                    <a:pt x="485775" y="594118"/>
                  </a:lnTo>
                  <a:lnTo>
                    <a:pt x="647700" y="594118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007600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4587" y="2985972"/>
              <a:ext cx="647700" cy="2376805"/>
            </a:xfrm>
            <a:custGeom>
              <a:avLst/>
              <a:gdLst/>
              <a:ahLst/>
              <a:cxnLst/>
              <a:rect l="l" t="t" r="r" b="b"/>
              <a:pathLst>
                <a:path w="647700" h="2376804">
                  <a:moveTo>
                    <a:pt x="647699" y="594119"/>
                  </a:moveTo>
                  <a:lnTo>
                    <a:pt x="485774" y="594119"/>
                  </a:lnTo>
                  <a:lnTo>
                    <a:pt x="485774" y="2376488"/>
                  </a:lnTo>
                  <a:lnTo>
                    <a:pt x="161924" y="2376488"/>
                  </a:lnTo>
                  <a:lnTo>
                    <a:pt x="161924" y="594119"/>
                  </a:lnTo>
                  <a:lnTo>
                    <a:pt x="0" y="594119"/>
                  </a:lnTo>
                  <a:lnTo>
                    <a:pt x="323849" y="0"/>
                  </a:lnTo>
                  <a:lnTo>
                    <a:pt x="647699" y="59411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43800" y="3272519"/>
            <a:ext cx="673854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request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9">
              <a:spcBef>
                <a:spcPts val="43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10</a:t>
            </a:fld>
            <a:endParaRPr spc="-17" dirty="0"/>
          </a:p>
        </p:txBody>
      </p:sp>
      <p:sp>
        <p:nvSpPr>
          <p:cNvPr id="18" name="object 18"/>
          <p:cNvSpPr txBox="1"/>
          <p:nvPr/>
        </p:nvSpPr>
        <p:spPr>
          <a:xfrm>
            <a:off x="6040231" y="3518224"/>
            <a:ext cx="826434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9" y="1150776"/>
            <a:ext cx="3103204" cy="1118962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Dynamic</a:t>
            </a:r>
            <a:r>
              <a:rPr spc="-60" dirty="0"/>
              <a:t> </a:t>
            </a:r>
            <a:r>
              <a:rPr spc="-4" dirty="0"/>
              <a:t>Website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88693" y="2808533"/>
            <a:ext cx="4133805" cy="1178295"/>
            <a:chOff x="2676499" y="3052648"/>
            <a:chExt cx="4834255" cy="1377950"/>
          </a:xfrm>
        </p:grpSpPr>
        <p:sp>
          <p:nvSpPr>
            <p:cNvPr id="4" name="object 4"/>
            <p:cNvSpPr/>
            <p:nvPr/>
          </p:nvSpPr>
          <p:spPr>
            <a:xfrm>
              <a:off x="2681262" y="3057410"/>
              <a:ext cx="4824730" cy="1368425"/>
            </a:xfrm>
            <a:custGeom>
              <a:avLst/>
              <a:gdLst/>
              <a:ahLst/>
              <a:cxnLst/>
              <a:rect l="l" t="t" r="r" b="b"/>
              <a:pathLst>
                <a:path w="4824730" h="1368425">
                  <a:moveTo>
                    <a:pt x="4824412" y="0"/>
                  </a:moveTo>
                  <a:lnTo>
                    <a:pt x="0" y="0"/>
                  </a:lnTo>
                  <a:lnTo>
                    <a:pt x="0" y="1368425"/>
                  </a:lnTo>
                  <a:lnTo>
                    <a:pt x="4824412" y="1368425"/>
                  </a:lnTo>
                  <a:lnTo>
                    <a:pt x="4824412" y="0"/>
                  </a:lnTo>
                  <a:close/>
                </a:path>
              </a:pathLst>
            </a:custGeom>
            <a:solidFill>
              <a:srgbClr val="D5D200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2681261" y="3057410"/>
              <a:ext cx="4824730" cy="1368425"/>
            </a:xfrm>
            <a:custGeom>
              <a:avLst/>
              <a:gdLst/>
              <a:ahLst/>
              <a:cxnLst/>
              <a:rect l="l" t="t" r="r" b="b"/>
              <a:pathLst>
                <a:path w="4824730" h="1368425">
                  <a:moveTo>
                    <a:pt x="0" y="0"/>
                  </a:moveTo>
                  <a:lnTo>
                    <a:pt x="4824406" y="0"/>
                  </a:lnTo>
                  <a:lnTo>
                    <a:pt x="4824406" y="1368428"/>
                  </a:lnTo>
                  <a:lnTo>
                    <a:pt x="0" y="136842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92765" y="2812605"/>
            <a:ext cx="4125660" cy="307590"/>
          </a:xfrm>
          <a:prstGeom prst="rect">
            <a:avLst/>
          </a:prstGeom>
          <a:solidFill>
            <a:srgbClr val="D5D200"/>
          </a:solidFill>
          <a:ln w="9524">
            <a:solidFill>
              <a:srgbClr val="000000"/>
            </a:solidFill>
          </a:ln>
        </p:spPr>
        <p:txBody>
          <a:bodyPr vert="horz" wrap="square" lIns="0" tIns="70046" rIns="0" bIns="0" rtlCol="0">
            <a:spAutoFit/>
          </a:bodyPr>
          <a:lstStyle/>
          <a:p>
            <a:pPr marL="2172" algn="ctr">
              <a:spcBef>
                <a:spcPts val="552"/>
              </a:spcBef>
            </a:pPr>
            <a:r>
              <a:rPr sz="1539" spc="-13" dirty="0">
                <a:latin typeface="Arial"/>
                <a:cs typeface="Arial"/>
              </a:rPr>
              <a:t>Web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server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54235" y="3339037"/>
            <a:ext cx="602722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>
              <a:spcBef>
                <a:spcPts val="86"/>
              </a:spcBef>
            </a:pPr>
            <a:r>
              <a:rPr sz="1197" dirty="0">
                <a:latin typeface="Arial"/>
                <a:cs typeface="Arial"/>
              </a:rPr>
              <a:t>&lt;H</a:t>
            </a:r>
            <a:r>
              <a:rPr sz="1197" spc="-4" dirty="0">
                <a:latin typeface="Arial"/>
                <a:cs typeface="Arial"/>
              </a:rPr>
              <a:t>T</a:t>
            </a:r>
            <a:r>
              <a:rPr sz="1197" dirty="0">
                <a:latin typeface="Arial"/>
                <a:cs typeface="Arial"/>
              </a:rPr>
              <a:t>ML&gt;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86814" y="3548916"/>
            <a:ext cx="545165" cy="35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1"/>
              </a:lnSpc>
            </a:pPr>
            <a:r>
              <a:rPr sz="1197" dirty="0">
                <a:latin typeface="Arial"/>
                <a:cs typeface="Arial"/>
              </a:rPr>
              <a:t>…..</a:t>
            </a:r>
          </a:p>
          <a:p>
            <a:pPr algn="ctr">
              <a:spcBef>
                <a:spcPts val="17"/>
              </a:spcBef>
            </a:pPr>
            <a:r>
              <a:rPr sz="1197" dirty="0">
                <a:latin typeface="Arial"/>
                <a:cs typeface="Arial"/>
              </a:rPr>
              <a:t>&lt;</a:t>
            </a:r>
            <a:r>
              <a:rPr sz="1197" spc="-4" dirty="0">
                <a:latin typeface="Arial"/>
                <a:cs typeface="Arial"/>
              </a:rPr>
              <a:t>/</a:t>
            </a:r>
            <a:r>
              <a:rPr sz="1197" dirty="0">
                <a:latin typeface="Arial"/>
                <a:cs typeface="Arial"/>
              </a:rPr>
              <a:t>H</a:t>
            </a:r>
            <a:r>
              <a:rPr sz="1197" spc="-4" dirty="0">
                <a:latin typeface="Arial"/>
                <a:cs typeface="Arial"/>
              </a:rPr>
              <a:t>T</a:t>
            </a:r>
            <a:r>
              <a:rPr sz="1197" dirty="0">
                <a:latin typeface="Arial"/>
                <a:cs typeface="Arial"/>
              </a:rPr>
              <a:t>ML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519929" y="1885445"/>
            <a:ext cx="1671332" cy="748244"/>
            <a:chOff x="4116361" y="1973148"/>
            <a:chExt cx="1954530" cy="875030"/>
          </a:xfrm>
        </p:grpSpPr>
        <p:sp>
          <p:nvSpPr>
            <p:cNvPr id="10" name="object 10"/>
            <p:cNvSpPr/>
            <p:nvPr/>
          </p:nvSpPr>
          <p:spPr>
            <a:xfrm>
              <a:off x="4121124" y="1977910"/>
              <a:ext cx="1945005" cy="865505"/>
            </a:xfrm>
            <a:custGeom>
              <a:avLst/>
              <a:gdLst/>
              <a:ahLst/>
              <a:cxnLst/>
              <a:rect l="l" t="t" r="r" b="b"/>
              <a:pathLst>
                <a:path w="1945004" h="865505">
                  <a:moveTo>
                    <a:pt x="1944687" y="0"/>
                  </a:moveTo>
                  <a:lnTo>
                    <a:pt x="0" y="0"/>
                  </a:lnTo>
                  <a:lnTo>
                    <a:pt x="0" y="865187"/>
                  </a:lnTo>
                  <a:lnTo>
                    <a:pt x="1944687" y="865187"/>
                  </a:lnTo>
                  <a:lnTo>
                    <a:pt x="1944687" y="0"/>
                  </a:lnTo>
                  <a:close/>
                </a:path>
              </a:pathLst>
            </a:custGeom>
            <a:solidFill>
              <a:srgbClr val="FFD8FF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1124" y="1977910"/>
              <a:ext cx="1945005" cy="865505"/>
            </a:xfrm>
            <a:custGeom>
              <a:avLst/>
              <a:gdLst/>
              <a:ahLst/>
              <a:cxnLst/>
              <a:rect l="l" t="t" r="r" b="b"/>
              <a:pathLst>
                <a:path w="1945004" h="865505">
                  <a:moveTo>
                    <a:pt x="0" y="0"/>
                  </a:moveTo>
                  <a:lnTo>
                    <a:pt x="1944688" y="0"/>
                  </a:lnTo>
                  <a:lnTo>
                    <a:pt x="1944688" y="865187"/>
                  </a:lnTo>
                  <a:lnTo>
                    <a:pt x="0" y="86518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24002" y="1889517"/>
            <a:ext cx="1663187" cy="223278"/>
          </a:xfrm>
          <a:prstGeom prst="rect">
            <a:avLst/>
          </a:prstGeom>
          <a:solidFill>
            <a:srgbClr val="FFD8FF"/>
          </a:solidFill>
          <a:ln w="9524">
            <a:solidFill>
              <a:srgbClr val="000000"/>
            </a:solidFill>
          </a:ln>
        </p:spPr>
        <p:txBody>
          <a:bodyPr vert="horz" wrap="square" lIns="0" tIns="17919" rIns="0" bIns="0" rtlCol="0">
            <a:spAutoFit/>
          </a:bodyPr>
          <a:lstStyle/>
          <a:p>
            <a:pPr marL="251947">
              <a:lnSpc>
                <a:spcPts val="1573"/>
              </a:lnSpc>
              <a:spcBef>
                <a:spcPts val="141"/>
              </a:spcBef>
            </a:pPr>
            <a:r>
              <a:rPr sz="1539" spc="-13" dirty="0">
                <a:latin typeface="Arial"/>
                <a:cs typeface="Arial"/>
              </a:rPr>
              <a:t>Web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browser</a:t>
            </a:r>
          </a:p>
        </p:txBody>
      </p:sp>
      <p:sp>
        <p:nvSpPr>
          <p:cNvPr id="13" name="object 13"/>
          <p:cNvSpPr/>
          <p:nvPr/>
        </p:nvSpPr>
        <p:spPr>
          <a:xfrm>
            <a:off x="3524002" y="2107344"/>
            <a:ext cx="1663187" cy="0"/>
          </a:xfrm>
          <a:custGeom>
            <a:avLst/>
            <a:gdLst/>
            <a:ahLst/>
            <a:cxnLst/>
            <a:rect l="l" t="t" r="r" b="b"/>
            <a:pathLst>
              <a:path w="1945004">
                <a:moveTo>
                  <a:pt x="0" y="0"/>
                </a:moveTo>
                <a:lnTo>
                  <a:pt x="1944688" y="1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 dirty="0"/>
          </a:p>
        </p:txBody>
      </p:sp>
      <p:grpSp>
        <p:nvGrpSpPr>
          <p:cNvPr id="14" name="object 14"/>
          <p:cNvGrpSpPr/>
          <p:nvPr/>
        </p:nvGrpSpPr>
        <p:grpSpPr>
          <a:xfrm>
            <a:off x="2292765" y="2186806"/>
            <a:ext cx="4629014" cy="3161847"/>
            <a:chOff x="2681261" y="2325573"/>
            <a:chExt cx="5413375" cy="3697604"/>
          </a:xfrm>
        </p:grpSpPr>
        <p:sp>
          <p:nvSpPr>
            <p:cNvPr id="15" name="object 15"/>
            <p:cNvSpPr/>
            <p:nvPr/>
          </p:nvSpPr>
          <p:spPr>
            <a:xfrm>
              <a:off x="2681261" y="3489210"/>
              <a:ext cx="4826000" cy="0"/>
            </a:xfrm>
            <a:custGeom>
              <a:avLst/>
              <a:gdLst/>
              <a:ahLst/>
              <a:cxnLst/>
              <a:rect l="l" t="t" r="r" b="b"/>
              <a:pathLst>
                <a:path w="4826000">
                  <a:moveTo>
                    <a:pt x="0" y="0"/>
                  </a:moveTo>
                  <a:lnTo>
                    <a:pt x="4825996" y="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5674" y="2338273"/>
              <a:ext cx="576580" cy="3672204"/>
            </a:xfrm>
            <a:custGeom>
              <a:avLst/>
              <a:gdLst/>
              <a:ahLst/>
              <a:cxnLst/>
              <a:rect l="l" t="t" r="r" b="b"/>
              <a:pathLst>
                <a:path w="576579" h="3672204">
                  <a:moveTo>
                    <a:pt x="0" y="0"/>
                  </a:moveTo>
                  <a:lnTo>
                    <a:pt x="46736" y="4004"/>
                  </a:lnTo>
                  <a:lnTo>
                    <a:pt x="91071" y="15599"/>
                  </a:lnTo>
                  <a:lnTo>
                    <a:pt x="132412" y="34153"/>
                  </a:lnTo>
                  <a:lnTo>
                    <a:pt x="170166" y="59038"/>
                  </a:lnTo>
                  <a:lnTo>
                    <a:pt x="203739" y="89622"/>
                  </a:lnTo>
                  <a:lnTo>
                    <a:pt x="232538" y="125275"/>
                  </a:lnTo>
                  <a:lnTo>
                    <a:pt x="255970" y="165369"/>
                  </a:lnTo>
                  <a:lnTo>
                    <a:pt x="273441" y="209272"/>
                  </a:lnTo>
                  <a:lnTo>
                    <a:pt x="284359" y="256355"/>
                  </a:lnTo>
                  <a:lnTo>
                    <a:pt x="288131" y="305988"/>
                  </a:lnTo>
                  <a:lnTo>
                    <a:pt x="288131" y="1529949"/>
                  </a:lnTo>
                  <a:lnTo>
                    <a:pt x="291902" y="1579583"/>
                  </a:lnTo>
                  <a:lnTo>
                    <a:pt x="302820" y="1626667"/>
                  </a:lnTo>
                  <a:lnTo>
                    <a:pt x="320291" y="1670571"/>
                  </a:lnTo>
                  <a:lnTo>
                    <a:pt x="343723" y="1710665"/>
                  </a:lnTo>
                  <a:lnTo>
                    <a:pt x="372522" y="1746318"/>
                  </a:lnTo>
                  <a:lnTo>
                    <a:pt x="406095" y="1776902"/>
                  </a:lnTo>
                  <a:lnTo>
                    <a:pt x="443849" y="1801785"/>
                  </a:lnTo>
                  <a:lnTo>
                    <a:pt x="485190" y="1820339"/>
                  </a:lnTo>
                  <a:lnTo>
                    <a:pt x="529525" y="1831934"/>
                  </a:lnTo>
                  <a:lnTo>
                    <a:pt x="576261" y="1835938"/>
                  </a:lnTo>
                  <a:lnTo>
                    <a:pt x="529525" y="1839943"/>
                  </a:lnTo>
                  <a:lnTo>
                    <a:pt x="485190" y="1851538"/>
                  </a:lnTo>
                  <a:lnTo>
                    <a:pt x="443849" y="1870093"/>
                  </a:lnTo>
                  <a:lnTo>
                    <a:pt x="406095" y="1894978"/>
                  </a:lnTo>
                  <a:lnTo>
                    <a:pt x="372522" y="1925562"/>
                  </a:lnTo>
                  <a:lnTo>
                    <a:pt x="343723" y="1961216"/>
                  </a:lnTo>
                  <a:lnTo>
                    <a:pt x="320291" y="2001310"/>
                  </a:lnTo>
                  <a:lnTo>
                    <a:pt x="302820" y="2045213"/>
                  </a:lnTo>
                  <a:lnTo>
                    <a:pt x="291902" y="2092296"/>
                  </a:lnTo>
                  <a:lnTo>
                    <a:pt x="288131" y="2141928"/>
                  </a:lnTo>
                  <a:lnTo>
                    <a:pt x="288131" y="3365897"/>
                  </a:lnTo>
                  <a:lnTo>
                    <a:pt x="284359" y="3415529"/>
                  </a:lnTo>
                  <a:lnTo>
                    <a:pt x="273441" y="3462612"/>
                  </a:lnTo>
                  <a:lnTo>
                    <a:pt x="255970" y="3506516"/>
                  </a:lnTo>
                  <a:lnTo>
                    <a:pt x="232538" y="3546609"/>
                  </a:lnTo>
                  <a:lnTo>
                    <a:pt x="203739" y="3582263"/>
                  </a:lnTo>
                  <a:lnTo>
                    <a:pt x="170166" y="3612848"/>
                  </a:lnTo>
                  <a:lnTo>
                    <a:pt x="132412" y="3637732"/>
                  </a:lnTo>
                  <a:lnTo>
                    <a:pt x="91071" y="3656287"/>
                  </a:lnTo>
                  <a:lnTo>
                    <a:pt x="46736" y="3667882"/>
                  </a:lnTo>
                  <a:lnTo>
                    <a:pt x="0" y="3671887"/>
                  </a:lnTo>
                </a:path>
              </a:pathLst>
            </a:custGeom>
            <a:ln w="253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00914" y="3613520"/>
            <a:ext cx="3448005" cy="242891"/>
          </a:xfrm>
          <a:prstGeom prst="rect">
            <a:avLst/>
          </a:prstGeom>
          <a:solidFill>
            <a:srgbClr val="007600"/>
          </a:solidFill>
          <a:ln w="9524">
            <a:solidFill>
              <a:srgbClr val="000000"/>
            </a:solidFill>
          </a:ln>
        </p:spPr>
        <p:txBody>
          <a:bodyPr vert="horz" wrap="square" lIns="0" tIns="5973" rIns="0" bIns="0" rtlCol="0">
            <a:spAutoFit/>
          </a:bodyPr>
          <a:lstStyle/>
          <a:p>
            <a:pPr marL="936112">
              <a:spcBef>
                <a:spcPts val="47"/>
              </a:spcBef>
            </a:pPr>
            <a:r>
              <a:rPr sz="1539" spc="-4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539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0914" y="4104928"/>
            <a:ext cx="1170150" cy="273596"/>
          </a:xfrm>
          <a:prstGeom prst="rect">
            <a:avLst/>
          </a:prstGeom>
          <a:solidFill>
            <a:srgbClr val="007600"/>
          </a:solidFill>
          <a:ln w="9524">
            <a:solidFill>
              <a:srgbClr val="000000"/>
            </a:solidFill>
          </a:ln>
        </p:spPr>
        <p:txBody>
          <a:bodyPr vert="horz" wrap="square" lIns="0" tIns="36381" rIns="0" bIns="0" rtlCol="0">
            <a:spAutoFit/>
          </a:bodyPr>
          <a:lstStyle/>
          <a:p>
            <a:pPr marL="338825">
              <a:spcBef>
                <a:spcPts val="286"/>
              </a:spcBef>
            </a:pPr>
            <a:r>
              <a:rPr sz="1539" dirty="0">
                <a:solidFill>
                  <a:srgbClr val="FFFFFF"/>
                </a:solidFill>
                <a:latin typeface="Arial"/>
                <a:cs typeface="Arial"/>
              </a:rPr>
              <a:t>query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8769" y="4104928"/>
            <a:ext cx="1170150" cy="273596"/>
          </a:xfrm>
          <a:prstGeom prst="rect">
            <a:avLst/>
          </a:prstGeom>
          <a:solidFill>
            <a:srgbClr val="007600"/>
          </a:solidFill>
          <a:ln w="9524">
            <a:solidFill>
              <a:srgbClr val="000000"/>
            </a:solidFill>
          </a:ln>
        </p:spPr>
        <p:txBody>
          <a:bodyPr vert="horz" wrap="square" lIns="0" tIns="36381" rIns="0" bIns="0" rtlCol="0">
            <a:spAutoFit/>
          </a:bodyPr>
          <a:lstStyle/>
          <a:p>
            <a:pPr marL="110769">
              <a:spcBef>
                <a:spcPts val="286"/>
              </a:spcBef>
            </a:pPr>
            <a:r>
              <a:rPr sz="1539" dirty="0">
                <a:solidFill>
                  <a:srgbClr val="FFFFFF"/>
                </a:solidFill>
                <a:latin typeface="Arial"/>
                <a:cs typeface="Arial"/>
              </a:rPr>
              <a:t>Record</a:t>
            </a:r>
            <a:r>
              <a:rPr sz="1539" spc="-3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39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0914" y="4535250"/>
            <a:ext cx="3448005" cy="242891"/>
          </a:xfrm>
          <a:prstGeom prst="rect">
            <a:avLst/>
          </a:prstGeom>
          <a:solidFill>
            <a:srgbClr val="007600"/>
          </a:solidFill>
          <a:ln w="9524">
            <a:solidFill>
              <a:srgbClr val="000000"/>
            </a:solidFill>
          </a:ln>
        </p:spPr>
        <p:txBody>
          <a:bodyPr vert="horz" wrap="square" lIns="0" tIns="5973" rIns="0" bIns="0" rtlCol="0">
            <a:spAutoFit/>
          </a:bodyPr>
          <a:lstStyle/>
          <a:p>
            <a:pPr marL="936112">
              <a:spcBef>
                <a:spcPts val="47"/>
              </a:spcBef>
            </a:pPr>
            <a:r>
              <a:rPr sz="1539" spc="-4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1539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endParaRPr sz="1539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954323" y="4905843"/>
            <a:ext cx="924717" cy="740099"/>
            <a:chOff x="4624361" y="5505335"/>
            <a:chExt cx="1081405" cy="865505"/>
          </a:xfrm>
        </p:grpSpPr>
        <p:sp>
          <p:nvSpPr>
            <p:cNvPr id="22" name="object 22"/>
            <p:cNvSpPr/>
            <p:nvPr/>
          </p:nvSpPr>
          <p:spPr>
            <a:xfrm>
              <a:off x="4624361" y="5613488"/>
              <a:ext cx="1081405" cy="757555"/>
            </a:xfrm>
            <a:custGeom>
              <a:avLst/>
              <a:gdLst/>
              <a:ahLst/>
              <a:cxnLst/>
              <a:rect l="l" t="t" r="r" b="b"/>
              <a:pathLst>
                <a:path w="1081404" h="757554">
                  <a:moveTo>
                    <a:pt x="1081087" y="0"/>
                  </a:moveTo>
                  <a:lnTo>
                    <a:pt x="1038608" y="42094"/>
                  </a:lnTo>
                  <a:lnTo>
                    <a:pt x="968457" y="66083"/>
                  </a:lnTo>
                  <a:lnTo>
                    <a:pt x="922764" y="76468"/>
                  </a:lnTo>
                  <a:lnTo>
                    <a:pt x="870852" y="85609"/>
                  </a:lnTo>
                  <a:lnTo>
                    <a:pt x="813363" y="93376"/>
                  </a:lnTo>
                  <a:lnTo>
                    <a:pt x="750944" y="99642"/>
                  </a:lnTo>
                  <a:lnTo>
                    <a:pt x="684237" y="104277"/>
                  </a:lnTo>
                  <a:lnTo>
                    <a:pt x="613887" y="107153"/>
                  </a:lnTo>
                  <a:lnTo>
                    <a:pt x="540537" y="108140"/>
                  </a:lnTo>
                  <a:lnTo>
                    <a:pt x="467190" y="107153"/>
                  </a:lnTo>
                  <a:lnTo>
                    <a:pt x="396842" y="104277"/>
                  </a:lnTo>
                  <a:lnTo>
                    <a:pt x="330137" y="99642"/>
                  </a:lnTo>
                  <a:lnTo>
                    <a:pt x="267719" y="93376"/>
                  </a:lnTo>
                  <a:lnTo>
                    <a:pt x="210232" y="85609"/>
                  </a:lnTo>
                  <a:lnTo>
                    <a:pt x="158321" y="76468"/>
                  </a:lnTo>
                  <a:lnTo>
                    <a:pt x="112629" y="66083"/>
                  </a:lnTo>
                  <a:lnTo>
                    <a:pt x="73800" y="54582"/>
                  </a:lnTo>
                  <a:lnTo>
                    <a:pt x="19308" y="28749"/>
                  </a:lnTo>
                  <a:lnTo>
                    <a:pt x="0" y="0"/>
                  </a:lnTo>
                  <a:lnTo>
                    <a:pt x="0" y="648881"/>
                  </a:lnTo>
                  <a:lnTo>
                    <a:pt x="42478" y="690979"/>
                  </a:lnTo>
                  <a:lnTo>
                    <a:pt x="112629" y="714971"/>
                  </a:lnTo>
                  <a:lnTo>
                    <a:pt x="158321" y="725357"/>
                  </a:lnTo>
                  <a:lnTo>
                    <a:pt x="210232" y="734499"/>
                  </a:lnTo>
                  <a:lnTo>
                    <a:pt x="267719" y="742268"/>
                  </a:lnTo>
                  <a:lnTo>
                    <a:pt x="330137" y="748535"/>
                  </a:lnTo>
                  <a:lnTo>
                    <a:pt x="396842" y="753171"/>
                  </a:lnTo>
                  <a:lnTo>
                    <a:pt x="467190" y="756047"/>
                  </a:lnTo>
                  <a:lnTo>
                    <a:pt x="540537" y="757034"/>
                  </a:lnTo>
                  <a:lnTo>
                    <a:pt x="613887" y="756047"/>
                  </a:lnTo>
                  <a:lnTo>
                    <a:pt x="684237" y="753171"/>
                  </a:lnTo>
                  <a:lnTo>
                    <a:pt x="750944" y="748535"/>
                  </a:lnTo>
                  <a:lnTo>
                    <a:pt x="813363" y="742268"/>
                  </a:lnTo>
                  <a:lnTo>
                    <a:pt x="870852" y="734499"/>
                  </a:lnTo>
                  <a:lnTo>
                    <a:pt x="922764" y="725357"/>
                  </a:lnTo>
                  <a:lnTo>
                    <a:pt x="968457" y="714971"/>
                  </a:lnTo>
                  <a:lnTo>
                    <a:pt x="1007286" y="703468"/>
                  </a:lnTo>
                  <a:lnTo>
                    <a:pt x="1061778" y="677633"/>
                  </a:lnTo>
                  <a:lnTo>
                    <a:pt x="1081087" y="648881"/>
                  </a:lnTo>
                  <a:lnTo>
                    <a:pt x="1081087" y="0"/>
                  </a:lnTo>
                  <a:close/>
                </a:path>
              </a:pathLst>
            </a:custGeom>
            <a:solidFill>
              <a:srgbClr val="78A9A9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4361" y="5505335"/>
              <a:ext cx="1081405" cy="216535"/>
            </a:xfrm>
            <a:custGeom>
              <a:avLst/>
              <a:gdLst/>
              <a:ahLst/>
              <a:cxnLst/>
              <a:rect l="l" t="t" r="r" b="b"/>
              <a:pathLst>
                <a:path w="1081404" h="216535">
                  <a:moveTo>
                    <a:pt x="540537" y="0"/>
                  </a:moveTo>
                  <a:lnTo>
                    <a:pt x="467190" y="987"/>
                  </a:lnTo>
                  <a:lnTo>
                    <a:pt x="396842" y="3862"/>
                  </a:lnTo>
                  <a:lnTo>
                    <a:pt x="330137" y="8497"/>
                  </a:lnTo>
                  <a:lnTo>
                    <a:pt x="267719" y="14763"/>
                  </a:lnTo>
                  <a:lnTo>
                    <a:pt x="210232" y="22532"/>
                  </a:lnTo>
                  <a:lnTo>
                    <a:pt x="158321" y="31673"/>
                  </a:lnTo>
                  <a:lnTo>
                    <a:pt x="112629" y="42059"/>
                  </a:lnTo>
                  <a:lnTo>
                    <a:pt x="73800" y="53562"/>
                  </a:lnTo>
                  <a:lnTo>
                    <a:pt x="19308" y="79398"/>
                  </a:lnTo>
                  <a:lnTo>
                    <a:pt x="0" y="108153"/>
                  </a:lnTo>
                  <a:lnTo>
                    <a:pt x="4934" y="122828"/>
                  </a:lnTo>
                  <a:lnTo>
                    <a:pt x="42478" y="150247"/>
                  </a:lnTo>
                  <a:lnTo>
                    <a:pt x="112629" y="174236"/>
                  </a:lnTo>
                  <a:lnTo>
                    <a:pt x="158321" y="184621"/>
                  </a:lnTo>
                  <a:lnTo>
                    <a:pt x="210232" y="193762"/>
                  </a:lnTo>
                  <a:lnTo>
                    <a:pt x="267719" y="201530"/>
                  </a:lnTo>
                  <a:lnTo>
                    <a:pt x="330137" y="207796"/>
                  </a:lnTo>
                  <a:lnTo>
                    <a:pt x="396842" y="212431"/>
                  </a:lnTo>
                  <a:lnTo>
                    <a:pt x="467190" y="215306"/>
                  </a:lnTo>
                  <a:lnTo>
                    <a:pt x="540537" y="216293"/>
                  </a:lnTo>
                  <a:lnTo>
                    <a:pt x="613887" y="215306"/>
                  </a:lnTo>
                  <a:lnTo>
                    <a:pt x="684237" y="212431"/>
                  </a:lnTo>
                  <a:lnTo>
                    <a:pt x="750944" y="207796"/>
                  </a:lnTo>
                  <a:lnTo>
                    <a:pt x="813363" y="201530"/>
                  </a:lnTo>
                  <a:lnTo>
                    <a:pt x="870852" y="193762"/>
                  </a:lnTo>
                  <a:lnTo>
                    <a:pt x="922764" y="184621"/>
                  </a:lnTo>
                  <a:lnTo>
                    <a:pt x="968457" y="174236"/>
                  </a:lnTo>
                  <a:lnTo>
                    <a:pt x="1007286" y="162735"/>
                  </a:lnTo>
                  <a:lnTo>
                    <a:pt x="1061778" y="136902"/>
                  </a:lnTo>
                  <a:lnTo>
                    <a:pt x="1081087" y="108153"/>
                  </a:lnTo>
                  <a:lnTo>
                    <a:pt x="1076152" y="93475"/>
                  </a:lnTo>
                  <a:lnTo>
                    <a:pt x="1038608" y="66051"/>
                  </a:lnTo>
                  <a:lnTo>
                    <a:pt x="968457" y="42059"/>
                  </a:lnTo>
                  <a:lnTo>
                    <a:pt x="922764" y="31673"/>
                  </a:lnTo>
                  <a:lnTo>
                    <a:pt x="870852" y="22532"/>
                  </a:lnTo>
                  <a:lnTo>
                    <a:pt x="813363" y="14763"/>
                  </a:lnTo>
                  <a:lnTo>
                    <a:pt x="750944" y="8497"/>
                  </a:lnTo>
                  <a:lnTo>
                    <a:pt x="684237" y="3862"/>
                  </a:lnTo>
                  <a:lnTo>
                    <a:pt x="613887" y="987"/>
                  </a:lnTo>
                  <a:lnTo>
                    <a:pt x="540537" y="0"/>
                  </a:lnTo>
                  <a:close/>
                </a:path>
              </a:pathLst>
            </a:custGeom>
            <a:solidFill>
              <a:srgbClr val="B2CDCD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989076" y="5193845"/>
            <a:ext cx="859014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spc="-4" dirty="0">
                <a:latin typeface="Arial"/>
                <a:cs typeface="Arial"/>
              </a:rPr>
              <a:t>Database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9">
              <a:spcBef>
                <a:spcPts val="43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11</a:t>
            </a:fld>
            <a:endParaRPr spc="-17" dirty="0"/>
          </a:p>
        </p:txBody>
      </p:sp>
      <p:sp>
        <p:nvSpPr>
          <p:cNvPr id="25" name="object 25"/>
          <p:cNvSpPr txBox="1"/>
          <p:nvPr/>
        </p:nvSpPr>
        <p:spPr>
          <a:xfrm>
            <a:off x="7100425" y="3518225"/>
            <a:ext cx="1012682" cy="485789"/>
          </a:xfrm>
          <a:prstGeom prst="rect">
            <a:avLst/>
          </a:prstGeom>
        </p:spPr>
        <p:txBody>
          <a:bodyPr vert="horz" wrap="square" lIns="0" tIns="23891" rIns="0" bIns="0" rtlCol="0">
            <a:spAutoFit/>
          </a:bodyPr>
          <a:lstStyle/>
          <a:p>
            <a:pPr marL="10860" marR="4344">
              <a:lnSpc>
                <a:spcPts val="1796"/>
              </a:lnSpc>
              <a:spcBef>
                <a:spcPts val="187"/>
              </a:spcBef>
            </a:pPr>
            <a:r>
              <a:rPr sz="1539" spc="-51" dirty="0">
                <a:latin typeface="Trebuchet MS"/>
                <a:cs typeface="Trebuchet MS"/>
              </a:rPr>
              <a:t>Multitier  </a:t>
            </a:r>
            <a:r>
              <a:rPr sz="1539" spc="-21" dirty="0">
                <a:latin typeface="Trebuchet MS"/>
                <a:cs typeface="Trebuchet MS"/>
              </a:rPr>
              <a:t>A</a:t>
            </a:r>
            <a:r>
              <a:rPr sz="1539" spc="-68" dirty="0">
                <a:latin typeface="Trebuchet MS"/>
                <a:cs typeface="Trebuchet MS"/>
              </a:rPr>
              <a:t>r</a:t>
            </a:r>
            <a:r>
              <a:rPr sz="1539" spc="-115" dirty="0">
                <a:latin typeface="Trebuchet MS"/>
                <a:cs typeface="Trebuchet MS"/>
              </a:rPr>
              <a:t>c</a:t>
            </a:r>
            <a:r>
              <a:rPr sz="1539" spc="-34" dirty="0">
                <a:latin typeface="Trebuchet MS"/>
                <a:cs typeface="Trebuchet MS"/>
              </a:rPr>
              <a:t>h</a:t>
            </a:r>
            <a:r>
              <a:rPr sz="1539" spc="-90" dirty="0">
                <a:latin typeface="Trebuchet MS"/>
                <a:cs typeface="Trebuchet MS"/>
              </a:rPr>
              <a:t>i</a:t>
            </a:r>
            <a:r>
              <a:rPr sz="1539" spc="-73" dirty="0">
                <a:latin typeface="Trebuchet MS"/>
                <a:cs typeface="Trebuchet MS"/>
              </a:rPr>
              <a:t>t</a:t>
            </a:r>
            <a:r>
              <a:rPr sz="1539" spc="-103" dirty="0">
                <a:latin typeface="Trebuchet MS"/>
                <a:cs typeface="Trebuchet MS"/>
              </a:rPr>
              <a:t>e</a:t>
            </a:r>
            <a:r>
              <a:rPr sz="1539" spc="-115" dirty="0">
                <a:latin typeface="Trebuchet MS"/>
                <a:cs typeface="Trebuchet MS"/>
              </a:rPr>
              <a:t>c</a:t>
            </a:r>
            <a:r>
              <a:rPr sz="1539" spc="-64" dirty="0">
                <a:latin typeface="Trebuchet MS"/>
                <a:cs typeface="Trebuchet MS"/>
              </a:rPr>
              <a:t>tu</a:t>
            </a:r>
            <a:r>
              <a:rPr sz="1539" spc="-68" dirty="0">
                <a:latin typeface="Trebuchet MS"/>
                <a:cs typeface="Trebuchet MS"/>
              </a:rPr>
              <a:t>r</a:t>
            </a:r>
            <a:r>
              <a:rPr sz="1539" spc="-77" dirty="0">
                <a:latin typeface="Trebuchet MS"/>
                <a:cs typeface="Trebuchet MS"/>
              </a:rPr>
              <a:t>e</a:t>
            </a:r>
            <a:endParaRPr sz="1539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03161" y="2864189"/>
            <a:ext cx="6172743" cy="2915872"/>
            <a:chOff x="1523974" y="3117735"/>
            <a:chExt cx="7218680" cy="3409950"/>
          </a:xfrm>
        </p:grpSpPr>
        <p:sp>
          <p:nvSpPr>
            <p:cNvPr id="3" name="object 3"/>
            <p:cNvSpPr/>
            <p:nvPr/>
          </p:nvSpPr>
          <p:spPr>
            <a:xfrm>
              <a:off x="3544862" y="3130435"/>
              <a:ext cx="5184775" cy="3384550"/>
            </a:xfrm>
            <a:custGeom>
              <a:avLst/>
              <a:gdLst/>
              <a:ahLst/>
              <a:cxnLst/>
              <a:rect l="l" t="t" r="r" b="b"/>
              <a:pathLst>
                <a:path w="5184775" h="3384550">
                  <a:moveTo>
                    <a:pt x="0" y="0"/>
                  </a:moveTo>
                  <a:lnTo>
                    <a:pt x="5184766" y="0"/>
                  </a:lnTo>
                  <a:lnTo>
                    <a:pt x="5184766" y="3384547"/>
                  </a:lnTo>
                  <a:lnTo>
                    <a:pt x="0" y="3384547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11893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528737" y="4714760"/>
              <a:ext cx="1513205" cy="1657350"/>
            </a:xfrm>
            <a:custGeom>
              <a:avLst/>
              <a:gdLst/>
              <a:ahLst/>
              <a:cxnLst/>
              <a:rect l="l" t="t" r="r" b="b"/>
              <a:pathLst>
                <a:path w="1513205" h="1657350">
                  <a:moveTo>
                    <a:pt x="1260729" y="0"/>
                  </a:moveTo>
                  <a:lnTo>
                    <a:pt x="252145" y="0"/>
                  </a:lnTo>
                  <a:lnTo>
                    <a:pt x="206822" y="4062"/>
                  </a:lnTo>
                  <a:lnTo>
                    <a:pt x="164164" y="15775"/>
                  </a:lnTo>
                  <a:lnTo>
                    <a:pt x="124883" y="34425"/>
                  </a:lnTo>
                  <a:lnTo>
                    <a:pt x="89691" y="59302"/>
                  </a:lnTo>
                  <a:lnTo>
                    <a:pt x="59301" y="89693"/>
                  </a:lnTo>
                  <a:lnTo>
                    <a:pt x="34425" y="124887"/>
                  </a:lnTo>
                  <a:lnTo>
                    <a:pt x="15774" y="164170"/>
                  </a:lnTo>
                  <a:lnTo>
                    <a:pt x="4062" y="206831"/>
                  </a:lnTo>
                  <a:lnTo>
                    <a:pt x="0" y="252158"/>
                  </a:lnTo>
                  <a:lnTo>
                    <a:pt x="0" y="1405191"/>
                  </a:lnTo>
                  <a:lnTo>
                    <a:pt x="4062" y="1450518"/>
                  </a:lnTo>
                  <a:lnTo>
                    <a:pt x="15774" y="1493179"/>
                  </a:lnTo>
                  <a:lnTo>
                    <a:pt x="34425" y="1532462"/>
                  </a:lnTo>
                  <a:lnTo>
                    <a:pt x="59301" y="1567655"/>
                  </a:lnTo>
                  <a:lnTo>
                    <a:pt x="89691" y="1598046"/>
                  </a:lnTo>
                  <a:lnTo>
                    <a:pt x="124883" y="1622923"/>
                  </a:lnTo>
                  <a:lnTo>
                    <a:pt x="164164" y="1641573"/>
                  </a:lnTo>
                  <a:lnTo>
                    <a:pt x="206822" y="1653286"/>
                  </a:lnTo>
                  <a:lnTo>
                    <a:pt x="252145" y="1657348"/>
                  </a:lnTo>
                  <a:lnTo>
                    <a:pt x="1260729" y="1657348"/>
                  </a:lnTo>
                  <a:lnTo>
                    <a:pt x="1306056" y="1653286"/>
                  </a:lnTo>
                  <a:lnTo>
                    <a:pt x="1348717" y="1641573"/>
                  </a:lnTo>
                  <a:lnTo>
                    <a:pt x="1388000" y="1622923"/>
                  </a:lnTo>
                  <a:lnTo>
                    <a:pt x="1423193" y="1598046"/>
                  </a:lnTo>
                  <a:lnTo>
                    <a:pt x="1453584" y="1567655"/>
                  </a:lnTo>
                  <a:lnTo>
                    <a:pt x="1478461" y="1532462"/>
                  </a:lnTo>
                  <a:lnTo>
                    <a:pt x="1497112" y="1493179"/>
                  </a:lnTo>
                  <a:lnTo>
                    <a:pt x="1508825" y="1450518"/>
                  </a:lnTo>
                  <a:lnTo>
                    <a:pt x="1512887" y="1405191"/>
                  </a:lnTo>
                  <a:lnTo>
                    <a:pt x="1512887" y="252158"/>
                  </a:lnTo>
                  <a:lnTo>
                    <a:pt x="1508825" y="206831"/>
                  </a:lnTo>
                  <a:lnTo>
                    <a:pt x="1497112" y="164170"/>
                  </a:lnTo>
                  <a:lnTo>
                    <a:pt x="1478461" y="124887"/>
                  </a:lnTo>
                  <a:lnTo>
                    <a:pt x="1453584" y="89693"/>
                  </a:lnTo>
                  <a:lnTo>
                    <a:pt x="1423193" y="59302"/>
                  </a:lnTo>
                  <a:lnTo>
                    <a:pt x="1388000" y="34425"/>
                  </a:lnTo>
                  <a:lnTo>
                    <a:pt x="1348717" y="15775"/>
                  </a:lnTo>
                  <a:lnTo>
                    <a:pt x="1306056" y="4062"/>
                  </a:lnTo>
                  <a:lnTo>
                    <a:pt x="1260729" y="0"/>
                  </a:lnTo>
                  <a:close/>
                </a:path>
              </a:pathLst>
            </a:custGeom>
            <a:solidFill>
              <a:srgbClr val="90AEE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528737" y="4714760"/>
              <a:ext cx="1513205" cy="1657350"/>
            </a:xfrm>
            <a:custGeom>
              <a:avLst/>
              <a:gdLst/>
              <a:ahLst/>
              <a:cxnLst/>
              <a:rect l="l" t="t" r="r" b="b"/>
              <a:pathLst>
                <a:path w="1513205" h="1657350">
                  <a:moveTo>
                    <a:pt x="0" y="252152"/>
                  </a:moveTo>
                  <a:lnTo>
                    <a:pt x="4062" y="206828"/>
                  </a:lnTo>
                  <a:lnTo>
                    <a:pt x="15775" y="164168"/>
                  </a:lnTo>
                  <a:lnTo>
                    <a:pt x="34426" y="124886"/>
                  </a:lnTo>
                  <a:lnTo>
                    <a:pt x="59303" y="89694"/>
                  </a:lnTo>
                  <a:lnTo>
                    <a:pt x="89694" y="59303"/>
                  </a:lnTo>
                  <a:lnTo>
                    <a:pt x="124886" y="34426"/>
                  </a:lnTo>
                  <a:lnTo>
                    <a:pt x="164168" y="15775"/>
                  </a:lnTo>
                  <a:lnTo>
                    <a:pt x="206828" y="4062"/>
                  </a:lnTo>
                  <a:lnTo>
                    <a:pt x="252152" y="0"/>
                  </a:lnTo>
                  <a:lnTo>
                    <a:pt x="1260729" y="0"/>
                  </a:lnTo>
                  <a:lnTo>
                    <a:pt x="1306056" y="4062"/>
                  </a:lnTo>
                  <a:lnTo>
                    <a:pt x="1348718" y="15775"/>
                  </a:lnTo>
                  <a:lnTo>
                    <a:pt x="1388001" y="34426"/>
                  </a:lnTo>
                  <a:lnTo>
                    <a:pt x="1423194" y="59303"/>
                  </a:lnTo>
                  <a:lnTo>
                    <a:pt x="1453585" y="89694"/>
                  </a:lnTo>
                  <a:lnTo>
                    <a:pt x="1478462" y="124886"/>
                  </a:lnTo>
                  <a:lnTo>
                    <a:pt x="1497113" y="164168"/>
                  </a:lnTo>
                  <a:lnTo>
                    <a:pt x="1508826" y="206828"/>
                  </a:lnTo>
                  <a:lnTo>
                    <a:pt x="1512888" y="252152"/>
                  </a:lnTo>
                  <a:lnTo>
                    <a:pt x="1512888" y="1405198"/>
                  </a:lnTo>
                  <a:lnTo>
                    <a:pt x="1508826" y="1450523"/>
                  </a:lnTo>
                  <a:lnTo>
                    <a:pt x="1497113" y="1493182"/>
                  </a:lnTo>
                  <a:lnTo>
                    <a:pt x="1478462" y="1532464"/>
                  </a:lnTo>
                  <a:lnTo>
                    <a:pt x="1453585" y="1567656"/>
                  </a:lnTo>
                  <a:lnTo>
                    <a:pt x="1423194" y="1598046"/>
                  </a:lnTo>
                  <a:lnTo>
                    <a:pt x="1388001" y="1622923"/>
                  </a:lnTo>
                  <a:lnTo>
                    <a:pt x="1348718" y="1641573"/>
                  </a:lnTo>
                  <a:lnTo>
                    <a:pt x="1306056" y="1653286"/>
                  </a:lnTo>
                  <a:lnTo>
                    <a:pt x="1260729" y="1657348"/>
                  </a:lnTo>
                  <a:lnTo>
                    <a:pt x="252152" y="1657348"/>
                  </a:lnTo>
                  <a:lnTo>
                    <a:pt x="206828" y="1653286"/>
                  </a:lnTo>
                  <a:lnTo>
                    <a:pt x="164168" y="1641573"/>
                  </a:lnTo>
                  <a:lnTo>
                    <a:pt x="124886" y="1622923"/>
                  </a:lnTo>
                  <a:lnTo>
                    <a:pt x="89694" y="1598046"/>
                  </a:lnTo>
                  <a:lnTo>
                    <a:pt x="59303" y="1567656"/>
                  </a:lnTo>
                  <a:lnTo>
                    <a:pt x="34426" y="1532464"/>
                  </a:lnTo>
                  <a:lnTo>
                    <a:pt x="15775" y="1493182"/>
                  </a:lnTo>
                  <a:lnTo>
                    <a:pt x="4062" y="1450523"/>
                  </a:lnTo>
                  <a:lnTo>
                    <a:pt x="0" y="1405198"/>
                  </a:lnTo>
                  <a:lnTo>
                    <a:pt x="0" y="252152"/>
                  </a:lnTo>
                  <a:close/>
                </a:path>
              </a:pathLst>
            </a:custGeom>
            <a:ln w="9524">
              <a:solidFill>
                <a:srgbClr val="4180FF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9357" y="1150776"/>
            <a:ext cx="5782331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Server </a:t>
            </a:r>
            <a:r>
              <a:rPr dirty="0"/>
              <a:t>Side</a:t>
            </a:r>
            <a:r>
              <a:rPr spc="-47" dirty="0"/>
              <a:t> </a:t>
            </a:r>
            <a:r>
              <a:rPr spc="-4" dirty="0"/>
              <a:t>Scripting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9358" y="1943002"/>
            <a:ext cx="6735827" cy="852536"/>
          </a:xfrm>
          <a:prstGeom prst="rect">
            <a:avLst/>
          </a:prstGeom>
        </p:spPr>
        <p:txBody>
          <a:bodyPr vert="horz" wrap="square" lIns="0" tIns="62987" rIns="0" bIns="0" rtlCol="0">
            <a:spAutoFit/>
          </a:bodyPr>
          <a:lstStyle/>
          <a:p>
            <a:pPr marL="10860">
              <a:spcBef>
                <a:spcPts val="49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51" dirty="0">
                <a:latin typeface="Trebuchet MS"/>
                <a:cs typeface="Trebuchet MS"/>
              </a:rPr>
              <a:t>Apa </a:t>
            </a:r>
            <a:r>
              <a:rPr sz="1710" spc="-81" dirty="0">
                <a:latin typeface="Trebuchet MS"/>
                <a:cs typeface="Trebuchet MS"/>
              </a:rPr>
              <a:t>itu </a:t>
            </a:r>
            <a:r>
              <a:rPr sz="1710" spc="-68" dirty="0">
                <a:latin typeface="Trebuchet MS"/>
                <a:cs typeface="Trebuchet MS"/>
              </a:rPr>
              <a:t>Server Side </a:t>
            </a:r>
            <a:r>
              <a:rPr sz="1710" spc="-77" dirty="0">
                <a:latin typeface="Trebuchet MS"/>
                <a:cs typeface="Trebuchet MS"/>
              </a:rPr>
              <a:t>Scripting</a:t>
            </a:r>
            <a:r>
              <a:rPr sz="1710" spc="-392" dirty="0">
                <a:latin typeface="Trebuchet MS"/>
                <a:cs typeface="Trebuchet MS"/>
              </a:rPr>
              <a:t> </a:t>
            </a:r>
            <a:r>
              <a:rPr sz="1710" spc="162" dirty="0">
                <a:latin typeface="Trebuchet MS"/>
                <a:cs typeface="Trebuchet MS"/>
              </a:rPr>
              <a:t>?</a:t>
            </a:r>
            <a:endParaRPr sz="1710" dirty="0">
              <a:latin typeface="Trebuchet MS"/>
              <a:cs typeface="Trebuchet MS"/>
            </a:endParaRPr>
          </a:p>
          <a:p>
            <a:pPr marL="597287" marR="4344" indent="-293214">
              <a:lnSpc>
                <a:spcPts val="1770"/>
              </a:lnSpc>
              <a:spcBef>
                <a:spcPts val="492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1539" spc="-77" dirty="0">
                <a:latin typeface="Trebuchet MS"/>
                <a:cs typeface="Trebuchet MS"/>
              </a:rPr>
              <a:t>Script </a:t>
            </a:r>
            <a:r>
              <a:rPr sz="1539" spc="-56" dirty="0">
                <a:latin typeface="Trebuchet MS"/>
                <a:cs typeface="Trebuchet MS"/>
              </a:rPr>
              <a:t>yang </a:t>
            </a:r>
            <a:r>
              <a:rPr sz="1539" spc="-60" dirty="0">
                <a:latin typeface="Trebuchet MS"/>
                <a:cs typeface="Trebuchet MS"/>
              </a:rPr>
              <a:t>dieksekusi </a:t>
            </a:r>
            <a:r>
              <a:rPr sz="1539" spc="-64" dirty="0">
                <a:latin typeface="Trebuchet MS"/>
                <a:cs typeface="Trebuchet MS"/>
              </a:rPr>
              <a:t>pada </a:t>
            </a:r>
            <a:r>
              <a:rPr sz="1539" spc="-60" dirty="0">
                <a:latin typeface="Trebuchet MS"/>
                <a:cs typeface="Trebuchet MS"/>
              </a:rPr>
              <a:t>web </a:t>
            </a:r>
            <a:r>
              <a:rPr sz="1539" spc="-77" dirty="0">
                <a:latin typeface="Trebuchet MS"/>
                <a:cs typeface="Trebuchet MS"/>
              </a:rPr>
              <a:t>server. </a:t>
            </a:r>
            <a:r>
              <a:rPr sz="1539" spc="-60" dirty="0">
                <a:latin typeface="Trebuchet MS"/>
                <a:cs typeface="Trebuchet MS"/>
              </a:rPr>
              <a:t>Biasa digunakan </a:t>
            </a:r>
            <a:r>
              <a:rPr sz="1539" spc="-56" dirty="0">
                <a:latin typeface="Trebuchet MS"/>
                <a:cs typeface="Trebuchet MS"/>
              </a:rPr>
              <a:t>untuk </a:t>
            </a:r>
            <a:r>
              <a:rPr sz="1539" spc="-64" dirty="0">
                <a:latin typeface="Trebuchet MS"/>
                <a:cs typeface="Trebuchet MS"/>
              </a:rPr>
              <a:t>website  </a:t>
            </a:r>
            <a:r>
              <a:rPr sz="1539" spc="-60" dirty="0">
                <a:latin typeface="Trebuchet MS"/>
                <a:cs typeface="Trebuchet MS"/>
              </a:rPr>
              <a:t>dinamis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yang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menggunakan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i="1" dirty="0">
                <a:latin typeface="Carlito"/>
                <a:cs typeface="Carlito"/>
              </a:rPr>
              <a:t>database </a:t>
            </a:r>
            <a:r>
              <a:rPr sz="1539" spc="-68" dirty="0">
                <a:latin typeface="Trebuchet MS"/>
                <a:cs typeface="Trebuchet MS"/>
              </a:rPr>
              <a:t>atau</a:t>
            </a:r>
            <a:r>
              <a:rPr sz="1539" spc="-107" dirty="0">
                <a:latin typeface="Trebuchet MS"/>
                <a:cs typeface="Trebuchet MS"/>
              </a:rPr>
              <a:t> </a:t>
            </a:r>
            <a:r>
              <a:rPr sz="1539" spc="-68" dirty="0">
                <a:latin typeface="Trebuchet MS"/>
                <a:cs typeface="Trebuchet MS"/>
              </a:rPr>
              <a:t>media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60" dirty="0">
                <a:latin typeface="Trebuchet MS"/>
                <a:cs typeface="Trebuchet MS"/>
              </a:rPr>
              <a:t>penyimpanan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73" dirty="0">
                <a:latin typeface="Trebuchet MS"/>
                <a:cs typeface="Trebuchet MS"/>
              </a:rPr>
              <a:t>data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81" dirty="0">
                <a:latin typeface="Trebuchet MS"/>
                <a:cs typeface="Trebuchet MS"/>
              </a:rPr>
              <a:t>lainnya.</a:t>
            </a:r>
            <a:endParaRPr sz="1539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5185" y="4236875"/>
            <a:ext cx="402357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Carlito"/>
                <a:cs typeface="Carlito"/>
              </a:rPr>
              <a:t>Web</a:t>
            </a:r>
            <a:endParaRPr sz="1539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6810" y="4464932"/>
            <a:ext cx="739555" cy="61401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1493">
              <a:spcBef>
                <a:spcPts val="86"/>
              </a:spcBef>
            </a:pPr>
            <a:r>
              <a:rPr sz="1539" b="1" spc="-4" dirty="0">
                <a:latin typeface="Carlito"/>
                <a:cs typeface="Carlito"/>
              </a:rPr>
              <a:t>Browser</a:t>
            </a:r>
            <a:endParaRPr sz="1539" dirty="0">
              <a:latin typeface="Carlito"/>
              <a:cs typeface="Carlito"/>
            </a:endParaRPr>
          </a:p>
          <a:p>
            <a:pPr marL="10860" marR="4344" indent="6516">
              <a:lnSpc>
                <a:spcPct val="101200"/>
              </a:lnSpc>
              <a:spcBef>
                <a:spcPts val="17"/>
              </a:spcBef>
            </a:pPr>
            <a:r>
              <a:rPr sz="1197" b="1" spc="-4" dirty="0">
                <a:latin typeface="Carlito"/>
                <a:cs typeface="Carlito"/>
              </a:rPr>
              <a:t>(Client side  </a:t>
            </a:r>
            <a:r>
              <a:rPr sz="1197" b="1" dirty="0">
                <a:latin typeface="Carlito"/>
                <a:cs typeface="Carlito"/>
              </a:rPr>
              <a:t>proce</a:t>
            </a:r>
            <a:r>
              <a:rPr sz="1197" b="1" spc="-4" dirty="0">
                <a:latin typeface="Carlito"/>
                <a:cs typeface="Carlito"/>
              </a:rPr>
              <a:t>ssin</a:t>
            </a:r>
            <a:r>
              <a:rPr sz="1197" b="1" dirty="0">
                <a:latin typeface="Carlito"/>
                <a:cs typeface="Carlito"/>
              </a:rPr>
              <a:t>g)</a:t>
            </a:r>
            <a:endParaRPr sz="1197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1630" y="5062224"/>
            <a:ext cx="429507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b="1" dirty="0">
                <a:latin typeface="Carlito"/>
                <a:cs typeface="Carlito"/>
              </a:rPr>
              <a:t>HTM</a:t>
            </a:r>
            <a:r>
              <a:rPr sz="1197" b="1" spc="-4" dirty="0">
                <a:latin typeface="Carlito"/>
                <a:cs typeface="Carlito"/>
              </a:rPr>
              <a:t>L</a:t>
            </a:r>
            <a:r>
              <a:rPr sz="1197" b="1" dirty="0">
                <a:latin typeface="Carlito"/>
                <a:cs typeface="Carlito"/>
              </a:rPr>
              <a:t>,</a:t>
            </a:r>
            <a:endParaRPr sz="1197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0161" y="5246842"/>
            <a:ext cx="992048" cy="374963"/>
          </a:xfrm>
          <a:prstGeom prst="rect">
            <a:avLst/>
          </a:prstGeom>
        </p:spPr>
        <p:txBody>
          <a:bodyPr vert="horz" wrap="square" lIns="0" tIns="8688" rIns="0" bIns="0" rtlCol="0">
            <a:spAutoFit/>
          </a:bodyPr>
          <a:lstStyle/>
          <a:p>
            <a:pPr marL="100996" marR="4344" indent="-90679">
              <a:lnSpc>
                <a:spcPct val="101200"/>
              </a:lnSpc>
              <a:spcBef>
                <a:spcPts val="68"/>
              </a:spcBef>
            </a:pPr>
            <a:r>
              <a:rPr sz="1197" b="1" spc="-4" dirty="0">
                <a:latin typeface="Carlito"/>
                <a:cs typeface="Carlito"/>
              </a:rPr>
              <a:t>JavaScript,</a:t>
            </a:r>
            <a:r>
              <a:rPr sz="1197" b="1" spc="-43" dirty="0">
                <a:latin typeface="Carlito"/>
                <a:cs typeface="Carlito"/>
              </a:rPr>
              <a:t> </a:t>
            </a:r>
            <a:r>
              <a:rPr sz="1197" b="1" spc="-4" dirty="0">
                <a:latin typeface="Carlito"/>
                <a:cs typeface="Carlito"/>
              </a:rPr>
              <a:t>CSS,  Java</a:t>
            </a:r>
            <a:r>
              <a:rPr sz="1197" b="1" spc="-13" dirty="0">
                <a:latin typeface="Carlito"/>
                <a:cs typeface="Carlito"/>
              </a:rPr>
              <a:t> </a:t>
            </a:r>
            <a:r>
              <a:rPr sz="1197" b="1" spc="-4" dirty="0">
                <a:latin typeface="Carlito"/>
                <a:cs typeface="Carlito"/>
              </a:rPr>
              <a:t>Applets</a:t>
            </a:r>
            <a:endParaRPr sz="1197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19928" y="3240212"/>
            <a:ext cx="1178295" cy="1117479"/>
            <a:chOff x="4116361" y="3557473"/>
            <a:chExt cx="1377950" cy="1306830"/>
          </a:xfrm>
        </p:grpSpPr>
        <p:sp>
          <p:nvSpPr>
            <p:cNvPr id="13" name="object 13"/>
            <p:cNvSpPr/>
            <p:nvPr/>
          </p:nvSpPr>
          <p:spPr>
            <a:xfrm>
              <a:off x="4121124" y="3562235"/>
              <a:ext cx="1368425" cy="1297305"/>
            </a:xfrm>
            <a:custGeom>
              <a:avLst/>
              <a:gdLst/>
              <a:ahLst/>
              <a:cxnLst/>
              <a:rect l="l" t="t" r="r" b="b"/>
              <a:pathLst>
                <a:path w="1368425" h="1297304">
                  <a:moveTo>
                    <a:pt x="1152245" y="0"/>
                  </a:moveTo>
                  <a:lnTo>
                    <a:pt x="216166" y="0"/>
                  </a:lnTo>
                  <a:lnTo>
                    <a:pt x="166599" y="5709"/>
                  </a:lnTo>
                  <a:lnTo>
                    <a:pt x="121098" y="21972"/>
                  </a:lnTo>
                  <a:lnTo>
                    <a:pt x="80962" y="47491"/>
                  </a:lnTo>
                  <a:lnTo>
                    <a:pt x="47487" y="80967"/>
                  </a:lnTo>
                  <a:lnTo>
                    <a:pt x="21970" y="121104"/>
                  </a:lnTo>
                  <a:lnTo>
                    <a:pt x="5708" y="166603"/>
                  </a:lnTo>
                  <a:lnTo>
                    <a:pt x="0" y="216166"/>
                  </a:lnTo>
                  <a:lnTo>
                    <a:pt x="0" y="1080820"/>
                  </a:lnTo>
                  <a:lnTo>
                    <a:pt x="5708" y="1130384"/>
                  </a:lnTo>
                  <a:lnTo>
                    <a:pt x="21970" y="1175883"/>
                  </a:lnTo>
                  <a:lnTo>
                    <a:pt x="47487" y="1216019"/>
                  </a:lnTo>
                  <a:lnTo>
                    <a:pt x="80962" y="1249496"/>
                  </a:lnTo>
                  <a:lnTo>
                    <a:pt x="121098" y="1275015"/>
                  </a:lnTo>
                  <a:lnTo>
                    <a:pt x="166599" y="1291278"/>
                  </a:lnTo>
                  <a:lnTo>
                    <a:pt x="216166" y="1296987"/>
                  </a:lnTo>
                  <a:lnTo>
                    <a:pt x="1152245" y="1296987"/>
                  </a:lnTo>
                  <a:lnTo>
                    <a:pt x="1201813" y="1291278"/>
                  </a:lnTo>
                  <a:lnTo>
                    <a:pt x="1247315" y="1275015"/>
                  </a:lnTo>
                  <a:lnTo>
                    <a:pt x="1287454" y="1249496"/>
                  </a:lnTo>
                  <a:lnTo>
                    <a:pt x="1320932" y="1216019"/>
                  </a:lnTo>
                  <a:lnTo>
                    <a:pt x="1346452" y="1175883"/>
                  </a:lnTo>
                  <a:lnTo>
                    <a:pt x="1362715" y="1130384"/>
                  </a:lnTo>
                  <a:lnTo>
                    <a:pt x="1368425" y="1080820"/>
                  </a:lnTo>
                  <a:lnTo>
                    <a:pt x="1368425" y="216166"/>
                  </a:lnTo>
                  <a:lnTo>
                    <a:pt x="1362715" y="166603"/>
                  </a:lnTo>
                  <a:lnTo>
                    <a:pt x="1346452" y="121104"/>
                  </a:lnTo>
                  <a:lnTo>
                    <a:pt x="1320932" y="80967"/>
                  </a:lnTo>
                  <a:lnTo>
                    <a:pt x="1287454" y="47491"/>
                  </a:lnTo>
                  <a:lnTo>
                    <a:pt x="1247315" y="21972"/>
                  </a:lnTo>
                  <a:lnTo>
                    <a:pt x="1201813" y="5709"/>
                  </a:lnTo>
                  <a:lnTo>
                    <a:pt x="1152245" y="0"/>
                  </a:lnTo>
                  <a:close/>
                </a:path>
              </a:pathLst>
            </a:custGeom>
            <a:solidFill>
              <a:srgbClr val="00F9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1124" y="3562235"/>
              <a:ext cx="1368425" cy="1297305"/>
            </a:xfrm>
            <a:custGeom>
              <a:avLst/>
              <a:gdLst/>
              <a:ahLst/>
              <a:cxnLst/>
              <a:rect l="l" t="t" r="r" b="b"/>
              <a:pathLst>
                <a:path w="1368425" h="1297304">
                  <a:moveTo>
                    <a:pt x="0" y="216168"/>
                  </a:moveTo>
                  <a:lnTo>
                    <a:pt x="5709" y="166603"/>
                  </a:lnTo>
                  <a:lnTo>
                    <a:pt x="21971" y="121103"/>
                  </a:lnTo>
                  <a:lnTo>
                    <a:pt x="47489" y="80966"/>
                  </a:lnTo>
                  <a:lnTo>
                    <a:pt x="80966" y="47489"/>
                  </a:lnTo>
                  <a:lnTo>
                    <a:pt x="121103" y="21971"/>
                  </a:lnTo>
                  <a:lnTo>
                    <a:pt x="166603" y="5709"/>
                  </a:lnTo>
                  <a:lnTo>
                    <a:pt x="216169" y="0"/>
                  </a:lnTo>
                  <a:lnTo>
                    <a:pt x="1152259" y="0"/>
                  </a:lnTo>
                  <a:lnTo>
                    <a:pt x="1201822" y="5709"/>
                  </a:lnTo>
                  <a:lnTo>
                    <a:pt x="1247322" y="21971"/>
                  </a:lnTo>
                  <a:lnTo>
                    <a:pt x="1287459" y="47489"/>
                  </a:lnTo>
                  <a:lnTo>
                    <a:pt x="1320936" y="80966"/>
                  </a:lnTo>
                  <a:lnTo>
                    <a:pt x="1346456" y="121103"/>
                  </a:lnTo>
                  <a:lnTo>
                    <a:pt x="1362719" y="166603"/>
                  </a:lnTo>
                  <a:lnTo>
                    <a:pt x="1368429" y="216168"/>
                  </a:lnTo>
                  <a:lnTo>
                    <a:pt x="1368429" y="1080819"/>
                  </a:lnTo>
                  <a:lnTo>
                    <a:pt x="1362719" y="1130385"/>
                  </a:lnTo>
                  <a:lnTo>
                    <a:pt x="1346456" y="1175886"/>
                  </a:lnTo>
                  <a:lnTo>
                    <a:pt x="1320936" y="1216023"/>
                  </a:lnTo>
                  <a:lnTo>
                    <a:pt x="1287459" y="1249499"/>
                  </a:lnTo>
                  <a:lnTo>
                    <a:pt x="1247322" y="1275017"/>
                  </a:lnTo>
                  <a:lnTo>
                    <a:pt x="1201822" y="1291279"/>
                  </a:lnTo>
                  <a:lnTo>
                    <a:pt x="1152259" y="1296989"/>
                  </a:lnTo>
                  <a:lnTo>
                    <a:pt x="216169" y="1296989"/>
                  </a:lnTo>
                  <a:lnTo>
                    <a:pt x="166603" y="1291279"/>
                  </a:lnTo>
                  <a:lnTo>
                    <a:pt x="121103" y="1275017"/>
                  </a:lnTo>
                  <a:lnTo>
                    <a:pt x="80966" y="1249499"/>
                  </a:lnTo>
                  <a:lnTo>
                    <a:pt x="47489" y="1216023"/>
                  </a:lnTo>
                  <a:lnTo>
                    <a:pt x="21971" y="1175886"/>
                  </a:lnTo>
                  <a:lnTo>
                    <a:pt x="5709" y="1130385"/>
                  </a:lnTo>
                  <a:lnTo>
                    <a:pt x="0" y="1080819"/>
                  </a:lnTo>
                  <a:lnTo>
                    <a:pt x="0" y="216168"/>
                  </a:lnTo>
                  <a:close/>
                </a:path>
              </a:pathLst>
            </a:custGeom>
            <a:ln w="9524">
              <a:solidFill>
                <a:srgbClr val="00F9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20029" y="3279709"/>
            <a:ext cx="784082" cy="862944"/>
          </a:xfrm>
          <a:prstGeom prst="rect">
            <a:avLst/>
          </a:prstGeom>
        </p:spPr>
        <p:txBody>
          <a:bodyPr vert="horz" wrap="square" lIns="0" tIns="23891" rIns="0" bIns="0" rtlCol="0">
            <a:spAutoFit/>
          </a:bodyPr>
          <a:lstStyle/>
          <a:p>
            <a:pPr marL="130860" marR="124887" indent="-543" algn="ctr">
              <a:lnSpc>
                <a:spcPts val="1796"/>
              </a:lnSpc>
              <a:spcBef>
                <a:spcPts val="187"/>
              </a:spcBef>
            </a:pPr>
            <a:r>
              <a:rPr sz="1539" b="1" dirty="0">
                <a:latin typeface="Carlito"/>
                <a:cs typeface="Carlito"/>
              </a:rPr>
              <a:t>Web  Ser</a:t>
            </a:r>
            <a:r>
              <a:rPr sz="1539" b="1" spc="-4" dirty="0">
                <a:latin typeface="Carlito"/>
                <a:cs typeface="Carlito"/>
              </a:rPr>
              <a:t>v</a:t>
            </a:r>
            <a:r>
              <a:rPr sz="1539" b="1" dirty="0">
                <a:latin typeface="Carlito"/>
                <a:cs typeface="Carlito"/>
              </a:rPr>
              <a:t>er</a:t>
            </a:r>
            <a:endParaRPr sz="1539" dirty="0">
              <a:latin typeface="Carlito"/>
              <a:cs typeface="Carlito"/>
            </a:endParaRPr>
          </a:p>
          <a:p>
            <a:pPr marL="10860" marR="4344" indent="-1086" algn="ctr">
              <a:lnSpc>
                <a:spcPts val="1454"/>
              </a:lnSpc>
              <a:spcBef>
                <a:spcPts val="17"/>
              </a:spcBef>
            </a:pPr>
            <a:r>
              <a:rPr sz="1197" b="1" spc="-4" dirty="0">
                <a:latin typeface="Carlito"/>
                <a:cs typeface="Carlito"/>
              </a:rPr>
              <a:t>Apache, </a:t>
            </a:r>
            <a:r>
              <a:rPr sz="1197" b="1" dirty="0">
                <a:latin typeface="Carlito"/>
                <a:cs typeface="Carlito"/>
              </a:rPr>
              <a:t>IIS,  nginx,</a:t>
            </a:r>
            <a:r>
              <a:rPr sz="1197" b="1" spc="-86" dirty="0">
                <a:latin typeface="Carlito"/>
                <a:cs typeface="Carlito"/>
              </a:rPr>
              <a:t> </a:t>
            </a:r>
            <a:r>
              <a:rPr sz="1197" b="1" dirty="0">
                <a:latin typeface="Carlito"/>
                <a:cs typeface="Carlito"/>
              </a:rPr>
              <a:t>GWS,</a:t>
            </a:r>
            <a:endParaRPr sz="1197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5254" y="4105058"/>
            <a:ext cx="513671" cy="19518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197" b="1" dirty="0">
                <a:latin typeface="Carlito"/>
                <a:cs typeface="Carlito"/>
              </a:rPr>
              <a:t>lig</a:t>
            </a:r>
            <a:r>
              <a:rPr sz="1197" b="1" spc="13" dirty="0">
                <a:latin typeface="Carlito"/>
                <a:cs typeface="Carlito"/>
              </a:rPr>
              <a:t>hHpd</a:t>
            </a:r>
            <a:endParaRPr sz="1197" dirty="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13166" y="3240212"/>
            <a:ext cx="1178295" cy="1117479"/>
            <a:chOff x="6564286" y="3557473"/>
            <a:chExt cx="1377950" cy="1306830"/>
          </a:xfrm>
        </p:grpSpPr>
        <p:sp>
          <p:nvSpPr>
            <p:cNvPr id="18" name="object 18"/>
            <p:cNvSpPr/>
            <p:nvPr/>
          </p:nvSpPr>
          <p:spPr>
            <a:xfrm>
              <a:off x="6569049" y="3562235"/>
              <a:ext cx="1368425" cy="1297305"/>
            </a:xfrm>
            <a:custGeom>
              <a:avLst/>
              <a:gdLst/>
              <a:ahLst/>
              <a:cxnLst/>
              <a:rect l="l" t="t" r="r" b="b"/>
              <a:pathLst>
                <a:path w="1368425" h="1297304">
                  <a:moveTo>
                    <a:pt x="1152245" y="0"/>
                  </a:moveTo>
                  <a:lnTo>
                    <a:pt x="216166" y="0"/>
                  </a:lnTo>
                  <a:lnTo>
                    <a:pt x="166599" y="5709"/>
                  </a:lnTo>
                  <a:lnTo>
                    <a:pt x="121098" y="21972"/>
                  </a:lnTo>
                  <a:lnTo>
                    <a:pt x="80962" y="47491"/>
                  </a:lnTo>
                  <a:lnTo>
                    <a:pt x="47487" y="80967"/>
                  </a:lnTo>
                  <a:lnTo>
                    <a:pt x="21970" y="121104"/>
                  </a:lnTo>
                  <a:lnTo>
                    <a:pt x="5708" y="166603"/>
                  </a:lnTo>
                  <a:lnTo>
                    <a:pt x="0" y="216166"/>
                  </a:lnTo>
                  <a:lnTo>
                    <a:pt x="0" y="1080820"/>
                  </a:lnTo>
                  <a:lnTo>
                    <a:pt x="5708" y="1130384"/>
                  </a:lnTo>
                  <a:lnTo>
                    <a:pt x="21970" y="1175883"/>
                  </a:lnTo>
                  <a:lnTo>
                    <a:pt x="47487" y="1216019"/>
                  </a:lnTo>
                  <a:lnTo>
                    <a:pt x="80962" y="1249496"/>
                  </a:lnTo>
                  <a:lnTo>
                    <a:pt x="121098" y="1275015"/>
                  </a:lnTo>
                  <a:lnTo>
                    <a:pt x="166599" y="1291278"/>
                  </a:lnTo>
                  <a:lnTo>
                    <a:pt x="216166" y="1296987"/>
                  </a:lnTo>
                  <a:lnTo>
                    <a:pt x="1152245" y="1296987"/>
                  </a:lnTo>
                  <a:lnTo>
                    <a:pt x="1201813" y="1291278"/>
                  </a:lnTo>
                  <a:lnTo>
                    <a:pt x="1247315" y="1275015"/>
                  </a:lnTo>
                  <a:lnTo>
                    <a:pt x="1287454" y="1249496"/>
                  </a:lnTo>
                  <a:lnTo>
                    <a:pt x="1320932" y="1216019"/>
                  </a:lnTo>
                  <a:lnTo>
                    <a:pt x="1346452" y="1175883"/>
                  </a:lnTo>
                  <a:lnTo>
                    <a:pt x="1362715" y="1130384"/>
                  </a:lnTo>
                  <a:lnTo>
                    <a:pt x="1368425" y="1080820"/>
                  </a:lnTo>
                  <a:lnTo>
                    <a:pt x="1368425" y="216166"/>
                  </a:lnTo>
                  <a:lnTo>
                    <a:pt x="1362715" y="166603"/>
                  </a:lnTo>
                  <a:lnTo>
                    <a:pt x="1346452" y="121104"/>
                  </a:lnTo>
                  <a:lnTo>
                    <a:pt x="1320932" y="80967"/>
                  </a:lnTo>
                  <a:lnTo>
                    <a:pt x="1287454" y="47491"/>
                  </a:lnTo>
                  <a:lnTo>
                    <a:pt x="1247315" y="21972"/>
                  </a:lnTo>
                  <a:lnTo>
                    <a:pt x="1201813" y="5709"/>
                  </a:lnTo>
                  <a:lnTo>
                    <a:pt x="1152245" y="0"/>
                  </a:lnTo>
                  <a:close/>
                </a:path>
              </a:pathLst>
            </a:custGeom>
            <a:solidFill>
              <a:srgbClr val="D7AE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569049" y="3562235"/>
              <a:ext cx="1368425" cy="1297305"/>
            </a:xfrm>
            <a:custGeom>
              <a:avLst/>
              <a:gdLst/>
              <a:ahLst/>
              <a:cxnLst/>
              <a:rect l="l" t="t" r="r" b="b"/>
              <a:pathLst>
                <a:path w="1368425" h="1297304">
                  <a:moveTo>
                    <a:pt x="0" y="216168"/>
                  </a:moveTo>
                  <a:lnTo>
                    <a:pt x="5709" y="166603"/>
                  </a:lnTo>
                  <a:lnTo>
                    <a:pt x="21971" y="121103"/>
                  </a:lnTo>
                  <a:lnTo>
                    <a:pt x="47489" y="80966"/>
                  </a:lnTo>
                  <a:lnTo>
                    <a:pt x="80966" y="47489"/>
                  </a:lnTo>
                  <a:lnTo>
                    <a:pt x="121103" y="21971"/>
                  </a:lnTo>
                  <a:lnTo>
                    <a:pt x="166603" y="5709"/>
                  </a:lnTo>
                  <a:lnTo>
                    <a:pt x="216168" y="0"/>
                  </a:lnTo>
                  <a:lnTo>
                    <a:pt x="1152259" y="0"/>
                  </a:lnTo>
                  <a:lnTo>
                    <a:pt x="1201822" y="5709"/>
                  </a:lnTo>
                  <a:lnTo>
                    <a:pt x="1247321" y="21971"/>
                  </a:lnTo>
                  <a:lnTo>
                    <a:pt x="1287459" y="47489"/>
                  </a:lnTo>
                  <a:lnTo>
                    <a:pt x="1320936" y="80966"/>
                  </a:lnTo>
                  <a:lnTo>
                    <a:pt x="1346455" y="121103"/>
                  </a:lnTo>
                  <a:lnTo>
                    <a:pt x="1362719" y="166603"/>
                  </a:lnTo>
                  <a:lnTo>
                    <a:pt x="1368428" y="216168"/>
                  </a:lnTo>
                  <a:lnTo>
                    <a:pt x="1368428" y="1080819"/>
                  </a:lnTo>
                  <a:lnTo>
                    <a:pt x="1362719" y="1130385"/>
                  </a:lnTo>
                  <a:lnTo>
                    <a:pt x="1346455" y="1175886"/>
                  </a:lnTo>
                  <a:lnTo>
                    <a:pt x="1320936" y="1216023"/>
                  </a:lnTo>
                  <a:lnTo>
                    <a:pt x="1287459" y="1249499"/>
                  </a:lnTo>
                  <a:lnTo>
                    <a:pt x="1247321" y="1275017"/>
                  </a:lnTo>
                  <a:lnTo>
                    <a:pt x="1201822" y="1291279"/>
                  </a:lnTo>
                  <a:lnTo>
                    <a:pt x="1152259" y="1296989"/>
                  </a:lnTo>
                  <a:lnTo>
                    <a:pt x="216168" y="1296989"/>
                  </a:lnTo>
                  <a:lnTo>
                    <a:pt x="166603" y="1291279"/>
                  </a:lnTo>
                  <a:lnTo>
                    <a:pt x="121103" y="1275017"/>
                  </a:lnTo>
                  <a:lnTo>
                    <a:pt x="80966" y="1249499"/>
                  </a:lnTo>
                  <a:lnTo>
                    <a:pt x="47489" y="1216023"/>
                  </a:lnTo>
                  <a:lnTo>
                    <a:pt x="21971" y="1175886"/>
                  </a:lnTo>
                  <a:lnTo>
                    <a:pt x="5709" y="1130385"/>
                  </a:lnTo>
                  <a:lnTo>
                    <a:pt x="0" y="1080819"/>
                  </a:lnTo>
                  <a:lnTo>
                    <a:pt x="0" y="216168"/>
                  </a:lnTo>
                  <a:close/>
                </a:path>
              </a:pathLst>
            </a:custGeom>
            <a:ln w="9524">
              <a:solidFill>
                <a:srgbClr val="D7AEFF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28443" y="3318815"/>
            <a:ext cx="353488" cy="722642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860" marR="4344" indent="25520" algn="just">
              <a:lnSpc>
                <a:spcPct val="99500"/>
              </a:lnSpc>
              <a:spcBef>
                <a:spcPts val="94"/>
              </a:spcBef>
            </a:pPr>
            <a:r>
              <a:rPr sz="1539" b="1" dirty="0">
                <a:latin typeface="Carlito"/>
                <a:cs typeface="Carlito"/>
              </a:rPr>
              <a:t>CGI  </a:t>
            </a:r>
            <a:r>
              <a:rPr sz="1539" b="1" spc="-4" dirty="0">
                <a:latin typeface="Carlito"/>
                <a:cs typeface="Carlito"/>
              </a:rPr>
              <a:t>PHP  ASP</a:t>
            </a:r>
            <a:endParaRPr sz="1539" dirty="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63570" y="4013846"/>
            <a:ext cx="282899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Carlito"/>
                <a:cs typeface="Carlito"/>
              </a:rPr>
              <a:t>JSP</a:t>
            </a:r>
            <a:endParaRPr sz="1539" dirty="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74254" y="4718510"/>
            <a:ext cx="1115850" cy="807973"/>
            <a:chOff x="6635724" y="5286260"/>
            <a:chExt cx="1304925" cy="944880"/>
          </a:xfrm>
        </p:grpSpPr>
        <p:sp>
          <p:nvSpPr>
            <p:cNvPr id="23" name="object 23"/>
            <p:cNvSpPr/>
            <p:nvPr/>
          </p:nvSpPr>
          <p:spPr>
            <a:xfrm>
              <a:off x="6640486" y="5407901"/>
              <a:ext cx="1295400" cy="818515"/>
            </a:xfrm>
            <a:custGeom>
              <a:avLst/>
              <a:gdLst/>
              <a:ahLst/>
              <a:cxnLst/>
              <a:rect l="l" t="t" r="r" b="b"/>
              <a:pathLst>
                <a:path w="1295400" h="818514">
                  <a:moveTo>
                    <a:pt x="1295400" y="0"/>
                  </a:moveTo>
                  <a:lnTo>
                    <a:pt x="1257639" y="39419"/>
                  </a:lnTo>
                  <a:lnTo>
                    <a:pt x="1194559" y="62658"/>
                  </a:lnTo>
                  <a:lnTo>
                    <a:pt x="1153105" y="73103"/>
                  </a:lnTo>
                  <a:lnTo>
                    <a:pt x="1105690" y="82646"/>
                  </a:lnTo>
                  <a:lnTo>
                    <a:pt x="1052800" y="91202"/>
                  </a:lnTo>
                  <a:lnTo>
                    <a:pt x="994921" y="98682"/>
                  </a:lnTo>
                  <a:lnTo>
                    <a:pt x="932539" y="104999"/>
                  </a:lnTo>
                  <a:lnTo>
                    <a:pt x="866139" y="110064"/>
                  </a:lnTo>
                  <a:lnTo>
                    <a:pt x="796209" y="113791"/>
                  </a:lnTo>
                  <a:lnTo>
                    <a:pt x="723234" y="116091"/>
                  </a:lnTo>
                  <a:lnTo>
                    <a:pt x="647700" y="116878"/>
                  </a:lnTo>
                  <a:lnTo>
                    <a:pt x="572163" y="116091"/>
                  </a:lnTo>
                  <a:lnTo>
                    <a:pt x="499186" y="113791"/>
                  </a:lnTo>
                  <a:lnTo>
                    <a:pt x="429255" y="110064"/>
                  </a:lnTo>
                  <a:lnTo>
                    <a:pt x="362855" y="104999"/>
                  </a:lnTo>
                  <a:lnTo>
                    <a:pt x="300472" y="98682"/>
                  </a:lnTo>
                  <a:lnTo>
                    <a:pt x="242594" y="91202"/>
                  </a:lnTo>
                  <a:lnTo>
                    <a:pt x="189704" y="82646"/>
                  </a:lnTo>
                  <a:lnTo>
                    <a:pt x="142290" y="73103"/>
                  </a:lnTo>
                  <a:lnTo>
                    <a:pt x="100837" y="62658"/>
                  </a:lnTo>
                  <a:lnTo>
                    <a:pt x="37759" y="39419"/>
                  </a:lnTo>
                  <a:lnTo>
                    <a:pt x="4357" y="13631"/>
                  </a:lnTo>
                  <a:lnTo>
                    <a:pt x="0" y="0"/>
                  </a:lnTo>
                  <a:lnTo>
                    <a:pt x="0" y="701281"/>
                  </a:lnTo>
                  <a:lnTo>
                    <a:pt x="37759" y="740701"/>
                  </a:lnTo>
                  <a:lnTo>
                    <a:pt x="100837" y="763940"/>
                  </a:lnTo>
                  <a:lnTo>
                    <a:pt x="142290" y="774384"/>
                  </a:lnTo>
                  <a:lnTo>
                    <a:pt x="189704" y="783928"/>
                  </a:lnTo>
                  <a:lnTo>
                    <a:pt x="242594" y="792483"/>
                  </a:lnTo>
                  <a:lnTo>
                    <a:pt x="300472" y="799963"/>
                  </a:lnTo>
                  <a:lnTo>
                    <a:pt x="362855" y="806280"/>
                  </a:lnTo>
                  <a:lnTo>
                    <a:pt x="429255" y="811346"/>
                  </a:lnTo>
                  <a:lnTo>
                    <a:pt x="499186" y="815072"/>
                  </a:lnTo>
                  <a:lnTo>
                    <a:pt x="572163" y="817373"/>
                  </a:lnTo>
                  <a:lnTo>
                    <a:pt x="647700" y="818159"/>
                  </a:lnTo>
                  <a:lnTo>
                    <a:pt x="723234" y="817373"/>
                  </a:lnTo>
                  <a:lnTo>
                    <a:pt x="796209" y="815072"/>
                  </a:lnTo>
                  <a:lnTo>
                    <a:pt x="866139" y="811346"/>
                  </a:lnTo>
                  <a:lnTo>
                    <a:pt x="932539" y="806280"/>
                  </a:lnTo>
                  <a:lnTo>
                    <a:pt x="994921" y="799963"/>
                  </a:lnTo>
                  <a:lnTo>
                    <a:pt x="1052800" y="792483"/>
                  </a:lnTo>
                  <a:lnTo>
                    <a:pt x="1105690" y="783928"/>
                  </a:lnTo>
                  <a:lnTo>
                    <a:pt x="1153105" y="774384"/>
                  </a:lnTo>
                  <a:lnTo>
                    <a:pt x="1194559" y="763940"/>
                  </a:lnTo>
                  <a:lnTo>
                    <a:pt x="1257639" y="740701"/>
                  </a:lnTo>
                  <a:lnTo>
                    <a:pt x="1291042" y="714912"/>
                  </a:lnTo>
                  <a:lnTo>
                    <a:pt x="1295400" y="701281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D3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640486" y="5291023"/>
              <a:ext cx="1295400" cy="234315"/>
            </a:xfrm>
            <a:custGeom>
              <a:avLst/>
              <a:gdLst/>
              <a:ahLst/>
              <a:cxnLst/>
              <a:rect l="l" t="t" r="r" b="b"/>
              <a:pathLst>
                <a:path w="1295400" h="234314">
                  <a:moveTo>
                    <a:pt x="647700" y="0"/>
                  </a:moveTo>
                  <a:lnTo>
                    <a:pt x="572163" y="786"/>
                  </a:lnTo>
                  <a:lnTo>
                    <a:pt x="499186" y="3086"/>
                  </a:lnTo>
                  <a:lnTo>
                    <a:pt x="429255" y="6813"/>
                  </a:lnTo>
                  <a:lnTo>
                    <a:pt x="362855" y="11878"/>
                  </a:lnTo>
                  <a:lnTo>
                    <a:pt x="300472" y="18195"/>
                  </a:lnTo>
                  <a:lnTo>
                    <a:pt x="242594" y="25675"/>
                  </a:lnTo>
                  <a:lnTo>
                    <a:pt x="189704" y="34231"/>
                  </a:lnTo>
                  <a:lnTo>
                    <a:pt x="142290" y="43775"/>
                  </a:lnTo>
                  <a:lnTo>
                    <a:pt x="100837" y="54219"/>
                  </a:lnTo>
                  <a:lnTo>
                    <a:pt x="37759" y="77458"/>
                  </a:lnTo>
                  <a:lnTo>
                    <a:pt x="4357" y="103246"/>
                  </a:lnTo>
                  <a:lnTo>
                    <a:pt x="0" y="116878"/>
                  </a:lnTo>
                  <a:lnTo>
                    <a:pt x="4357" y="130509"/>
                  </a:lnTo>
                  <a:lnTo>
                    <a:pt x="37759" y="156297"/>
                  </a:lnTo>
                  <a:lnTo>
                    <a:pt x="100837" y="179536"/>
                  </a:lnTo>
                  <a:lnTo>
                    <a:pt x="142290" y="189981"/>
                  </a:lnTo>
                  <a:lnTo>
                    <a:pt x="189704" y="199524"/>
                  </a:lnTo>
                  <a:lnTo>
                    <a:pt x="242594" y="208080"/>
                  </a:lnTo>
                  <a:lnTo>
                    <a:pt x="300472" y="215560"/>
                  </a:lnTo>
                  <a:lnTo>
                    <a:pt x="362855" y="221877"/>
                  </a:lnTo>
                  <a:lnTo>
                    <a:pt x="429255" y="226942"/>
                  </a:lnTo>
                  <a:lnTo>
                    <a:pt x="499186" y="230669"/>
                  </a:lnTo>
                  <a:lnTo>
                    <a:pt x="572163" y="232969"/>
                  </a:lnTo>
                  <a:lnTo>
                    <a:pt x="647700" y="233756"/>
                  </a:lnTo>
                  <a:lnTo>
                    <a:pt x="723234" y="232969"/>
                  </a:lnTo>
                  <a:lnTo>
                    <a:pt x="796209" y="230669"/>
                  </a:lnTo>
                  <a:lnTo>
                    <a:pt x="866139" y="226942"/>
                  </a:lnTo>
                  <a:lnTo>
                    <a:pt x="932539" y="221877"/>
                  </a:lnTo>
                  <a:lnTo>
                    <a:pt x="994921" y="215560"/>
                  </a:lnTo>
                  <a:lnTo>
                    <a:pt x="1052800" y="208080"/>
                  </a:lnTo>
                  <a:lnTo>
                    <a:pt x="1105690" y="199524"/>
                  </a:lnTo>
                  <a:lnTo>
                    <a:pt x="1153105" y="189981"/>
                  </a:lnTo>
                  <a:lnTo>
                    <a:pt x="1194559" y="179536"/>
                  </a:lnTo>
                  <a:lnTo>
                    <a:pt x="1257639" y="156297"/>
                  </a:lnTo>
                  <a:lnTo>
                    <a:pt x="1291042" y="130509"/>
                  </a:lnTo>
                  <a:lnTo>
                    <a:pt x="1295400" y="116878"/>
                  </a:lnTo>
                  <a:lnTo>
                    <a:pt x="1291042" y="103246"/>
                  </a:lnTo>
                  <a:lnTo>
                    <a:pt x="1257639" y="77458"/>
                  </a:lnTo>
                  <a:lnTo>
                    <a:pt x="1194559" y="54219"/>
                  </a:lnTo>
                  <a:lnTo>
                    <a:pt x="1153105" y="43775"/>
                  </a:lnTo>
                  <a:lnTo>
                    <a:pt x="1105690" y="34231"/>
                  </a:lnTo>
                  <a:lnTo>
                    <a:pt x="1052800" y="25675"/>
                  </a:lnTo>
                  <a:lnTo>
                    <a:pt x="994921" y="18195"/>
                  </a:lnTo>
                  <a:lnTo>
                    <a:pt x="932539" y="11878"/>
                  </a:lnTo>
                  <a:lnTo>
                    <a:pt x="866139" y="6813"/>
                  </a:lnTo>
                  <a:lnTo>
                    <a:pt x="796209" y="3086"/>
                  </a:lnTo>
                  <a:lnTo>
                    <a:pt x="723234" y="78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E47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640486" y="5291023"/>
              <a:ext cx="1295400" cy="935355"/>
            </a:xfrm>
            <a:custGeom>
              <a:avLst/>
              <a:gdLst/>
              <a:ahLst/>
              <a:cxnLst/>
              <a:rect l="l" t="t" r="r" b="b"/>
              <a:pathLst>
                <a:path w="1295400" h="935354">
                  <a:moveTo>
                    <a:pt x="1295398" y="116879"/>
                  </a:moveTo>
                  <a:lnTo>
                    <a:pt x="1257638" y="156298"/>
                  </a:lnTo>
                  <a:lnTo>
                    <a:pt x="1194558" y="179537"/>
                  </a:lnTo>
                  <a:lnTo>
                    <a:pt x="1153105" y="189982"/>
                  </a:lnTo>
                  <a:lnTo>
                    <a:pt x="1105690" y="199526"/>
                  </a:lnTo>
                  <a:lnTo>
                    <a:pt x="1052800" y="208082"/>
                  </a:lnTo>
                  <a:lnTo>
                    <a:pt x="994921" y="215563"/>
                  </a:lnTo>
                  <a:lnTo>
                    <a:pt x="932539" y="221880"/>
                  </a:lnTo>
                  <a:lnTo>
                    <a:pt x="866139" y="226945"/>
                  </a:lnTo>
                  <a:lnTo>
                    <a:pt x="796209" y="230672"/>
                  </a:lnTo>
                  <a:lnTo>
                    <a:pt x="723234" y="232973"/>
                  </a:lnTo>
                  <a:lnTo>
                    <a:pt x="647699" y="233759"/>
                  </a:lnTo>
                  <a:lnTo>
                    <a:pt x="572163" y="232973"/>
                  </a:lnTo>
                  <a:lnTo>
                    <a:pt x="499187" y="230672"/>
                  </a:lnTo>
                  <a:lnTo>
                    <a:pt x="429257" y="226945"/>
                  </a:lnTo>
                  <a:lnTo>
                    <a:pt x="362857" y="221880"/>
                  </a:lnTo>
                  <a:lnTo>
                    <a:pt x="300475" y="215563"/>
                  </a:lnTo>
                  <a:lnTo>
                    <a:pt x="242596" y="208082"/>
                  </a:lnTo>
                  <a:lnTo>
                    <a:pt x="189706" y="199526"/>
                  </a:lnTo>
                  <a:lnTo>
                    <a:pt x="142292" y="189982"/>
                  </a:lnTo>
                  <a:lnTo>
                    <a:pt x="100838" y="179537"/>
                  </a:lnTo>
                  <a:lnTo>
                    <a:pt x="37759" y="156298"/>
                  </a:lnTo>
                  <a:lnTo>
                    <a:pt x="4357" y="130510"/>
                  </a:lnTo>
                  <a:lnTo>
                    <a:pt x="0" y="116879"/>
                  </a:lnTo>
                  <a:lnTo>
                    <a:pt x="4357" y="103249"/>
                  </a:lnTo>
                  <a:lnTo>
                    <a:pt x="37759" y="77461"/>
                  </a:lnTo>
                  <a:lnTo>
                    <a:pt x="100838" y="54222"/>
                  </a:lnTo>
                  <a:lnTo>
                    <a:pt x="142292" y="43777"/>
                  </a:lnTo>
                  <a:lnTo>
                    <a:pt x="189706" y="34233"/>
                  </a:lnTo>
                  <a:lnTo>
                    <a:pt x="242596" y="25677"/>
                  </a:lnTo>
                  <a:lnTo>
                    <a:pt x="300475" y="18196"/>
                  </a:lnTo>
                  <a:lnTo>
                    <a:pt x="362857" y="11879"/>
                  </a:lnTo>
                  <a:lnTo>
                    <a:pt x="429257" y="6813"/>
                  </a:lnTo>
                  <a:lnTo>
                    <a:pt x="499187" y="3086"/>
                  </a:lnTo>
                  <a:lnTo>
                    <a:pt x="572163" y="786"/>
                  </a:lnTo>
                  <a:lnTo>
                    <a:pt x="647699" y="0"/>
                  </a:lnTo>
                  <a:lnTo>
                    <a:pt x="723234" y="786"/>
                  </a:lnTo>
                  <a:lnTo>
                    <a:pt x="796209" y="3086"/>
                  </a:lnTo>
                  <a:lnTo>
                    <a:pt x="866139" y="6813"/>
                  </a:lnTo>
                  <a:lnTo>
                    <a:pt x="932539" y="11879"/>
                  </a:lnTo>
                  <a:lnTo>
                    <a:pt x="994921" y="18196"/>
                  </a:lnTo>
                  <a:lnTo>
                    <a:pt x="1052800" y="25677"/>
                  </a:lnTo>
                  <a:lnTo>
                    <a:pt x="1105690" y="34233"/>
                  </a:lnTo>
                  <a:lnTo>
                    <a:pt x="1153105" y="43777"/>
                  </a:lnTo>
                  <a:lnTo>
                    <a:pt x="1194558" y="54222"/>
                  </a:lnTo>
                  <a:lnTo>
                    <a:pt x="1257638" y="77461"/>
                  </a:lnTo>
                  <a:lnTo>
                    <a:pt x="1291041" y="103249"/>
                  </a:lnTo>
                  <a:lnTo>
                    <a:pt x="1295398" y="116879"/>
                  </a:lnTo>
                  <a:lnTo>
                    <a:pt x="1295398" y="818156"/>
                  </a:lnTo>
                  <a:lnTo>
                    <a:pt x="1257638" y="857575"/>
                  </a:lnTo>
                  <a:lnTo>
                    <a:pt x="1194558" y="880814"/>
                  </a:lnTo>
                  <a:lnTo>
                    <a:pt x="1153105" y="891258"/>
                  </a:lnTo>
                  <a:lnTo>
                    <a:pt x="1105690" y="900802"/>
                  </a:lnTo>
                  <a:lnTo>
                    <a:pt x="1052800" y="909359"/>
                  </a:lnTo>
                  <a:lnTo>
                    <a:pt x="994921" y="916839"/>
                  </a:lnTo>
                  <a:lnTo>
                    <a:pt x="932539" y="923156"/>
                  </a:lnTo>
                  <a:lnTo>
                    <a:pt x="866139" y="928222"/>
                  </a:lnTo>
                  <a:lnTo>
                    <a:pt x="796209" y="931949"/>
                  </a:lnTo>
                  <a:lnTo>
                    <a:pt x="723234" y="934249"/>
                  </a:lnTo>
                  <a:lnTo>
                    <a:pt x="647699" y="935036"/>
                  </a:lnTo>
                  <a:lnTo>
                    <a:pt x="572163" y="934249"/>
                  </a:lnTo>
                  <a:lnTo>
                    <a:pt x="499187" y="931949"/>
                  </a:lnTo>
                  <a:lnTo>
                    <a:pt x="429257" y="928222"/>
                  </a:lnTo>
                  <a:lnTo>
                    <a:pt x="362857" y="923156"/>
                  </a:lnTo>
                  <a:lnTo>
                    <a:pt x="300475" y="916839"/>
                  </a:lnTo>
                  <a:lnTo>
                    <a:pt x="242596" y="909359"/>
                  </a:lnTo>
                  <a:lnTo>
                    <a:pt x="189706" y="900802"/>
                  </a:lnTo>
                  <a:lnTo>
                    <a:pt x="142292" y="891258"/>
                  </a:lnTo>
                  <a:lnTo>
                    <a:pt x="100838" y="880814"/>
                  </a:lnTo>
                  <a:lnTo>
                    <a:pt x="37759" y="857575"/>
                  </a:lnTo>
                  <a:lnTo>
                    <a:pt x="4357" y="831787"/>
                  </a:lnTo>
                  <a:lnTo>
                    <a:pt x="0" y="818156"/>
                  </a:lnTo>
                  <a:lnTo>
                    <a:pt x="0" y="116879"/>
                  </a:lnTo>
                  <a:lnTo>
                    <a:pt x="1295398" y="116879"/>
                  </a:lnTo>
                  <a:close/>
                </a:path>
              </a:pathLst>
            </a:custGeom>
            <a:ln w="9524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43396" y="5044186"/>
            <a:ext cx="783539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Carlito"/>
                <a:cs typeface="Carlito"/>
              </a:rPr>
              <a:t>D</a:t>
            </a:r>
            <a:r>
              <a:rPr sz="1539" b="1" spc="-4" dirty="0">
                <a:latin typeface="Carlito"/>
                <a:cs typeface="Carlito"/>
              </a:rPr>
              <a:t>atabas</a:t>
            </a:r>
            <a:r>
              <a:rPr sz="1539" b="1" dirty="0">
                <a:latin typeface="Carlito"/>
                <a:cs typeface="Carlito"/>
              </a:rPr>
              <a:t>e</a:t>
            </a:r>
            <a:endParaRPr sz="1539" dirty="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01807" y="3449265"/>
            <a:ext cx="4857071" cy="1273318"/>
            <a:chOff x="1873224" y="3801948"/>
            <a:chExt cx="5680075" cy="1489075"/>
          </a:xfrm>
        </p:grpSpPr>
        <p:sp>
          <p:nvSpPr>
            <p:cNvPr id="28" name="object 28"/>
            <p:cNvSpPr/>
            <p:nvPr/>
          </p:nvSpPr>
          <p:spPr>
            <a:xfrm>
              <a:off x="1889099" y="3849573"/>
              <a:ext cx="2200275" cy="865505"/>
            </a:xfrm>
            <a:custGeom>
              <a:avLst/>
              <a:gdLst/>
              <a:ahLst/>
              <a:cxnLst/>
              <a:rect l="l" t="t" r="r" b="b"/>
              <a:pathLst>
                <a:path w="2200275" h="865504">
                  <a:moveTo>
                    <a:pt x="0" y="865187"/>
                  </a:moveTo>
                  <a:lnTo>
                    <a:pt x="0" y="0"/>
                  </a:lnTo>
                  <a:lnTo>
                    <a:pt x="2200268" y="0"/>
                  </a:lnTo>
                </a:path>
              </a:pathLst>
            </a:custGeom>
            <a:ln w="3174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025874" y="3801948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0" name="object 30"/>
            <p:cNvSpPr/>
            <p:nvPr/>
          </p:nvSpPr>
          <p:spPr>
            <a:xfrm>
              <a:off x="5489549" y="3849573"/>
              <a:ext cx="1047750" cy="0"/>
            </a:xfrm>
            <a:custGeom>
              <a:avLst/>
              <a:gdLst/>
              <a:ahLst/>
              <a:cxnLst/>
              <a:rect l="l" t="t" r="r" b="b"/>
              <a:pathLst>
                <a:path w="1047750">
                  <a:moveTo>
                    <a:pt x="0" y="0"/>
                  </a:moveTo>
                  <a:lnTo>
                    <a:pt x="1047749" y="0"/>
                  </a:lnTo>
                </a:path>
              </a:pathLst>
            </a:custGeom>
            <a:ln w="3174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3799" y="3801948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5250"/>
                  </a:lnTo>
                  <a:lnTo>
                    <a:pt x="95250" y="476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505674" y="4857635"/>
              <a:ext cx="0" cy="401955"/>
            </a:xfrm>
            <a:custGeom>
              <a:avLst/>
              <a:gdLst/>
              <a:ahLst/>
              <a:cxnLst/>
              <a:rect l="l" t="t" r="r" b="b"/>
              <a:pathLst>
                <a:path h="401954">
                  <a:moveTo>
                    <a:pt x="0" y="0"/>
                  </a:moveTo>
                  <a:lnTo>
                    <a:pt x="0" y="401637"/>
                  </a:lnTo>
                </a:path>
              </a:pathLst>
            </a:custGeom>
            <a:ln w="3174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458049" y="5195773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0"/>
                  </a:lnTo>
                  <a:lnTo>
                    <a:pt x="47625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000849" y="4889385"/>
              <a:ext cx="0" cy="401955"/>
            </a:xfrm>
            <a:custGeom>
              <a:avLst/>
              <a:gdLst/>
              <a:ahLst/>
              <a:cxnLst/>
              <a:rect l="l" t="t" r="r" b="b"/>
              <a:pathLst>
                <a:path h="401954">
                  <a:moveTo>
                    <a:pt x="0" y="401637"/>
                  </a:moveTo>
                  <a:lnTo>
                    <a:pt x="0" y="0"/>
                  </a:lnTo>
                </a:path>
              </a:pathLst>
            </a:custGeom>
            <a:ln w="3174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5" name="object 35"/>
            <p:cNvSpPr/>
            <p:nvPr/>
          </p:nvSpPr>
          <p:spPr>
            <a:xfrm>
              <a:off x="6953224" y="485763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47625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521300" y="4425835"/>
              <a:ext cx="1047750" cy="0"/>
            </a:xfrm>
            <a:custGeom>
              <a:avLst/>
              <a:gdLst/>
              <a:ahLst/>
              <a:cxnLst/>
              <a:rect l="l" t="t" r="r" b="b"/>
              <a:pathLst>
                <a:path w="1047750">
                  <a:moveTo>
                    <a:pt x="1047749" y="0"/>
                  </a:moveTo>
                  <a:lnTo>
                    <a:pt x="0" y="0"/>
                  </a:lnTo>
                </a:path>
              </a:pathLst>
            </a:custGeom>
            <a:ln w="3174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7" name="object 37"/>
            <p:cNvSpPr/>
            <p:nvPr/>
          </p:nvSpPr>
          <p:spPr>
            <a:xfrm>
              <a:off x="5489549" y="43782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8" name="object 38"/>
            <p:cNvSpPr/>
            <p:nvPr/>
          </p:nvSpPr>
          <p:spPr>
            <a:xfrm>
              <a:off x="2608236" y="4425835"/>
              <a:ext cx="1513205" cy="257175"/>
            </a:xfrm>
            <a:custGeom>
              <a:avLst/>
              <a:gdLst/>
              <a:ahLst/>
              <a:cxnLst/>
              <a:rect l="l" t="t" r="r" b="b"/>
              <a:pathLst>
                <a:path w="1513204" h="257175">
                  <a:moveTo>
                    <a:pt x="1512889" y="0"/>
                  </a:moveTo>
                  <a:lnTo>
                    <a:pt x="0" y="0"/>
                  </a:lnTo>
                  <a:lnTo>
                    <a:pt x="0" y="257174"/>
                  </a:lnTo>
                </a:path>
              </a:pathLst>
            </a:custGeom>
            <a:ln w="31749">
              <a:solidFill>
                <a:srgbClr val="FF7C00"/>
              </a:solidFill>
            </a:ln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  <p:sp>
          <p:nvSpPr>
            <p:cNvPr id="39" name="object 39"/>
            <p:cNvSpPr/>
            <p:nvPr/>
          </p:nvSpPr>
          <p:spPr>
            <a:xfrm>
              <a:off x="2560612" y="461951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50" y="0"/>
                  </a:moveTo>
                  <a:lnTo>
                    <a:pt x="0" y="0"/>
                  </a:lnTo>
                  <a:lnTo>
                    <a:pt x="47625" y="9525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FF7C00"/>
            </a:solidFill>
          </p:spPr>
          <p:txBody>
            <a:bodyPr wrap="square" lIns="0" tIns="0" rIns="0" bIns="0" rtlCol="0"/>
            <a:lstStyle/>
            <a:p>
              <a:endParaRPr sz="1539" dirty="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867330" y="3272520"/>
            <a:ext cx="747158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Carlito"/>
                <a:cs typeface="Carlito"/>
              </a:rPr>
              <a:t>HTTP</a:t>
            </a:r>
            <a:r>
              <a:rPr sz="1026" b="1" spc="-64" dirty="0">
                <a:latin typeface="Carlito"/>
                <a:cs typeface="Carlito"/>
              </a:rPr>
              <a:t> </a:t>
            </a:r>
            <a:r>
              <a:rPr sz="1026" b="1" dirty="0">
                <a:latin typeface="Carlito"/>
                <a:cs typeface="Carlito"/>
              </a:rPr>
              <a:t>request</a:t>
            </a:r>
            <a:endParaRPr sz="1026" dirty="0">
              <a:latin typeface="Carlito"/>
              <a:cs typeface="Carlito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9">
              <a:spcBef>
                <a:spcPts val="43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12</a:t>
            </a:fld>
            <a:endParaRPr spc="-17" dirty="0"/>
          </a:p>
        </p:txBody>
      </p:sp>
      <p:sp>
        <p:nvSpPr>
          <p:cNvPr id="41" name="object 41"/>
          <p:cNvSpPr txBox="1"/>
          <p:nvPr/>
        </p:nvSpPr>
        <p:spPr>
          <a:xfrm>
            <a:off x="3467802" y="5057610"/>
            <a:ext cx="1621920" cy="22147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368" b="1" spc="-4" dirty="0">
                <a:latin typeface="Carlito"/>
                <a:cs typeface="Carlito"/>
              </a:rPr>
              <a:t>Server side</a:t>
            </a:r>
            <a:r>
              <a:rPr sz="1368" b="1" spc="-34" dirty="0">
                <a:latin typeface="Carlito"/>
                <a:cs typeface="Carlito"/>
              </a:rPr>
              <a:t> </a:t>
            </a:r>
            <a:r>
              <a:rPr sz="1368" b="1" spc="-4" dirty="0">
                <a:latin typeface="Carlito"/>
                <a:cs typeface="Carlito"/>
              </a:rPr>
              <a:t>processing</a:t>
            </a:r>
            <a:endParaRPr sz="1368" dirty="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61483" y="3148990"/>
            <a:ext cx="893223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Carlito"/>
                <a:cs typeface="Carlito"/>
              </a:rPr>
              <a:t>Script</a:t>
            </a:r>
            <a:r>
              <a:rPr sz="1026" b="1" spc="-43" dirty="0">
                <a:latin typeface="Carlito"/>
                <a:cs typeface="Carlito"/>
              </a:rPr>
              <a:t> </a:t>
            </a:r>
            <a:r>
              <a:rPr sz="1026" b="1" spc="-4" dirty="0">
                <a:latin typeface="Carlito"/>
                <a:cs typeface="Carlito"/>
              </a:rPr>
              <a:t>execution</a:t>
            </a:r>
            <a:endParaRPr sz="1026" dirty="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46572" y="4442670"/>
            <a:ext cx="355117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Carlito"/>
                <a:cs typeface="Carlito"/>
              </a:rPr>
              <a:t>Q</a:t>
            </a:r>
            <a:r>
              <a:rPr sz="1026" b="1" spc="-4" dirty="0">
                <a:latin typeface="Carlito"/>
                <a:cs typeface="Carlito"/>
              </a:rPr>
              <a:t>u</a:t>
            </a:r>
            <a:r>
              <a:rPr sz="1026" b="1" dirty="0">
                <a:latin typeface="Carlito"/>
                <a:cs typeface="Carlito"/>
              </a:rPr>
              <a:t>ery</a:t>
            </a:r>
            <a:endParaRPr sz="1026" dirty="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76422" y="4442670"/>
            <a:ext cx="552224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Carlito"/>
                <a:cs typeface="Carlito"/>
              </a:rPr>
              <a:t>Result</a:t>
            </a:r>
            <a:r>
              <a:rPr sz="1026" b="1" spc="-64" dirty="0">
                <a:latin typeface="Carlito"/>
                <a:cs typeface="Carlito"/>
              </a:rPr>
              <a:t> </a:t>
            </a:r>
            <a:r>
              <a:rPr sz="1026" b="1" dirty="0">
                <a:latin typeface="Carlito"/>
                <a:cs typeface="Carlito"/>
              </a:rPr>
              <a:t>set</a:t>
            </a:r>
            <a:endParaRPr sz="1026" dirty="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07187" y="4010990"/>
            <a:ext cx="337742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Carlito"/>
                <a:cs typeface="Carlito"/>
              </a:rPr>
              <a:t>HTML</a:t>
            </a:r>
            <a:endParaRPr sz="1026" dirty="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44714" y="4010990"/>
            <a:ext cx="337742" cy="168830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026" b="1" dirty="0">
                <a:latin typeface="Carlito"/>
                <a:cs typeface="Carlito"/>
              </a:rPr>
              <a:t>HTML</a:t>
            </a:r>
            <a:endParaRPr sz="1026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403176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/>
              <a:t>Web</a:t>
            </a:r>
            <a:r>
              <a:rPr spc="-81" dirty="0"/>
              <a:t> </a:t>
            </a:r>
            <a:r>
              <a:rPr spc="-4"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358" y="1930936"/>
            <a:ext cx="6416003" cy="2122131"/>
          </a:xfrm>
          <a:prstGeom prst="rect">
            <a:avLst/>
          </a:prstGeom>
        </p:spPr>
        <p:txBody>
          <a:bodyPr vert="horz" wrap="square" lIns="0" tIns="140092" rIns="0" bIns="0" rtlCol="0">
            <a:spAutoFit/>
          </a:bodyPr>
          <a:lstStyle/>
          <a:p>
            <a:pPr marL="10860">
              <a:spcBef>
                <a:spcPts val="1103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51" dirty="0">
                <a:latin typeface="Trebuchet MS"/>
                <a:cs typeface="Trebuchet MS"/>
              </a:rPr>
              <a:t>Apa </a:t>
            </a:r>
            <a:r>
              <a:rPr sz="1710" spc="-81" dirty="0">
                <a:latin typeface="Trebuchet MS"/>
                <a:cs typeface="Trebuchet MS"/>
              </a:rPr>
              <a:t>itu </a:t>
            </a:r>
            <a:r>
              <a:rPr sz="1710" spc="-64" dirty="0">
                <a:latin typeface="Trebuchet MS"/>
                <a:cs typeface="Trebuchet MS"/>
              </a:rPr>
              <a:t>web </a:t>
            </a:r>
            <a:r>
              <a:rPr sz="1710" spc="-68" dirty="0">
                <a:latin typeface="Trebuchet MS"/>
                <a:cs typeface="Trebuchet MS"/>
              </a:rPr>
              <a:t>server</a:t>
            </a:r>
            <a:r>
              <a:rPr sz="1710" spc="-333" dirty="0">
                <a:latin typeface="Trebuchet MS"/>
                <a:cs typeface="Trebuchet MS"/>
              </a:rPr>
              <a:t> </a:t>
            </a:r>
            <a:r>
              <a:rPr sz="1710" spc="162" dirty="0">
                <a:latin typeface="Trebuchet MS"/>
                <a:cs typeface="Trebuchet MS"/>
              </a:rPr>
              <a:t>?</a:t>
            </a:r>
            <a:endParaRPr sz="1710" dirty="0">
              <a:latin typeface="Trebuchet MS"/>
              <a:cs typeface="Trebuchet MS"/>
            </a:endParaRPr>
          </a:p>
          <a:p>
            <a:pPr marL="597287" marR="247060" indent="-293214">
              <a:lnSpc>
                <a:spcPct val="128099"/>
              </a:lnSpc>
              <a:spcBef>
                <a:spcPts val="398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1539" spc="-51" dirty="0">
                <a:latin typeface="Trebuchet MS"/>
                <a:cs typeface="Trebuchet MS"/>
              </a:rPr>
              <a:t>Sebuah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program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60" dirty="0">
                <a:latin typeface="Trebuchet MS"/>
                <a:cs typeface="Trebuchet MS"/>
              </a:rPr>
              <a:t>komputer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yang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64" dirty="0">
                <a:latin typeface="Trebuchet MS"/>
                <a:cs typeface="Trebuchet MS"/>
              </a:rPr>
              <a:t>mengirimkan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konten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ke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i="1" spc="-4" dirty="0">
                <a:latin typeface="Carlito"/>
                <a:cs typeface="Carlito"/>
              </a:rPr>
              <a:t>client</a:t>
            </a:r>
            <a:r>
              <a:rPr sz="1539" i="1" spc="4" dirty="0">
                <a:latin typeface="Carlito"/>
                <a:cs typeface="Carlito"/>
              </a:rPr>
              <a:t> </a:t>
            </a:r>
            <a:r>
              <a:rPr sz="1539" spc="-73" dirty="0">
                <a:latin typeface="Trebuchet MS"/>
                <a:cs typeface="Trebuchet MS"/>
              </a:rPr>
              <a:t>seperti  </a:t>
            </a:r>
            <a:r>
              <a:rPr sz="1539" spc="-64" dirty="0">
                <a:latin typeface="Trebuchet MS"/>
                <a:cs typeface="Trebuchet MS"/>
              </a:rPr>
              <a:t>halaman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90" dirty="0">
                <a:latin typeface="Trebuchet MS"/>
                <a:cs typeface="Trebuchet MS"/>
              </a:rPr>
              <a:t>web,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menggunakan</a:t>
            </a:r>
            <a:r>
              <a:rPr sz="1539" spc="-107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protokol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103" dirty="0">
                <a:latin typeface="Trebuchet MS"/>
                <a:cs typeface="Trebuchet MS"/>
              </a:rPr>
              <a:t>HTTP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melalui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38" dirty="0">
                <a:latin typeface="Trebuchet MS"/>
                <a:cs typeface="Trebuchet MS"/>
              </a:rPr>
              <a:t>World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43" dirty="0">
                <a:latin typeface="Trebuchet MS"/>
                <a:cs typeface="Trebuchet MS"/>
              </a:rPr>
              <a:t>Wide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64" dirty="0">
                <a:latin typeface="Trebuchet MS"/>
                <a:cs typeface="Trebuchet MS"/>
              </a:rPr>
              <a:t>Web.</a:t>
            </a:r>
            <a:endParaRPr sz="1539" dirty="0">
              <a:latin typeface="Trebuchet MS"/>
              <a:cs typeface="Trebuchet MS"/>
            </a:endParaRPr>
          </a:p>
          <a:p>
            <a:pPr marL="597287" marR="4344" indent="-293214">
              <a:lnSpc>
                <a:spcPct val="132800"/>
              </a:lnSpc>
              <a:spcBef>
                <a:spcPts val="312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1539" spc="-26" dirty="0">
                <a:latin typeface="Trebuchet MS"/>
                <a:cs typeface="Trebuchet MS"/>
              </a:rPr>
              <a:t>Web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60" dirty="0">
                <a:latin typeface="Trebuchet MS"/>
                <a:cs typeface="Trebuchet MS"/>
              </a:rPr>
              <a:t>server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90" dirty="0">
                <a:latin typeface="Trebuchet MS"/>
                <a:cs typeface="Trebuchet MS"/>
              </a:rPr>
              <a:t>juga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68" dirty="0">
                <a:latin typeface="Trebuchet MS"/>
                <a:cs typeface="Trebuchet MS"/>
              </a:rPr>
              <a:t>dapat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73" dirty="0">
                <a:latin typeface="Trebuchet MS"/>
                <a:cs typeface="Trebuchet MS"/>
              </a:rPr>
              <a:t>diartikan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64" dirty="0">
                <a:latin typeface="Trebuchet MS"/>
                <a:cs typeface="Trebuchet MS"/>
              </a:rPr>
              <a:t>pada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mesin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60" dirty="0">
                <a:latin typeface="Trebuchet MS"/>
                <a:cs typeface="Trebuchet MS"/>
              </a:rPr>
              <a:t>komputer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68" dirty="0">
                <a:latin typeface="Trebuchet MS"/>
                <a:cs typeface="Trebuchet MS"/>
              </a:rPr>
              <a:t>atau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mesin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77" dirty="0">
                <a:latin typeface="Trebuchet MS"/>
                <a:cs typeface="Trebuchet MS"/>
              </a:rPr>
              <a:t>virtual  </a:t>
            </a:r>
            <a:r>
              <a:rPr sz="1539" spc="-13" dirty="0">
                <a:latin typeface="Trebuchet MS"/>
                <a:cs typeface="Trebuchet MS"/>
              </a:rPr>
              <a:t>(</a:t>
            </a:r>
            <a:r>
              <a:rPr sz="1539" i="1" spc="-13" dirty="0">
                <a:latin typeface="Carlito"/>
                <a:cs typeface="Carlito"/>
              </a:rPr>
              <a:t>virtual machine</a:t>
            </a:r>
            <a:r>
              <a:rPr sz="1539" spc="-13" dirty="0">
                <a:latin typeface="Trebuchet MS"/>
                <a:cs typeface="Trebuchet MS"/>
              </a:rPr>
              <a:t>)</a:t>
            </a:r>
            <a:r>
              <a:rPr sz="1539" spc="-321" dirty="0">
                <a:latin typeface="Trebuchet MS"/>
                <a:cs typeface="Trebuchet MS"/>
              </a:rPr>
              <a:t> </a:t>
            </a:r>
            <a:r>
              <a:rPr sz="1539" spc="-56" dirty="0">
                <a:latin typeface="Trebuchet MS"/>
                <a:cs typeface="Trebuchet MS"/>
              </a:rPr>
              <a:t>yang </a:t>
            </a:r>
            <a:r>
              <a:rPr sz="1539" spc="-77" dirty="0">
                <a:latin typeface="Trebuchet MS"/>
                <a:cs typeface="Trebuchet MS"/>
              </a:rPr>
              <a:t>menjalankan </a:t>
            </a:r>
            <a:r>
              <a:rPr sz="1539" spc="-73" dirty="0">
                <a:latin typeface="Trebuchet MS"/>
                <a:cs typeface="Trebuchet MS"/>
              </a:rPr>
              <a:t>aplikasi </a:t>
            </a:r>
            <a:r>
              <a:rPr sz="1539" spc="-60" dirty="0">
                <a:latin typeface="Trebuchet MS"/>
                <a:cs typeface="Trebuchet MS"/>
              </a:rPr>
              <a:t>web </a:t>
            </a:r>
            <a:r>
              <a:rPr sz="1539" spc="-77" dirty="0">
                <a:latin typeface="Trebuchet MS"/>
                <a:cs typeface="Trebuchet MS"/>
              </a:rPr>
              <a:t>server.</a:t>
            </a:r>
            <a:endParaRPr sz="1539" dirty="0">
              <a:latin typeface="Trebuchet MS"/>
              <a:cs typeface="Trebuchet MS"/>
            </a:endParaRPr>
          </a:p>
          <a:p>
            <a:pPr marL="10860">
              <a:spcBef>
                <a:spcPts val="1009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68" dirty="0">
                <a:latin typeface="Trebuchet MS"/>
                <a:cs typeface="Trebuchet MS"/>
              </a:rPr>
              <a:t>Beberapa </a:t>
            </a:r>
            <a:r>
              <a:rPr sz="1710" spc="-81" dirty="0">
                <a:latin typeface="Trebuchet MS"/>
                <a:cs typeface="Trebuchet MS"/>
              </a:rPr>
              <a:t>aplikasi </a:t>
            </a:r>
            <a:r>
              <a:rPr sz="1710" spc="-64" dirty="0">
                <a:latin typeface="Trebuchet MS"/>
                <a:cs typeface="Trebuchet MS"/>
              </a:rPr>
              <a:t>web </a:t>
            </a:r>
            <a:r>
              <a:rPr sz="1710" spc="-68" dirty="0">
                <a:latin typeface="Trebuchet MS"/>
                <a:cs typeface="Trebuchet MS"/>
              </a:rPr>
              <a:t>server</a:t>
            </a:r>
            <a:r>
              <a:rPr sz="1710" spc="-321" dirty="0">
                <a:latin typeface="Trebuchet MS"/>
                <a:cs typeface="Trebuchet MS"/>
              </a:rPr>
              <a:t> </a:t>
            </a:r>
            <a:r>
              <a:rPr sz="1710" spc="-64" dirty="0">
                <a:latin typeface="Trebuchet MS"/>
                <a:cs typeface="Trebuchet MS"/>
              </a:rPr>
              <a:t>populer</a:t>
            </a:r>
            <a:endParaRPr sz="171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6029" y="4131336"/>
            <a:ext cx="3532714" cy="1485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 dirty="0"/>
          </a:p>
        </p:txBody>
      </p:sp>
      <p:sp>
        <p:nvSpPr>
          <p:cNvPr id="5" name="object 5"/>
          <p:cNvSpPr txBox="1"/>
          <p:nvPr/>
        </p:nvSpPr>
        <p:spPr>
          <a:xfrm>
            <a:off x="4637952" y="5612818"/>
            <a:ext cx="1756038" cy="14254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855" spc="-30" dirty="0">
                <a:latin typeface="Trebuchet MS"/>
                <a:cs typeface="Trebuchet MS"/>
              </a:rPr>
              <a:t>Sumber </a:t>
            </a:r>
            <a:r>
              <a:rPr sz="855" spc="-86" dirty="0">
                <a:latin typeface="Trebuchet MS"/>
                <a:cs typeface="Trebuchet MS"/>
              </a:rPr>
              <a:t>: </a:t>
            </a:r>
            <a:r>
              <a:rPr sz="855" spc="-26" dirty="0">
                <a:latin typeface="Trebuchet MS"/>
                <a:cs typeface="Trebuchet MS"/>
              </a:rPr>
              <a:t>NetcraX </a:t>
            </a:r>
            <a:r>
              <a:rPr sz="855" spc="-43" dirty="0">
                <a:latin typeface="Trebuchet MS"/>
                <a:cs typeface="Trebuchet MS"/>
              </a:rPr>
              <a:t>survey, </a:t>
            </a:r>
            <a:r>
              <a:rPr sz="855" spc="-47" dirty="0">
                <a:latin typeface="Trebuchet MS"/>
                <a:cs typeface="Trebuchet MS"/>
              </a:rPr>
              <a:t>January</a:t>
            </a:r>
            <a:r>
              <a:rPr sz="855" spc="-184" dirty="0">
                <a:latin typeface="Trebuchet MS"/>
                <a:cs typeface="Trebuchet MS"/>
              </a:rPr>
              <a:t> </a:t>
            </a:r>
            <a:r>
              <a:rPr sz="855" spc="-17" dirty="0">
                <a:latin typeface="Trebuchet MS"/>
                <a:cs typeface="Trebuchet MS"/>
              </a:rPr>
              <a:t>2010</a:t>
            </a:r>
            <a:endParaRPr sz="855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9">
              <a:spcBef>
                <a:spcPts val="43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13</a:t>
            </a:fld>
            <a:endParaRPr spc="-17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563196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Server </a:t>
            </a:r>
            <a:r>
              <a:rPr dirty="0"/>
              <a:t>Side </a:t>
            </a:r>
            <a:r>
              <a:rPr spc="-4" dirty="0"/>
              <a:t>Scripting</a:t>
            </a:r>
            <a:r>
              <a:rPr spc="-26" dirty="0"/>
              <a:t> </a:t>
            </a:r>
            <a:r>
              <a:rPr spc="-1971" dirty="0"/>
              <a:t>-­‐</a:t>
            </a:r>
            <a:r>
              <a:rPr spc="-4" dirty="0"/>
              <a:t> </a:t>
            </a:r>
            <a:r>
              <a:rPr spc="-235" dirty="0"/>
              <a:t>PHP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358" y="1973410"/>
            <a:ext cx="6867774" cy="1912721"/>
          </a:xfrm>
          <a:prstGeom prst="rect">
            <a:avLst/>
          </a:prstGeom>
        </p:spPr>
        <p:txBody>
          <a:bodyPr vert="horz" wrap="square" lIns="0" tIns="45611" rIns="0" bIns="0" rtlCol="0">
            <a:spAutoFit/>
          </a:bodyPr>
          <a:lstStyle/>
          <a:p>
            <a:pPr marL="304074" marR="348055" indent="-293214">
              <a:lnSpc>
                <a:spcPts val="1796"/>
              </a:lnSpc>
              <a:spcBef>
                <a:spcPts val="359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b="1" spc="-4" dirty="0">
                <a:latin typeface="Carlito"/>
                <a:cs typeface="Carlito"/>
              </a:rPr>
              <a:t>PHP </a:t>
            </a:r>
            <a:r>
              <a:rPr sz="1710" b="1" dirty="0">
                <a:latin typeface="Carlito"/>
                <a:cs typeface="Carlito"/>
              </a:rPr>
              <a:t>: </a:t>
            </a:r>
            <a:r>
              <a:rPr sz="1710" b="1" spc="-4" dirty="0">
                <a:latin typeface="Carlito"/>
                <a:cs typeface="Carlito"/>
              </a:rPr>
              <a:t>Hypertext </a:t>
            </a:r>
            <a:r>
              <a:rPr sz="1710" b="1" spc="-21" dirty="0">
                <a:latin typeface="Carlito"/>
                <a:cs typeface="Carlito"/>
              </a:rPr>
              <a:t>Preprocessor</a:t>
            </a:r>
            <a:r>
              <a:rPr sz="1710" spc="-21" dirty="0">
                <a:latin typeface="Trebuchet MS"/>
                <a:cs typeface="Trebuchet MS"/>
              </a:rPr>
              <a:t>, </a:t>
            </a:r>
            <a:r>
              <a:rPr sz="1710" spc="-60" dirty="0">
                <a:latin typeface="Trebuchet MS"/>
                <a:cs typeface="Trebuchet MS"/>
              </a:rPr>
              <a:t>bahasa </a:t>
            </a:r>
            <a:r>
              <a:rPr sz="1710" i="1" spc="-4" dirty="0">
                <a:latin typeface="Carlito"/>
                <a:cs typeface="Carlito"/>
              </a:rPr>
              <a:t>interpreter </a:t>
            </a:r>
            <a:r>
              <a:rPr sz="1710" spc="-64" dirty="0">
                <a:latin typeface="Trebuchet MS"/>
                <a:cs typeface="Trebuchet MS"/>
              </a:rPr>
              <a:t>yang </a:t>
            </a:r>
            <a:r>
              <a:rPr sz="1710" spc="-68" dirty="0">
                <a:latin typeface="Trebuchet MS"/>
                <a:cs typeface="Trebuchet MS"/>
              </a:rPr>
              <a:t>didesain</a:t>
            </a:r>
            <a:r>
              <a:rPr sz="1710" spc="-329" dirty="0">
                <a:latin typeface="Trebuchet MS"/>
                <a:cs typeface="Trebuchet MS"/>
              </a:rPr>
              <a:t> </a:t>
            </a:r>
            <a:r>
              <a:rPr sz="1710" spc="-60" dirty="0">
                <a:latin typeface="Trebuchet MS"/>
                <a:cs typeface="Trebuchet MS"/>
              </a:rPr>
              <a:t>untuk  pengembangan </a:t>
            </a:r>
            <a:r>
              <a:rPr sz="1710" spc="-73" dirty="0">
                <a:latin typeface="Trebuchet MS"/>
                <a:cs typeface="Trebuchet MS"/>
              </a:rPr>
              <a:t>website</a:t>
            </a:r>
            <a:r>
              <a:rPr sz="1710" spc="-205" dirty="0">
                <a:latin typeface="Trebuchet MS"/>
                <a:cs typeface="Trebuchet MS"/>
              </a:rPr>
              <a:t> </a:t>
            </a:r>
            <a:r>
              <a:rPr sz="1710" spc="-81" dirty="0">
                <a:latin typeface="Trebuchet MS"/>
                <a:cs typeface="Trebuchet MS"/>
              </a:rPr>
              <a:t>dinamis.</a:t>
            </a:r>
            <a:endParaRPr sz="1710" dirty="0">
              <a:latin typeface="Trebuchet MS"/>
              <a:cs typeface="Trebuchet MS"/>
            </a:endParaRPr>
          </a:p>
          <a:p>
            <a:pPr marL="304074" marR="4344" indent="-293214">
              <a:lnSpc>
                <a:spcPts val="1813"/>
              </a:lnSpc>
              <a:spcBef>
                <a:spcPts val="479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64" dirty="0">
                <a:latin typeface="Trebuchet MS"/>
                <a:cs typeface="Trebuchet MS"/>
              </a:rPr>
              <a:t>Dibuat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spc="-64" dirty="0">
                <a:latin typeface="Trebuchet MS"/>
                <a:cs typeface="Trebuchet MS"/>
              </a:rPr>
              <a:t>oleh</a:t>
            </a:r>
            <a:r>
              <a:rPr sz="1710" spc="-128" dirty="0">
                <a:latin typeface="Trebuchet MS"/>
                <a:cs typeface="Trebuchet MS"/>
              </a:rPr>
              <a:t> </a:t>
            </a:r>
            <a:r>
              <a:rPr sz="1710" b="1" spc="-4" dirty="0">
                <a:latin typeface="Carlito"/>
                <a:cs typeface="Carlito"/>
              </a:rPr>
              <a:t>Rasmus</a:t>
            </a:r>
            <a:r>
              <a:rPr sz="1710" b="1" dirty="0">
                <a:latin typeface="Carlito"/>
                <a:cs typeface="Carlito"/>
              </a:rPr>
              <a:t> </a:t>
            </a:r>
            <a:r>
              <a:rPr sz="1710" b="1" spc="-26" dirty="0">
                <a:latin typeface="Carlito"/>
                <a:cs typeface="Carlito"/>
              </a:rPr>
              <a:t>Lerdorf</a:t>
            </a:r>
            <a:r>
              <a:rPr sz="1710" spc="-26" dirty="0">
                <a:latin typeface="Trebuchet MS"/>
                <a:cs typeface="Trebuchet MS"/>
              </a:rPr>
              <a:t>,</a:t>
            </a:r>
            <a:r>
              <a:rPr sz="1710" spc="-128" dirty="0">
                <a:latin typeface="Trebuchet MS"/>
                <a:cs typeface="Trebuchet MS"/>
              </a:rPr>
              <a:t> </a:t>
            </a:r>
            <a:r>
              <a:rPr sz="1710" spc="-60" dirty="0">
                <a:latin typeface="Trebuchet MS"/>
                <a:cs typeface="Trebuchet MS"/>
              </a:rPr>
              <a:t>tahun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b="1" spc="-43" dirty="0">
                <a:latin typeface="Carlito"/>
                <a:cs typeface="Carlito"/>
              </a:rPr>
              <a:t>1995</a:t>
            </a:r>
            <a:r>
              <a:rPr sz="1710" spc="-43" dirty="0">
                <a:latin typeface="Trebuchet MS"/>
                <a:cs typeface="Trebuchet MS"/>
              </a:rPr>
              <a:t>.</a:t>
            </a:r>
            <a:r>
              <a:rPr sz="1710" spc="-128" dirty="0">
                <a:latin typeface="Trebuchet MS"/>
                <a:cs typeface="Trebuchet MS"/>
              </a:rPr>
              <a:t> </a:t>
            </a:r>
            <a:r>
              <a:rPr sz="1710" spc="-77" dirty="0">
                <a:latin typeface="Trebuchet MS"/>
                <a:cs typeface="Trebuchet MS"/>
              </a:rPr>
              <a:t>Saat</a:t>
            </a:r>
            <a:r>
              <a:rPr sz="1710" spc="-128" dirty="0">
                <a:latin typeface="Trebuchet MS"/>
                <a:cs typeface="Trebuchet MS"/>
              </a:rPr>
              <a:t> </a:t>
            </a:r>
            <a:r>
              <a:rPr sz="1710" spc="-81" dirty="0">
                <a:latin typeface="Trebuchet MS"/>
                <a:cs typeface="Trebuchet MS"/>
              </a:rPr>
              <a:t>itu</a:t>
            </a:r>
            <a:r>
              <a:rPr sz="1710" spc="-128" dirty="0">
                <a:latin typeface="Trebuchet MS"/>
                <a:cs typeface="Trebuchet MS"/>
              </a:rPr>
              <a:t> </a:t>
            </a:r>
            <a:r>
              <a:rPr sz="1710" spc="-60" dirty="0">
                <a:latin typeface="Trebuchet MS"/>
                <a:cs typeface="Trebuchet MS"/>
              </a:rPr>
              <a:t>masih</a:t>
            </a:r>
            <a:r>
              <a:rPr sz="1710" spc="-128" dirty="0">
                <a:latin typeface="Trebuchet MS"/>
                <a:cs typeface="Trebuchet MS"/>
              </a:rPr>
              <a:t> </a:t>
            </a:r>
            <a:r>
              <a:rPr sz="1710" spc="-68" dirty="0">
                <a:latin typeface="Trebuchet MS"/>
                <a:cs typeface="Trebuchet MS"/>
              </a:rPr>
              <a:t>bernama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spc="-81" dirty="0">
                <a:latin typeface="Trebuchet MS"/>
                <a:cs typeface="Trebuchet MS"/>
              </a:rPr>
              <a:t>FI</a:t>
            </a:r>
            <a:r>
              <a:rPr sz="1710" spc="-128" dirty="0">
                <a:latin typeface="Trebuchet MS"/>
                <a:cs typeface="Trebuchet MS"/>
              </a:rPr>
              <a:t> </a:t>
            </a:r>
            <a:r>
              <a:rPr sz="1710" spc="-26" dirty="0">
                <a:latin typeface="Trebuchet MS"/>
                <a:cs typeface="Trebuchet MS"/>
              </a:rPr>
              <a:t>(</a:t>
            </a:r>
            <a:r>
              <a:rPr sz="1710" i="1" spc="-26" dirty="0">
                <a:latin typeface="Carlito"/>
                <a:cs typeface="Carlito"/>
              </a:rPr>
              <a:t>Form  </a:t>
            </a:r>
            <a:r>
              <a:rPr sz="1710" i="1" spc="-13" dirty="0">
                <a:latin typeface="Carlito"/>
                <a:cs typeface="Carlito"/>
              </a:rPr>
              <a:t>Interpreted</a:t>
            </a:r>
            <a:r>
              <a:rPr sz="1710" spc="-13" dirty="0">
                <a:latin typeface="Trebuchet MS"/>
                <a:cs typeface="Trebuchet MS"/>
              </a:rPr>
              <a:t>)</a:t>
            </a:r>
            <a:endParaRPr sz="1710" dirty="0">
              <a:latin typeface="Trebuchet MS"/>
              <a:cs typeface="Trebuchet MS"/>
            </a:endParaRPr>
          </a:p>
          <a:p>
            <a:pPr marL="10860">
              <a:spcBef>
                <a:spcPts val="221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68" dirty="0">
                <a:latin typeface="Trebuchet MS"/>
                <a:cs typeface="Trebuchet MS"/>
              </a:rPr>
              <a:t>Awalnya merupakan kependekan </a:t>
            </a:r>
            <a:r>
              <a:rPr sz="1710" spc="-77" dirty="0">
                <a:latin typeface="Trebuchet MS"/>
                <a:cs typeface="Trebuchet MS"/>
              </a:rPr>
              <a:t>dari </a:t>
            </a:r>
            <a:r>
              <a:rPr sz="1710" i="1" spc="-4" dirty="0">
                <a:latin typeface="Carlito"/>
                <a:cs typeface="Carlito"/>
              </a:rPr>
              <a:t>Personal Home</a:t>
            </a:r>
            <a:r>
              <a:rPr sz="1710" i="1" spc="-235" dirty="0">
                <a:latin typeface="Carlito"/>
                <a:cs typeface="Carlito"/>
              </a:rPr>
              <a:t> </a:t>
            </a:r>
            <a:r>
              <a:rPr sz="1710" i="1" spc="-43" dirty="0">
                <a:latin typeface="Carlito"/>
                <a:cs typeface="Carlito"/>
              </a:rPr>
              <a:t>Page</a:t>
            </a:r>
            <a:r>
              <a:rPr sz="1710" spc="-43" dirty="0">
                <a:latin typeface="Trebuchet MS"/>
                <a:cs typeface="Trebuchet MS"/>
              </a:rPr>
              <a:t>.</a:t>
            </a:r>
            <a:endParaRPr sz="1710" dirty="0">
              <a:latin typeface="Trebuchet MS"/>
              <a:cs typeface="Trebuchet MS"/>
            </a:endParaRPr>
          </a:p>
          <a:p>
            <a:pPr marL="10860">
              <a:spcBef>
                <a:spcPts val="171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60" dirty="0">
                <a:latin typeface="Trebuchet MS"/>
                <a:cs typeface="Trebuchet MS"/>
              </a:rPr>
              <a:t>Dipengaruhi </a:t>
            </a:r>
            <a:r>
              <a:rPr sz="1710" spc="-64" dirty="0">
                <a:latin typeface="Trebuchet MS"/>
                <a:cs typeface="Trebuchet MS"/>
              </a:rPr>
              <a:t>oleh </a:t>
            </a:r>
            <a:r>
              <a:rPr sz="1710" spc="-60" dirty="0">
                <a:latin typeface="Trebuchet MS"/>
                <a:cs typeface="Trebuchet MS"/>
              </a:rPr>
              <a:t>bahasa </a:t>
            </a:r>
            <a:r>
              <a:rPr sz="1710" spc="-171" dirty="0">
                <a:latin typeface="Trebuchet MS"/>
                <a:cs typeface="Trebuchet MS"/>
              </a:rPr>
              <a:t>: </a:t>
            </a:r>
            <a:r>
              <a:rPr sz="1710" b="1" dirty="0">
                <a:latin typeface="Carlito"/>
                <a:cs typeface="Carlito"/>
              </a:rPr>
              <a:t>C, </a:t>
            </a:r>
            <a:r>
              <a:rPr sz="1710" b="1" spc="-4" dirty="0">
                <a:latin typeface="Carlito"/>
                <a:cs typeface="Carlito"/>
              </a:rPr>
              <a:t>Perl, Java, C++,</a:t>
            </a:r>
            <a:r>
              <a:rPr sz="1710" b="1" spc="-174" dirty="0">
                <a:latin typeface="Carlito"/>
                <a:cs typeface="Carlito"/>
              </a:rPr>
              <a:t> </a:t>
            </a:r>
            <a:r>
              <a:rPr sz="1710" b="1" spc="-51" dirty="0">
                <a:latin typeface="Carlito"/>
                <a:cs typeface="Carlito"/>
              </a:rPr>
              <a:t>Tcl</a:t>
            </a:r>
            <a:r>
              <a:rPr sz="1710" spc="-51" dirty="0">
                <a:latin typeface="Trebuchet MS"/>
                <a:cs typeface="Trebuchet MS"/>
              </a:rPr>
              <a:t>.</a:t>
            </a:r>
            <a:endParaRPr sz="1710" dirty="0">
              <a:latin typeface="Trebuchet MS"/>
              <a:cs typeface="Trebuchet MS"/>
            </a:endParaRPr>
          </a:p>
          <a:p>
            <a:pPr marL="10860">
              <a:spcBef>
                <a:spcPts val="257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60" dirty="0">
                <a:latin typeface="Trebuchet MS"/>
                <a:cs typeface="Trebuchet MS"/>
              </a:rPr>
              <a:t>Bahasa </a:t>
            </a:r>
            <a:r>
              <a:rPr sz="1710" spc="-64" dirty="0">
                <a:latin typeface="Trebuchet MS"/>
                <a:cs typeface="Trebuchet MS"/>
              </a:rPr>
              <a:t>pemrograman </a:t>
            </a:r>
            <a:r>
              <a:rPr sz="1710" spc="-171" dirty="0">
                <a:latin typeface="Trebuchet MS"/>
                <a:cs typeface="Trebuchet MS"/>
              </a:rPr>
              <a:t>:</a:t>
            </a:r>
            <a:r>
              <a:rPr sz="1710" spc="-274" dirty="0">
                <a:latin typeface="Trebuchet MS"/>
                <a:cs typeface="Trebuchet MS"/>
              </a:rPr>
              <a:t> </a:t>
            </a:r>
            <a:r>
              <a:rPr sz="1710" b="1" dirty="0">
                <a:latin typeface="Carlito"/>
                <a:cs typeface="Carlito"/>
              </a:rPr>
              <a:t>C</a:t>
            </a:r>
            <a:endParaRPr sz="171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1535" y="3719403"/>
            <a:ext cx="1912692" cy="18217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 dirty="0"/>
          </a:p>
        </p:txBody>
      </p:sp>
      <p:sp>
        <p:nvSpPr>
          <p:cNvPr id="5" name="object 5"/>
          <p:cNvSpPr txBox="1"/>
          <p:nvPr/>
        </p:nvSpPr>
        <p:spPr>
          <a:xfrm>
            <a:off x="3899482" y="5181140"/>
            <a:ext cx="1391691" cy="31874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lnSpc>
                <a:spcPts val="1214"/>
              </a:lnSpc>
              <a:spcBef>
                <a:spcPts val="86"/>
              </a:spcBef>
            </a:pPr>
            <a:r>
              <a:rPr sz="1026" spc="-30" dirty="0">
                <a:latin typeface="Trebuchet MS"/>
                <a:cs typeface="Trebuchet MS"/>
              </a:rPr>
              <a:t>Rasmus</a:t>
            </a:r>
            <a:r>
              <a:rPr sz="1026" spc="-86" dirty="0">
                <a:latin typeface="Trebuchet MS"/>
                <a:cs typeface="Trebuchet MS"/>
              </a:rPr>
              <a:t> </a:t>
            </a:r>
            <a:r>
              <a:rPr sz="1026" spc="-51" dirty="0">
                <a:latin typeface="Trebuchet MS"/>
                <a:cs typeface="Trebuchet MS"/>
              </a:rPr>
              <a:t>Lerdorf</a:t>
            </a:r>
            <a:endParaRPr sz="1026" dirty="0">
              <a:latin typeface="Trebuchet MS"/>
              <a:cs typeface="Trebuchet MS"/>
            </a:endParaRPr>
          </a:p>
          <a:p>
            <a:pPr marL="10860">
              <a:lnSpc>
                <a:spcPts val="1214"/>
              </a:lnSpc>
            </a:pPr>
            <a:r>
              <a:rPr sz="1026" spc="-51" dirty="0">
                <a:latin typeface="Trebuchet MS"/>
                <a:cs typeface="Trebuchet MS"/>
              </a:rPr>
              <a:t>Lahir </a:t>
            </a:r>
            <a:r>
              <a:rPr sz="1026" spc="-103" dirty="0">
                <a:latin typeface="Trebuchet MS"/>
                <a:cs typeface="Trebuchet MS"/>
              </a:rPr>
              <a:t>: </a:t>
            </a:r>
            <a:r>
              <a:rPr sz="1026" spc="-21" dirty="0">
                <a:latin typeface="Trebuchet MS"/>
                <a:cs typeface="Trebuchet MS"/>
              </a:rPr>
              <a:t>22 </a:t>
            </a:r>
            <a:r>
              <a:rPr sz="1026" spc="-34" dirty="0">
                <a:latin typeface="Trebuchet MS"/>
                <a:cs typeface="Trebuchet MS"/>
              </a:rPr>
              <a:t>November</a:t>
            </a:r>
            <a:r>
              <a:rPr sz="1026" spc="-188" dirty="0">
                <a:latin typeface="Trebuchet MS"/>
                <a:cs typeface="Trebuchet MS"/>
              </a:rPr>
              <a:t> </a:t>
            </a:r>
            <a:r>
              <a:rPr sz="1026" spc="-21" dirty="0">
                <a:latin typeface="Trebuchet MS"/>
                <a:cs typeface="Trebuchet MS"/>
              </a:rPr>
              <a:t>1968</a:t>
            </a:r>
            <a:endParaRPr sz="1026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9">
              <a:spcBef>
                <a:spcPts val="43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14</a:t>
            </a:fld>
            <a:endParaRPr spc="-17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622632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Server </a:t>
            </a:r>
            <a:r>
              <a:rPr dirty="0"/>
              <a:t>Side </a:t>
            </a:r>
            <a:r>
              <a:rPr spc="-4" dirty="0"/>
              <a:t>Scripting</a:t>
            </a:r>
            <a:r>
              <a:rPr spc="-26" dirty="0"/>
              <a:t> </a:t>
            </a:r>
            <a:r>
              <a:rPr spc="-1971" dirty="0"/>
              <a:t>-­‐</a:t>
            </a:r>
            <a:r>
              <a:rPr spc="-4" dirty="0"/>
              <a:t> </a:t>
            </a:r>
            <a:r>
              <a:rPr spc="-235" dirty="0"/>
              <a:t>PHP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309027" y="6636631"/>
            <a:ext cx="107061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43"/>
              </a:spcBef>
            </a:pPr>
            <a:r>
              <a:rPr lang="id-ID" spc="-45"/>
              <a:t>September </a:t>
            </a:r>
            <a:r>
              <a:rPr lang="id-ID" spc="-55"/>
              <a:t>23,</a:t>
            </a:r>
            <a:r>
              <a:rPr lang="id-ID" spc="-150"/>
              <a:t> </a:t>
            </a:r>
            <a:r>
              <a:rPr lang="id-ID" spc="-20"/>
              <a:t>2013</a:t>
            </a:r>
            <a:endParaRPr spc="-17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77788" y="6636631"/>
            <a:ext cx="23399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816" marR="4344" indent="-410498">
              <a:spcBef>
                <a:spcPts val="43"/>
              </a:spcBef>
            </a:pPr>
            <a:r>
              <a:rPr lang="id-ID" spc="-65"/>
              <a:t>Tim</a:t>
            </a:r>
            <a:r>
              <a:rPr lang="id-ID" spc="-80"/>
              <a:t> </a:t>
            </a:r>
            <a:r>
              <a:rPr lang="id-ID" spc="-20"/>
              <a:t>Dosen</a:t>
            </a:r>
            <a:r>
              <a:rPr lang="id-ID" spc="-75"/>
              <a:t> </a:t>
            </a:r>
            <a:r>
              <a:rPr lang="id-ID" spc="-40"/>
              <a:t>Pemrograman</a:t>
            </a:r>
            <a:r>
              <a:rPr lang="id-ID" spc="-75"/>
              <a:t> </a:t>
            </a:r>
            <a:r>
              <a:rPr lang="id-ID" spc="-15"/>
              <a:t>Web</a:t>
            </a:r>
            <a:r>
              <a:rPr lang="id-ID" spc="-75"/>
              <a:t> </a:t>
            </a:r>
            <a:r>
              <a:rPr lang="id-ID" spc="-30"/>
              <a:t>II</a:t>
            </a:r>
            <a:r>
              <a:rPr lang="id-ID" spc="-80"/>
              <a:t> </a:t>
            </a:r>
            <a:r>
              <a:rPr lang="id-ID" spc="-20"/>
              <a:t>2013</a:t>
            </a:r>
            <a:r>
              <a:rPr lang="id-ID" spc="-75"/>
              <a:t> </a:t>
            </a:r>
            <a:r>
              <a:rPr lang="id-ID" spc="-270"/>
              <a:t>-­‐</a:t>
            </a:r>
            <a:r>
              <a:rPr lang="id-ID" spc="-265"/>
              <a:t> </a:t>
            </a:r>
            <a:r>
              <a:rPr lang="id-ID" spc="-20"/>
              <a:t>2014  </a:t>
            </a:r>
            <a:r>
              <a:rPr lang="id-ID" spc="-55"/>
              <a:t>Teknik </a:t>
            </a:r>
            <a:r>
              <a:rPr lang="id-ID" spc="-45"/>
              <a:t>Informatika</a:t>
            </a:r>
            <a:r>
              <a:rPr lang="id-ID" spc="-114"/>
              <a:t> </a:t>
            </a:r>
            <a:r>
              <a:rPr lang="id-ID" spc="-15"/>
              <a:t>UNPAS</a:t>
            </a:r>
            <a:endParaRPr spc="-1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15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09855" y="1681008"/>
            <a:ext cx="6878634" cy="4048219"/>
          </a:xfrm>
          <a:prstGeom prst="rect">
            <a:avLst/>
          </a:prstGeom>
        </p:spPr>
        <p:txBody>
          <a:bodyPr vert="horz" wrap="square" lIns="0" tIns="62987" rIns="0" bIns="0" rtlCol="0">
            <a:spAutoFit/>
          </a:bodyPr>
          <a:lstStyle/>
          <a:p>
            <a:pPr marL="10860">
              <a:spcBef>
                <a:spcPts val="49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b="1" dirty="0">
                <a:latin typeface="Carlito"/>
                <a:cs typeface="Carlito"/>
              </a:rPr>
              <a:t>Keunggulan</a:t>
            </a:r>
            <a:r>
              <a:rPr sz="1710" b="1" spc="-4" dirty="0">
                <a:latin typeface="Carlito"/>
                <a:cs typeface="Carlito"/>
              </a:rPr>
              <a:t> PHP</a:t>
            </a:r>
            <a:endParaRPr sz="1710" dirty="0">
              <a:latin typeface="Carlito"/>
              <a:cs typeface="Carlito"/>
            </a:endParaRPr>
          </a:p>
          <a:p>
            <a:pPr marL="304074">
              <a:spcBef>
                <a:spcPts val="368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b="1" spc="-4" dirty="0">
                <a:latin typeface="Carlito"/>
                <a:cs typeface="Carlito"/>
              </a:rPr>
              <a:t>Cepat</a:t>
            </a:r>
            <a:endParaRPr sz="1539" dirty="0">
              <a:latin typeface="Carlito"/>
              <a:cs typeface="Carlito"/>
            </a:endParaRPr>
          </a:p>
          <a:p>
            <a:pPr marL="597287">
              <a:spcBef>
                <a:spcPts val="252"/>
              </a:spcBef>
              <a:tabLst>
                <a:tab pos="848147" algn="l"/>
              </a:tabLst>
            </a:pPr>
            <a:r>
              <a:rPr sz="941" spc="-346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368" spc="-64" dirty="0">
                <a:latin typeface="Trebuchet MS"/>
                <a:cs typeface="Trebuchet MS"/>
              </a:rPr>
              <a:t>Karena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disisipkan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64" dirty="0">
                <a:latin typeface="Trebuchet MS"/>
                <a:cs typeface="Trebuchet MS"/>
              </a:rPr>
              <a:t>dalam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HTML,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60" dirty="0">
                <a:latin typeface="Trebuchet MS"/>
                <a:cs typeface="Trebuchet MS"/>
              </a:rPr>
              <a:t>waktu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38" dirty="0">
                <a:latin typeface="Trebuchet MS"/>
                <a:cs typeface="Trebuchet MS"/>
              </a:rPr>
              <a:t>proses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47" dirty="0">
                <a:latin typeface="Trebuchet MS"/>
                <a:cs typeface="Trebuchet MS"/>
              </a:rPr>
              <a:t>dan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i="1" dirty="0">
                <a:latin typeface="Carlito"/>
                <a:cs typeface="Carlito"/>
              </a:rPr>
              <a:t>load</a:t>
            </a:r>
            <a:r>
              <a:rPr sz="1368" i="1" spc="4" dirty="0">
                <a:latin typeface="Carlito"/>
                <a:cs typeface="Carlito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halaman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web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73" dirty="0">
                <a:latin typeface="Trebuchet MS"/>
                <a:cs typeface="Trebuchet MS"/>
              </a:rPr>
              <a:t>menjadi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68" dirty="0">
                <a:latin typeface="Trebuchet MS"/>
                <a:cs typeface="Trebuchet MS"/>
              </a:rPr>
              <a:t>singkat.</a:t>
            </a:r>
            <a:endParaRPr sz="1368" dirty="0">
              <a:latin typeface="Trebuchet MS"/>
              <a:cs typeface="Trebuchet MS"/>
            </a:endParaRPr>
          </a:p>
          <a:p>
            <a:pPr marL="304074">
              <a:spcBef>
                <a:spcPts val="363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b="1" spc="-9" dirty="0">
                <a:latin typeface="Carlito"/>
                <a:cs typeface="Carlito"/>
              </a:rPr>
              <a:t>Gratis</a:t>
            </a:r>
            <a:endParaRPr sz="1539" dirty="0">
              <a:latin typeface="Carlito"/>
              <a:cs typeface="Carlito"/>
            </a:endParaRPr>
          </a:p>
          <a:p>
            <a:pPr marL="304074">
              <a:spcBef>
                <a:spcPts val="376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b="1" spc="-4" dirty="0">
                <a:latin typeface="Carlito"/>
                <a:cs typeface="Carlito"/>
              </a:rPr>
              <a:t>Mudah digunakan</a:t>
            </a:r>
            <a:endParaRPr sz="1539" dirty="0">
              <a:latin typeface="Carlito"/>
              <a:cs typeface="Carlito"/>
            </a:endParaRPr>
          </a:p>
          <a:p>
            <a:pPr marL="597287">
              <a:spcBef>
                <a:spcPts val="338"/>
              </a:spcBef>
              <a:tabLst>
                <a:tab pos="848147" algn="l"/>
              </a:tabLst>
            </a:pPr>
            <a:r>
              <a:rPr sz="941" spc="-346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368" spc="-56" dirty="0">
                <a:latin typeface="Trebuchet MS"/>
                <a:cs typeface="Trebuchet MS"/>
              </a:rPr>
              <a:t>Sintaks </a:t>
            </a:r>
            <a:r>
              <a:rPr sz="1368" spc="-60" dirty="0">
                <a:latin typeface="Trebuchet MS"/>
                <a:cs typeface="Trebuchet MS"/>
              </a:rPr>
              <a:t>sederhana, </a:t>
            </a:r>
            <a:r>
              <a:rPr sz="1368" spc="-43" dirty="0">
                <a:latin typeface="Trebuchet MS"/>
                <a:cs typeface="Trebuchet MS"/>
              </a:rPr>
              <a:t>mudah </a:t>
            </a:r>
            <a:r>
              <a:rPr sz="1368" spc="-56" dirty="0">
                <a:latin typeface="Trebuchet MS"/>
                <a:cs typeface="Trebuchet MS"/>
              </a:rPr>
              <a:t>dipahami </a:t>
            </a:r>
            <a:r>
              <a:rPr sz="1368" spc="-47" dirty="0">
                <a:latin typeface="Trebuchet MS"/>
                <a:cs typeface="Trebuchet MS"/>
              </a:rPr>
              <a:t>dan</a:t>
            </a:r>
            <a:r>
              <a:rPr sz="1368" spc="-316" dirty="0">
                <a:latin typeface="Trebuchet MS"/>
                <a:cs typeface="Trebuchet MS"/>
              </a:rPr>
              <a:t> </a:t>
            </a:r>
            <a:r>
              <a:rPr sz="1368" spc="-64" dirty="0">
                <a:latin typeface="Trebuchet MS"/>
                <a:cs typeface="Trebuchet MS"/>
              </a:rPr>
              <a:t>digunakan.</a:t>
            </a:r>
            <a:endParaRPr sz="1368" dirty="0">
              <a:latin typeface="Trebuchet MS"/>
              <a:cs typeface="Trebuchet MS"/>
            </a:endParaRPr>
          </a:p>
          <a:p>
            <a:pPr marL="304074">
              <a:spcBef>
                <a:spcPts val="363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b="1" dirty="0">
                <a:latin typeface="Carlito"/>
                <a:cs typeface="Carlito"/>
              </a:rPr>
              <a:t>Serba</a:t>
            </a:r>
            <a:r>
              <a:rPr sz="1539" b="1" spc="-4" dirty="0">
                <a:latin typeface="Carlito"/>
                <a:cs typeface="Carlito"/>
              </a:rPr>
              <a:t> guna</a:t>
            </a:r>
            <a:endParaRPr sz="1539" dirty="0">
              <a:latin typeface="Carlito"/>
              <a:cs typeface="Carlito"/>
            </a:endParaRPr>
          </a:p>
          <a:p>
            <a:pPr marL="597287">
              <a:spcBef>
                <a:spcPts val="338"/>
              </a:spcBef>
              <a:tabLst>
                <a:tab pos="848147" algn="l"/>
              </a:tabLst>
            </a:pPr>
            <a:r>
              <a:rPr sz="941" spc="-346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368" spc="-51" dirty="0">
                <a:latin typeface="Trebuchet MS"/>
                <a:cs typeface="Trebuchet MS"/>
              </a:rPr>
              <a:t>Dapat </a:t>
            </a:r>
            <a:r>
              <a:rPr sz="1368" spc="-73" dirty="0">
                <a:latin typeface="Trebuchet MS"/>
                <a:cs typeface="Trebuchet MS"/>
              </a:rPr>
              <a:t>dijalankan </a:t>
            </a:r>
            <a:r>
              <a:rPr sz="1368" spc="-60" dirty="0">
                <a:latin typeface="Trebuchet MS"/>
                <a:cs typeface="Trebuchet MS"/>
              </a:rPr>
              <a:t>di </a:t>
            </a:r>
            <a:r>
              <a:rPr sz="1368" spc="-47" dirty="0">
                <a:latin typeface="Trebuchet MS"/>
                <a:cs typeface="Trebuchet MS"/>
              </a:rPr>
              <a:t>semua </a:t>
            </a:r>
            <a:r>
              <a:rPr sz="1368" spc="-56" dirty="0">
                <a:latin typeface="Trebuchet MS"/>
                <a:cs typeface="Trebuchet MS"/>
              </a:rPr>
              <a:t>sistem</a:t>
            </a:r>
            <a:r>
              <a:rPr sz="1368" spc="-304" dirty="0">
                <a:latin typeface="Trebuchet MS"/>
                <a:cs typeface="Trebuchet MS"/>
              </a:rPr>
              <a:t> </a:t>
            </a:r>
            <a:r>
              <a:rPr sz="1368" spc="-64" dirty="0">
                <a:latin typeface="Trebuchet MS"/>
                <a:cs typeface="Trebuchet MS"/>
              </a:rPr>
              <a:t>operasi.</a:t>
            </a:r>
            <a:endParaRPr sz="1368" dirty="0">
              <a:latin typeface="Trebuchet MS"/>
              <a:cs typeface="Trebuchet MS"/>
            </a:endParaRPr>
          </a:p>
          <a:p>
            <a:pPr marL="304074">
              <a:spcBef>
                <a:spcPts val="363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b="1" spc="-4" dirty="0">
                <a:latin typeface="Carlito"/>
                <a:cs typeface="Carlito"/>
              </a:rPr>
              <a:t>Dukungan teknik yang</a:t>
            </a:r>
            <a:r>
              <a:rPr sz="1539" b="1" spc="4" dirty="0">
                <a:latin typeface="Carlito"/>
                <a:cs typeface="Carlito"/>
              </a:rPr>
              <a:t> </a:t>
            </a:r>
            <a:r>
              <a:rPr sz="1539" b="1" dirty="0">
                <a:latin typeface="Carlito"/>
                <a:cs typeface="Carlito"/>
              </a:rPr>
              <a:t>luas</a:t>
            </a:r>
            <a:endParaRPr sz="1539" dirty="0">
              <a:latin typeface="Carlito"/>
              <a:cs typeface="Carlito"/>
            </a:endParaRPr>
          </a:p>
          <a:p>
            <a:pPr marL="597287">
              <a:spcBef>
                <a:spcPts val="338"/>
              </a:spcBef>
              <a:tabLst>
                <a:tab pos="848147" algn="l"/>
              </a:tabLst>
            </a:pPr>
            <a:r>
              <a:rPr sz="941" spc="-346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368" spc="-47" dirty="0">
                <a:latin typeface="Trebuchet MS"/>
                <a:cs typeface="Trebuchet MS"/>
              </a:rPr>
              <a:t>Dokumentasi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60" dirty="0">
                <a:latin typeface="Trebuchet MS"/>
                <a:cs typeface="Trebuchet MS"/>
              </a:rPr>
              <a:t>lengkap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60" dirty="0">
                <a:latin typeface="Trebuchet MS"/>
                <a:cs typeface="Trebuchet MS"/>
              </a:rPr>
              <a:t>di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web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resmi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137" dirty="0">
                <a:latin typeface="Trebuchet MS"/>
                <a:cs typeface="Trebuchet MS"/>
              </a:rPr>
              <a:t>: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77" dirty="0">
                <a:latin typeface="Trebuchet MS"/>
                <a:cs typeface="Trebuchet MS"/>
                <a:hlinkClick r:id="rId2"/>
              </a:rPr>
              <a:t>www.php.net.</a:t>
            </a:r>
            <a:r>
              <a:rPr sz="1368" spc="-97" dirty="0">
                <a:latin typeface="Trebuchet MS"/>
                <a:cs typeface="Trebuchet MS"/>
                <a:hlinkClick r:id="rId2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Banyak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forum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diskusi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81" dirty="0">
                <a:latin typeface="Trebuchet MS"/>
                <a:cs typeface="Trebuchet MS"/>
              </a:rPr>
              <a:t>PHP.</a:t>
            </a:r>
            <a:endParaRPr sz="1368" dirty="0">
              <a:latin typeface="Trebuchet MS"/>
              <a:cs typeface="Trebuchet MS"/>
            </a:endParaRPr>
          </a:p>
          <a:p>
            <a:pPr marL="304074">
              <a:spcBef>
                <a:spcPts val="363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b="1" dirty="0">
                <a:latin typeface="Carlito"/>
                <a:cs typeface="Carlito"/>
              </a:rPr>
              <a:t>Aman</a:t>
            </a:r>
            <a:endParaRPr sz="1539" dirty="0">
              <a:latin typeface="Carlito"/>
              <a:cs typeface="Carlito"/>
            </a:endParaRPr>
          </a:p>
          <a:p>
            <a:pPr marL="597287">
              <a:spcBef>
                <a:spcPts val="338"/>
              </a:spcBef>
              <a:tabLst>
                <a:tab pos="848147" algn="l"/>
              </a:tabLst>
            </a:pPr>
            <a:r>
              <a:rPr sz="941" spc="-346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368" spc="-60" dirty="0">
                <a:latin typeface="Trebuchet MS"/>
                <a:cs typeface="Trebuchet MS"/>
              </a:rPr>
              <a:t>Selama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60" dirty="0">
                <a:latin typeface="Trebuchet MS"/>
                <a:cs typeface="Trebuchet MS"/>
              </a:rPr>
              <a:t>website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didesain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47" dirty="0">
                <a:latin typeface="Trebuchet MS"/>
                <a:cs typeface="Trebuchet MS"/>
              </a:rPr>
              <a:t>dengan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73" dirty="0">
                <a:latin typeface="Trebuchet MS"/>
                <a:cs typeface="Trebuchet MS"/>
              </a:rPr>
              <a:t>benar,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i="1" spc="-4" dirty="0">
                <a:latin typeface="Carlito"/>
                <a:cs typeface="Carlito"/>
              </a:rPr>
              <a:t>user</a:t>
            </a:r>
            <a:r>
              <a:rPr sz="1368" i="1" spc="4" dirty="0">
                <a:latin typeface="Carlito"/>
                <a:cs typeface="Carlito"/>
              </a:rPr>
              <a:t> </a:t>
            </a:r>
            <a:r>
              <a:rPr sz="1368" spc="-73" dirty="0">
                <a:latin typeface="Trebuchet MS"/>
                <a:cs typeface="Trebuchet MS"/>
              </a:rPr>
              <a:t>tidak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60" dirty="0">
                <a:latin typeface="Trebuchet MS"/>
                <a:cs typeface="Trebuchet MS"/>
              </a:rPr>
              <a:t>dapat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68" dirty="0">
                <a:latin typeface="Trebuchet MS"/>
                <a:cs typeface="Trebuchet MS"/>
              </a:rPr>
              <a:t>melihat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i="1" dirty="0">
                <a:latin typeface="Carlito"/>
                <a:cs typeface="Carlito"/>
              </a:rPr>
              <a:t>source code</a:t>
            </a:r>
            <a:r>
              <a:rPr sz="1368" i="1" spc="4" dirty="0">
                <a:latin typeface="Carlito"/>
                <a:cs typeface="Carlito"/>
              </a:rPr>
              <a:t> </a:t>
            </a:r>
            <a:r>
              <a:rPr sz="1368" spc="-81" dirty="0">
                <a:latin typeface="Trebuchet MS"/>
                <a:cs typeface="Trebuchet MS"/>
              </a:rPr>
              <a:t>PHP.</a:t>
            </a:r>
            <a:endParaRPr sz="1368" dirty="0">
              <a:latin typeface="Trebuchet MS"/>
              <a:cs typeface="Trebuchet MS"/>
            </a:endParaRPr>
          </a:p>
          <a:p>
            <a:pPr marL="304074">
              <a:spcBef>
                <a:spcPts val="363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b="1" spc="-4" dirty="0">
                <a:latin typeface="Carlito"/>
                <a:cs typeface="Carlito"/>
              </a:rPr>
              <a:t>Bisa dimodiﬁkasi</a:t>
            </a:r>
            <a:endParaRPr sz="1539" dirty="0">
              <a:latin typeface="Carlito"/>
              <a:cs typeface="Carlito"/>
            </a:endParaRPr>
          </a:p>
          <a:p>
            <a:pPr marL="847062" marR="311675" indent="-249775">
              <a:spcBef>
                <a:spcPts val="338"/>
              </a:spcBef>
              <a:tabLst>
                <a:tab pos="848147" algn="l"/>
              </a:tabLst>
            </a:pPr>
            <a:r>
              <a:rPr sz="941" spc="-346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CCCC00"/>
                </a:solidFill>
                <a:latin typeface="Times New Roman"/>
                <a:cs typeface="Times New Roman"/>
              </a:rPr>
              <a:t>		</a:t>
            </a:r>
            <a:r>
              <a:rPr sz="1368" spc="-38" dirty="0">
                <a:latin typeface="Trebuchet MS"/>
                <a:cs typeface="Trebuchet MS"/>
              </a:rPr>
              <a:t>Dengan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lisensi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38" dirty="0">
                <a:latin typeface="Trebuchet MS"/>
                <a:cs typeface="Trebuchet MS"/>
              </a:rPr>
              <a:t>Open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68" dirty="0">
                <a:latin typeface="Trebuchet MS"/>
                <a:cs typeface="Trebuchet MS"/>
              </a:rPr>
              <a:t>Source,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programmer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60" dirty="0">
                <a:latin typeface="Trebuchet MS"/>
                <a:cs typeface="Trebuchet MS"/>
              </a:rPr>
              <a:t>dapat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memodiﬁkasi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64" dirty="0">
                <a:latin typeface="Trebuchet MS"/>
                <a:cs typeface="Trebuchet MS"/>
              </a:rPr>
              <a:t>aplikasi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PHP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untuk  disesuaikan </a:t>
            </a:r>
            <a:r>
              <a:rPr sz="1368" spc="-47" dirty="0">
                <a:latin typeface="Trebuchet MS"/>
                <a:cs typeface="Trebuchet MS"/>
              </a:rPr>
              <a:t>dengan</a:t>
            </a:r>
            <a:r>
              <a:rPr sz="1368" spc="-158" dirty="0">
                <a:latin typeface="Trebuchet MS"/>
                <a:cs typeface="Trebuchet MS"/>
              </a:rPr>
              <a:t> </a:t>
            </a:r>
            <a:r>
              <a:rPr sz="1368" spc="-60" dirty="0">
                <a:latin typeface="Trebuchet MS"/>
                <a:cs typeface="Trebuchet MS"/>
              </a:rPr>
              <a:t>kebutuhannya.</a:t>
            </a:r>
            <a:endParaRPr sz="1368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2082378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66" dirty="0"/>
              <a:t>Ciri-­‐ciri</a:t>
            </a:r>
            <a:r>
              <a:rPr spc="-321" dirty="0"/>
              <a:t> </a:t>
            </a:r>
            <a:r>
              <a:rPr spc="-522" dirty="0"/>
              <a:t>PHP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309027" y="6636631"/>
            <a:ext cx="107061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43"/>
              </a:spcBef>
            </a:pPr>
            <a:r>
              <a:rPr lang="id-ID" spc="-45"/>
              <a:t>September </a:t>
            </a:r>
            <a:r>
              <a:rPr lang="id-ID" spc="-55"/>
              <a:t>23,</a:t>
            </a:r>
            <a:r>
              <a:rPr lang="id-ID" spc="-150"/>
              <a:t> </a:t>
            </a:r>
            <a:r>
              <a:rPr lang="id-ID" spc="-20"/>
              <a:t>2013</a:t>
            </a:r>
            <a:endParaRPr spc="-17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77788" y="6636631"/>
            <a:ext cx="23399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816" marR="4344" indent="-410498">
              <a:spcBef>
                <a:spcPts val="43"/>
              </a:spcBef>
            </a:pPr>
            <a:r>
              <a:rPr lang="id-ID" spc="-65"/>
              <a:t>Tim</a:t>
            </a:r>
            <a:r>
              <a:rPr lang="id-ID" spc="-80"/>
              <a:t> </a:t>
            </a:r>
            <a:r>
              <a:rPr lang="id-ID" spc="-20"/>
              <a:t>Dosen</a:t>
            </a:r>
            <a:r>
              <a:rPr lang="id-ID" spc="-75"/>
              <a:t> </a:t>
            </a:r>
            <a:r>
              <a:rPr lang="id-ID" spc="-40"/>
              <a:t>Pemrograman</a:t>
            </a:r>
            <a:r>
              <a:rPr lang="id-ID" spc="-75"/>
              <a:t> </a:t>
            </a:r>
            <a:r>
              <a:rPr lang="id-ID" spc="-15"/>
              <a:t>Web</a:t>
            </a:r>
            <a:r>
              <a:rPr lang="id-ID" spc="-75"/>
              <a:t> </a:t>
            </a:r>
            <a:r>
              <a:rPr lang="id-ID" spc="-30"/>
              <a:t>II</a:t>
            </a:r>
            <a:r>
              <a:rPr lang="id-ID" spc="-80"/>
              <a:t> </a:t>
            </a:r>
            <a:r>
              <a:rPr lang="id-ID" spc="-20"/>
              <a:t>2013</a:t>
            </a:r>
            <a:r>
              <a:rPr lang="id-ID" spc="-75"/>
              <a:t> </a:t>
            </a:r>
            <a:r>
              <a:rPr lang="id-ID" spc="-270"/>
              <a:t>-­‐</a:t>
            </a:r>
            <a:r>
              <a:rPr lang="id-ID" spc="-265"/>
              <a:t> </a:t>
            </a:r>
            <a:r>
              <a:rPr lang="id-ID" spc="-20"/>
              <a:t>2014  </a:t>
            </a:r>
            <a:r>
              <a:rPr lang="id-ID" spc="-55"/>
              <a:t>Teknik </a:t>
            </a:r>
            <a:r>
              <a:rPr lang="id-ID" spc="-45"/>
              <a:t>Informatika</a:t>
            </a:r>
            <a:r>
              <a:rPr lang="id-ID" spc="-114"/>
              <a:t> </a:t>
            </a:r>
            <a:r>
              <a:rPr lang="id-ID" spc="-15"/>
              <a:t>UNPAS</a:t>
            </a:r>
            <a:endParaRPr spc="-1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16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005326" y="1932142"/>
            <a:ext cx="6277540" cy="2283964"/>
          </a:xfrm>
          <a:prstGeom prst="rect">
            <a:avLst/>
          </a:prstGeom>
        </p:spPr>
        <p:txBody>
          <a:bodyPr vert="horz" wrap="square" lIns="0" tIns="139006" rIns="0" bIns="0" rtlCol="0">
            <a:spAutoFit/>
          </a:bodyPr>
          <a:lstStyle/>
          <a:p>
            <a:pPr marL="10860">
              <a:spcBef>
                <a:spcPts val="1095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68" dirty="0">
                <a:solidFill>
                  <a:srgbClr val="2D313C"/>
                </a:solidFill>
                <a:latin typeface="Trebuchet MS"/>
                <a:cs typeface="Trebuchet MS"/>
              </a:rPr>
              <a:t>Extension </a:t>
            </a:r>
            <a:r>
              <a:rPr sz="1710" spc="-94" dirty="0">
                <a:solidFill>
                  <a:srgbClr val="2D313C"/>
                </a:solidFill>
                <a:latin typeface="Trebuchet MS"/>
                <a:cs typeface="Trebuchet MS"/>
              </a:rPr>
              <a:t>ﬁle </a:t>
            </a:r>
            <a:r>
              <a:rPr sz="1710" spc="-64" dirty="0">
                <a:solidFill>
                  <a:srgbClr val="2D313C"/>
                </a:solidFill>
                <a:latin typeface="Trebuchet MS"/>
                <a:cs typeface="Trebuchet MS"/>
              </a:rPr>
              <a:t>berupa </a:t>
            </a:r>
            <a:r>
              <a:rPr sz="1710" spc="-278" dirty="0">
                <a:solidFill>
                  <a:srgbClr val="3B404D"/>
                </a:solidFill>
                <a:latin typeface="AoyagiKouzanFontT"/>
                <a:cs typeface="AoyagiKouzanFontT"/>
              </a:rPr>
              <a:t>“</a:t>
            </a:r>
            <a:r>
              <a:rPr sz="1710" b="1" i="1" spc="-278" dirty="0">
                <a:solidFill>
                  <a:srgbClr val="3B404D"/>
                </a:solidFill>
                <a:latin typeface="Carlito"/>
                <a:cs typeface="Carlito"/>
              </a:rPr>
              <a:t>.php</a:t>
            </a:r>
            <a:r>
              <a:rPr sz="1710" spc="-278" dirty="0">
                <a:solidFill>
                  <a:srgbClr val="3B404D"/>
                </a:solidFill>
                <a:latin typeface="AoyagiKouzanFontT"/>
                <a:cs typeface="AoyagiKouzanFontT"/>
              </a:rPr>
              <a:t>”</a:t>
            </a:r>
            <a:r>
              <a:rPr sz="1710" spc="-278" dirty="0">
                <a:solidFill>
                  <a:srgbClr val="2D313C"/>
                </a:solidFill>
                <a:latin typeface="Trebuchet MS"/>
                <a:cs typeface="Trebuchet MS"/>
              </a:rPr>
              <a:t>. </a:t>
            </a:r>
            <a:r>
              <a:rPr sz="1710" spc="-77" dirty="0">
                <a:solidFill>
                  <a:srgbClr val="2D313C"/>
                </a:solidFill>
                <a:latin typeface="Trebuchet MS"/>
                <a:cs typeface="Trebuchet MS"/>
              </a:rPr>
              <a:t>Case</a:t>
            </a:r>
            <a:r>
              <a:rPr sz="1710" spc="-239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86" dirty="0">
                <a:solidFill>
                  <a:srgbClr val="2D313C"/>
                </a:solidFill>
                <a:latin typeface="Trebuchet MS"/>
                <a:cs typeface="Trebuchet MS"/>
              </a:rPr>
              <a:t>sensitive.</a:t>
            </a:r>
            <a:endParaRPr sz="1710" dirty="0">
              <a:latin typeface="Trebuchet MS"/>
              <a:cs typeface="Trebuchet MS"/>
            </a:endParaRPr>
          </a:p>
          <a:p>
            <a:pPr marL="10860">
              <a:spcBef>
                <a:spcPts val="1009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97" dirty="0">
                <a:solidFill>
                  <a:srgbClr val="2D313C"/>
                </a:solidFill>
                <a:latin typeface="Trebuchet MS"/>
                <a:cs typeface="Trebuchet MS"/>
              </a:rPr>
              <a:t>Tiap </a:t>
            </a:r>
            <a:r>
              <a:rPr sz="1710" spc="-77" dirty="0">
                <a:solidFill>
                  <a:srgbClr val="2D313C"/>
                </a:solidFill>
                <a:latin typeface="Trebuchet MS"/>
                <a:cs typeface="Trebuchet MS"/>
              </a:rPr>
              <a:t>akhir </a:t>
            </a:r>
            <a:r>
              <a:rPr sz="1710" spc="-73" dirty="0">
                <a:solidFill>
                  <a:srgbClr val="2D313C"/>
                </a:solidFill>
                <a:latin typeface="Trebuchet MS"/>
                <a:cs typeface="Trebuchet MS"/>
              </a:rPr>
              <a:t>perintah </a:t>
            </a:r>
            <a:r>
              <a:rPr sz="1710" spc="-81" dirty="0">
                <a:solidFill>
                  <a:srgbClr val="2D313C"/>
                </a:solidFill>
                <a:latin typeface="Trebuchet MS"/>
                <a:cs typeface="Trebuchet MS"/>
              </a:rPr>
              <a:t>diakhiri </a:t>
            </a:r>
            <a:r>
              <a:rPr sz="1710" spc="-60" dirty="0">
                <a:solidFill>
                  <a:srgbClr val="2D313C"/>
                </a:solidFill>
                <a:latin typeface="Trebuchet MS"/>
                <a:cs typeface="Trebuchet MS"/>
              </a:rPr>
              <a:t>dengan </a:t>
            </a:r>
            <a:r>
              <a:rPr sz="1710" spc="-73" dirty="0">
                <a:solidFill>
                  <a:srgbClr val="2D313C"/>
                </a:solidFill>
                <a:latin typeface="Trebuchet MS"/>
                <a:cs typeface="Trebuchet MS"/>
              </a:rPr>
              <a:t>tanda</a:t>
            </a:r>
            <a:r>
              <a:rPr sz="1710" spc="-355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864" dirty="0">
                <a:solidFill>
                  <a:srgbClr val="3B404D"/>
                </a:solidFill>
                <a:latin typeface="AoyagiKouzanFontT"/>
                <a:cs typeface="AoyagiKouzanFontT"/>
              </a:rPr>
              <a:t>“</a:t>
            </a:r>
            <a:r>
              <a:rPr sz="1710" spc="-470" dirty="0">
                <a:solidFill>
                  <a:srgbClr val="3B404D"/>
                </a:solidFill>
                <a:latin typeface="AoyagiKouzanFontT"/>
                <a:cs typeface="AoyagiKouzanFontT"/>
              </a:rPr>
              <a:t> </a:t>
            </a:r>
            <a:r>
              <a:rPr sz="1710" spc="-171" dirty="0">
                <a:solidFill>
                  <a:srgbClr val="2D313C"/>
                </a:solidFill>
                <a:latin typeface="Trebuchet MS"/>
                <a:cs typeface="Trebuchet MS"/>
              </a:rPr>
              <a:t>; </a:t>
            </a:r>
            <a:r>
              <a:rPr sz="1710" spc="-428" dirty="0">
                <a:solidFill>
                  <a:srgbClr val="3B404D"/>
                </a:solidFill>
                <a:latin typeface="AoyagiKouzanFontT"/>
                <a:cs typeface="AoyagiKouzanFontT"/>
              </a:rPr>
              <a:t>”</a:t>
            </a:r>
            <a:r>
              <a:rPr sz="1710" i="1" spc="-428" dirty="0">
                <a:solidFill>
                  <a:srgbClr val="3B404D"/>
                </a:solidFill>
                <a:latin typeface="Carlito"/>
                <a:cs typeface="Carlito"/>
              </a:rPr>
              <a:t>.</a:t>
            </a:r>
            <a:endParaRPr sz="1710" dirty="0">
              <a:latin typeface="Carlito"/>
              <a:cs typeface="Carlito"/>
            </a:endParaRPr>
          </a:p>
          <a:p>
            <a:pPr marL="10860">
              <a:spcBef>
                <a:spcPts val="102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77" dirty="0">
                <a:solidFill>
                  <a:srgbClr val="2D313C"/>
                </a:solidFill>
                <a:latin typeface="Trebuchet MS"/>
                <a:cs typeface="Trebuchet MS"/>
              </a:rPr>
              <a:t>Diawali </a:t>
            </a:r>
            <a:r>
              <a:rPr sz="1710" spc="-60" dirty="0">
                <a:solidFill>
                  <a:srgbClr val="2D313C"/>
                </a:solidFill>
                <a:latin typeface="Trebuchet MS"/>
                <a:cs typeface="Trebuchet MS"/>
              </a:rPr>
              <a:t>dengan </a:t>
            </a:r>
            <a:r>
              <a:rPr sz="1710" spc="-73" dirty="0" err="1">
                <a:solidFill>
                  <a:srgbClr val="2D313C"/>
                </a:solidFill>
                <a:latin typeface="Trebuchet MS"/>
                <a:cs typeface="Trebuchet MS"/>
              </a:rPr>
              <a:t>tanda</a:t>
            </a:r>
            <a:r>
              <a:rPr sz="1710" spc="-73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248" dirty="0">
                <a:solidFill>
                  <a:srgbClr val="3B404D"/>
                </a:solidFill>
                <a:latin typeface="AoyagiKouzanFontT"/>
                <a:cs typeface="AoyagiKouzanFontT"/>
              </a:rPr>
              <a:t>“</a:t>
            </a:r>
            <a:r>
              <a:rPr lang="en-US" sz="1710" b="1" spc="-248" dirty="0">
                <a:solidFill>
                  <a:srgbClr val="3B404D"/>
                </a:solidFill>
                <a:latin typeface="Carlito"/>
                <a:cs typeface="AoyagiKouzanFontT"/>
              </a:rPr>
              <a:t>&lt;?</a:t>
            </a:r>
            <a:r>
              <a:rPr sz="1710" b="1" spc="-248" dirty="0">
                <a:solidFill>
                  <a:srgbClr val="3B404D"/>
                </a:solidFill>
                <a:latin typeface="Carlito"/>
                <a:cs typeface="Carlito"/>
              </a:rPr>
              <a:t>php</a:t>
            </a:r>
            <a:r>
              <a:rPr sz="1710" spc="-248" dirty="0">
                <a:solidFill>
                  <a:srgbClr val="3B404D"/>
                </a:solidFill>
                <a:latin typeface="AoyagiKouzanFontT"/>
                <a:cs typeface="AoyagiKouzanFontT"/>
              </a:rPr>
              <a:t>” </a:t>
            </a:r>
            <a:r>
              <a:rPr sz="1710" spc="-60" dirty="0">
                <a:solidFill>
                  <a:srgbClr val="2D313C"/>
                </a:solidFill>
                <a:latin typeface="Trebuchet MS"/>
                <a:cs typeface="Trebuchet MS"/>
              </a:rPr>
              <a:t>dan </a:t>
            </a:r>
            <a:r>
              <a:rPr sz="1710" spc="-81" dirty="0">
                <a:solidFill>
                  <a:srgbClr val="2D313C"/>
                </a:solidFill>
                <a:latin typeface="Trebuchet MS"/>
                <a:cs typeface="Trebuchet MS"/>
              </a:rPr>
              <a:t>diakhiri </a:t>
            </a:r>
            <a:r>
              <a:rPr sz="1710" spc="-60" dirty="0">
                <a:solidFill>
                  <a:srgbClr val="2D313C"/>
                </a:solidFill>
                <a:latin typeface="Trebuchet MS"/>
                <a:cs typeface="Trebuchet MS"/>
              </a:rPr>
              <a:t>dengan </a:t>
            </a:r>
            <a:r>
              <a:rPr sz="1710" spc="-73" dirty="0">
                <a:solidFill>
                  <a:srgbClr val="2D313C"/>
                </a:solidFill>
                <a:latin typeface="Trebuchet MS"/>
                <a:cs typeface="Trebuchet MS"/>
              </a:rPr>
              <a:t>tanda </a:t>
            </a:r>
            <a:r>
              <a:rPr sz="1710" spc="-864" dirty="0">
                <a:solidFill>
                  <a:srgbClr val="3B404D"/>
                </a:solidFill>
                <a:latin typeface="AoyagiKouzanFontT"/>
                <a:cs typeface="AoyagiKouzanFontT"/>
              </a:rPr>
              <a:t>“</a:t>
            </a:r>
            <a:r>
              <a:rPr sz="1710" spc="-470" dirty="0">
                <a:solidFill>
                  <a:srgbClr val="3B404D"/>
                </a:solidFill>
                <a:latin typeface="AoyagiKouzanFontT"/>
                <a:cs typeface="AoyagiKouzanFontT"/>
              </a:rPr>
              <a:t> </a:t>
            </a:r>
            <a:r>
              <a:rPr sz="1710" b="1" spc="-4" dirty="0">
                <a:solidFill>
                  <a:srgbClr val="3B404D"/>
                </a:solidFill>
                <a:latin typeface="Carlito"/>
                <a:cs typeface="Carlito"/>
              </a:rPr>
              <a:t>?&gt;</a:t>
            </a:r>
            <a:r>
              <a:rPr sz="1710" b="1" spc="-231" dirty="0">
                <a:solidFill>
                  <a:srgbClr val="3B404D"/>
                </a:solidFill>
                <a:latin typeface="Carlito"/>
                <a:cs typeface="Carlito"/>
              </a:rPr>
              <a:t> </a:t>
            </a:r>
            <a:r>
              <a:rPr sz="1710" spc="-428" dirty="0">
                <a:solidFill>
                  <a:srgbClr val="3B404D"/>
                </a:solidFill>
                <a:latin typeface="AoyagiKouzanFontT"/>
                <a:cs typeface="AoyagiKouzanFontT"/>
              </a:rPr>
              <a:t>”</a:t>
            </a:r>
            <a:r>
              <a:rPr sz="1710" i="1" spc="-428" dirty="0">
                <a:solidFill>
                  <a:srgbClr val="3B404D"/>
                </a:solidFill>
                <a:latin typeface="Carlito"/>
                <a:cs typeface="Carlito"/>
              </a:rPr>
              <a:t>.</a:t>
            </a:r>
            <a:endParaRPr sz="1710" dirty="0">
              <a:latin typeface="Carlito"/>
              <a:cs typeface="Carlito"/>
            </a:endParaRPr>
          </a:p>
          <a:p>
            <a:pPr marL="10860">
              <a:spcBef>
                <a:spcPts val="102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73" dirty="0">
                <a:solidFill>
                  <a:srgbClr val="2D313C"/>
                </a:solidFill>
                <a:latin typeface="Trebuchet MS"/>
                <a:cs typeface="Trebuchet MS"/>
              </a:rPr>
              <a:t>Saling</a:t>
            </a:r>
            <a:r>
              <a:rPr sz="1710" spc="-137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77" dirty="0">
                <a:solidFill>
                  <a:srgbClr val="2D313C"/>
                </a:solidFill>
                <a:latin typeface="Trebuchet MS"/>
                <a:cs typeface="Trebuchet MS"/>
              </a:rPr>
              <a:t>berkaitan</a:t>
            </a:r>
            <a:r>
              <a:rPr sz="1710" spc="-128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0" dirty="0">
                <a:solidFill>
                  <a:srgbClr val="2D313C"/>
                </a:solidFill>
                <a:latin typeface="Trebuchet MS"/>
                <a:cs typeface="Trebuchet MS"/>
              </a:rPr>
              <a:t>dengan</a:t>
            </a:r>
            <a:r>
              <a:rPr sz="1710" spc="-128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8" dirty="0">
                <a:solidFill>
                  <a:srgbClr val="2D313C"/>
                </a:solidFill>
                <a:latin typeface="Trebuchet MS"/>
                <a:cs typeface="Trebuchet MS"/>
              </a:rPr>
              <a:t>skrip</a:t>
            </a:r>
            <a:r>
              <a:rPr sz="1710" spc="-133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4" dirty="0">
                <a:solidFill>
                  <a:srgbClr val="2D313C"/>
                </a:solidFill>
                <a:latin typeface="Trebuchet MS"/>
                <a:cs typeface="Trebuchet MS"/>
              </a:rPr>
              <a:t>HTML,</a:t>
            </a:r>
            <a:r>
              <a:rPr sz="1710" spc="-133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4" dirty="0">
                <a:solidFill>
                  <a:srgbClr val="2D313C"/>
                </a:solidFill>
                <a:latin typeface="Trebuchet MS"/>
                <a:cs typeface="Trebuchet MS"/>
              </a:rPr>
              <a:t>CSS</a:t>
            </a:r>
            <a:r>
              <a:rPr sz="1710" spc="-133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0" dirty="0">
                <a:solidFill>
                  <a:srgbClr val="2D313C"/>
                </a:solidFill>
                <a:latin typeface="Trebuchet MS"/>
                <a:cs typeface="Trebuchet MS"/>
              </a:rPr>
              <a:t>dan</a:t>
            </a:r>
            <a:r>
              <a:rPr sz="1710" spc="-128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107" dirty="0">
                <a:solidFill>
                  <a:srgbClr val="2D313C"/>
                </a:solidFill>
                <a:latin typeface="Trebuchet MS"/>
                <a:cs typeface="Trebuchet MS"/>
              </a:rPr>
              <a:t>Javascript.</a:t>
            </a:r>
            <a:endParaRPr sz="1710" dirty="0">
              <a:latin typeface="Trebuchet MS"/>
              <a:cs typeface="Trebuchet MS"/>
            </a:endParaRPr>
          </a:p>
          <a:p>
            <a:pPr marL="304074" marR="4344" indent="-293214">
              <a:lnSpc>
                <a:spcPct val="130000"/>
              </a:lnSpc>
              <a:spcBef>
                <a:spcPts val="410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34" dirty="0">
                <a:solidFill>
                  <a:srgbClr val="2D313C"/>
                </a:solidFill>
                <a:latin typeface="Trebuchet MS"/>
                <a:cs typeface="Trebuchet MS"/>
              </a:rPr>
              <a:t>Membutuhkan</a:t>
            </a:r>
            <a:r>
              <a:rPr sz="1710" spc="-124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81" dirty="0">
                <a:solidFill>
                  <a:srgbClr val="2D313C"/>
                </a:solidFill>
                <a:latin typeface="Trebuchet MS"/>
                <a:cs typeface="Trebuchet MS"/>
              </a:rPr>
              <a:t>aplikasi</a:t>
            </a:r>
            <a:r>
              <a:rPr sz="1710" spc="-128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4" dirty="0">
                <a:solidFill>
                  <a:srgbClr val="2D313C"/>
                </a:solidFill>
                <a:latin typeface="Trebuchet MS"/>
                <a:cs typeface="Trebuchet MS"/>
              </a:rPr>
              <a:t>web</a:t>
            </a:r>
            <a:r>
              <a:rPr sz="1710" spc="-128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8" dirty="0">
                <a:solidFill>
                  <a:srgbClr val="2D313C"/>
                </a:solidFill>
                <a:latin typeface="Trebuchet MS"/>
                <a:cs typeface="Trebuchet MS"/>
              </a:rPr>
              <a:t>server</a:t>
            </a:r>
            <a:r>
              <a:rPr sz="1710" spc="-128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4" dirty="0">
                <a:solidFill>
                  <a:srgbClr val="2D313C"/>
                </a:solidFill>
                <a:latin typeface="Trebuchet MS"/>
                <a:cs typeface="Trebuchet MS"/>
              </a:rPr>
              <a:t>yang</a:t>
            </a:r>
            <a:r>
              <a:rPr sz="1710" spc="-128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47" dirty="0">
                <a:solidFill>
                  <a:srgbClr val="2D313C"/>
                </a:solidFill>
                <a:latin typeface="Trebuchet MS"/>
                <a:cs typeface="Trebuchet MS"/>
              </a:rPr>
              <a:t>sudah</a:t>
            </a:r>
            <a:r>
              <a:rPr sz="1710" spc="-124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171" dirty="0">
                <a:solidFill>
                  <a:srgbClr val="2D313C"/>
                </a:solidFill>
                <a:latin typeface="Trebuchet MS"/>
                <a:cs typeface="Trebuchet MS"/>
              </a:rPr>
              <a:t>ter-­‐install</a:t>
            </a:r>
            <a:r>
              <a:rPr sz="1710" spc="-128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8" dirty="0">
                <a:solidFill>
                  <a:srgbClr val="2D313C"/>
                </a:solidFill>
                <a:latin typeface="Trebuchet MS"/>
                <a:cs typeface="Trebuchet MS"/>
              </a:rPr>
              <a:t>PHP</a:t>
            </a:r>
            <a:r>
              <a:rPr sz="1710" spc="-128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spc="-60" dirty="0">
                <a:solidFill>
                  <a:srgbClr val="2D313C"/>
                </a:solidFill>
                <a:latin typeface="Trebuchet MS"/>
                <a:cs typeface="Trebuchet MS"/>
              </a:rPr>
              <a:t>untuk  </a:t>
            </a:r>
            <a:r>
              <a:rPr sz="1710" spc="-64" dirty="0">
                <a:solidFill>
                  <a:srgbClr val="2D313C"/>
                </a:solidFill>
                <a:latin typeface="Trebuchet MS"/>
                <a:cs typeface="Trebuchet MS"/>
              </a:rPr>
              <a:t>mengeksekusi</a:t>
            </a:r>
            <a:r>
              <a:rPr sz="1710" spc="-137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710" i="1" spc="-137" dirty="0">
                <a:solidFill>
                  <a:srgbClr val="3B404D"/>
                </a:solidFill>
                <a:latin typeface="Carlito"/>
                <a:cs typeface="Carlito"/>
              </a:rPr>
              <a:t>script</a:t>
            </a:r>
            <a:r>
              <a:rPr sz="1710" spc="-137" dirty="0">
                <a:solidFill>
                  <a:srgbClr val="2D313C"/>
                </a:solidFill>
                <a:latin typeface="Trebuchet MS"/>
                <a:cs typeface="Trebuchet MS"/>
              </a:rPr>
              <a:t>-­‐nya.</a:t>
            </a:r>
            <a:endParaRPr sz="171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E38F98-6948-4FF8-AC99-6FFF62CD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2700868"/>
            <a:ext cx="7726682" cy="1826581"/>
          </a:xfrm>
        </p:spPr>
        <p:txBody>
          <a:bodyPr/>
          <a:lstStyle/>
          <a:p>
            <a:r>
              <a:rPr lang="en-US" dirty="0"/>
              <a:t>Installation and Configuration</a:t>
            </a:r>
            <a:endParaRPr lang="id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50BBA8-8A5B-4B48-A705-C63E2C277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760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Prepare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14439"/>
            <a:ext cx="7720014" cy="4284000"/>
          </a:xfrm>
        </p:spPr>
        <p:txBody>
          <a:bodyPr>
            <a:noAutofit/>
          </a:bodyPr>
          <a:lstStyle/>
          <a:p>
            <a:r>
              <a:rPr lang="en-ID" sz="1600" dirty="0"/>
              <a:t>Use a laptop / computer</a:t>
            </a:r>
          </a:p>
          <a:p>
            <a:pPr lvl="1"/>
            <a:r>
              <a:rPr lang="en-ID" dirty="0"/>
              <a:t>Browser (Mozilla, chrome, safari, etc)</a:t>
            </a:r>
          </a:p>
          <a:p>
            <a:pPr lvl="1"/>
            <a:r>
              <a:rPr lang="en-ID" dirty="0"/>
              <a:t>Editor (notepad++ / sublime / </a:t>
            </a:r>
            <a:r>
              <a:rPr lang="en-ID" dirty="0" err="1"/>
              <a:t>gEdit</a:t>
            </a:r>
            <a:r>
              <a:rPr lang="en-ID" dirty="0"/>
              <a:t> / visual studio code / etc)</a:t>
            </a:r>
          </a:p>
          <a:p>
            <a:pPr lvl="1"/>
            <a:r>
              <a:rPr lang="en-US" dirty="0"/>
              <a:t>Install</a:t>
            </a:r>
          </a:p>
          <a:p>
            <a:pPr lvl="2"/>
            <a:r>
              <a:rPr lang="en-US" sz="1600" dirty="0"/>
              <a:t>Apache Web Server 2.4.4 or higher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http://httpd.apache.org/</a:t>
            </a:r>
            <a:endParaRPr lang="en-US" sz="1600" dirty="0"/>
          </a:p>
          <a:p>
            <a:pPr lvl="2"/>
            <a:r>
              <a:rPr lang="en-US" sz="1600" dirty="0"/>
              <a:t>PHP 5.6.3 or higher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http://php.net</a:t>
            </a:r>
            <a:endParaRPr lang="en-US" sz="1600" dirty="0"/>
          </a:p>
          <a:p>
            <a:pPr lvl="2"/>
            <a:r>
              <a:rPr lang="en-US" sz="1600" dirty="0"/>
              <a:t>MySQL 5.5 or higher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http://dev.mysql.com/downloads</a:t>
            </a:r>
            <a:endParaRPr lang="en-US" sz="1600" dirty="0"/>
          </a:p>
          <a:p>
            <a:pPr marL="914400" lvl="2" indent="0">
              <a:buNone/>
            </a:pPr>
            <a:r>
              <a:rPr lang="en-US" sz="1600" dirty="0" err="1"/>
              <a:t>Atau</a:t>
            </a:r>
            <a:r>
              <a:rPr lang="en-US" sz="1600" dirty="0"/>
              <a:t> Web Server local:</a:t>
            </a:r>
          </a:p>
          <a:p>
            <a:pPr lvl="2"/>
            <a:r>
              <a:rPr lang="en-US" sz="1600" dirty="0"/>
              <a:t>XAMPP 5.6.3 or higher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http://www.apachefriends.org/en/xampp.html</a:t>
            </a:r>
            <a:endParaRPr lang="en-US" sz="1600" dirty="0"/>
          </a:p>
          <a:p>
            <a:pPr marL="914400" lvl="2" indent="0">
              <a:buNone/>
            </a:pPr>
            <a:br>
              <a:rPr lang="en-US" dirty="0"/>
            </a:br>
            <a:endParaRPr lang="en-ID" dirty="0"/>
          </a:p>
          <a:p>
            <a:pPr marL="457200" lvl="1" indent="0">
              <a:buNone/>
            </a:pPr>
            <a:endParaRPr lang="en-ID" dirty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19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20474" y="1345015"/>
            <a:ext cx="98781" cy="10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8064160" y="1345015"/>
            <a:ext cx="98781" cy="10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7633100" y="1488604"/>
            <a:ext cx="102625" cy="98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7776787" y="1488604"/>
            <a:ext cx="101344" cy="98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7920474" y="1488604"/>
            <a:ext cx="98781" cy="98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8064160" y="1488604"/>
            <a:ext cx="98781" cy="98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7776787" y="1632203"/>
            <a:ext cx="101344" cy="102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8064160" y="1632203"/>
            <a:ext cx="98781" cy="102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1119358" y="1150776"/>
            <a:ext cx="1333048" cy="52418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3335" b="1" dirty="0">
                <a:solidFill>
                  <a:srgbClr val="330066"/>
                </a:solidFill>
                <a:latin typeface="Carlito"/>
                <a:cs typeface="Carlito"/>
              </a:rPr>
              <a:t>XAMPP</a:t>
            </a:r>
            <a:endParaRPr sz="3335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5551" y="496740"/>
            <a:ext cx="7143071" cy="5325674"/>
            <a:chOff x="1023908" y="349135"/>
            <a:chExt cx="8353425" cy="6228080"/>
          </a:xfrm>
        </p:grpSpPr>
        <p:sp>
          <p:nvSpPr>
            <p:cNvPr id="12" name="object 12"/>
            <p:cNvSpPr/>
            <p:nvPr/>
          </p:nvSpPr>
          <p:spPr>
            <a:xfrm>
              <a:off x="3257524" y="349135"/>
              <a:ext cx="6119812" cy="62277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39"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3908" y="2544648"/>
              <a:ext cx="6286500" cy="462280"/>
            </a:xfrm>
            <a:custGeom>
              <a:avLst/>
              <a:gdLst/>
              <a:ahLst/>
              <a:cxnLst/>
              <a:rect l="l" t="t" r="r" b="b"/>
              <a:pathLst>
                <a:path w="6286500" h="462280">
                  <a:moveTo>
                    <a:pt x="6286503" y="0"/>
                  </a:moveTo>
                  <a:lnTo>
                    <a:pt x="0" y="0"/>
                  </a:lnTo>
                  <a:lnTo>
                    <a:pt x="0" y="461962"/>
                  </a:lnTo>
                  <a:lnTo>
                    <a:pt x="6286503" y="461962"/>
                  </a:lnTo>
                  <a:lnTo>
                    <a:pt x="6286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39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75551" y="2374139"/>
            <a:ext cx="5375629" cy="355269"/>
          </a:xfrm>
          <a:prstGeom prst="rect">
            <a:avLst/>
          </a:prstGeom>
          <a:ln w="38099">
            <a:solidFill>
              <a:srgbClr val="FF2600"/>
            </a:solidFill>
          </a:ln>
        </p:spPr>
        <p:txBody>
          <a:bodyPr vert="horz" wrap="square" lIns="0" tIns="39095" rIns="0" bIns="0" rtlCol="0">
            <a:spAutoFit/>
          </a:bodyPr>
          <a:lstStyle/>
          <a:p>
            <a:pPr marL="78190">
              <a:spcBef>
                <a:spcPts val="308"/>
              </a:spcBef>
            </a:pPr>
            <a:r>
              <a:rPr sz="2052" b="1" spc="-4" dirty="0">
                <a:latin typeface="Carlito"/>
                <a:cs typeface="Carlito"/>
              </a:rPr>
              <a:t>hHp://</a:t>
            </a:r>
            <a:r>
              <a:rPr sz="2052" b="1" spc="-4" dirty="0">
                <a:latin typeface="Carlito"/>
                <a:cs typeface="Carlito"/>
                <a:hlinkClick r:id="rId9"/>
              </a:rPr>
              <a:t>www.apachefriends.org/en/xampp.html</a:t>
            </a:r>
            <a:endParaRPr sz="2052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5510887" y="5451785"/>
            <a:ext cx="438360" cy="137058"/>
          </a:xfrm>
          <a:prstGeom prst="rect">
            <a:avLst/>
          </a:prstGeom>
        </p:spPr>
        <p:txBody>
          <a:bodyPr vert="horz" wrap="square" lIns="0" tIns="5430" rIns="0" bIns="0" rtlCol="0" anchor="ctr">
            <a:spAutoFit/>
          </a:bodyPr>
          <a:lstStyle/>
          <a:p>
            <a:pPr marL="32579">
              <a:spcBef>
                <a:spcPts val="43"/>
              </a:spcBef>
            </a:pPr>
            <a:fld id="{81D60167-4931-47E6-BA6A-407CBD079E47}" type="slidenum">
              <a:rPr spc="-17" dirty="0"/>
              <a:pPr marL="32579">
                <a:spcBef>
                  <a:spcPts val="43"/>
                </a:spcBef>
              </a:pPr>
              <a:t>19</a:t>
            </a:fld>
            <a:endParaRPr spc="-1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116B8-A9B0-4506-9619-D5E76CD8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id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4BA298-6CF2-410F-9CF6-11F9E2F98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concept of web</a:t>
            </a:r>
          </a:p>
          <a:p>
            <a:r>
              <a:rPr lang="en-US" dirty="0" err="1"/>
              <a:t>Instalation</a:t>
            </a:r>
            <a:r>
              <a:rPr lang="en-US" dirty="0"/>
              <a:t> and Configuration</a:t>
            </a:r>
          </a:p>
          <a:p>
            <a:r>
              <a:rPr lang="en-US" dirty="0"/>
              <a:t>PHP intro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318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7" y="1150776"/>
            <a:ext cx="6899267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Instalasi</a:t>
            </a:r>
            <a:r>
              <a:rPr spc="-56" dirty="0"/>
              <a:t> </a:t>
            </a:r>
            <a:r>
              <a:rPr dirty="0"/>
              <a:t>XAMPP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358" y="1995130"/>
            <a:ext cx="6899267" cy="110075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04074" marR="586428" indent="-293214">
              <a:spcBef>
                <a:spcPts val="8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86" dirty="0">
                <a:latin typeface="Trebuchet MS"/>
                <a:cs typeface="Trebuchet MS"/>
              </a:rPr>
              <a:t>Paritisi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spc="-64" dirty="0">
                <a:latin typeface="Trebuchet MS"/>
                <a:cs typeface="Trebuchet MS"/>
              </a:rPr>
              <a:t>harddisk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spc="-60" dirty="0">
                <a:latin typeface="Trebuchet MS"/>
                <a:cs typeface="Trebuchet MS"/>
              </a:rPr>
              <a:t>untuk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spc="-73" dirty="0">
                <a:latin typeface="Trebuchet MS"/>
                <a:cs typeface="Trebuchet MS"/>
              </a:rPr>
              <a:t>instalasi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spc="-77" dirty="0">
                <a:latin typeface="Trebuchet MS"/>
                <a:cs typeface="Trebuchet MS"/>
              </a:rPr>
              <a:t>direktori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spc="-34" dirty="0">
                <a:latin typeface="Trebuchet MS"/>
                <a:cs typeface="Trebuchet MS"/>
              </a:rPr>
              <a:t>XAMPP,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spc="-68" dirty="0">
                <a:latin typeface="Trebuchet MS"/>
                <a:cs typeface="Trebuchet MS"/>
              </a:rPr>
              <a:t>sebaiknya</a:t>
            </a:r>
            <a:r>
              <a:rPr sz="1710" spc="-133" dirty="0">
                <a:latin typeface="Trebuchet MS"/>
                <a:cs typeface="Trebuchet MS"/>
              </a:rPr>
              <a:t> </a:t>
            </a:r>
            <a:r>
              <a:rPr sz="1710" spc="-68" dirty="0">
                <a:latin typeface="Trebuchet MS"/>
                <a:cs typeface="Trebuchet MS"/>
              </a:rPr>
              <a:t>berbeda  </a:t>
            </a:r>
            <a:r>
              <a:rPr sz="1710" spc="-81" dirty="0">
                <a:latin typeface="Trebuchet MS"/>
                <a:cs typeface="Trebuchet MS"/>
              </a:rPr>
              <a:t>partisi </a:t>
            </a:r>
            <a:r>
              <a:rPr sz="1710" spc="-60" dirty="0">
                <a:latin typeface="Trebuchet MS"/>
                <a:cs typeface="Trebuchet MS"/>
              </a:rPr>
              <a:t>dengan </a:t>
            </a:r>
            <a:r>
              <a:rPr sz="1710" spc="-68" dirty="0">
                <a:latin typeface="Trebuchet MS"/>
                <a:cs typeface="Trebuchet MS"/>
              </a:rPr>
              <a:t>Sistem</a:t>
            </a:r>
            <a:r>
              <a:rPr sz="1710" spc="-257" dirty="0">
                <a:latin typeface="Trebuchet MS"/>
                <a:cs typeface="Trebuchet MS"/>
              </a:rPr>
              <a:t> </a:t>
            </a:r>
            <a:r>
              <a:rPr sz="1710" spc="-81" dirty="0">
                <a:latin typeface="Trebuchet MS"/>
                <a:cs typeface="Trebuchet MS"/>
              </a:rPr>
              <a:t>Operasi.</a:t>
            </a:r>
            <a:endParaRPr sz="1710" dirty="0">
              <a:latin typeface="Trebuchet MS"/>
              <a:cs typeface="Trebuchet MS"/>
            </a:endParaRPr>
          </a:p>
          <a:p>
            <a:pPr marL="304074">
              <a:spcBef>
                <a:spcPts val="368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43" dirty="0">
                <a:latin typeface="Trebuchet MS"/>
                <a:cs typeface="Trebuchet MS"/>
              </a:rPr>
              <a:t>Misal,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64" dirty="0">
                <a:latin typeface="Trebuchet MS"/>
                <a:cs typeface="Trebuchet MS"/>
              </a:rPr>
              <a:t>Sistem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30" dirty="0">
                <a:latin typeface="Trebuchet MS"/>
                <a:cs typeface="Trebuchet MS"/>
              </a:rPr>
              <a:t>Windows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73" dirty="0">
                <a:latin typeface="Trebuchet MS"/>
                <a:cs typeface="Trebuchet MS"/>
              </a:rPr>
              <a:t>terinstal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68" dirty="0">
                <a:latin typeface="Trebuchet MS"/>
                <a:cs typeface="Trebuchet MS"/>
              </a:rPr>
              <a:t>di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68" dirty="0">
                <a:latin typeface="Trebuchet MS"/>
                <a:cs typeface="Trebuchet MS"/>
              </a:rPr>
              <a:t>drive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103" dirty="0">
                <a:latin typeface="Trebuchet MS"/>
                <a:cs typeface="Trebuchet MS"/>
              </a:rPr>
              <a:t>C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73" dirty="0">
                <a:latin typeface="Trebuchet MS"/>
                <a:cs typeface="Trebuchet MS"/>
              </a:rPr>
              <a:t>maka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73" dirty="0">
                <a:latin typeface="Trebuchet MS"/>
                <a:cs typeface="Trebuchet MS"/>
              </a:rPr>
              <a:t>install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dirty="0">
                <a:latin typeface="Trebuchet MS"/>
                <a:cs typeface="Trebuchet MS"/>
              </a:rPr>
              <a:t>XAMPP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64" dirty="0">
                <a:latin typeface="Trebuchet MS"/>
                <a:cs typeface="Trebuchet MS"/>
              </a:rPr>
              <a:t>selain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68" dirty="0">
                <a:latin typeface="Trebuchet MS"/>
                <a:cs typeface="Trebuchet MS"/>
              </a:rPr>
              <a:t>di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68" dirty="0">
                <a:latin typeface="Trebuchet MS"/>
                <a:cs typeface="Trebuchet MS"/>
              </a:rPr>
              <a:t>drive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141" dirty="0">
                <a:latin typeface="Trebuchet MS"/>
                <a:cs typeface="Trebuchet MS"/>
              </a:rPr>
              <a:t>C.</a:t>
            </a:r>
            <a:endParaRPr sz="1539" dirty="0">
              <a:latin typeface="Trebuchet MS"/>
              <a:cs typeface="Trebuchet MS"/>
            </a:endParaRPr>
          </a:p>
          <a:p>
            <a:pPr marL="304074">
              <a:spcBef>
                <a:spcPts val="291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30" dirty="0">
                <a:latin typeface="Trebuchet MS"/>
                <a:cs typeface="Trebuchet MS"/>
              </a:rPr>
              <a:t>Memudahkan </a:t>
            </a:r>
            <a:r>
              <a:rPr sz="1539" spc="-154" dirty="0">
                <a:latin typeface="Trebuchet MS"/>
                <a:cs typeface="Trebuchet MS"/>
              </a:rPr>
              <a:t>memback-­‐up </a:t>
            </a:r>
            <a:r>
              <a:rPr sz="1539" spc="-73" dirty="0">
                <a:latin typeface="Trebuchet MS"/>
                <a:cs typeface="Trebuchet MS"/>
              </a:rPr>
              <a:t>data </a:t>
            </a:r>
            <a:r>
              <a:rPr sz="1539" spc="-86" dirty="0">
                <a:latin typeface="Trebuchet MS"/>
                <a:cs typeface="Trebuchet MS"/>
              </a:rPr>
              <a:t>ketika </a:t>
            </a:r>
            <a:r>
              <a:rPr sz="1539" spc="-94" dirty="0">
                <a:latin typeface="Trebuchet MS"/>
                <a:cs typeface="Trebuchet MS"/>
              </a:rPr>
              <a:t>terjadi </a:t>
            </a:r>
            <a:r>
              <a:rPr sz="1539" i="1" spc="-4" dirty="0">
                <a:latin typeface="Carlito"/>
                <a:cs typeface="Carlito"/>
              </a:rPr>
              <a:t>crash </a:t>
            </a:r>
            <a:r>
              <a:rPr sz="1539" spc="-64" dirty="0">
                <a:latin typeface="Trebuchet MS"/>
                <a:cs typeface="Trebuchet MS"/>
              </a:rPr>
              <a:t>pada </a:t>
            </a:r>
            <a:r>
              <a:rPr sz="1539" spc="-60" dirty="0">
                <a:latin typeface="Trebuchet MS"/>
                <a:cs typeface="Trebuchet MS"/>
              </a:rPr>
              <a:t>sistem</a:t>
            </a:r>
            <a:r>
              <a:rPr sz="1539" spc="-291" dirty="0">
                <a:latin typeface="Trebuchet MS"/>
                <a:cs typeface="Trebuchet MS"/>
              </a:rPr>
              <a:t> </a:t>
            </a:r>
            <a:r>
              <a:rPr sz="1539" spc="-73" dirty="0">
                <a:latin typeface="Trebuchet MS"/>
                <a:cs typeface="Trebuchet MS"/>
              </a:rPr>
              <a:t>operasi.</a:t>
            </a:r>
            <a:endParaRPr sz="1539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5791" y="4808702"/>
            <a:ext cx="3383389" cy="23474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261720" algn="l"/>
              </a:tabLst>
            </a:pPr>
            <a:r>
              <a:rPr sz="1026" spc="-389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026" spc="-389" dirty="0">
                <a:solidFill>
                  <a:srgbClr val="CCCC00"/>
                </a:solidFill>
                <a:latin typeface="Times New Roman"/>
                <a:cs typeface="Times New Roman"/>
              </a:rPr>
              <a:t>	</a:t>
            </a:r>
            <a:r>
              <a:rPr sz="1454" dirty="0">
                <a:latin typeface="Trebuchet MS"/>
                <a:cs typeface="Trebuchet MS"/>
              </a:rPr>
              <a:t>XAMPP </a:t>
            </a:r>
            <a:r>
              <a:rPr sz="1454" spc="-64" dirty="0">
                <a:latin typeface="Trebuchet MS"/>
                <a:cs typeface="Trebuchet MS"/>
              </a:rPr>
              <a:t>akan </a:t>
            </a:r>
            <a:r>
              <a:rPr sz="1454" spc="-68" dirty="0">
                <a:latin typeface="Trebuchet MS"/>
                <a:cs typeface="Trebuchet MS"/>
              </a:rPr>
              <a:t>terinstal </a:t>
            </a:r>
            <a:r>
              <a:rPr sz="1454" spc="-64" dirty="0">
                <a:latin typeface="Trebuchet MS"/>
                <a:cs typeface="Trebuchet MS"/>
              </a:rPr>
              <a:t>di</a:t>
            </a:r>
            <a:r>
              <a:rPr sz="1454" spc="-325" dirty="0">
                <a:latin typeface="Trebuchet MS"/>
                <a:cs typeface="Trebuchet MS"/>
              </a:rPr>
              <a:t> </a:t>
            </a:r>
            <a:r>
              <a:rPr sz="1454" spc="-56" dirty="0">
                <a:latin typeface="Trebuchet MS"/>
                <a:cs typeface="Trebuchet MS"/>
              </a:rPr>
              <a:t>E:\Server\xampp</a:t>
            </a:r>
            <a:endParaRPr sz="1454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37555" y="3248357"/>
            <a:ext cx="4433537" cy="1411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20</a:t>
            </a:fld>
            <a:endParaRPr spc="-17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522048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/>
              <a:t>Konﬁgurasi </a:t>
            </a:r>
            <a:r>
              <a:rPr spc="-4" dirty="0"/>
              <a:t>Web</a:t>
            </a:r>
            <a:r>
              <a:rPr spc="-56" dirty="0"/>
              <a:t> </a:t>
            </a:r>
            <a:r>
              <a:rPr spc="-4" dirty="0"/>
              <a:t>Server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21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8" y="1943002"/>
            <a:ext cx="6211838" cy="1790229"/>
          </a:xfrm>
          <a:prstGeom prst="rect">
            <a:avLst/>
          </a:prstGeom>
        </p:spPr>
        <p:txBody>
          <a:bodyPr vert="horz" wrap="square" lIns="0" tIns="62987" rIns="0" bIns="0" rtlCol="0">
            <a:spAutoFit/>
          </a:bodyPr>
          <a:lstStyle/>
          <a:p>
            <a:pPr marL="10860">
              <a:spcBef>
                <a:spcPts val="49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b="1" spc="-4" dirty="0">
                <a:latin typeface="Carlito"/>
                <a:cs typeface="Carlito"/>
              </a:rPr>
              <a:t>Uji </a:t>
            </a:r>
            <a:r>
              <a:rPr sz="1710" b="1" dirty="0">
                <a:latin typeface="Carlito"/>
                <a:cs typeface="Carlito"/>
              </a:rPr>
              <a:t>coba </a:t>
            </a:r>
            <a:r>
              <a:rPr sz="1710" b="1" spc="-4" dirty="0">
                <a:latin typeface="Carlito"/>
                <a:cs typeface="Carlito"/>
              </a:rPr>
              <a:t>apakah server sudah </a:t>
            </a:r>
            <a:r>
              <a:rPr sz="1710" b="1" dirty="0">
                <a:latin typeface="Carlito"/>
                <a:cs typeface="Carlito"/>
              </a:rPr>
              <a:t>berkerja dengan</a:t>
            </a:r>
            <a:r>
              <a:rPr sz="1710" b="1" spc="9" dirty="0">
                <a:latin typeface="Carlito"/>
                <a:cs typeface="Carlito"/>
              </a:rPr>
              <a:t> </a:t>
            </a:r>
            <a:r>
              <a:rPr sz="1710" b="1" dirty="0">
                <a:latin typeface="Carlito"/>
                <a:cs typeface="Carlito"/>
              </a:rPr>
              <a:t>baik</a:t>
            </a:r>
            <a:endParaRPr sz="1710">
              <a:latin typeface="Carlito"/>
              <a:cs typeface="Carlito"/>
            </a:endParaRPr>
          </a:p>
          <a:p>
            <a:pPr marL="304074">
              <a:spcBef>
                <a:spcPts val="368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103" dirty="0">
                <a:latin typeface="Trebuchet MS"/>
                <a:cs typeface="Trebuchet MS"/>
                <a:hlinkClick r:id="rId2"/>
              </a:rPr>
              <a:t>http://127.0.0.1</a:t>
            </a:r>
            <a:r>
              <a:rPr sz="1539" spc="-103" dirty="0">
                <a:latin typeface="Trebuchet MS"/>
                <a:cs typeface="Trebuchet MS"/>
              </a:rPr>
              <a:t> </a:t>
            </a:r>
            <a:r>
              <a:rPr sz="1539" spc="-68" dirty="0">
                <a:latin typeface="Trebuchet MS"/>
                <a:cs typeface="Trebuchet MS"/>
              </a:rPr>
              <a:t>atau</a:t>
            </a:r>
            <a:r>
              <a:rPr sz="1539" spc="196" dirty="0">
                <a:latin typeface="Trebuchet MS"/>
                <a:cs typeface="Trebuchet MS"/>
              </a:rPr>
              <a:t> </a:t>
            </a:r>
            <a:r>
              <a:rPr sz="1539" spc="-94" dirty="0">
                <a:latin typeface="Trebuchet MS"/>
                <a:cs typeface="Trebuchet MS"/>
                <a:hlinkClick r:id="rId3"/>
              </a:rPr>
              <a:t>http://localhost</a:t>
            </a:r>
            <a:endParaRPr sz="1539">
              <a:latin typeface="Trebuchet MS"/>
              <a:cs typeface="Trebuchet MS"/>
            </a:endParaRPr>
          </a:p>
          <a:p>
            <a:pPr marL="304074">
              <a:spcBef>
                <a:spcPts val="291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86" dirty="0">
                <a:latin typeface="Trebuchet MS"/>
                <a:cs typeface="Trebuchet MS"/>
              </a:rPr>
              <a:t>Tampil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64" dirty="0">
                <a:latin typeface="Trebuchet MS"/>
                <a:cs typeface="Trebuchet MS"/>
              </a:rPr>
              <a:t>halaman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68" dirty="0">
                <a:latin typeface="Trebuchet MS"/>
                <a:cs typeface="Trebuchet MS"/>
              </a:rPr>
              <a:t>utama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dirty="0">
                <a:latin typeface="Trebuchet MS"/>
                <a:cs typeface="Trebuchet MS"/>
              </a:rPr>
              <a:t>XAMPP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111" dirty="0">
                <a:latin typeface="Trebuchet MS"/>
                <a:cs typeface="Trebuchet MS"/>
              </a:rPr>
              <a:t>jika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60" dirty="0">
                <a:latin typeface="Trebuchet MS"/>
                <a:cs typeface="Trebuchet MS"/>
              </a:rPr>
              <a:t>server</a:t>
            </a:r>
            <a:r>
              <a:rPr sz="1539" spc="-115" dirty="0">
                <a:latin typeface="Trebuchet MS"/>
                <a:cs typeface="Trebuchet MS"/>
              </a:rPr>
              <a:t> </a:t>
            </a:r>
            <a:r>
              <a:rPr sz="1539" spc="-43" dirty="0">
                <a:latin typeface="Trebuchet MS"/>
                <a:cs typeface="Trebuchet MS"/>
              </a:rPr>
              <a:t>sudah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86" dirty="0">
                <a:latin typeface="Trebuchet MS"/>
                <a:cs typeface="Trebuchet MS"/>
              </a:rPr>
              <a:t>berkerja</a:t>
            </a:r>
            <a:r>
              <a:rPr sz="1539" spc="-120" dirty="0">
                <a:latin typeface="Trebuchet MS"/>
                <a:cs typeface="Trebuchet MS"/>
              </a:rPr>
              <a:t> </a:t>
            </a:r>
            <a:r>
              <a:rPr sz="1539" spc="-51" dirty="0">
                <a:latin typeface="Trebuchet MS"/>
                <a:cs typeface="Trebuchet MS"/>
              </a:rPr>
              <a:t>dengan</a:t>
            </a:r>
            <a:r>
              <a:rPr sz="1539" spc="-111" dirty="0">
                <a:latin typeface="Trebuchet MS"/>
                <a:cs typeface="Trebuchet MS"/>
              </a:rPr>
              <a:t> </a:t>
            </a:r>
            <a:r>
              <a:rPr sz="1539" spc="-94" dirty="0">
                <a:latin typeface="Trebuchet MS"/>
                <a:cs typeface="Trebuchet MS"/>
              </a:rPr>
              <a:t>baik.</a:t>
            </a:r>
            <a:endParaRPr sz="1539">
              <a:latin typeface="Trebuchet MS"/>
              <a:cs typeface="Trebuchet MS"/>
            </a:endParaRPr>
          </a:p>
          <a:p>
            <a:pPr>
              <a:spcBef>
                <a:spcPts val="9"/>
              </a:spcBef>
            </a:pPr>
            <a:endParaRPr sz="2266">
              <a:latin typeface="Trebuchet MS"/>
              <a:cs typeface="Trebuchet MS"/>
            </a:endParaRPr>
          </a:p>
          <a:p>
            <a:pPr marL="10860"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b="1" spc="-4" dirty="0">
                <a:latin typeface="Carlito"/>
                <a:cs typeface="Carlito"/>
              </a:rPr>
              <a:t>Dokumen Website</a:t>
            </a:r>
            <a:endParaRPr sz="1710">
              <a:latin typeface="Carlito"/>
              <a:cs typeface="Carlito"/>
            </a:endParaRPr>
          </a:p>
          <a:p>
            <a:pPr marL="304074">
              <a:spcBef>
                <a:spcPts val="389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56" dirty="0">
                <a:latin typeface="Trebuchet MS"/>
                <a:cs typeface="Trebuchet MS"/>
              </a:rPr>
              <a:t>Semua </a:t>
            </a:r>
            <a:r>
              <a:rPr sz="1539" spc="-86" dirty="0">
                <a:latin typeface="Trebuchet MS"/>
                <a:cs typeface="Trebuchet MS"/>
              </a:rPr>
              <a:t>ﬁle </a:t>
            </a:r>
            <a:r>
              <a:rPr sz="1539" spc="-64" dirty="0">
                <a:latin typeface="Trebuchet MS"/>
                <a:cs typeface="Trebuchet MS"/>
              </a:rPr>
              <a:t>website </a:t>
            </a:r>
            <a:r>
              <a:rPr sz="1539" spc="-73" dirty="0">
                <a:latin typeface="Trebuchet MS"/>
                <a:cs typeface="Trebuchet MS"/>
              </a:rPr>
              <a:t>tempatkan </a:t>
            </a:r>
            <a:r>
              <a:rPr sz="1539" spc="-68" dirty="0">
                <a:latin typeface="Trebuchet MS"/>
                <a:cs typeface="Trebuchet MS"/>
              </a:rPr>
              <a:t>di direktori</a:t>
            </a:r>
            <a:r>
              <a:rPr sz="1539" spc="-329" dirty="0">
                <a:latin typeface="Trebuchet MS"/>
                <a:cs typeface="Trebuchet MS"/>
              </a:rPr>
              <a:t> </a:t>
            </a:r>
            <a:r>
              <a:rPr sz="1539" spc="-154" dirty="0">
                <a:latin typeface="Trebuchet MS"/>
                <a:cs typeface="Trebuchet MS"/>
              </a:rPr>
              <a:t>: </a:t>
            </a:r>
            <a:r>
              <a:rPr sz="1539" b="1" spc="-4" dirty="0">
                <a:solidFill>
                  <a:srgbClr val="102BB0"/>
                </a:solidFill>
                <a:latin typeface="Carlito"/>
                <a:cs typeface="Carlito"/>
              </a:rPr>
              <a:t>\xampp\htdocs\</a:t>
            </a:r>
            <a:endParaRPr sz="1539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613488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/>
              <a:t>Konﬁgurasi </a:t>
            </a:r>
            <a:r>
              <a:rPr spc="-4" dirty="0"/>
              <a:t>Web</a:t>
            </a:r>
            <a:r>
              <a:rPr spc="-56" dirty="0"/>
              <a:t> </a:t>
            </a:r>
            <a:r>
              <a:rPr spc="-4" dirty="0"/>
              <a:t>Server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309027" y="6636631"/>
            <a:ext cx="107061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43"/>
              </a:spcBef>
            </a:pPr>
            <a:r>
              <a:rPr lang="id-ID" spc="-45"/>
              <a:t>September </a:t>
            </a:r>
            <a:r>
              <a:rPr lang="id-ID" spc="-55"/>
              <a:t>23,</a:t>
            </a:r>
            <a:r>
              <a:rPr lang="id-ID" spc="-150"/>
              <a:t> </a:t>
            </a:r>
            <a:r>
              <a:rPr lang="id-ID" spc="-20"/>
              <a:t>2013</a:t>
            </a:r>
            <a:endParaRPr spc="-17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77788" y="6636631"/>
            <a:ext cx="23399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816" marR="4344" indent="-410498">
              <a:spcBef>
                <a:spcPts val="43"/>
              </a:spcBef>
            </a:pPr>
            <a:r>
              <a:rPr lang="id-ID" spc="-65"/>
              <a:t>Tim</a:t>
            </a:r>
            <a:r>
              <a:rPr lang="id-ID" spc="-80"/>
              <a:t> </a:t>
            </a:r>
            <a:r>
              <a:rPr lang="id-ID" spc="-20"/>
              <a:t>Dosen</a:t>
            </a:r>
            <a:r>
              <a:rPr lang="id-ID" spc="-75"/>
              <a:t> </a:t>
            </a:r>
            <a:r>
              <a:rPr lang="id-ID" spc="-40"/>
              <a:t>Pemrograman</a:t>
            </a:r>
            <a:r>
              <a:rPr lang="id-ID" spc="-75"/>
              <a:t> </a:t>
            </a:r>
            <a:r>
              <a:rPr lang="id-ID" spc="-15"/>
              <a:t>Web</a:t>
            </a:r>
            <a:r>
              <a:rPr lang="id-ID" spc="-75"/>
              <a:t> </a:t>
            </a:r>
            <a:r>
              <a:rPr lang="id-ID" spc="-30"/>
              <a:t>II</a:t>
            </a:r>
            <a:r>
              <a:rPr lang="id-ID" spc="-80"/>
              <a:t> </a:t>
            </a:r>
            <a:r>
              <a:rPr lang="id-ID" spc="-20"/>
              <a:t>2013</a:t>
            </a:r>
            <a:r>
              <a:rPr lang="id-ID" spc="-75"/>
              <a:t> </a:t>
            </a:r>
            <a:r>
              <a:rPr lang="id-ID" spc="-270"/>
              <a:t>-­‐</a:t>
            </a:r>
            <a:r>
              <a:rPr lang="id-ID" spc="-265"/>
              <a:t> </a:t>
            </a:r>
            <a:r>
              <a:rPr lang="id-ID" spc="-20"/>
              <a:t>2014  </a:t>
            </a:r>
            <a:r>
              <a:rPr lang="id-ID" spc="-55"/>
              <a:t>Teknik </a:t>
            </a:r>
            <a:r>
              <a:rPr lang="id-ID" spc="-45"/>
              <a:t>Informatika</a:t>
            </a:r>
            <a:r>
              <a:rPr lang="id-ID" spc="-114"/>
              <a:t> </a:t>
            </a:r>
            <a:r>
              <a:rPr lang="id-ID" spc="-15"/>
              <a:t>UNPAS</a:t>
            </a:r>
            <a:endParaRPr spc="-1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22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8" y="1953101"/>
            <a:ext cx="6547408" cy="3839724"/>
          </a:xfrm>
          <a:prstGeom prst="rect">
            <a:avLst/>
          </a:prstGeom>
        </p:spPr>
        <p:txBody>
          <a:bodyPr vert="horz" wrap="square" lIns="0" tIns="72218" rIns="0" bIns="0" rtlCol="0">
            <a:spAutoFit/>
          </a:bodyPr>
          <a:lstStyle/>
          <a:p>
            <a:pPr marL="10860">
              <a:spcBef>
                <a:spcPts val="569"/>
              </a:spcBef>
              <a:tabLst>
                <a:tab pos="303531" algn="l"/>
              </a:tabLst>
            </a:pPr>
            <a:r>
              <a:rPr sz="1069" spc="-398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539" b="1" dirty="0">
                <a:latin typeface="Carlito"/>
                <a:cs typeface="Carlito"/>
              </a:rPr>
              <a:t>Konﬁgurasi</a:t>
            </a:r>
            <a:r>
              <a:rPr sz="1539" b="1" spc="-4" dirty="0">
                <a:latin typeface="Carlito"/>
                <a:cs typeface="Carlito"/>
              </a:rPr>
              <a:t> Apache</a:t>
            </a:r>
            <a:endParaRPr sz="1539">
              <a:latin typeface="Carlito"/>
              <a:cs typeface="Carlito"/>
            </a:endParaRPr>
          </a:p>
          <a:p>
            <a:pPr marL="597287" marR="4344" indent="-293214">
              <a:lnSpc>
                <a:spcPct val="110200"/>
              </a:lnSpc>
              <a:spcBef>
                <a:spcPts val="265"/>
              </a:spcBef>
              <a:tabLst>
                <a:tab pos="601088" algn="l"/>
              </a:tabLst>
            </a:pPr>
            <a:r>
              <a:rPr sz="941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1368" spc="-47" dirty="0">
                <a:latin typeface="Trebuchet MS"/>
                <a:cs typeface="Trebuchet MS"/>
              </a:rPr>
              <a:t>Untuk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konﬁgurasi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90" dirty="0">
                <a:latin typeface="Trebuchet MS"/>
                <a:cs typeface="Trebuchet MS"/>
              </a:rPr>
              <a:t>HTTP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73" dirty="0">
                <a:latin typeface="Trebuchet MS"/>
                <a:cs typeface="Trebuchet MS"/>
              </a:rPr>
              <a:t>server,</a:t>
            </a:r>
            <a:r>
              <a:rPr sz="1368" spc="-94" dirty="0">
                <a:latin typeface="Trebuchet MS"/>
                <a:cs typeface="Trebuchet MS"/>
              </a:rPr>
              <a:t> </a:t>
            </a:r>
            <a:r>
              <a:rPr sz="1368" spc="-64" dirty="0">
                <a:latin typeface="Trebuchet MS"/>
                <a:cs typeface="Trebuchet MS"/>
              </a:rPr>
              <a:t>seperti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port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yang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digunakan</a:t>
            </a:r>
            <a:r>
              <a:rPr sz="1368" spc="-90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akses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107" dirty="0">
                <a:latin typeface="Trebuchet MS"/>
                <a:cs typeface="Trebuchet MS"/>
              </a:rPr>
              <a:t>HTTP,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47" dirty="0">
                <a:latin typeface="Trebuchet MS"/>
                <a:cs typeface="Trebuchet MS"/>
              </a:rPr>
              <a:t>modul</a:t>
            </a:r>
            <a:r>
              <a:rPr sz="1368" spc="-94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yang  </a:t>
            </a:r>
            <a:r>
              <a:rPr sz="1368" spc="-4" dirty="0">
                <a:latin typeface="Trebuchet MS"/>
                <a:cs typeface="Trebuchet MS"/>
              </a:rPr>
              <a:t>diaktiian, </a:t>
            </a:r>
            <a:r>
              <a:rPr sz="1368" spc="-56" dirty="0">
                <a:latin typeface="Trebuchet MS"/>
                <a:cs typeface="Trebuchet MS"/>
              </a:rPr>
              <a:t>lokasi </a:t>
            </a:r>
            <a:r>
              <a:rPr sz="1368" i="1" spc="-4" dirty="0">
                <a:latin typeface="Carlito"/>
                <a:cs typeface="Carlito"/>
              </a:rPr>
              <a:t>document </a:t>
            </a:r>
            <a:r>
              <a:rPr sz="1368" i="1" dirty="0">
                <a:latin typeface="Carlito"/>
                <a:cs typeface="Carlito"/>
              </a:rPr>
              <a:t>root,</a:t>
            </a:r>
            <a:r>
              <a:rPr sz="1368" i="1" spc="-154" dirty="0">
                <a:latin typeface="Carlito"/>
                <a:cs typeface="Carlito"/>
              </a:rPr>
              <a:t> </a:t>
            </a:r>
            <a:r>
              <a:rPr sz="1368" spc="-103" dirty="0">
                <a:latin typeface="Trebuchet MS"/>
                <a:cs typeface="Trebuchet MS"/>
              </a:rPr>
              <a:t>dll.</a:t>
            </a:r>
            <a:endParaRPr sz="1368">
              <a:latin typeface="Trebuchet MS"/>
              <a:cs typeface="Trebuchet MS"/>
            </a:endParaRPr>
          </a:p>
          <a:p>
            <a:pPr marL="304074">
              <a:spcBef>
                <a:spcPts val="483"/>
              </a:spcBef>
              <a:tabLst>
                <a:tab pos="601088" algn="l"/>
              </a:tabLst>
            </a:pPr>
            <a:r>
              <a:rPr sz="941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368" spc="-51" dirty="0">
                <a:latin typeface="Trebuchet MS"/>
                <a:cs typeface="Trebuchet MS"/>
              </a:rPr>
              <a:t>\xampp\apache\conf\httpd.conf</a:t>
            </a:r>
            <a:endParaRPr sz="1368">
              <a:latin typeface="Trebuchet MS"/>
              <a:cs typeface="Trebuchet MS"/>
            </a:endParaRPr>
          </a:p>
          <a:p>
            <a:pPr>
              <a:spcBef>
                <a:spcPts val="9"/>
              </a:spcBef>
            </a:pPr>
            <a:endParaRPr sz="2309">
              <a:latin typeface="Trebuchet MS"/>
              <a:cs typeface="Trebuchet MS"/>
            </a:endParaRPr>
          </a:p>
          <a:p>
            <a:pPr marL="10860">
              <a:tabLst>
                <a:tab pos="303531" algn="l"/>
              </a:tabLst>
            </a:pPr>
            <a:r>
              <a:rPr sz="1069" spc="-398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539" b="1" dirty="0">
                <a:latin typeface="Carlito"/>
                <a:cs typeface="Carlito"/>
              </a:rPr>
              <a:t>Konﬁgurasi</a:t>
            </a:r>
            <a:r>
              <a:rPr sz="1539" b="1" spc="-4" dirty="0">
                <a:latin typeface="Carlito"/>
                <a:cs typeface="Carlito"/>
              </a:rPr>
              <a:t> PHP</a:t>
            </a:r>
            <a:endParaRPr sz="1539">
              <a:latin typeface="Carlito"/>
              <a:cs typeface="Carlito"/>
            </a:endParaRPr>
          </a:p>
          <a:p>
            <a:pPr marL="597287" marR="64073" indent="-293214">
              <a:lnSpc>
                <a:spcPct val="109800"/>
              </a:lnSpc>
              <a:spcBef>
                <a:spcPts val="329"/>
              </a:spcBef>
              <a:tabLst>
                <a:tab pos="601088" algn="l"/>
              </a:tabLst>
            </a:pPr>
            <a:r>
              <a:rPr sz="941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1368" spc="-47" dirty="0">
                <a:latin typeface="Trebuchet MS"/>
                <a:cs typeface="Trebuchet MS"/>
              </a:rPr>
              <a:t>Untuk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konﬁgurasi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64" dirty="0">
                <a:latin typeface="Trebuchet MS"/>
                <a:cs typeface="Trebuchet MS"/>
              </a:rPr>
              <a:t>perilaku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i="1" spc="-4" dirty="0">
                <a:latin typeface="Carlito"/>
                <a:cs typeface="Carlito"/>
              </a:rPr>
              <a:t>engine</a:t>
            </a:r>
            <a:r>
              <a:rPr sz="1368" i="1" spc="9" dirty="0">
                <a:latin typeface="Carlito"/>
                <a:cs typeface="Carlito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PHP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51" dirty="0">
                <a:latin typeface="Trebuchet MS"/>
                <a:cs typeface="Trebuchet MS"/>
              </a:rPr>
              <a:t>yang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68" dirty="0">
                <a:latin typeface="Trebuchet MS"/>
                <a:cs typeface="Trebuchet MS"/>
              </a:rPr>
              <a:t>berefek</a:t>
            </a:r>
            <a:r>
              <a:rPr sz="1368" spc="-97" dirty="0">
                <a:latin typeface="Trebuchet MS"/>
                <a:cs typeface="Trebuchet MS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pada</a:t>
            </a:r>
            <a:r>
              <a:rPr sz="1368" spc="-94" dirty="0">
                <a:latin typeface="Trebuchet MS"/>
                <a:cs typeface="Trebuchet MS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keamanan</a:t>
            </a:r>
            <a:r>
              <a:rPr sz="1368" spc="-94" dirty="0">
                <a:latin typeface="Trebuchet MS"/>
                <a:cs typeface="Trebuchet MS"/>
              </a:rPr>
              <a:t> </a:t>
            </a:r>
            <a:r>
              <a:rPr sz="1368" spc="-47" dirty="0">
                <a:latin typeface="Trebuchet MS"/>
                <a:cs typeface="Trebuchet MS"/>
              </a:rPr>
              <a:t>dan</a:t>
            </a:r>
            <a:r>
              <a:rPr sz="1368" spc="-94" dirty="0">
                <a:latin typeface="Trebuchet MS"/>
                <a:cs typeface="Trebuchet MS"/>
              </a:rPr>
              <a:t> </a:t>
            </a:r>
            <a:r>
              <a:rPr sz="1368" spc="-68" dirty="0">
                <a:latin typeface="Trebuchet MS"/>
                <a:cs typeface="Trebuchet MS"/>
              </a:rPr>
              <a:t>performa.  </a:t>
            </a:r>
            <a:r>
              <a:rPr sz="1368" spc="-64" dirty="0">
                <a:latin typeface="Trebuchet MS"/>
                <a:cs typeface="Trebuchet MS"/>
              </a:rPr>
              <a:t>Seperti </a:t>
            </a:r>
            <a:r>
              <a:rPr sz="1368" spc="-56" dirty="0">
                <a:latin typeface="Trebuchet MS"/>
                <a:cs typeface="Trebuchet MS"/>
              </a:rPr>
              <a:t>batas </a:t>
            </a:r>
            <a:r>
              <a:rPr sz="1368" spc="-60" dirty="0">
                <a:latin typeface="Trebuchet MS"/>
                <a:cs typeface="Trebuchet MS"/>
              </a:rPr>
              <a:t>maksimal waktu </a:t>
            </a:r>
            <a:r>
              <a:rPr sz="1368" spc="-51" dirty="0">
                <a:latin typeface="Trebuchet MS"/>
                <a:cs typeface="Trebuchet MS"/>
              </a:rPr>
              <a:t>eksekusi </a:t>
            </a:r>
            <a:r>
              <a:rPr sz="1368" i="1" spc="-26" dirty="0">
                <a:latin typeface="Carlito"/>
                <a:cs typeface="Carlito"/>
              </a:rPr>
              <a:t>script</a:t>
            </a:r>
            <a:r>
              <a:rPr sz="1368" spc="-26" dirty="0">
                <a:latin typeface="Trebuchet MS"/>
                <a:cs typeface="Trebuchet MS"/>
              </a:rPr>
              <a:t>, </a:t>
            </a:r>
            <a:r>
              <a:rPr sz="1368" spc="-56" dirty="0">
                <a:latin typeface="Trebuchet MS"/>
                <a:cs typeface="Trebuchet MS"/>
              </a:rPr>
              <a:t>batas </a:t>
            </a:r>
            <a:r>
              <a:rPr sz="1368" spc="-77" dirty="0">
                <a:latin typeface="Trebuchet MS"/>
                <a:cs typeface="Trebuchet MS"/>
              </a:rPr>
              <a:t>ﬁle </a:t>
            </a:r>
            <a:r>
              <a:rPr sz="1368" spc="-51" dirty="0">
                <a:latin typeface="Trebuchet MS"/>
                <a:cs typeface="Trebuchet MS"/>
              </a:rPr>
              <a:t>yang </a:t>
            </a:r>
            <a:r>
              <a:rPr sz="1368" spc="-60" dirty="0">
                <a:latin typeface="Trebuchet MS"/>
                <a:cs typeface="Trebuchet MS"/>
              </a:rPr>
              <a:t>dapat </a:t>
            </a:r>
            <a:r>
              <a:rPr sz="1368" spc="-64" dirty="0">
                <a:latin typeface="Trebuchet MS"/>
                <a:cs typeface="Trebuchet MS"/>
              </a:rPr>
              <a:t>diupload, </a:t>
            </a:r>
            <a:r>
              <a:rPr sz="1368" i="1" spc="-4" dirty="0">
                <a:latin typeface="Carlito"/>
                <a:cs typeface="Carlito"/>
              </a:rPr>
              <a:t>error  </a:t>
            </a:r>
            <a:r>
              <a:rPr sz="1368" i="1" spc="-21" dirty="0">
                <a:latin typeface="Carlito"/>
                <a:cs typeface="Carlito"/>
              </a:rPr>
              <a:t>reporting</a:t>
            </a:r>
            <a:r>
              <a:rPr sz="1368" spc="-21" dirty="0">
                <a:latin typeface="Trebuchet MS"/>
                <a:cs typeface="Trebuchet MS"/>
              </a:rPr>
              <a:t>,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97" dirty="0">
                <a:latin typeface="Trebuchet MS"/>
                <a:cs typeface="Trebuchet MS"/>
              </a:rPr>
              <a:t>dll.</a:t>
            </a:r>
            <a:endParaRPr sz="1368">
              <a:latin typeface="Trebuchet MS"/>
              <a:cs typeface="Trebuchet MS"/>
            </a:endParaRPr>
          </a:p>
          <a:p>
            <a:pPr marL="304074">
              <a:spcBef>
                <a:spcPts val="569"/>
              </a:spcBef>
              <a:tabLst>
                <a:tab pos="601088" algn="l"/>
              </a:tabLst>
            </a:pPr>
            <a:r>
              <a:rPr sz="941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368" spc="-43" dirty="0">
                <a:latin typeface="Trebuchet MS"/>
                <a:cs typeface="Trebuchet MS"/>
              </a:rPr>
              <a:t>\xampp\php\php.ini</a:t>
            </a:r>
            <a:endParaRPr sz="1368">
              <a:latin typeface="Trebuchet MS"/>
              <a:cs typeface="Trebuchet MS"/>
            </a:endParaRPr>
          </a:p>
          <a:p>
            <a:pPr>
              <a:spcBef>
                <a:spcPts val="21"/>
              </a:spcBef>
            </a:pPr>
            <a:endParaRPr sz="2223">
              <a:latin typeface="Trebuchet MS"/>
              <a:cs typeface="Trebuchet MS"/>
            </a:endParaRPr>
          </a:p>
          <a:p>
            <a:pPr marL="10860">
              <a:tabLst>
                <a:tab pos="303531" algn="l"/>
              </a:tabLst>
            </a:pPr>
            <a:r>
              <a:rPr sz="1069" spc="-398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539" b="1" dirty="0">
                <a:latin typeface="Carlito"/>
                <a:cs typeface="Carlito"/>
              </a:rPr>
              <a:t>Konﬁgurasi</a:t>
            </a:r>
            <a:r>
              <a:rPr sz="1539" b="1" spc="-4" dirty="0">
                <a:latin typeface="Carlito"/>
                <a:cs typeface="Carlito"/>
              </a:rPr>
              <a:t> MySQL</a:t>
            </a:r>
            <a:endParaRPr sz="1539">
              <a:latin typeface="Carlito"/>
              <a:cs typeface="Carlito"/>
            </a:endParaRPr>
          </a:p>
          <a:p>
            <a:pPr marL="304074">
              <a:spcBef>
                <a:spcPts val="577"/>
              </a:spcBef>
              <a:tabLst>
                <a:tab pos="601088" algn="l"/>
              </a:tabLst>
            </a:pPr>
            <a:r>
              <a:rPr sz="941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368" spc="-51" dirty="0">
                <a:latin typeface="Trebuchet MS"/>
                <a:cs typeface="Trebuchet MS"/>
              </a:rPr>
              <a:t>Konﬁgurasi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server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30" dirty="0">
                <a:latin typeface="Trebuchet MS"/>
                <a:cs typeface="Trebuchet MS"/>
              </a:rPr>
              <a:t>MySQL,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64" dirty="0">
                <a:latin typeface="Trebuchet MS"/>
                <a:cs typeface="Trebuchet MS"/>
              </a:rPr>
              <a:t>seperti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56" dirty="0">
                <a:latin typeface="Trebuchet MS"/>
                <a:cs typeface="Trebuchet MS"/>
              </a:rPr>
              <a:t>administrator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68" dirty="0">
                <a:latin typeface="Trebuchet MS"/>
                <a:cs typeface="Trebuchet MS"/>
              </a:rPr>
              <a:t>user,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77" dirty="0">
                <a:latin typeface="Trebuchet MS"/>
                <a:cs typeface="Trebuchet MS"/>
              </a:rPr>
              <a:t>port,</a:t>
            </a:r>
            <a:r>
              <a:rPr sz="1368" spc="-103" dirty="0">
                <a:latin typeface="Trebuchet MS"/>
                <a:cs typeface="Trebuchet MS"/>
              </a:rPr>
              <a:t> </a:t>
            </a:r>
            <a:r>
              <a:rPr sz="1368" spc="-77" dirty="0">
                <a:latin typeface="Trebuchet MS"/>
                <a:cs typeface="Trebuchet MS"/>
              </a:rPr>
              <a:t>timezone,</a:t>
            </a:r>
            <a:r>
              <a:rPr sz="1368" spc="-107" dirty="0">
                <a:latin typeface="Trebuchet MS"/>
                <a:cs typeface="Trebuchet MS"/>
              </a:rPr>
              <a:t> </a:t>
            </a:r>
            <a:r>
              <a:rPr sz="1368" spc="-97" dirty="0">
                <a:latin typeface="Trebuchet MS"/>
                <a:cs typeface="Trebuchet MS"/>
              </a:rPr>
              <a:t>dll.</a:t>
            </a:r>
            <a:endParaRPr sz="1368">
              <a:latin typeface="Trebuchet MS"/>
              <a:cs typeface="Trebuchet MS"/>
            </a:endParaRPr>
          </a:p>
          <a:p>
            <a:pPr marL="304074">
              <a:spcBef>
                <a:spcPts val="496"/>
              </a:spcBef>
              <a:tabLst>
                <a:tab pos="601088" algn="l"/>
              </a:tabLst>
            </a:pPr>
            <a:r>
              <a:rPr sz="941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368" spc="-43" dirty="0">
                <a:latin typeface="Trebuchet MS"/>
                <a:cs typeface="Trebuchet MS"/>
              </a:rPr>
              <a:t>\xampp\mysql\bin\my.ini</a:t>
            </a:r>
            <a:endParaRPr sz="1368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6349" y="1408969"/>
            <a:ext cx="0" cy="3844390"/>
          </a:xfrm>
          <a:custGeom>
            <a:avLst/>
            <a:gdLst/>
            <a:ahLst/>
            <a:cxnLst/>
            <a:rect l="l" t="t" r="r" b="b"/>
            <a:pathLst>
              <a:path h="4495800">
                <a:moveTo>
                  <a:pt x="0" y="0"/>
                </a:moveTo>
                <a:lnTo>
                  <a:pt x="0" y="4495796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7068387" y="3055594"/>
            <a:ext cx="172400" cy="1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7311377" y="3055594"/>
            <a:ext cx="172400" cy="1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7554366" y="3055594"/>
            <a:ext cx="172400" cy="1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7068387" y="3298583"/>
            <a:ext cx="172400" cy="1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7311377" y="3298583"/>
            <a:ext cx="172400" cy="17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7554366" y="3298583"/>
            <a:ext cx="172400" cy="1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7797355" y="3298583"/>
            <a:ext cx="172400" cy="17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/>
          <p:nvPr/>
        </p:nvSpPr>
        <p:spPr>
          <a:xfrm>
            <a:off x="7068387" y="3541573"/>
            <a:ext cx="172400" cy="172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1" name="object 11"/>
          <p:cNvSpPr/>
          <p:nvPr/>
        </p:nvSpPr>
        <p:spPr>
          <a:xfrm>
            <a:off x="7311377" y="3541573"/>
            <a:ext cx="172400" cy="17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2" name="object 12"/>
          <p:cNvSpPr/>
          <p:nvPr/>
        </p:nvSpPr>
        <p:spPr>
          <a:xfrm>
            <a:off x="7554366" y="3541573"/>
            <a:ext cx="172400" cy="17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3" name="object 13"/>
          <p:cNvSpPr/>
          <p:nvPr/>
        </p:nvSpPr>
        <p:spPr>
          <a:xfrm>
            <a:off x="7797355" y="3541573"/>
            <a:ext cx="172400" cy="17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4" name="object 14"/>
          <p:cNvSpPr/>
          <p:nvPr/>
        </p:nvSpPr>
        <p:spPr>
          <a:xfrm>
            <a:off x="8040344" y="3541573"/>
            <a:ext cx="172400" cy="17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5" name="object 15"/>
          <p:cNvSpPr/>
          <p:nvPr/>
        </p:nvSpPr>
        <p:spPr>
          <a:xfrm>
            <a:off x="7068387" y="3783205"/>
            <a:ext cx="172400" cy="17375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6" name="object 16"/>
          <p:cNvSpPr/>
          <p:nvPr/>
        </p:nvSpPr>
        <p:spPr>
          <a:xfrm>
            <a:off x="7311377" y="3783205"/>
            <a:ext cx="172400" cy="1737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7" name="object 17"/>
          <p:cNvSpPr/>
          <p:nvPr/>
        </p:nvSpPr>
        <p:spPr>
          <a:xfrm>
            <a:off x="7554366" y="3783205"/>
            <a:ext cx="172400" cy="1737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8" name="object 18"/>
          <p:cNvSpPr/>
          <p:nvPr/>
        </p:nvSpPr>
        <p:spPr>
          <a:xfrm>
            <a:off x="7797355" y="3783205"/>
            <a:ext cx="172400" cy="1737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9" name="object 19"/>
          <p:cNvSpPr/>
          <p:nvPr/>
        </p:nvSpPr>
        <p:spPr>
          <a:xfrm>
            <a:off x="7068387" y="4026194"/>
            <a:ext cx="172400" cy="17375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0" name="object 20"/>
          <p:cNvSpPr/>
          <p:nvPr/>
        </p:nvSpPr>
        <p:spPr>
          <a:xfrm>
            <a:off x="7311377" y="4026194"/>
            <a:ext cx="172400" cy="1737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1" name="object 21"/>
          <p:cNvSpPr/>
          <p:nvPr/>
        </p:nvSpPr>
        <p:spPr>
          <a:xfrm>
            <a:off x="7554366" y="4026194"/>
            <a:ext cx="172400" cy="1737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2" name="object 22"/>
          <p:cNvSpPr/>
          <p:nvPr/>
        </p:nvSpPr>
        <p:spPr>
          <a:xfrm>
            <a:off x="7797355" y="4026194"/>
            <a:ext cx="172400" cy="1737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3" name="object 23"/>
          <p:cNvSpPr/>
          <p:nvPr/>
        </p:nvSpPr>
        <p:spPr>
          <a:xfrm>
            <a:off x="8040344" y="4026194"/>
            <a:ext cx="172400" cy="1737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4" name="object 24"/>
          <p:cNvSpPr/>
          <p:nvPr/>
        </p:nvSpPr>
        <p:spPr>
          <a:xfrm>
            <a:off x="7068387" y="4269183"/>
            <a:ext cx="172400" cy="17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5" name="object 25"/>
          <p:cNvSpPr/>
          <p:nvPr/>
        </p:nvSpPr>
        <p:spPr>
          <a:xfrm>
            <a:off x="7311377" y="4269183"/>
            <a:ext cx="172400" cy="172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6" name="object 26"/>
          <p:cNvSpPr/>
          <p:nvPr/>
        </p:nvSpPr>
        <p:spPr>
          <a:xfrm>
            <a:off x="7554366" y="4269183"/>
            <a:ext cx="172400" cy="172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7" name="object 27"/>
          <p:cNvSpPr/>
          <p:nvPr/>
        </p:nvSpPr>
        <p:spPr>
          <a:xfrm>
            <a:off x="7797355" y="4269183"/>
            <a:ext cx="172400" cy="172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8" name="object 28"/>
          <p:cNvSpPr/>
          <p:nvPr/>
        </p:nvSpPr>
        <p:spPr>
          <a:xfrm>
            <a:off x="7068387" y="4512172"/>
            <a:ext cx="172400" cy="172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29" name="object 29"/>
          <p:cNvSpPr/>
          <p:nvPr/>
        </p:nvSpPr>
        <p:spPr>
          <a:xfrm>
            <a:off x="7311377" y="4512172"/>
            <a:ext cx="172400" cy="172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0" name="object 30"/>
          <p:cNvSpPr/>
          <p:nvPr/>
        </p:nvSpPr>
        <p:spPr>
          <a:xfrm>
            <a:off x="7554366" y="4512172"/>
            <a:ext cx="172400" cy="172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1" name="object 31"/>
          <p:cNvSpPr/>
          <p:nvPr/>
        </p:nvSpPr>
        <p:spPr>
          <a:xfrm>
            <a:off x="7797355" y="4512172"/>
            <a:ext cx="172400" cy="1724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2" name="object 32"/>
          <p:cNvSpPr/>
          <p:nvPr/>
        </p:nvSpPr>
        <p:spPr>
          <a:xfrm>
            <a:off x="7311377" y="4755162"/>
            <a:ext cx="172400" cy="172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3" name="object 33"/>
          <p:cNvSpPr/>
          <p:nvPr/>
        </p:nvSpPr>
        <p:spPr>
          <a:xfrm>
            <a:off x="7797355" y="4755162"/>
            <a:ext cx="172400" cy="172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4" name="object 34"/>
          <p:cNvSpPr/>
          <p:nvPr/>
        </p:nvSpPr>
        <p:spPr>
          <a:xfrm>
            <a:off x="921705" y="2907629"/>
            <a:ext cx="7037188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593" y="1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174246" y="2044813"/>
            <a:ext cx="5492174" cy="642549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z="4104" spc="-4" dirty="0"/>
              <a:t>PHP</a:t>
            </a:r>
            <a:r>
              <a:rPr sz="4104" spc="-77" dirty="0"/>
              <a:t> </a:t>
            </a:r>
            <a:r>
              <a:rPr sz="4104" spc="-4" dirty="0"/>
              <a:t>Intro</a:t>
            </a:r>
            <a:endParaRPr sz="4104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406224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/>
              <a:t>Editor</a:t>
            </a:r>
            <a:r>
              <a:rPr spc="-77" dirty="0"/>
              <a:t> </a:t>
            </a:r>
            <a:r>
              <a:rPr spc="-4" dirty="0"/>
              <a:t>PHP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24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9" y="1952559"/>
            <a:ext cx="3589801" cy="2065171"/>
          </a:xfrm>
          <a:prstGeom prst="rect">
            <a:avLst/>
          </a:prstGeom>
        </p:spPr>
        <p:txBody>
          <a:bodyPr vert="horz" wrap="square" lIns="0" tIns="72761" rIns="0" bIns="0" rtlCol="0">
            <a:spAutoFit/>
          </a:bodyPr>
          <a:lstStyle/>
          <a:p>
            <a:pPr marL="10860">
              <a:spcBef>
                <a:spcPts val="573"/>
              </a:spcBef>
            </a:pPr>
            <a:r>
              <a:rPr sz="1500" b="1" spc="-4" dirty="0">
                <a:latin typeface="Carlito"/>
                <a:cs typeface="Carlito"/>
              </a:rPr>
              <a:t>Beberapa Editor PHP</a:t>
            </a:r>
            <a:r>
              <a:rPr sz="1500" b="1" spc="-9" dirty="0">
                <a:latin typeface="Carlito"/>
                <a:cs typeface="Carlito"/>
              </a:rPr>
              <a:t> </a:t>
            </a:r>
            <a:r>
              <a:rPr sz="1500" b="1" dirty="0">
                <a:latin typeface="Carlito"/>
                <a:cs typeface="Carlito"/>
              </a:rPr>
              <a:t>:</a:t>
            </a:r>
            <a:endParaRPr sz="1500" dirty="0">
              <a:latin typeface="Carlito"/>
              <a:cs typeface="Carlito"/>
            </a:endParaRPr>
          </a:p>
          <a:p>
            <a:pPr marL="10860">
              <a:spcBef>
                <a:spcPts val="492"/>
              </a:spcBef>
              <a:tabLst>
                <a:tab pos="303531" algn="l"/>
              </a:tabLst>
            </a:pPr>
            <a:endParaRPr lang="id-ID" sz="1500" dirty="0">
              <a:latin typeface="Carlito"/>
              <a:cs typeface="Carlito"/>
            </a:endParaRPr>
          </a:p>
          <a:p>
            <a:pPr marL="304074">
              <a:spcBef>
                <a:spcPts val="487"/>
              </a:spcBef>
              <a:tabLst>
                <a:tab pos="601088" algn="l"/>
              </a:tabLst>
            </a:pPr>
            <a:r>
              <a:rPr lang="id-ID" sz="1500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lang="id-ID" sz="1500" spc="-346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lang="id-ID" sz="1500" spc="-47" dirty="0">
                <a:latin typeface="Trebuchet MS"/>
                <a:cs typeface="Trebuchet MS"/>
              </a:rPr>
              <a:t>Notepad++</a:t>
            </a:r>
            <a:endParaRPr lang="id-ID" sz="1500" dirty="0">
              <a:latin typeface="Trebuchet MS"/>
              <a:cs typeface="Trebuchet MS"/>
            </a:endParaRPr>
          </a:p>
          <a:p>
            <a:pPr marL="304074">
              <a:spcBef>
                <a:spcPts val="496"/>
              </a:spcBef>
              <a:tabLst>
                <a:tab pos="601088" algn="l"/>
              </a:tabLst>
            </a:pPr>
            <a:r>
              <a:rPr sz="1500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500" spc="-346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00" spc="-68" dirty="0">
                <a:latin typeface="Trebuchet MS"/>
                <a:cs typeface="Trebuchet MS"/>
              </a:rPr>
              <a:t>Eclipse</a:t>
            </a:r>
            <a:endParaRPr sz="1500" dirty="0">
              <a:latin typeface="Trebuchet MS"/>
              <a:cs typeface="Trebuchet MS"/>
            </a:endParaRPr>
          </a:p>
          <a:p>
            <a:pPr marL="304074">
              <a:spcBef>
                <a:spcPts val="496"/>
              </a:spcBef>
              <a:tabLst>
                <a:tab pos="601088" algn="l"/>
              </a:tabLst>
            </a:pPr>
            <a:r>
              <a:rPr sz="1500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500" spc="-346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00" spc="-56" dirty="0">
                <a:latin typeface="Trebuchet MS"/>
                <a:cs typeface="Trebuchet MS"/>
              </a:rPr>
              <a:t>Sublime </a:t>
            </a:r>
            <a:r>
              <a:rPr sz="1500" spc="-94" dirty="0">
                <a:latin typeface="Trebuchet MS"/>
                <a:cs typeface="Trebuchet MS"/>
              </a:rPr>
              <a:t>Text</a:t>
            </a:r>
            <a:endParaRPr lang="en-US" sz="1500" spc="-26" dirty="0">
              <a:latin typeface="Trebuchet MS"/>
              <a:cs typeface="Trebuchet MS"/>
            </a:endParaRPr>
          </a:p>
          <a:p>
            <a:pPr marL="304074">
              <a:spcBef>
                <a:spcPts val="496"/>
              </a:spcBef>
              <a:tabLst>
                <a:tab pos="601088" algn="l"/>
              </a:tabLst>
            </a:pPr>
            <a:r>
              <a:rPr lang="id-ID" sz="1500" spc="-346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lang="id-ID" sz="1500" spc="-346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lang="en-US" sz="1500" spc="-56" dirty="0">
                <a:latin typeface="Trebuchet MS"/>
              </a:rPr>
              <a:t>Visual Studio Code</a:t>
            </a:r>
            <a:endParaRPr sz="1500" spc="-56" dirty="0">
              <a:latin typeface="Trebuchet MS"/>
            </a:endParaRPr>
          </a:p>
          <a:p>
            <a:pPr>
              <a:spcBef>
                <a:spcPts val="9"/>
              </a:spcBef>
            </a:pPr>
            <a:endParaRPr sz="15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4160" y="1345015"/>
            <a:ext cx="98781" cy="10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3" name="object 3"/>
          <p:cNvSpPr/>
          <p:nvPr/>
        </p:nvSpPr>
        <p:spPr>
          <a:xfrm>
            <a:off x="7920474" y="1345015"/>
            <a:ext cx="98781" cy="101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4" name="object 4"/>
          <p:cNvSpPr/>
          <p:nvPr/>
        </p:nvSpPr>
        <p:spPr>
          <a:xfrm>
            <a:off x="7633100" y="1488604"/>
            <a:ext cx="102625" cy="987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5" name="object 5"/>
          <p:cNvSpPr/>
          <p:nvPr/>
        </p:nvSpPr>
        <p:spPr>
          <a:xfrm>
            <a:off x="7776787" y="1488604"/>
            <a:ext cx="101344" cy="98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6" name="object 6"/>
          <p:cNvSpPr/>
          <p:nvPr/>
        </p:nvSpPr>
        <p:spPr>
          <a:xfrm>
            <a:off x="7920474" y="1488604"/>
            <a:ext cx="98781" cy="98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7" name="object 7"/>
          <p:cNvSpPr/>
          <p:nvPr/>
        </p:nvSpPr>
        <p:spPr>
          <a:xfrm>
            <a:off x="8064160" y="1488604"/>
            <a:ext cx="98781" cy="987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8" name="object 8"/>
          <p:cNvSpPr/>
          <p:nvPr/>
        </p:nvSpPr>
        <p:spPr>
          <a:xfrm>
            <a:off x="7776787" y="1632203"/>
            <a:ext cx="101344" cy="102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9" name="object 9"/>
          <p:cNvSpPr/>
          <p:nvPr/>
        </p:nvSpPr>
        <p:spPr>
          <a:xfrm>
            <a:off x="8064160" y="1632203"/>
            <a:ext cx="98781" cy="102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39"/>
          </a:p>
        </p:txBody>
      </p:sp>
      <p:sp>
        <p:nvSpPr>
          <p:cNvPr id="10" name="object 10"/>
          <p:cNvSpPr txBox="1"/>
          <p:nvPr/>
        </p:nvSpPr>
        <p:spPr>
          <a:xfrm>
            <a:off x="1119358" y="1150776"/>
            <a:ext cx="2202922" cy="52418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3335" b="1" spc="-4" dirty="0">
                <a:solidFill>
                  <a:srgbClr val="330066"/>
                </a:solidFill>
                <a:latin typeface="Carlito"/>
                <a:cs typeface="Carlito"/>
              </a:rPr>
              <a:t>PHPMYINFO</a:t>
            </a:r>
            <a:endParaRPr sz="3335">
              <a:latin typeface="Carlito"/>
              <a:cs typeface="Carli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5510887" y="5451785"/>
            <a:ext cx="438360" cy="137058"/>
          </a:xfrm>
          <a:prstGeom prst="rect">
            <a:avLst/>
          </a:prstGeom>
        </p:spPr>
        <p:txBody>
          <a:bodyPr vert="horz" wrap="square" lIns="0" tIns="5430" rIns="0" bIns="0" rtlCol="0" anchor="ctr">
            <a:spAutoFit/>
          </a:bodyPr>
          <a:lstStyle/>
          <a:p>
            <a:pPr marL="32579">
              <a:spcBef>
                <a:spcPts val="43"/>
              </a:spcBef>
            </a:pPr>
            <a:fld id="{81D60167-4931-47E6-BA6A-407CBD079E47}" type="slidenum">
              <a:rPr spc="-17" dirty="0"/>
              <a:pPr marL="32579">
                <a:spcBef>
                  <a:spcPts val="43"/>
                </a:spcBef>
              </a:pPr>
              <a:t>25</a:t>
            </a:fld>
            <a:endParaRPr spc="-17" dirty="0"/>
          </a:p>
        </p:txBody>
      </p:sp>
      <p:sp>
        <p:nvSpPr>
          <p:cNvPr id="11" name="object 11"/>
          <p:cNvSpPr txBox="1"/>
          <p:nvPr/>
        </p:nvSpPr>
        <p:spPr>
          <a:xfrm>
            <a:off x="1119358" y="2014677"/>
            <a:ext cx="832408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Carlito"/>
                <a:cs typeface="Carlito"/>
              </a:rPr>
              <a:t>phpinfo();</a:t>
            </a:r>
            <a:endParaRPr sz="1539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526620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Penulisan</a:t>
            </a:r>
            <a:r>
              <a:rPr spc="-73" dirty="0"/>
              <a:t> </a:t>
            </a:r>
            <a:r>
              <a:rPr spc="-4" dirty="0"/>
              <a:t>PHP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26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8" y="1943003"/>
            <a:ext cx="4751731" cy="3585335"/>
          </a:xfrm>
          <a:prstGeom prst="rect">
            <a:avLst/>
          </a:prstGeom>
        </p:spPr>
        <p:txBody>
          <a:bodyPr vert="horz" wrap="square" lIns="0" tIns="62987" rIns="0" bIns="0" rtlCol="0">
            <a:spAutoFit/>
          </a:bodyPr>
          <a:lstStyle/>
          <a:p>
            <a:pPr marL="10860">
              <a:spcBef>
                <a:spcPts val="496"/>
              </a:spcBef>
            </a:pPr>
            <a:r>
              <a:rPr sz="2052" b="1" spc="-4" dirty="0">
                <a:latin typeface="Carlito"/>
                <a:cs typeface="Carlito"/>
              </a:rPr>
              <a:t>Menyisipkan script PHP pada HTML</a:t>
            </a:r>
            <a:r>
              <a:rPr sz="2052" b="1" spc="4" dirty="0">
                <a:latin typeface="Carlito"/>
                <a:cs typeface="Carlito"/>
              </a:rPr>
              <a:t> </a:t>
            </a:r>
            <a:r>
              <a:rPr sz="2052" b="1" dirty="0">
                <a:latin typeface="Carlito"/>
                <a:cs typeface="Carlito"/>
              </a:rPr>
              <a:t>:</a:t>
            </a:r>
            <a:endParaRPr sz="2052">
              <a:latin typeface="Carlito"/>
              <a:cs typeface="Carlito"/>
            </a:endParaRPr>
          </a:p>
          <a:p>
            <a:pPr marL="10860">
              <a:spcBef>
                <a:spcPts val="342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b="1" dirty="0">
                <a:latin typeface="Carlito"/>
                <a:cs typeface="Carlito"/>
              </a:rPr>
              <a:t>Embedded</a:t>
            </a:r>
            <a:r>
              <a:rPr sz="1710" b="1" spc="-4" dirty="0">
                <a:latin typeface="Carlito"/>
                <a:cs typeface="Carlito"/>
              </a:rPr>
              <a:t> </a:t>
            </a:r>
            <a:r>
              <a:rPr sz="1710" b="1" dirty="0">
                <a:latin typeface="Carlito"/>
                <a:cs typeface="Carlito"/>
              </a:rPr>
              <a:t>Script</a:t>
            </a:r>
            <a:endParaRPr sz="1710">
              <a:latin typeface="Carlito"/>
              <a:cs typeface="Carlito"/>
            </a:endParaRPr>
          </a:p>
          <a:p>
            <a:pPr marL="304074">
              <a:spcBef>
                <a:spcPts val="385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77" dirty="0">
                <a:latin typeface="Trebuchet MS"/>
                <a:cs typeface="Trebuchet MS"/>
              </a:rPr>
              <a:t>Script </a:t>
            </a:r>
            <a:r>
              <a:rPr sz="1539" spc="-60" dirty="0">
                <a:latin typeface="Trebuchet MS"/>
                <a:cs typeface="Trebuchet MS"/>
              </a:rPr>
              <a:t>PHP disisipkan </a:t>
            </a:r>
            <a:r>
              <a:rPr sz="1539" spc="-68" dirty="0">
                <a:latin typeface="Trebuchet MS"/>
                <a:cs typeface="Trebuchet MS"/>
              </a:rPr>
              <a:t>diantara </a:t>
            </a:r>
            <a:r>
              <a:rPr sz="1539" spc="-73" dirty="0">
                <a:latin typeface="Trebuchet MS"/>
                <a:cs typeface="Trebuchet MS"/>
              </a:rPr>
              <a:t>tag</a:t>
            </a:r>
            <a:r>
              <a:rPr sz="1539" spc="-333" dirty="0">
                <a:latin typeface="Trebuchet MS"/>
                <a:cs typeface="Trebuchet MS"/>
              </a:rPr>
              <a:t> </a:t>
            </a:r>
            <a:r>
              <a:rPr sz="1539" spc="-30" dirty="0">
                <a:latin typeface="Trebuchet MS"/>
                <a:cs typeface="Trebuchet MS"/>
              </a:rPr>
              <a:t>HTML</a:t>
            </a:r>
            <a:endParaRPr sz="1539">
              <a:latin typeface="Trebuchet MS"/>
              <a:cs typeface="Trebuchet MS"/>
            </a:endParaRPr>
          </a:p>
          <a:p>
            <a:pPr>
              <a:spcBef>
                <a:spcPts val="26"/>
              </a:spcBef>
            </a:pPr>
            <a:endParaRPr sz="2437">
              <a:latin typeface="Trebuchet MS"/>
              <a:cs typeface="Trebuchet MS"/>
            </a:endParaRPr>
          </a:p>
          <a:p>
            <a:pPr marL="304074"/>
            <a:r>
              <a:rPr sz="1539" b="1" spc="-4" dirty="0">
                <a:solidFill>
                  <a:srgbClr val="102BB0"/>
                </a:solidFill>
                <a:latin typeface="Courier New"/>
                <a:cs typeface="Courier New"/>
              </a:rPr>
              <a:t>&lt;html&gt;</a:t>
            </a:r>
            <a:endParaRPr sz="1539">
              <a:latin typeface="Courier New"/>
              <a:cs typeface="Courier New"/>
            </a:endParaRPr>
          </a:p>
          <a:p>
            <a:pPr marL="601088">
              <a:spcBef>
                <a:spcPts val="376"/>
              </a:spcBef>
            </a:pPr>
            <a:r>
              <a:rPr sz="1539" b="1" spc="-4" dirty="0">
                <a:solidFill>
                  <a:srgbClr val="102BB0"/>
                </a:solidFill>
                <a:latin typeface="Courier New"/>
                <a:cs typeface="Courier New"/>
              </a:rPr>
              <a:t>&lt;body&gt;</a:t>
            </a:r>
            <a:endParaRPr sz="1539">
              <a:latin typeface="Courier New"/>
              <a:cs typeface="Courier New"/>
            </a:endParaRPr>
          </a:p>
          <a:p>
            <a:pPr marL="791133">
              <a:spcBef>
                <a:spcPts val="376"/>
              </a:spcBef>
            </a:pPr>
            <a:r>
              <a:rPr sz="1539" b="1" dirty="0">
                <a:solidFill>
                  <a:srgbClr val="CC0000"/>
                </a:solidFill>
                <a:latin typeface="Courier New"/>
                <a:cs typeface="Courier New"/>
              </a:rPr>
              <a:t>&lt;?php</a:t>
            </a:r>
            <a:endParaRPr sz="1539">
              <a:latin typeface="Courier New"/>
              <a:cs typeface="Courier New"/>
            </a:endParaRPr>
          </a:p>
          <a:p>
            <a:pPr marL="1573038">
              <a:spcBef>
                <a:spcPts val="376"/>
              </a:spcBef>
              <a:tabLst>
                <a:tab pos="2159465" algn="l"/>
              </a:tabLst>
            </a:pPr>
            <a:r>
              <a:rPr sz="1539" b="1" dirty="0">
                <a:solidFill>
                  <a:srgbClr val="102BB0"/>
                </a:solidFill>
                <a:latin typeface="Courier New"/>
                <a:cs typeface="Courier New"/>
              </a:rPr>
              <a:t>echo	</a:t>
            </a:r>
            <a:r>
              <a:rPr sz="1539" b="1" spc="-4" dirty="0">
                <a:solidFill>
                  <a:srgbClr val="102BB0"/>
                </a:solidFill>
                <a:latin typeface="Courier New"/>
                <a:cs typeface="Courier New"/>
              </a:rPr>
              <a:t>“</a:t>
            </a:r>
            <a:r>
              <a:rPr sz="1539" b="1" spc="-4" dirty="0">
                <a:solidFill>
                  <a:srgbClr val="C638A8"/>
                </a:solidFill>
                <a:latin typeface="Courier New"/>
                <a:cs typeface="Courier New"/>
              </a:rPr>
              <a:t>Hello</a:t>
            </a:r>
            <a:r>
              <a:rPr sz="1539" b="1" spc="-13" dirty="0">
                <a:solidFill>
                  <a:srgbClr val="C638A8"/>
                </a:solidFill>
                <a:latin typeface="Courier New"/>
                <a:cs typeface="Courier New"/>
              </a:rPr>
              <a:t> </a:t>
            </a:r>
            <a:r>
              <a:rPr sz="1539" b="1" dirty="0">
                <a:solidFill>
                  <a:srgbClr val="C638A8"/>
                </a:solidFill>
                <a:latin typeface="Courier New"/>
                <a:cs typeface="Courier New"/>
              </a:rPr>
              <a:t>world</a:t>
            </a:r>
            <a:r>
              <a:rPr sz="1539" b="1" dirty="0">
                <a:solidFill>
                  <a:srgbClr val="102BB0"/>
                </a:solidFill>
                <a:latin typeface="Courier New"/>
                <a:cs typeface="Courier New"/>
              </a:rPr>
              <a:t>”</a:t>
            </a:r>
            <a:r>
              <a:rPr sz="1539" b="1" dirty="0">
                <a:latin typeface="Courier New"/>
                <a:cs typeface="Courier New"/>
              </a:rPr>
              <a:t>;</a:t>
            </a:r>
            <a:endParaRPr sz="1539">
              <a:latin typeface="Courier New"/>
              <a:cs typeface="Courier New"/>
            </a:endParaRPr>
          </a:p>
          <a:p>
            <a:pPr marL="1573038">
              <a:spcBef>
                <a:spcPts val="376"/>
              </a:spcBef>
            </a:pPr>
            <a:r>
              <a:rPr sz="1539" b="1" spc="-4" dirty="0">
                <a:solidFill>
                  <a:srgbClr val="102BB0"/>
                </a:solidFill>
                <a:latin typeface="Courier New"/>
                <a:cs typeface="Courier New"/>
              </a:rPr>
              <a:t>print “</a:t>
            </a:r>
            <a:r>
              <a:rPr sz="1539" b="1" spc="-4" dirty="0">
                <a:solidFill>
                  <a:srgbClr val="C638A8"/>
                </a:solidFill>
                <a:latin typeface="Courier New"/>
                <a:cs typeface="Courier New"/>
              </a:rPr>
              <a:t>Sedang belajar</a:t>
            </a:r>
            <a:r>
              <a:rPr sz="1539" b="1" spc="-73" dirty="0">
                <a:solidFill>
                  <a:srgbClr val="C638A8"/>
                </a:solidFill>
                <a:latin typeface="Courier New"/>
                <a:cs typeface="Courier New"/>
              </a:rPr>
              <a:t> </a:t>
            </a:r>
            <a:r>
              <a:rPr sz="1539" b="1" dirty="0">
                <a:solidFill>
                  <a:srgbClr val="C638A8"/>
                </a:solidFill>
                <a:latin typeface="Courier New"/>
                <a:cs typeface="Courier New"/>
              </a:rPr>
              <a:t>PHP</a:t>
            </a:r>
            <a:r>
              <a:rPr sz="1539" b="1" dirty="0">
                <a:solidFill>
                  <a:srgbClr val="102BB0"/>
                </a:solidFill>
                <a:latin typeface="Courier New"/>
                <a:cs typeface="Courier New"/>
              </a:rPr>
              <a:t>”</a:t>
            </a:r>
            <a:r>
              <a:rPr sz="1539" b="1" dirty="0">
                <a:latin typeface="Courier New"/>
                <a:cs typeface="Courier New"/>
              </a:rPr>
              <a:t>;</a:t>
            </a:r>
            <a:endParaRPr sz="1539">
              <a:latin typeface="Courier New"/>
              <a:cs typeface="Courier New"/>
            </a:endParaRPr>
          </a:p>
          <a:p>
            <a:pPr marL="791133">
              <a:spcBef>
                <a:spcPts val="291"/>
              </a:spcBef>
            </a:pPr>
            <a:r>
              <a:rPr sz="1539" b="1" spc="-4" dirty="0">
                <a:solidFill>
                  <a:srgbClr val="CC0000"/>
                </a:solidFill>
                <a:latin typeface="Courier New"/>
                <a:cs typeface="Courier New"/>
              </a:rPr>
              <a:t>?&gt;</a:t>
            </a:r>
            <a:endParaRPr sz="1539">
              <a:latin typeface="Courier New"/>
              <a:cs typeface="Courier New"/>
            </a:endParaRPr>
          </a:p>
          <a:p>
            <a:pPr marL="601088">
              <a:spcBef>
                <a:spcPts val="376"/>
              </a:spcBef>
            </a:pPr>
            <a:r>
              <a:rPr sz="1539" b="1" spc="-4" dirty="0">
                <a:solidFill>
                  <a:srgbClr val="102BB0"/>
                </a:solidFill>
                <a:latin typeface="Courier New"/>
                <a:cs typeface="Courier New"/>
              </a:rPr>
              <a:t>&lt;/body&gt;</a:t>
            </a:r>
            <a:endParaRPr sz="1539">
              <a:latin typeface="Courier New"/>
              <a:cs typeface="Courier New"/>
            </a:endParaRPr>
          </a:p>
          <a:p>
            <a:pPr marL="304074">
              <a:spcBef>
                <a:spcPts val="376"/>
              </a:spcBef>
            </a:pPr>
            <a:r>
              <a:rPr sz="1539" b="1" dirty="0">
                <a:solidFill>
                  <a:srgbClr val="102BB0"/>
                </a:solidFill>
                <a:latin typeface="Courier New"/>
                <a:cs typeface="Courier New"/>
              </a:rPr>
              <a:t>&lt;/html&gt;</a:t>
            </a:r>
            <a:endParaRPr sz="1539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383364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Penulisan</a:t>
            </a:r>
            <a:r>
              <a:rPr spc="-73" dirty="0"/>
              <a:t> </a:t>
            </a:r>
            <a:r>
              <a:rPr spc="-4" dirty="0"/>
              <a:t>PHP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27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8" y="1943002"/>
            <a:ext cx="5371286" cy="3677027"/>
          </a:xfrm>
          <a:prstGeom prst="rect">
            <a:avLst/>
          </a:prstGeom>
        </p:spPr>
        <p:txBody>
          <a:bodyPr vert="horz" wrap="square" lIns="0" tIns="62987" rIns="0" bIns="0" rtlCol="0">
            <a:spAutoFit/>
          </a:bodyPr>
          <a:lstStyle/>
          <a:p>
            <a:pPr marL="10860">
              <a:spcBef>
                <a:spcPts val="49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b="1" dirty="0">
                <a:latin typeface="Carlito"/>
                <a:cs typeface="Carlito"/>
              </a:rPr>
              <a:t>Non </a:t>
            </a:r>
            <a:r>
              <a:rPr sz="1710" b="1" spc="-4" dirty="0">
                <a:latin typeface="Carlito"/>
                <a:cs typeface="Carlito"/>
              </a:rPr>
              <a:t>Embedded</a:t>
            </a:r>
            <a:r>
              <a:rPr sz="1710" b="1" spc="-9" dirty="0">
                <a:latin typeface="Carlito"/>
                <a:cs typeface="Carlito"/>
              </a:rPr>
              <a:t> </a:t>
            </a:r>
            <a:r>
              <a:rPr sz="1710" b="1" dirty="0">
                <a:latin typeface="Carlito"/>
                <a:cs typeface="Carlito"/>
              </a:rPr>
              <a:t>Script</a:t>
            </a:r>
            <a:endParaRPr sz="1710">
              <a:latin typeface="Carlito"/>
              <a:cs typeface="Carlito"/>
            </a:endParaRPr>
          </a:p>
          <a:p>
            <a:pPr marL="304074">
              <a:spcBef>
                <a:spcPts val="368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60" dirty="0">
                <a:latin typeface="Trebuchet MS"/>
                <a:cs typeface="Trebuchet MS"/>
              </a:rPr>
              <a:t>Dalam </a:t>
            </a:r>
            <a:r>
              <a:rPr sz="1539" spc="-56" dirty="0">
                <a:latin typeface="Trebuchet MS"/>
                <a:cs typeface="Trebuchet MS"/>
              </a:rPr>
              <a:t>satu </a:t>
            </a:r>
            <a:r>
              <a:rPr sz="1539" spc="-68" dirty="0">
                <a:latin typeface="Trebuchet MS"/>
                <a:cs typeface="Trebuchet MS"/>
              </a:rPr>
              <a:t>dokumen, </a:t>
            </a:r>
            <a:r>
              <a:rPr sz="1539" spc="-56" dirty="0">
                <a:latin typeface="Trebuchet MS"/>
                <a:cs typeface="Trebuchet MS"/>
              </a:rPr>
              <a:t>murni </a:t>
            </a:r>
            <a:r>
              <a:rPr sz="1539" spc="-73" dirty="0">
                <a:latin typeface="Trebuchet MS"/>
                <a:cs typeface="Trebuchet MS"/>
              </a:rPr>
              <a:t>script</a:t>
            </a:r>
            <a:r>
              <a:rPr sz="1539" spc="-359" dirty="0">
                <a:latin typeface="Trebuchet MS"/>
                <a:cs typeface="Trebuchet MS"/>
              </a:rPr>
              <a:t> </a:t>
            </a:r>
            <a:r>
              <a:rPr sz="1539" spc="-94" dirty="0">
                <a:latin typeface="Trebuchet MS"/>
                <a:cs typeface="Trebuchet MS"/>
              </a:rPr>
              <a:t>PHP.</a:t>
            </a:r>
            <a:endParaRPr sz="1539">
              <a:latin typeface="Trebuchet MS"/>
              <a:cs typeface="Trebuchet MS"/>
            </a:endParaRPr>
          </a:p>
          <a:p>
            <a:pPr marL="304074">
              <a:spcBef>
                <a:spcPts val="291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90" dirty="0">
                <a:latin typeface="Trebuchet MS"/>
                <a:cs typeface="Trebuchet MS"/>
              </a:rPr>
              <a:t>Tag </a:t>
            </a:r>
            <a:r>
              <a:rPr sz="1539" spc="-30" dirty="0">
                <a:latin typeface="Trebuchet MS"/>
                <a:cs typeface="Trebuchet MS"/>
              </a:rPr>
              <a:t>HTML</a:t>
            </a:r>
            <a:r>
              <a:rPr sz="1539" spc="-355" dirty="0">
                <a:latin typeface="Trebuchet MS"/>
                <a:cs typeface="Trebuchet MS"/>
              </a:rPr>
              <a:t> </a:t>
            </a:r>
            <a:r>
              <a:rPr sz="1539" spc="-60" dirty="0">
                <a:latin typeface="Trebuchet MS"/>
                <a:cs typeface="Trebuchet MS"/>
              </a:rPr>
              <a:t>merupakan </a:t>
            </a:r>
            <a:r>
              <a:rPr sz="1539" spc="-64" dirty="0">
                <a:latin typeface="Trebuchet MS"/>
                <a:cs typeface="Trebuchet MS"/>
              </a:rPr>
              <a:t>bagian </a:t>
            </a:r>
            <a:r>
              <a:rPr sz="1539" spc="-68" dirty="0">
                <a:latin typeface="Trebuchet MS"/>
                <a:cs typeface="Trebuchet MS"/>
              </a:rPr>
              <a:t>dari </a:t>
            </a:r>
            <a:r>
              <a:rPr sz="1539" spc="-73" dirty="0">
                <a:latin typeface="Trebuchet MS"/>
                <a:cs typeface="Trebuchet MS"/>
              </a:rPr>
              <a:t>script </a:t>
            </a:r>
            <a:r>
              <a:rPr sz="1539" spc="-94" dirty="0">
                <a:latin typeface="Trebuchet MS"/>
                <a:cs typeface="Trebuchet MS"/>
              </a:rPr>
              <a:t>PHP.</a:t>
            </a:r>
            <a:endParaRPr sz="1539">
              <a:latin typeface="Trebuchet MS"/>
              <a:cs typeface="Trebuchet MS"/>
            </a:endParaRPr>
          </a:p>
          <a:p>
            <a:pPr>
              <a:spcBef>
                <a:spcPts val="9"/>
              </a:spcBef>
            </a:pPr>
            <a:endParaRPr sz="2266">
              <a:latin typeface="Trebuchet MS"/>
              <a:cs typeface="Trebuchet MS"/>
            </a:endParaRPr>
          </a:p>
          <a:p>
            <a:pPr marL="304074"/>
            <a:r>
              <a:rPr sz="1710" b="1" dirty="0">
                <a:solidFill>
                  <a:srgbClr val="CC0000"/>
                </a:solidFill>
                <a:latin typeface="Courier New"/>
                <a:cs typeface="Courier New"/>
              </a:rPr>
              <a:t>&lt;?php</a:t>
            </a:r>
            <a:endParaRPr sz="1710">
              <a:latin typeface="Courier New"/>
              <a:cs typeface="Courier New"/>
            </a:endParaRPr>
          </a:p>
          <a:p>
            <a:pPr marL="791133">
              <a:spcBef>
                <a:spcPts val="428"/>
              </a:spcBef>
              <a:tabLst>
                <a:tab pos="1442720" algn="l"/>
              </a:tabLst>
            </a:pPr>
            <a:r>
              <a:rPr sz="1710" b="1" dirty="0">
                <a:solidFill>
                  <a:srgbClr val="102BB0"/>
                </a:solidFill>
                <a:latin typeface="Courier New"/>
                <a:cs typeface="Courier New"/>
              </a:rPr>
              <a:t>echo	</a:t>
            </a:r>
            <a:r>
              <a:rPr sz="1710" b="1" spc="-4" dirty="0">
                <a:solidFill>
                  <a:srgbClr val="102BB0"/>
                </a:solidFill>
                <a:latin typeface="Courier New"/>
                <a:cs typeface="Courier New"/>
              </a:rPr>
              <a:t>“</a:t>
            </a:r>
            <a:r>
              <a:rPr sz="1710" b="1" spc="-4" dirty="0">
                <a:solidFill>
                  <a:srgbClr val="FF0066"/>
                </a:solidFill>
                <a:latin typeface="Courier New"/>
                <a:cs typeface="Courier New"/>
              </a:rPr>
              <a:t>&lt;html&gt;</a:t>
            </a:r>
            <a:endParaRPr sz="1710">
              <a:latin typeface="Courier New"/>
              <a:cs typeface="Courier New"/>
            </a:endParaRPr>
          </a:p>
          <a:p>
            <a:pPr marL="2354941">
              <a:spcBef>
                <a:spcPts val="428"/>
              </a:spcBef>
            </a:pPr>
            <a:r>
              <a:rPr sz="1710" b="1" spc="-4" dirty="0">
                <a:solidFill>
                  <a:srgbClr val="FF0066"/>
                </a:solidFill>
                <a:latin typeface="Courier New"/>
                <a:cs typeface="Courier New"/>
              </a:rPr>
              <a:t>&lt;body&gt;</a:t>
            </a:r>
            <a:endParaRPr sz="1710">
              <a:latin typeface="Courier New"/>
              <a:cs typeface="Courier New"/>
            </a:endParaRPr>
          </a:p>
          <a:p>
            <a:pPr marL="3131415">
              <a:spcBef>
                <a:spcPts val="406"/>
              </a:spcBef>
            </a:pPr>
            <a:r>
              <a:rPr sz="1625" b="1" spc="-4" dirty="0">
                <a:solidFill>
                  <a:srgbClr val="FF2C79"/>
                </a:solidFill>
                <a:latin typeface="Courier New"/>
                <a:cs typeface="Courier New"/>
              </a:rPr>
              <a:t>Hello</a:t>
            </a:r>
            <a:r>
              <a:rPr sz="1625" b="1" spc="-17" dirty="0">
                <a:solidFill>
                  <a:srgbClr val="FF2C79"/>
                </a:solidFill>
                <a:latin typeface="Courier New"/>
                <a:cs typeface="Courier New"/>
              </a:rPr>
              <a:t> </a:t>
            </a:r>
            <a:r>
              <a:rPr sz="1625" b="1" spc="-4" dirty="0">
                <a:solidFill>
                  <a:srgbClr val="FF2C79"/>
                </a:solidFill>
                <a:latin typeface="Courier New"/>
                <a:cs typeface="Courier New"/>
              </a:rPr>
              <a:t>world</a:t>
            </a:r>
            <a:endParaRPr sz="1625">
              <a:latin typeface="Courier New"/>
              <a:cs typeface="Courier New"/>
            </a:endParaRPr>
          </a:p>
          <a:p>
            <a:pPr marL="3131415">
              <a:spcBef>
                <a:spcPts val="359"/>
              </a:spcBef>
            </a:pPr>
            <a:r>
              <a:rPr sz="1625" b="1" spc="-4" dirty="0">
                <a:solidFill>
                  <a:srgbClr val="FF2C79"/>
                </a:solidFill>
                <a:latin typeface="Courier New"/>
                <a:cs typeface="Courier New"/>
              </a:rPr>
              <a:t>Sedang belajar</a:t>
            </a:r>
            <a:r>
              <a:rPr sz="1625" b="1" spc="-77" dirty="0">
                <a:solidFill>
                  <a:srgbClr val="FF2C79"/>
                </a:solidFill>
                <a:latin typeface="Courier New"/>
                <a:cs typeface="Courier New"/>
              </a:rPr>
              <a:t> </a:t>
            </a:r>
            <a:r>
              <a:rPr sz="1625" b="1" spc="-4" dirty="0">
                <a:solidFill>
                  <a:srgbClr val="FF2C79"/>
                </a:solidFill>
                <a:latin typeface="Courier New"/>
                <a:cs typeface="Courier New"/>
              </a:rPr>
              <a:t>PHP</a:t>
            </a:r>
            <a:endParaRPr sz="1625">
              <a:latin typeface="Courier New"/>
              <a:cs typeface="Courier New"/>
            </a:endParaRPr>
          </a:p>
          <a:p>
            <a:pPr marL="2354941">
              <a:spcBef>
                <a:spcPts val="381"/>
              </a:spcBef>
            </a:pPr>
            <a:r>
              <a:rPr sz="1710" b="1" spc="-4" dirty="0">
                <a:solidFill>
                  <a:srgbClr val="FF0066"/>
                </a:solidFill>
                <a:latin typeface="Courier New"/>
                <a:cs typeface="Courier New"/>
              </a:rPr>
              <a:t>&lt;/body&gt;</a:t>
            </a:r>
            <a:endParaRPr sz="1710">
              <a:latin typeface="Courier New"/>
              <a:cs typeface="Courier New"/>
            </a:endParaRPr>
          </a:p>
          <a:p>
            <a:pPr marL="1703355">
              <a:spcBef>
                <a:spcPts val="428"/>
              </a:spcBef>
            </a:pPr>
            <a:r>
              <a:rPr sz="1710" b="1" spc="-4" dirty="0">
                <a:solidFill>
                  <a:srgbClr val="FF0066"/>
                </a:solidFill>
                <a:latin typeface="Courier New"/>
                <a:cs typeface="Courier New"/>
              </a:rPr>
              <a:t>&lt;/html&gt;</a:t>
            </a:r>
            <a:r>
              <a:rPr sz="1710" b="1" spc="-4" dirty="0">
                <a:solidFill>
                  <a:srgbClr val="102BB0"/>
                </a:solidFill>
                <a:latin typeface="Courier New"/>
                <a:cs typeface="Courier New"/>
              </a:rPr>
              <a:t>”;</a:t>
            </a:r>
            <a:endParaRPr sz="1710">
              <a:latin typeface="Courier New"/>
              <a:cs typeface="Courier New"/>
            </a:endParaRPr>
          </a:p>
          <a:p>
            <a:pPr marL="304074">
              <a:spcBef>
                <a:spcPts val="428"/>
              </a:spcBef>
            </a:pPr>
            <a:r>
              <a:rPr sz="1710" b="1" dirty="0">
                <a:solidFill>
                  <a:srgbClr val="CC0000"/>
                </a:solidFill>
                <a:latin typeface="Courier New"/>
                <a:cs typeface="Courier New"/>
              </a:rPr>
              <a:t>?&gt;</a:t>
            </a:r>
            <a:endParaRPr sz="171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584532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/>
              <a:t>Komentar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28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8" y="1955068"/>
            <a:ext cx="5673190" cy="3786371"/>
          </a:xfrm>
          <a:prstGeom prst="rect">
            <a:avLst/>
          </a:prstGeom>
        </p:spPr>
        <p:txBody>
          <a:bodyPr vert="horz" wrap="square" lIns="0" tIns="28779" rIns="0" bIns="0" rtlCol="0">
            <a:spAutoFit/>
          </a:bodyPr>
          <a:lstStyle/>
          <a:p>
            <a:pPr marL="10860">
              <a:spcBef>
                <a:spcPts val="227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162" dirty="0">
                <a:latin typeface="Trebuchet MS"/>
                <a:cs typeface="Trebuchet MS"/>
              </a:rPr>
              <a:t>Single-­‐line</a:t>
            </a:r>
            <a:r>
              <a:rPr sz="1710" spc="-137" dirty="0">
                <a:latin typeface="Trebuchet MS"/>
                <a:cs typeface="Trebuchet MS"/>
              </a:rPr>
              <a:t> </a:t>
            </a:r>
            <a:r>
              <a:rPr sz="1710" spc="-64" dirty="0">
                <a:latin typeface="Trebuchet MS"/>
                <a:cs typeface="Trebuchet MS"/>
              </a:rPr>
              <a:t>Commentor</a:t>
            </a:r>
            <a:endParaRPr sz="1710">
              <a:latin typeface="Trebuchet MS"/>
              <a:cs typeface="Trebuchet MS"/>
            </a:endParaRPr>
          </a:p>
          <a:p>
            <a:pPr marL="304074">
              <a:spcBef>
                <a:spcPts val="133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60" dirty="0">
                <a:latin typeface="Trebuchet MS"/>
                <a:cs typeface="Trebuchet MS"/>
              </a:rPr>
              <a:t>Gunakan </a:t>
            </a:r>
            <a:r>
              <a:rPr sz="1539" spc="-77" dirty="0">
                <a:latin typeface="Trebuchet MS"/>
                <a:cs typeface="Trebuchet MS"/>
              </a:rPr>
              <a:t>karakter</a:t>
            </a:r>
            <a:r>
              <a:rPr sz="1539" spc="-174" dirty="0">
                <a:latin typeface="Trebuchet MS"/>
                <a:cs typeface="Trebuchet MS"/>
              </a:rPr>
              <a:t> </a:t>
            </a:r>
            <a:r>
              <a:rPr sz="1539" b="1" dirty="0">
                <a:latin typeface="Carlito"/>
                <a:cs typeface="Carlito"/>
              </a:rPr>
              <a:t>“//”</a:t>
            </a:r>
            <a:endParaRPr sz="1539">
              <a:latin typeface="Carlito"/>
              <a:cs typeface="Carlito"/>
            </a:endParaRPr>
          </a:p>
          <a:p>
            <a:pPr marL="597287">
              <a:spcBef>
                <a:spcPts val="167"/>
              </a:spcBef>
            </a:pPr>
            <a:r>
              <a:rPr sz="1283" spc="-4" dirty="0">
                <a:solidFill>
                  <a:srgbClr val="CC0000"/>
                </a:solidFill>
                <a:latin typeface="Courier New"/>
                <a:cs typeface="Courier New"/>
              </a:rPr>
              <a:t>&lt;?php</a:t>
            </a:r>
            <a:endParaRPr sz="1283">
              <a:latin typeface="Courier New"/>
              <a:cs typeface="Courier New"/>
            </a:endParaRPr>
          </a:p>
          <a:p>
            <a:pPr marL="848147">
              <a:spcBef>
                <a:spcPts val="171"/>
              </a:spcBef>
            </a:pPr>
            <a:r>
              <a:rPr sz="1283" spc="-4" dirty="0">
                <a:solidFill>
                  <a:srgbClr val="2500C0"/>
                </a:solidFill>
                <a:latin typeface="Courier New"/>
                <a:cs typeface="Courier New"/>
              </a:rPr>
              <a:t>// This is </a:t>
            </a:r>
            <a:r>
              <a:rPr sz="1283" dirty="0">
                <a:solidFill>
                  <a:srgbClr val="2500C0"/>
                </a:solidFill>
                <a:latin typeface="Courier New"/>
                <a:cs typeface="Courier New"/>
              </a:rPr>
              <a:t>a</a:t>
            </a:r>
            <a:r>
              <a:rPr sz="1283" spc="-17" dirty="0">
                <a:solidFill>
                  <a:srgbClr val="2500C0"/>
                </a:solidFill>
                <a:latin typeface="Courier New"/>
                <a:cs typeface="Courier New"/>
              </a:rPr>
              <a:t> </a:t>
            </a:r>
            <a:r>
              <a:rPr sz="1283" spc="-4" dirty="0">
                <a:solidFill>
                  <a:srgbClr val="2500C0"/>
                </a:solidFill>
                <a:latin typeface="Courier New"/>
                <a:cs typeface="Courier New"/>
              </a:rPr>
              <a:t>comment</a:t>
            </a:r>
            <a:endParaRPr sz="1283">
              <a:latin typeface="Courier New"/>
              <a:cs typeface="Courier New"/>
            </a:endParaRPr>
          </a:p>
          <a:p>
            <a:pPr marL="597287">
              <a:spcBef>
                <a:spcPts val="86"/>
              </a:spcBef>
            </a:pPr>
            <a:r>
              <a:rPr sz="1283" spc="-4" dirty="0">
                <a:solidFill>
                  <a:srgbClr val="CC0000"/>
                </a:solidFill>
                <a:latin typeface="Courier New"/>
                <a:cs typeface="Courier New"/>
              </a:rPr>
              <a:t>?&gt;</a:t>
            </a:r>
            <a:endParaRPr sz="1283">
              <a:latin typeface="Courier New"/>
              <a:cs typeface="Courier New"/>
            </a:endParaRPr>
          </a:p>
          <a:p>
            <a:pPr>
              <a:spcBef>
                <a:spcPts val="43"/>
              </a:spcBef>
            </a:pPr>
            <a:endParaRPr sz="1753">
              <a:latin typeface="Courier New"/>
              <a:cs typeface="Courier New"/>
            </a:endParaRPr>
          </a:p>
          <a:p>
            <a:pPr marL="10860"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154" dirty="0">
                <a:latin typeface="Trebuchet MS"/>
                <a:cs typeface="Trebuchet MS"/>
              </a:rPr>
              <a:t>Multi-­‐line</a:t>
            </a:r>
            <a:r>
              <a:rPr sz="1710" spc="-137" dirty="0">
                <a:latin typeface="Trebuchet MS"/>
                <a:cs typeface="Trebuchet MS"/>
              </a:rPr>
              <a:t> </a:t>
            </a:r>
            <a:r>
              <a:rPr sz="1710" spc="-64" dirty="0">
                <a:latin typeface="Trebuchet MS"/>
                <a:cs typeface="Trebuchet MS"/>
              </a:rPr>
              <a:t>Commentor</a:t>
            </a:r>
            <a:endParaRPr sz="1710">
              <a:latin typeface="Trebuchet MS"/>
              <a:cs typeface="Trebuchet MS"/>
            </a:endParaRPr>
          </a:p>
          <a:p>
            <a:pPr marL="304074">
              <a:spcBef>
                <a:spcPts val="231"/>
              </a:spcBef>
              <a:tabLst>
                <a:tab pos="601088" algn="l"/>
              </a:tabLst>
            </a:pPr>
            <a:r>
              <a:rPr sz="1069" spc="-398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1539" spc="-60" dirty="0">
                <a:latin typeface="Trebuchet MS"/>
                <a:cs typeface="Trebuchet MS"/>
              </a:rPr>
              <a:t>Gunakan </a:t>
            </a:r>
            <a:r>
              <a:rPr sz="1539" spc="-77" dirty="0">
                <a:latin typeface="Trebuchet MS"/>
                <a:cs typeface="Trebuchet MS"/>
              </a:rPr>
              <a:t>karakter </a:t>
            </a:r>
            <a:r>
              <a:rPr sz="1539" spc="-86" dirty="0">
                <a:latin typeface="Trebuchet MS"/>
                <a:cs typeface="Trebuchet MS"/>
              </a:rPr>
              <a:t>“</a:t>
            </a:r>
            <a:r>
              <a:rPr sz="1539" b="1" spc="-86" dirty="0">
                <a:latin typeface="Carlito"/>
                <a:cs typeface="Carlito"/>
              </a:rPr>
              <a:t>/*</a:t>
            </a:r>
            <a:r>
              <a:rPr sz="1539" spc="-86" dirty="0">
                <a:latin typeface="Trebuchet MS"/>
                <a:cs typeface="Trebuchet MS"/>
              </a:rPr>
              <a:t>” </a:t>
            </a:r>
            <a:r>
              <a:rPr sz="1539" spc="-51" dirty="0">
                <a:latin typeface="Trebuchet MS"/>
                <a:cs typeface="Trebuchet MS"/>
              </a:rPr>
              <a:t>dan</a:t>
            </a:r>
            <a:r>
              <a:rPr sz="1539" spc="-252" dirty="0">
                <a:latin typeface="Trebuchet MS"/>
                <a:cs typeface="Trebuchet MS"/>
              </a:rPr>
              <a:t> </a:t>
            </a:r>
            <a:r>
              <a:rPr sz="1539" spc="-86" dirty="0">
                <a:latin typeface="Trebuchet MS"/>
                <a:cs typeface="Trebuchet MS"/>
              </a:rPr>
              <a:t>“</a:t>
            </a:r>
            <a:r>
              <a:rPr sz="1539" b="1" spc="-86" dirty="0">
                <a:latin typeface="Carlito"/>
                <a:cs typeface="Carlito"/>
              </a:rPr>
              <a:t>*/</a:t>
            </a:r>
            <a:r>
              <a:rPr sz="1539" spc="-86" dirty="0">
                <a:latin typeface="Trebuchet MS"/>
                <a:cs typeface="Trebuchet MS"/>
              </a:rPr>
              <a:t>”</a:t>
            </a:r>
            <a:endParaRPr sz="1539">
              <a:latin typeface="Trebuchet MS"/>
              <a:cs typeface="Trebuchet MS"/>
            </a:endParaRPr>
          </a:p>
          <a:p>
            <a:pPr marR="4580108" algn="r">
              <a:spcBef>
                <a:spcPts val="171"/>
              </a:spcBef>
            </a:pPr>
            <a:r>
              <a:rPr sz="1283" spc="-4" dirty="0">
                <a:solidFill>
                  <a:srgbClr val="CC0000"/>
                </a:solidFill>
                <a:latin typeface="Courier New"/>
                <a:cs typeface="Courier New"/>
              </a:rPr>
              <a:t>&lt;?php</a:t>
            </a:r>
            <a:endParaRPr sz="1283">
              <a:latin typeface="Courier New"/>
              <a:cs typeface="Courier New"/>
            </a:endParaRPr>
          </a:p>
          <a:p>
            <a:pPr marR="4622461" algn="r">
              <a:spcBef>
                <a:spcPts val="86"/>
              </a:spcBef>
            </a:pPr>
            <a:r>
              <a:rPr sz="1283" spc="-4" dirty="0">
                <a:solidFill>
                  <a:srgbClr val="FF3300"/>
                </a:solidFill>
                <a:latin typeface="Courier New"/>
                <a:cs typeface="Courier New"/>
              </a:rPr>
              <a:t>/*</a:t>
            </a:r>
            <a:endParaRPr sz="1283">
              <a:latin typeface="Courier New"/>
              <a:cs typeface="Courier New"/>
            </a:endParaRPr>
          </a:p>
          <a:p>
            <a:pPr marL="1567608">
              <a:spcBef>
                <a:spcPts val="171"/>
              </a:spcBef>
            </a:pPr>
            <a:r>
              <a:rPr sz="1283" spc="-4" dirty="0">
                <a:solidFill>
                  <a:srgbClr val="2500C0"/>
                </a:solidFill>
                <a:latin typeface="Courier New"/>
                <a:cs typeface="Courier New"/>
              </a:rPr>
              <a:t>This</a:t>
            </a:r>
            <a:r>
              <a:rPr sz="1283" spc="-9" dirty="0">
                <a:solidFill>
                  <a:srgbClr val="2500C0"/>
                </a:solidFill>
                <a:latin typeface="Courier New"/>
                <a:cs typeface="Courier New"/>
              </a:rPr>
              <a:t> </a:t>
            </a:r>
            <a:r>
              <a:rPr sz="1283" spc="-4" dirty="0">
                <a:solidFill>
                  <a:srgbClr val="2500C0"/>
                </a:solidFill>
                <a:latin typeface="Courier New"/>
                <a:cs typeface="Courier New"/>
              </a:rPr>
              <a:t>is</a:t>
            </a:r>
            <a:endParaRPr sz="1283">
              <a:latin typeface="Courier New"/>
              <a:cs typeface="Courier New"/>
            </a:endParaRPr>
          </a:p>
          <a:p>
            <a:pPr marL="1567608">
              <a:spcBef>
                <a:spcPts val="171"/>
              </a:spcBef>
            </a:pPr>
            <a:r>
              <a:rPr sz="1283" dirty="0">
                <a:solidFill>
                  <a:srgbClr val="2500C0"/>
                </a:solidFill>
                <a:latin typeface="Courier New"/>
                <a:cs typeface="Courier New"/>
              </a:rPr>
              <a:t>a </a:t>
            </a:r>
            <a:r>
              <a:rPr sz="1283" spc="-4" dirty="0">
                <a:solidFill>
                  <a:srgbClr val="2500C0"/>
                </a:solidFill>
                <a:latin typeface="Courier New"/>
                <a:cs typeface="Courier New"/>
              </a:rPr>
              <a:t>comment</a:t>
            </a:r>
            <a:r>
              <a:rPr sz="1283" spc="-17" dirty="0">
                <a:solidFill>
                  <a:srgbClr val="2500C0"/>
                </a:solidFill>
                <a:latin typeface="Courier New"/>
                <a:cs typeface="Courier New"/>
              </a:rPr>
              <a:t> </a:t>
            </a:r>
            <a:r>
              <a:rPr sz="1283" spc="-4" dirty="0">
                <a:solidFill>
                  <a:srgbClr val="2500C0"/>
                </a:solidFill>
                <a:latin typeface="Courier New"/>
                <a:cs typeface="Courier New"/>
              </a:rPr>
              <a:t>block</a:t>
            </a:r>
            <a:endParaRPr sz="1283">
              <a:latin typeface="Courier New"/>
              <a:cs typeface="Courier New"/>
            </a:endParaRPr>
          </a:p>
          <a:p>
            <a:pPr marL="848147">
              <a:spcBef>
                <a:spcPts val="171"/>
              </a:spcBef>
            </a:pPr>
            <a:r>
              <a:rPr sz="1283" spc="-4" dirty="0">
                <a:solidFill>
                  <a:srgbClr val="FF3300"/>
                </a:solidFill>
                <a:latin typeface="Courier New"/>
                <a:cs typeface="Courier New"/>
              </a:rPr>
              <a:t>*/</a:t>
            </a:r>
            <a:endParaRPr sz="1283">
              <a:latin typeface="Courier New"/>
              <a:cs typeface="Courier New"/>
            </a:endParaRPr>
          </a:p>
          <a:p>
            <a:pPr marL="597287">
              <a:spcBef>
                <a:spcPts val="171"/>
              </a:spcBef>
            </a:pPr>
            <a:r>
              <a:rPr sz="1283" spc="-4" dirty="0">
                <a:solidFill>
                  <a:srgbClr val="CC0000"/>
                </a:solidFill>
                <a:latin typeface="Courier New"/>
                <a:cs typeface="Courier New"/>
              </a:rPr>
              <a:t>?&gt;</a:t>
            </a:r>
            <a:endParaRPr sz="1283">
              <a:latin typeface="Courier New"/>
              <a:cs typeface="Courier New"/>
            </a:endParaRPr>
          </a:p>
          <a:p>
            <a:pPr>
              <a:spcBef>
                <a:spcPts val="4"/>
              </a:spcBef>
            </a:pPr>
            <a:endParaRPr sz="1667">
              <a:latin typeface="Courier New"/>
              <a:cs typeface="Courier New"/>
            </a:endParaRPr>
          </a:p>
          <a:p>
            <a:pPr marL="10860">
              <a:tabLst>
                <a:tab pos="303531" algn="l"/>
              </a:tabLst>
            </a:pPr>
            <a:r>
              <a:rPr sz="941" spc="-346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941" spc="-346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368" b="1" i="1" spc="-4" dirty="0">
                <a:solidFill>
                  <a:srgbClr val="102BB0"/>
                </a:solidFill>
                <a:latin typeface="Carlito"/>
                <a:cs typeface="Carlito"/>
              </a:rPr>
              <a:t>Biasakan gunakan komentar untuk mendokumentasikan </a:t>
            </a:r>
            <a:r>
              <a:rPr sz="1368" b="1" i="1" spc="-167" dirty="0">
                <a:solidFill>
                  <a:srgbClr val="102BB0"/>
                </a:solidFill>
                <a:latin typeface="Carlito"/>
                <a:cs typeface="Carlito"/>
              </a:rPr>
              <a:t>script-­‐script</a:t>
            </a:r>
            <a:r>
              <a:rPr sz="1368" b="1" i="1" spc="-56" dirty="0">
                <a:solidFill>
                  <a:srgbClr val="102BB0"/>
                </a:solidFill>
                <a:latin typeface="Carlito"/>
                <a:cs typeface="Carlito"/>
              </a:rPr>
              <a:t> </a:t>
            </a:r>
            <a:r>
              <a:rPr sz="1368" b="1" i="1" spc="-38" dirty="0">
                <a:solidFill>
                  <a:srgbClr val="102BB0"/>
                </a:solidFill>
                <a:latin typeface="Carlito"/>
                <a:cs typeface="Carlito"/>
              </a:rPr>
              <a:t>PHP.</a:t>
            </a:r>
            <a:endParaRPr sz="1368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477852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/>
              <a:t>Escape</a:t>
            </a:r>
            <a:r>
              <a:rPr spc="-77" dirty="0"/>
              <a:t> </a:t>
            </a:r>
            <a:r>
              <a:rPr dirty="0"/>
              <a:t>Characters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29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8" y="1973410"/>
            <a:ext cx="2520573" cy="27411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30" dirty="0">
                <a:latin typeface="Trebuchet MS"/>
                <a:cs typeface="Trebuchet MS"/>
              </a:rPr>
              <a:t>DaXar </a:t>
            </a:r>
            <a:r>
              <a:rPr sz="1710" spc="-77" dirty="0">
                <a:latin typeface="Trebuchet MS"/>
                <a:cs typeface="Trebuchet MS"/>
              </a:rPr>
              <a:t>escape </a:t>
            </a:r>
            <a:r>
              <a:rPr sz="1710" spc="-90" dirty="0">
                <a:latin typeface="Trebuchet MS"/>
                <a:cs typeface="Trebuchet MS"/>
              </a:rPr>
              <a:t>character</a:t>
            </a:r>
            <a:r>
              <a:rPr sz="1710" spc="-312" dirty="0">
                <a:latin typeface="Trebuchet MS"/>
                <a:cs typeface="Trebuchet MS"/>
              </a:rPr>
              <a:t> </a:t>
            </a:r>
            <a:r>
              <a:rPr sz="1710" spc="-171" dirty="0">
                <a:latin typeface="Trebuchet MS"/>
                <a:cs typeface="Trebuchet MS"/>
              </a:rPr>
              <a:t>:</a:t>
            </a:r>
            <a:endParaRPr sz="171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9634" y="2370066"/>
          <a:ext cx="6351931" cy="2256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0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38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\n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Linefeed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newline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\r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Carriage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return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2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\t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Horizontal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TAB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6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\\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Backslash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2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\$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Dollar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sign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38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400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400" spc="-400" dirty="0">
                          <a:latin typeface="AoyagiKouzanFontT"/>
                          <a:cs typeface="AoyagiKouzanFontT"/>
                        </a:rPr>
                        <a:t>”</a:t>
                      </a:r>
                      <a:endParaRPr sz="1400">
                        <a:latin typeface="AoyagiKouzanFontT"/>
                        <a:cs typeface="AoyagiKouzanFontT"/>
                      </a:endParaRPr>
                    </a:p>
                  </a:txBody>
                  <a:tcPr marL="0" marR="0" marT="390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Double-quote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90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WEB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http://www.mediate.com/resourceful/images/dynamic_websites_graphic%5b1%5d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49" y="2160590"/>
            <a:ext cx="7853455" cy="356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020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570816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dirty="0"/>
              <a:t>Escape</a:t>
            </a:r>
            <a:r>
              <a:rPr spc="-77" dirty="0"/>
              <a:t> </a:t>
            </a:r>
            <a:r>
              <a:rPr dirty="0"/>
              <a:t>Characters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30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9" y="1995130"/>
            <a:ext cx="1120194" cy="27411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56" dirty="0">
                <a:latin typeface="Trebuchet MS"/>
                <a:cs typeface="Trebuchet MS"/>
              </a:rPr>
              <a:t>Contoh</a:t>
            </a:r>
            <a:r>
              <a:rPr sz="1710" spc="-192" dirty="0">
                <a:latin typeface="Trebuchet MS"/>
                <a:cs typeface="Trebuchet MS"/>
              </a:rPr>
              <a:t> </a:t>
            </a:r>
            <a:r>
              <a:rPr sz="1710" spc="-34" dirty="0">
                <a:latin typeface="Trebuchet MS"/>
                <a:cs typeface="Trebuchet MS"/>
              </a:rPr>
              <a:t>1</a:t>
            </a:r>
            <a:endParaRPr sz="171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9543" y="2321196"/>
            <a:ext cx="6680441" cy="249984"/>
          </a:xfrm>
          <a:prstGeom prst="rect">
            <a:avLst/>
          </a:prstGeom>
          <a:ln w="9524">
            <a:solidFill>
              <a:srgbClr val="90AEED"/>
            </a:solidFill>
          </a:ln>
        </p:spPr>
        <p:txBody>
          <a:bodyPr vert="horz" wrap="square" lIns="0" tIns="39095" rIns="0" bIns="0" rtlCol="0">
            <a:spAutoFit/>
          </a:bodyPr>
          <a:lstStyle/>
          <a:p>
            <a:pPr marL="78190">
              <a:spcBef>
                <a:spcPts val="307"/>
              </a:spcBef>
            </a:pPr>
            <a:r>
              <a:rPr sz="1368" b="1" dirty="0">
                <a:solidFill>
                  <a:srgbClr val="000099"/>
                </a:solidFill>
                <a:latin typeface="Courier New"/>
                <a:cs typeface="Courier New"/>
              </a:rPr>
              <a:t>echo </a:t>
            </a:r>
            <a:r>
              <a:rPr sz="1368" b="1" spc="-4" dirty="0">
                <a:solidFill>
                  <a:srgbClr val="CC0000"/>
                </a:solidFill>
                <a:latin typeface="Courier New"/>
                <a:cs typeface="Courier New"/>
              </a:rPr>
              <a:t>“Ini contoh “</a:t>
            </a:r>
            <a:r>
              <a:rPr sz="1368" b="1" spc="-4" dirty="0">
                <a:solidFill>
                  <a:srgbClr val="008000"/>
                </a:solidFill>
                <a:latin typeface="Courier New"/>
                <a:cs typeface="Courier New"/>
              </a:rPr>
              <a:t>Escape </a:t>
            </a:r>
            <a:r>
              <a:rPr sz="1368" b="1" dirty="0">
                <a:solidFill>
                  <a:srgbClr val="008000"/>
                </a:solidFill>
                <a:latin typeface="Courier New"/>
                <a:cs typeface="Courier New"/>
              </a:rPr>
              <a:t>Character</a:t>
            </a:r>
            <a:r>
              <a:rPr sz="1368" b="1" dirty="0">
                <a:solidFill>
                  <a:srgbClr val="CC0000"/>
                </a:solidFill>
                <a:latin typeface="Courier New"/>
                <a:cs typeface="Courier New"/>
              </a:rPr>
              <a:t>” </a:t>
            </a:r>
            <a:r>
              <a:rPr sz="1368" b="1" spc="-4" dirty="0">
                <a:solidFill>
                  <a:srgbClr val="CC0000"/>
                </a:solidFill>
                <a:latin typeface="Courier New"/>
                <a:cs typeface="Courier New"/>
              </a:rPr>
              <a:t>pada</a:t>
            </a:r>
            <a:r>
              <a:rPr sz="1368" b="1" spc="-26" dirty="0">
                <a:solidFill>
                  <a:srgbClr val="CC0000"/>
                </a:solidFill>
                <a:latin typeface="Courier New"/>
                <a:cs typeface="Courier New"/>
              </a:rPr>
              <a:t> </a:t>
            </a:r>
            <a:r>
              <a:rPr sz="1368" b="1" dirty="0">
                <a:solidFill>
                  <a:srgbClr val="CC0000"/>
                </a:solidFill>
                <a:latin typeface="Courier New"/>
                <a:cs typeface="Courier New"/>
              </a:rPr>
              <a:t>PHP”</a:t>
            </a:r>
            <a:r>
              <a:rPr sz="1368" b="1" dirty="0">
                <a:latin typeface="Courier New"/>
                <a:cs typeface="Courier New"/>
              </a:rPr>
              <a:t>;</a:t>
            </a:r>
            <a:endParaRPr sz="1368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9359" y="3124555"/>
            <a:ext cx="1120194" cy="27411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303531" algn="l"/>
              </a:tabLst>
            </a:pPr>
            <a:r>
              <a:rPr sz="1197" spc="-449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197" spc="-449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710" spc="-56" dirty="0">
                <a:latin typeface="Trebuchet MS"/>
                <a:cs typeface="Trebuchet MS"/>
              </a:rPr>
              <a:t>Contoh</a:t>
            </a:r>
            <a:r>
              <a:rPr sz="1710" spc="-192" dirty="0">
                <a:latin typeface="Trebuchet MS"/>
                <a:cs typeface="Trebuchet MS"/>
              </a:rPr>
              <a:t> </a:t>
            </a:r>
            <a:r>
              <a:rPr sz="1710" spc="-34" dirty="0">
                <a:latin typeface="Trebuchet MS"/>
                <a:cs typeface="Trebuchet MS"/>
              </a:rPr>
              <a:t>2</a:t>
            </a:r>
            <a:endParaRPr sz="171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95470" y="3489989"/>
          <a:ext cx="6679898" cy="923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8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377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dirty="0">
                          <a:solidFill>
                            <a:srgbClr val="000099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400" b="1" spc="-100" dirty="0">
                          <a:solidFill>
                            <a:srgbClr val="0000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“Ini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9095" marB="0">
                    <a:lnL w="9525">
                      <a:solidFill>
                        <a:srgbClr val="90AEED"/>
                      </a:solidFill>
                      <a:prstDash val="solid"/>
                    </a:lnL>
                    <a:lnT w="9525">
                      <a:solidFill>
                        <a:srgbClr val="90AE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contoh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9095" marB="0">
                    <a:lnT w="9525">
                      <a:solidFill>
                        <a:srgbClr val="90AEE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\“Escape Character\” pada</a:t>
                      </a:r>
                      <a:r>
                        <a:rPr sz="1400" b="1" spc="-20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PHP”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9095" marB="0">
                    <a:lnR w="9525">
                      <a:solidFill>
                        <a:srgbClr val="90AEED"/>
                      </a:solidFill>
                      <a:prstDash val="solid"/>
                    </a:lnR>
                    <a:lnT w="9525">
                      <a:solidFill>
                        <a:srgbClr val="90AEE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7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000099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r>
                        <a:rPr sz="1400" b="1" spc="-100" dirty="0">
                          <a:solidFill>
                            <a:srgbClr val="000099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“Ini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801" marB="0">
                    <a:lnL w="9525">
                      <a:solidFill>
                        <a:srgbClr val="90AEED"/>
                      </a:solidFill>
                      <a:prstDash val="solid"/>
                    </a:lnL>
                    <a:lnB w="9525">
                      <a:solidFill>
                        <a:srgbClr val="90AE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contoh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801" marB="0">
                    <a:lnB w="9525">
                      <a:solidFill>
                        <a:srgbClr val="90AEE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\x22Escape Character\x22 pada</a:t>
                      </a:r>
                      <a:r>
                        <a:rPr sz="1400" b="1" spc="-25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dirty="0">
                          <a:solidFill>
                            <a:srgbClr val="CC0000"/>
                          </a:solidFill>
                          <a:latin typeface="Courier New"/>
                          <a:cs typeface="Courier New"/>
                        </a:rPr>
                        <a:t>PHP”</a:t>
                      </a:r>
                      <a:r>
                        <a:rPr sz="1400" b="1" dirty="0">
                          <a:latin typeface="Courier New"/>
                          <a:cs typeface="Courier New"/>
                        </a:rPr>
                        <a:t>;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3801" marB="0">
                    <a:lnR w="9525">
                      <a:solidFill>
                        <a:srgbClr val="90AEED"/>
                      </a:solidFill>
                      <a:prstDash val="solid"/>
                    </a:lnR>
                    <a:lnB w="9525">
                      <a:solidFill>
                        <a:srgbClr val="90AEE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445848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Referensi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1309027" y="6636631"/>
            <a:ext cx="1070610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60">
              <a:spcBef>
                <a:spcPts val="43"/>
              </a:spcBef>
            </a:pPr>
            <a:r>
              <a:rPr lang="id-ID" spc="-45"/>
              <a:t>September </a:t>
            </a:r>
            <a:r>
              <a:rPr lang="id-ID" spc="-55"/>
              <a:t>23,</a:t>
            </a:r>
            <a:r>
              <a:rPr lang="id-ID" spc="-150"/>
              <a:t> </a:t>
            </a:r>
            <a:r>
              <a:rPr lang="id-ID" spc="-20"/>
              <a:t>2013</a:t>
            </a:r>
            <a:endParaRPr spc="-17" dirty="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xfrm>
            <a:off x="4177788" y="6636631"/>
            <a:ext cx="23399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0816" marR="4344" indent="-410498">
              <a:spcBef>
                <a:spcPts val="43"/>
              </a:spcBef>
            </a:pPr>
            <a:r>
              <a:rPr lang="id-ID" spc="-65"/>
              <a:t>Tim</a:t>
            </a:r>
            <a:r>
              <a:rPr lang="id-ID" spc="-80"/>
              <a:t> </a:t>
            </a:r>
            <a:r>
              <a:rPr lang="id-ID" spc="-20"/>
              <a:t>Dosen</a:t>
            </a:r>
            <a:r>
              <a:rPr lang="id-ID" spc="-75"/>
              <a:t> </a:t>
            </a:r>
            <a:r>
              <a:rPr lang="id-ID" spc="-40"/>
              <a:t>Pemrograman</a:t>
            </a:r>
            <a:r>
              <a:rPr lang="id-ID" spc="-75"/>
              <a:t> </a:t>
            </a:r>
            <a:r>
              <a:rPr lang="id-ID" spc="-15"/>
              <a:t>Web</a:t>
            </a:r>
            <a:r>
              <a:rPr lang="id-ID" spc="-75"/>
              <a:t> </a:t>
            </a:r>
            <a:r>
              <a:rPr lang="id-ID" spc="-30"/>
              <a:t>II</a:t>
            </a:r>
            <a:r>
              <a:rPr lang="id-ID" spc="-80"/>
              <a:t> </a:t>
            </a:r>
            <a:r>
              <a:rPr lang="id-ID" spc="-20"/>
              <a:t>2013</a:t>
            </a:r>
            <a:r>
              <a:rPr lang="id-ID" spc="-75"/>
              <a:t> </a:t>
            </a:r>
            <a:r>
              <a:rPr lang="id-ID" spc="-270"/>
              <a:t>-­‐</a:t>
            </a:r>
            <a:r>
              <a:rPr lang="id-ID" spc="-265"/>
              <a:t> </a:t>
            </a:r>
            <a:r>
              <a:rPr lang="id-ID" spc="-20"/>
              <a:t>2014  </a:t>
            </a:r>
            <a:r>
              <a:rPr lang="id-ID" spc="-55"/>
              <a:t>Teknik </a:t>
            </a:r>
            <a:r>
              <a:rPr lang="id-ID" spc="-45"/>
              <a:t>Informatika</a:t>
            </a:r>
            <a:r>
              <a:rPr lang="id-ID" spc="-114"/>
              <a:t> </a:t>
            </a:r>
            <a:r>
              <a:rPr lang="id-ID" spc="-15"/>
              <a:t>UNPAS</a:t>
            </a:r>
            <a:endParaRPr spc="-13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0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31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8" y="1999474"/>
            <a:ext cx="6735827" cy="259366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04074" marR="4344" indent="-293214">
              <a:lnSpc>
                <a:spcPct val="106500"/>
              </a:lnSpc>
              <a:spcBef>
                <a:spcPts val="86"/>
              </a:spcBef>
              <a:tabLst>
                <a:tab pos="303531" algn="l"/>
              </a:tabLst>
            </a:pPr>
            <a:r>
              <a:rPr sz="1069" spc="-398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539" spc="-68" dirty="0">
                <a:solidFill>
                  <a:srgbClr val="2D313C"/>
                </a:solidFill>
                <a:latin typeface="Trebuchet MS"/>
                <a:cs typeface="Trebuchet MS"/>
              </a:rPr>
              <a:t>Candra </a:t>
            </a:r>
            <a:r>
              <a:rPr sz="1539" spc="-81" dirty="0">
                <a:solidFill>
                  <a:srgbClr val="2D313C"/>
                </a:solidFill>
                <a:latin typeface="Trebuchet MS"/>
                <a:cs typeface="Trebuchet MS"/>
              </a:rPr>
              <a:t>Utama, </a:t>
            </a:r>
            <a:r>
              <a:rPr sz="1539" spc="-68" dirty="0">
                <a:solidFill>
                  <a:srgbClr val="2D313C"/>
                </a:solidFill>
                <a:latin typeface="Trebuchet MS"/>
                <a:cs typeface="Trebuchet MS"/>
              </a:rPr>
              <a:t>“Pemrograman </a:t>
            </a:r>
            <a:r>
              <a:rPr sz="1539" spc="-26" dirty="0">
                <a:solidFill>
                  <a:srgbClr val="2D313C"/>
                </a:solidFill>
                <a:latin typeface="Trebuchet MS"/>
                <a:cs typeface="Trebuchet MS"/>
              </a:rPr>
              <a:t>Web </a:t>
            </a:r>
            <a:r>
              <a:rPr sz="1539" spc="-124" dirty="0">
                <a:solidFill>
                  <a:srgbClr val="2D313C"/>
                </a:solidFill>
                <a:latin typeface="Trebuchet MS"/>
                <a:cs typeface="Trebuchet MS"/>
              </a:rPr>
              <a:t>2”. </a:t>
            </a:r>
            <a:r>
              <a:rPr sz="1539" spc="-86" dirty="0">
                <a:solidFill>
                  <a:srgbClr val="2D313C"/>
                </a:solidFill>
                <a:latin typeface="Trebuchet MS"/>
                <a:cs typeface="Trebuchet MS"/>
              </a:rPr>
              <a:t>Teknik </a:t>
            </a:r>
            <a:r>
              <a:rPr sz="1539" spc="-68" dirty="0">
                <a:solidFill>
                  <a:srgbClr val="2D313C"/>
                </a:solidFill>
                <a:latin typeface="Trebuchet MS"/>
                <a:cs typeface="Trebuchet MS"/>
              </a:rPr>
              <a:t>Informatika </a:t>
            </a:r>
            <a:r>
              <a:rPr sz="1539" spc="-60" dirty="0">
                <a:solidFill>
                  <a:srgbClr val="2D313C"/>
                </a:solidFill>
                <a:latin typeface="Trebuchet MS"/>
                <a:cs typeface="Trebuchet MS"/>
              </a:rPr>
              <a:t>Universitas</a:t>
            </a:r>
            <a:r>
              <a:rPr sz="1539" spc="-346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539" spc="-47" dirty="0">
                <a:solidFill>
                  <a:srgbClr val="2D313C"/>
                </a:solidFill>
                <a:latin typeface="Trebuchet MS"/>
                <a:cs typeface="Trebuchet MS"/>
              </a:rPr>
              <a:t>Pasundan  </a:t>
            </a:r>
            <a:r>
              <a:rPr sz="1539" spc="-64" dirty="0">
                <a:solidFill>
                  <a:srgbClr val="2D313C"/>
                </a:solidFill>
                <a:latin typeface="Trebuchet MS"/>
                <a:cs typeface="Trebuchet MS"/>
              </a:rPr>
              <a:t>Bandung.</a:t>
            </a:r>
            <a:r>
              <a:rPr sz="1539" spc="-124" dirty="0">
                <a:solidFill>
                  <a:srgbClr val="2D313C"/>
                </a:solidFill>
                <a:latin typeface="Trebuchet MS"/>
                <a:cs typeface="Trebuchet MS"/>
              </a:rPr>
              <a:t> </a:t>
            </a:r>
            <a:r>
              <a:rPr sz="1539" spc="-34" dirty="0">
                <a:solidFill>
                  <a:srgbClr val="2D313C"/>
                </a:solidFill>
                <a:latin typeface="Trebuchet MS"/>
                <a:cs typeface="Trebuchet MS"/>
              </a:rPr>
              <a:t>2012</a:t>
            </a:r>
            <a:endParaRPr sz="1539" dirty="0">
              <a:latin typeface="Trebuchet MS"/>
              <a:cs typeface="Trebuchet MS"/>
            </a:endParaRPr>
          </a:p>
          <a:p>
            <a:pPr marL="304074" marR="112399" indent="-293214">
              <a:lnSpc>
                <a:spcPct val="108900"/>
              </a:lnSpc>
              <a:spcBef>
                <a:spcPts val="363"/>
              </a:spcBef>
              <a:tabLst>
                <a:tab pos="303531" algn="l"/>
              </a:tabLst>
            </a:pPr>
            <a:r>
              <a:rPr sz="1069" spc="-398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539" spc="-68" dirty="0">
                <a:solidFill>
                  <a:srgbClr val="2D313C"/>
                </a:solidFill>
                <a:latin typeface="Trebuchet MS"/>
                <a:cs typeface="Trebuchet MS"/>
              </a:rPr>
              <a:t>Arief </a:t>
            </a:r>
            <a:r>
              <a:rPr sz="1539" spc="-115" dirty="0">
                <a:solidFill>
                  <a:srgbClr val="2D313C"/>
                </a:solidFill>
                <a:latin typeface="Trebuchet MS"/>
                <a:cs typeface="Trebuchet MS"/>
              </a:rPr>
              <a:t>H. </a:t>
            </a:r>
            <a:r>
              <a:rPr sz="1539" spc="-77" dirty="0">
                <a:solidFill>
                  <a:srgbClr val="2D313C"/>
                </a:solidFill>
                <a:latin typeface="Trebuchet MS"/>
                <a:cs typeface="Trebuchet MS"/>
              </a:rPr>
              <a:t>Suardi</a:t>
            </a:r>
            <a:r>
              <a:rPr sz="1539" spc="-77" dirty="0">
                <a:solidFill>
                  <a:srgbClr val="3B404D"/>
                </a:solidFill>
                <a:latin typeface="Trebuchet MS"/>
                <a:cs typeface="Trebuchet MS"/>
              </a:rPr>
              <a:t>, </a:t>
            </a:r>
            <a:r>
              <a:rPr sz="1582" i="1" spc="17" dirty="0">
                <a:solidFill>
                  <a:srgbClr val="3B404D"/>
                </a:solidFill>
                <a:latin typeface="Arial"/>
                <a:cs typeface="Arial"/>
              </a:rPr>
              <a:t>“</a:t>
            </a:r>
            <a:r>
              <a:rPr sz="1539" i="1" spc="17" dirty="0">
                <a:solidFill>
                  <a:srgbClr val="3B404D"/>
                </a:solidFill>
                <a:latin typeface="Carlito"/>
                <a:cs typeface="Carlito"/>
              </a:rPr>
              <a:t>Pemrograman </a:t>
            </a:r>
            <a:r>
              <a:rPr sz="1539" i="1" spc="9" dirty="0">
                <a:solidFill>
                  <a:srgbClr val="3B404D"/>
                </a:solidFill>
                <a:latin typeface="Carlito"/>
                <a:cs typeface="Carlito"/>
              </a:rPr>
              <a:t>Web</a:t>
            </a:r>
            <a:r>
              <a:rPr sz="1582" i="1" spc="9" dirty="0">
                <a:solidFill>
                  <a:srgbClr val="3B404D"/>
                </a:solidFill>
                <a:latin typeface="Arial"/>
                <a:cs typeface="Arial"/>
              </a:rPr>
              <a:t>”</a:t>
            </a:r>
            <a:r>
              <a:rPr sz="1539" spc="9" dirty="0">
                <a:solidFill>
                  <a:srgbClr val="3B404D"/>
                </a:solidFill>
                <a:latin typeface="Trebuchet MS"/>
                <a:cs typeface="Trebuchet MS"/>
              </a:rPr>
              <a:t>.</a:t>
            </a:r>
            <a:r>
              <a:rPr sz="1539" spc="-304" dirty="0">
                <a:solidFill>
                  <a:srgbClr val="3B404D"/>
                </a:solidFill>
                <a:latin typeface="Trebuchet MS"/>
                <a:cs typeface="Trebuchet MS"/>
              </a:rPr>
              <a:t> </a:t>
            </a:r>
            <a:r>
              <a:rPr sz="1539" spc="-86" dirty="0">
                <a:solidFill>
                  <a:srgbClr val="2D313C"/>
                </a:solidFill>
                <a:latin typeface="Trebuchet MS"/>
                <a:cs typeface="Trebuchet MS"/>
              </a:rPr>
              <a:t>Teknik </a:t>
            </a:r>
            <a:r>
              <a:rPr sz="1539" spc="-68" dirty="0">
                <a:solidFill>
                  <a:srgbClr val="2D313C"/>
                </a:solidFill>
                <a:latin typeface="Trebuchet MS"/>
                <a:cs typeface="Trebuchet MS"/>
              </a:rPr>
              <a:t>Informatika </a:t>
            </a:r>
            <a:r>
              <a:rPr sz="1539" spc="-60" dirty="0">
                <a:solidFill>
                  <a:srgbClr val="2D313C"/>
                </a:solidFill>
                <a:latin typeface="Trebuchet MS"/>
                <a:cs typeface="Trebuchet MS"/>
              </a:rPr>
              <a:t>Universitas </a:t>
            </a:r>
            <a:r>
              <a:rPr sz="1539" spc="-47" dirty="0">
                <a:solidFill>
                  <a:srgbClr val="2D313C"/>
                </a:solidFill>
                <a:latin typeface="Trebuchet MS"/>
                <a:cs typeface="Trebuchet MS"/>
              </a:rPr>
              <a:t>Pasundan  </a:t>
            </a:r>
            <a:r>
              <a:rPr sz="1539" spc="-64" dirty="0">
                <a:solidFill>
                  <a:srgbClr val="2D313C"/>
                </a:solidFill>
                <a:latin typeface="Trebuchet MS"/>
                <a:cs typeface="Trebuchet MS"/>
              </a:rPr>
              <a:t>Bandung.</a:t>
            </a:r>
            <a:endParaRPr sz="1539" dirty="0">
              <a:latin typeface="Trebuchet MS"/>
              <a:cs typeface="Trebuchet MS"/>
            </a:endParaRPr>
          </a:p>
          <a:p>
            <a:pPr marL="10860">
              <a:spcBef>
                <a:spcPts val="573"/>
              </a:spcBef>
              <a:tabLst>
                <a:tab pos="303531" algn="l"/>
              </a:tabLst>
            </a:pPr>
            <a:r>
              <a:rPr sz="1069" spc="-398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539" spc="-77" dirty="0">
                <a:solidFill>
                  <a:srgbClr val="2D313C"/>
                </a:solidFill>
                <a:latin typeface="Trebuchet MS"/>
                <a:cs typeface="Trebuchet MS"/>
                <a:hlinkClick r:id="rId2"/>
              </a:rPr>
              <a:t>www.wikipedia.org</a:t>
            </a:r>
            <a:endParaRPr sz="1539" dirty="0">
              <a:latin typeface="Trebuchet MS"/>
              <a:cs typeface="Trebuchet MS"/>
            </a:endParaRPr>
          </a:p>
          <a:p>
            <a:pPr marL="10860">
              <a:spcBef>
                <a:spcPts val="547"/>
              </a:spcBef>
              <a:tabLst>
                <a:tab pos="303531" algn="l"/>
              </a:tabLst>
            </a:pPr>
            <a:r>
              <a:rPr sz="1069" spc="-398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539" spc="-68" dirty="0">
                <a:solidFill>
                  <a:srgbClr val="2D313C"/>
                </a:solidFill>
                <a:latin typeface="Trebuchet MS"/>
                <a:cs typeface="Trebuchet MS"/>
                <a:hlinkClick r:id="rId3"/>
              </a:rPr>
              <a:t>www.w3school.com</a:t>
            </a:r>
            <a:endParaRPr sz="1539" dirty="0">
              <a:latin typeface="Trebuchet MS"/>
              <a:cs typeface="Trebuchet MS"/>
            </a:endParaRPr>
          </a:p>
          <a:p>
            <a:pPr marL="304074" marR="1068601" indent="-293214">
              <a:lnSpc>
                <a:spcPct val="109600"/>
              </a:lnSpc>
              <a:spcBef>
                <a:spcPts val="368"/>
              </a:spcBef>
              <a:tabLst>
                <a:tab pos="303531" algn="l"/>
              </a:tabLst>
            </a:pPr>
            <a:r>
              <a:rPr sz="1069" spc="-398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539" spc="-73" dirty="0">
                <a:latin typeface="Trebuchet MS"/>
                <a:cs typeface="Trebuchet MS"/>
              </a:rPr>
              <a:t>Gutmans, </a:t>
            </a:r>
            <a:r>
              <a:rPr sz="1539" spc="-77" dirty="0">
                <a:latin typeface="Trebuchet MS"/>
                <a:cs typeface="Trebuchet MS"/>
              </a:rPr>
              <a:t>Andi, </a:t>
            </a:r>
            <a:r>
              <a:rPr sz="1539" spc="-73" dirty="0">
                <a:latin typeface="Trebuchet MS"/>
                <a:cs typeface="Trebuchet MS"/>
              </a:rPr>
              <a:t>Stig </a:t>
            </a:r>
            <a:r>
              <a:rPr sz="1539" spc="-64" dirty="0">
                <a:latin typeface="Trebuchet MS"/>
                <a:cs typeface="Trebuchet MS"/>
              </a:rPr>
              <a:t>Saether </a:t>
            </a:r>
            <a:r>
              <a:rPr sz="1539" spc="-81" dirty="0">
                <a:latin typeface="Trebuchet MS"/>
                <a:cs typeface="Trebuchet MS"/>
              </a:rPr>
              <a:t>Bakken, </a:t>
            </a:r>
            <a:r>
              <a:rPr sz="1539" spc="-73" dirty="0">
                <a:latin typeface="Trebuchet MS"/>
                <a:cs typeface="Trebuchet MS"/>
              </a:rPr>
              <a:t>Derick Rethans, </a:t>
            </a:r>
            <a:r>
              <a:rPr sz="1539" i="1" spc="-4" dirty="0">
                <a:latin typeface="Carlito"/>
                <a:cs typeface="Carlito"/>
              </a:rPr>
              <a:t>“PHP </a:t>
            </a:r>
            <a:r>
              <a:rPr sz="1539" i="1" dirty="0">
                <a:latin typeface="Carlito"/>
                <a:cs typeface="Carlito"/>
              </a:rPr>
              <a:t>5 </a:t>
            </a:r>
            <a:r>
              <a:rPr sz="1539" i="1" spc="-4" dirty="0">
                <a:latin typeface="Carlito"/>
                <a:cs typeface="Carlito"/>
              </a:rPr>
              <a:t>Power  </a:t>
            </a:r>
            <a:r>
              <a:rPr sz="1539" i="1" spc="-17" dirty="0">
                <a:latin typeface="Carlito"/>
                <a:cs typeface="Carlito"/>
              </a:rPr>
              <a:t>Programming”</a:t>
            </a:r>
            <a:r>
              <a:rPr sz="1539" spc="-17" dirty="0">
                <a:latin typeface="Trebuchet MS"/>
                <a:cs typeface="Trebuchet MS"/>
              </a:rPr>
              <a:t>, </a:t>
            </a:r>
            <a:r>
              <a:rPr sz="1539" spc="-77" dirty="0">
                <a:latin typeface="Trebuchet MS"/>
                <a:cs typeface="Trebuchet MS"/>
              </a:rPr>
              <a:t>Prentice </a:t>
            </a:r>
            <a:r>
              <a:rPr sz="1539" spc="-103" dirty="0">
                <a:latin typeface="Trebuchet MS"/>
                <a:cs typeface="Trebuchet MS"/>
              </a:rPr>
              <a:t>Hall,</a:t>
            </a:r>
            <a:r>
              <a:rPr sz="1539" spc="-269" dirty="0">
                <a:latin typeface="Trebuchet MS"/>
                <a:cs typeface="Trebuchet MS"/>
              </a:rPr>
              <a:t> </a:t>
            </a:r>
            <a:r>
              <a:rPr sz="1539" spc="-34" dirty="0">
                <a:latin typeface="Trebuchet MS"/>
                <a:cs typeface="Trebuchet MS"/>
              </a:rPr>
              <a:t>2005</a:t>
            </a:r>
            <a:endParaRPr sz="1539" dirty="0">
              <a:latin typeface="Trebuchet MS"/>
              <a:cs typeface="Trebuchet MS"/>
            </a:endParaRPr>
          </a:p>
          <a:p>
            <a:pPr marL="10860">
              <a:spcBef>
                <a:spcPts val="577"/>
              </a:spcBef>
              <a:tabLst>
                <a:tab pos="303531" algn="l"/>
              </a:tabLst>
            </a:pPr>
            <a:r>
              <a:rPr sz="1069" spc="-398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069" spc="-398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1539" spc="-86" dirty="0">
                <a:latin typeface="Trebuchet MS"/>
                <a:cs typeface="Trebuchet MS"/>
              </a:rPr>
              <a:t>Valade, </a:t>
            </a:r>
            <a:r>
              <a:rPr sz="1539" spc="-120" dirty="0">
                <a:latin typeface="Trebuchet MS"/>
                <a:cs typeface="Trebuchet MS"/>
              </a:rPr>
              <a:t>Janet, </a:t>
            </a:r>
            <a:r>
              <a:rPr sz="1539" i="1" spc="-4" dirty="0">
                <a:latin typeface="Carlito"/>
                <a:cs typeface="Carlito"/>
              </a:rPr>
              <a:t>“PHP </a:t>
            </a:r>
            <a:r>
              <a:rPr sz="1539" i="1" dirty="0">
                <a:latin typeface="Carlito"/>
                <a:cs typeface="Carlito"/>
              </a:rPr>
              <a:t>5 For </a:t>
            </a:r>
            <a:r>
              <a:rPr sz="1539" i="1" spc="-26" dirty="0">
                <a:latin typeface="Carlito"/>
                <a:cs typeface="Carlito"/>
              </a:rPr>
              <a:t>Dummies”</a:t>
            </a:r>
            <a:r>
              <a:rPr sz="1539" spc="-26" dirty="0">
                <a:latin typeface="Trebuchet MS"/>
                <a:cs typeface="Trebuchet MS"/>
              </a:rPr>
              <a:t>, </a:t>
            </a:r>
            <a:r>
              <a:rPr sz="1539" spc="-56" dirty="0">
                <a:latin typeface="Trebuchet MS"/>
                <a:cs typeface="Trebuchet MS"/>
              </a:rPr>
              <a:t>Wiley </a:t>
            </a:r>
            <a:r>
              <a:rPr sz="1539" spc="-68" dirty="0">
                <a:latin typeface="Trebuchet MS"/>
                <a:cs typeface="Trebuchet MS"/>
              </a:rPr>
              <a:t>Publishing,</a:t>
            </a:r>
            <a:r>
              <a:rPr sz="1539" spc="-295" dirty="0">
                <a:latin typeface="Trebuchet MS"/>
                <a:cs typeface="Trebuchet MS"/>
              </a:rPr>
              <a:t> </a:t>
            </a:r>
            <a:r>
              <a:rPr sz="1539" spc="-34" dirty="0">
                <a:latin typeface="Trebuchet MS"/>
                <a:cs typeface="Trebuchet MS"/>
              </a:rPr>
              <a:t>2004</a:t>
            </a:r>
            <a:endParaRPr sz="1539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THANK YOU…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1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22766"/>
            <a:ext cx="6858000" cy="8572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id-ID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concept of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366" y="2489040"/>
            <a:ext cx="6172200" cy="299498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How does the web system work?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How to find and retrieve web pages from the internet?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How is data (web pages) sent over the internet?</a:t>
            </a:r>
            <a:endParaRPr lang="id-ID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68760"/>
            <a:ext cx="6858000" cy="85725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l"/>
            <a:r>
              <a:rPr lang="id-ID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</a:t>
            </a:r>
            <a:r>
              <a:rPr lang="id-ID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 </a:t>
            </a:r>
            <a:r>
              <a:rPr lang="id-ID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97" y="2309218"/>
            <a:ext cx="6172200" cy="1404156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b="1" dirty="0"/>
              <a:t>Web</a:t>
            </a:r>
            <a:r>
              <a:rPr lang="en-US" sz="2100" dirty="0"/>
              <a:t> is an </a:t>
            </a:r>
            <a:r>
              <a:rPr lang="en-US" sz="2100" dirty="0" err="1"/>
              <a:t>appliaction</a:t>
            </a:r>
            <a:r>
              <a:rPr lang="en-US" sz="2100" dirty="0"/>
              <a:t> client / server -&gt; </a:t>
            </a:r>
          </a:p>
          <a:p>
            <a:pPr marL="0" indent="0">
              <a:buNone/>
            </a:pPr>
            <a:r>
              <a:rPr lang="en-US" sz="2100" b="1" dirty="0"/>
              <a:t>Web browser</a:t>
            </a:r>
            <a:r>
              <a:rPr lang="en-US" sz="2100" dirty="0"/>
              <a:t> is </a:t>
            </a:r>
            <a:r>
              <a:rPr lang="en-US" sz="2100" b="1" dirty="0"/>
              <a:t>a client </a:t>
            </a:r>
            <a:r>
              <a:rPr lang="en-US" sz="2100" dirty="0"/>
              <a:t>that sends requests to the web server, then the </a:t>
            </a:r>
            <a:r>
              <a:rPr lang="en-US" sz="2100" b="1" dirty="0"/>
              <a:t>web server </a:t>
            </a:r>
            <a:r>
              <a:rPr lang="en-US" sz="2100" dirty="0"/>
              <a:t>sends responses to be sent back to the client</a:t>
            </a:r>
            <a:endParaRPr lang="id-ID" sz="21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09" y="3769836"/>
            <a:ext cx="3050177" cy="228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50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Skema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WEB</a:t>
            </a:r>
            <a:endParaRPr lang="id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9846" y="1371600"/>
            <a:ext cx="4172849" cy="46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7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Explanation: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A. Step 1 - The web browser requests a page.</a:t>
            </a:r>
          </a:p>
          <a:p>
            <a:r>
              <a:rPr lang="en-US" dirty="0"/>
              <a:t>B. Step 2 - The web server looks for the requested page, and after it is found, gives the page to the application server.</a:t>
            </a:r>
          </a:p>
          <a:p>
            <a:r>
              <a:rPr lang="en-US" dirty="0"/>
              <a:t>C. Step 3 - The application server parses (reads) the page to process a </a:t>
            </a:r>
            <a:r>
              <a:rPr lang="en-US" dirty="0" err="1"/>
              <a:t>php</a:t>
            </a:r>
            <a:r>
              <a:rPr lang="en-US" dirty="0"/>
              <a:t> program.</a:t>
            </a:r>
          </a:p>
          <a:p>
            <a:r>
              <a:rPr lang="en-US" dirty="0"/>
              <a:t>D. Step 4 - The application server sends the processed page back to the web server</a:t>
            </a:r>
          </a:p>
          <a:p>
            <a:r>
              <a:rPr lang="en-US" dirty="0"/>
              <a:t>E. Step 5 - The web server sends the processed page to the requesting browser.</a:t>
            </a:r>
          </a:p>
        </p:txBody>
      </p:sp>
    </p:spTree>
    <p:extLst>
      <p:ext uri="{BB962C8B-B14F-4D97-AF65-F5344CB8AC3E}">
        <p14:creationId xmlns:p14="http://schemas.microsoft.com/office/powerpoint/2010/main" val="210246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514428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Jenis Situs</a:t>
            </a:r>
            <a:r>
              <a:rPr spc="-56" dirty="0"/>
              <a:t> </a:t>
            </a:r>
            <a:r>
              <a:rPr spc="-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9">
              <a:spcBef>
                <a:spcPts val="43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8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8" y="1904408"/>
            <a:ext cx="6874290" cy="2937355"/>
          </a:xfrm>
          <a:prstGeom prst="rect">
            <a:avLst/>
          </a:prstGeom>
        </p:spPr>
        <p:txBody>
          <a:bodyPr vert="horz" wrap="square" lIns="0" tIns="166699" rIns="0" bIns="0" rtlCol="0">
            <a:spAutoFit/>
          </a:bodyPr>
          <a:lstStyle/>
          <a:p>
            <a:pPr marL="10860">
              <a:spcBef>
                <a:spcPts val="1313"/>
              </a:spcBef>
              <a:tabLst>
                <a:tab pos="303531" algn="l"/>
              </a:tabLst>
            </a:pPr>
            <a:r>
              <a:rPr sz="1796" spc="-671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796" spc="-671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565" spc="-97" dirty="0">
                <a:latin typeface="Trebuchet MS"/>
                <a:cs typeface="Trebuchet MS"/>
              </a:rPr>
              <a:t>Berdasarkan</a:t>
            </a:r>
            <a:r>
              <a:rPr sz="2565" spc="-196" dirty="0">
                <a:latin typeface="Trebuchet MS"/>
                <a:cs typeface="Trebuchet MS"/>
              </a:rPr>
              <a:t> </a:t>
            </a:r>
            <a:r>
              <a:rPr sz="2565" spc="-97" dirty="0">
                <a:latin typeface="Trebuchet MS"/>
                <a:cs typeface="Trebuchet MS"/>
              </a:rPr>
              <a:t>Konten</a:t>
            </a:r>
            <a:endParaRPr sz="2565" dirty="0">
              <a:latin typeface="Trebuchet MS"/>
              <a:cs typeface="Trebuchet MS"/>
            </a:endParaRPr>
          </a:p>
          <a:p>
            <a:pPr marL="304074">
              <a:spcBef>
                <a:spcPts val="1065"/>
              </a:spcBef>
              <a:tabLst>
                <a:tab pos="601088" algn="l"/>
              </a:tabLst>
            </a:pPr>
            <a:r>
              <a:rPr sz="1539" spc="-569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539" spc="-569" dirty="0">
                <a:solidFill>
                  <a:srgbClr val="669999"/>
                </a:solidFill>
                <a:latin typeface="Times New Roman"/>
                <a:cs typeface="Times New Roman"/>
              </a:rPr>
              <a:t>	</a:t>
            </a:r>
            <a:r>
              <a:rPr sz="2223" spc="-124" dirty="0">
                <a:latin typeface="Trebuchet MS"/>
                <a:cs typeface="Trebuchet MS"/>
              </a:rPr>
              <a:t>Static </a:t>
            </a:r>
            <a:r>
              <a:rPr sz="2223" spc="-97" dirty="0">
                <a:latin typeface="Trebuchet MS"/>
                <a:cs typeface="Trebuchet MS"/>
              </a:rPr>
              <a:t>Website, </a:t>
            </a:r>
            <a:r>
              <a:rPr sz="2223" spc="-90" dirty="0">
                <a:latin typeface="Trebuchet MS"/>
                <a:cs typeface="Trebuchet MS"/>
              </a:rPr>
              <a:t>isinya </a:t>
            </a:r>
            <a:r>
              <a:rPr sz="2223" spc="-103" dirty="0">
                <a:latin typeface="Trebuchet MS"/>
                <a:cs typeface="Trebuchet MS"/>
              </a:rPr>
              <a:t>bersifat</a:t>
            </a:r>
            <a:r>
              <a:rPr sz="2223" spc="-376" dirty="0">
                <a:latin typeface="Trebuchet MS"/>
                <a:cs typeface="Trebuchet MS"/>
              </a:rPr>
              <a:t> </a:t>
            </a:r>
            <a:r>
              <a:rPr sz="2223" spc="-120" dirty="0">
                <a:latin typeface="Trebuchet MS"/>
                <a:cs typeface="Trebuchet MS"/>
              </a:rPr>
              <a:t>statis.</a:t>
            </a:r>
            <a:endParaRPr sz="2223" dirty="0">
              <a:latin typeface="Trebuchet MS"/>
              <a:cs typeface="Trebuchet MS"/>
            </a:endParaRPr>
          </a:p>
          <a:p>
            <a:pPr marL="847062" marR="4344" indent="-249775">
              <a:lnSpc>
                <a:spcPct val="120400"/>
              </a:lnSpc>
              <a:spcBef>
                <a:spcPts val="414"/>
              </a:spcBef>
              <a:tabLst>
                <a:tab pos="848147" algn="l"/>
              </a:tabLst>
            </a:pPr>
            <a:r>
              <a:rPr sz="1368" spc="-509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368" spc="-509" dirty="0">
                <a:solidFill>
                  <a:srgbClr val="CCCC00"/>
                </a:solidFill>
                <a:latin typeface="Times New Roman"/>
                <a:cs typeface="Times New Roman"/>
              </a:rPr>
              <a:t>		</a:t>
            </a:r>
            <a:r>
              <a:rPr sz="1967" spc="-68" dirty="0">
                <a:latin typeface="Trebuchet MS"/>
                <a:cs typeface="Trebuchet MS"/>
              </a:rPr>
              <a:t>Situs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90" dirty="0">
                <a:latin typeface="Trebuchet MS"/>
                <a:cs typeface="Trebuchet MS"/>
              </a:rPr>
              <a:t>ini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73" dirty="0">
                <a:latin typeface="Trebuchet MS"/>
                <a:cs typeface="Trebuchet MS"/>
              </a:rPr>
              <a:t>sangat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86" dirty="0">
                <a:latin typeface="Trebuchet MS"/>
                <a:cs typeface="Trebuchet MS"/>
              </a:rPr>
              <a:t>cocok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73" dirty="0">
                <a:latin typeface="Trebuchet MS"/>
                <a:cs typeface="Trebuchet MS"/>
              </a:rPr>
              <a:t>untuk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68" dirty="0">
                <a:latin typeface="Trebuchet MS"/>
                <a:cs typeface="Trebuchet MS"/>
              </a:rPr>
              <a:t>perusahaan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73" dirty="0">
                <a:latin typeface="Trebuchet MS"/>
                <a:cs typeface="Trebuchet MS"/>
              </a:rPr>
              <a:t>yang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86" dirty="0">
                <a:latin typeface="Trebuchet MS"/>
                <a:cs typeface="Trebuchet MS"/>
              </a:rPr>
              <a:t>berskala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115" dirty="0">
                <a:latin typeface="Trebuchet MS"/>
                <a:cs typeface="Trebuchet MS"/>
              </a:rPr>
              <a:t>kecil  </a:t>
            </a:r>
            <a:r>
              <a:rPr sz="1967" spc="-73" dirty="0">
                <a:latin typeface="Trebuchet MS"/>
                <a:cs typeface="Trebuchet MS"/>
              </a:rPr>
              <a:t>yang ingin </a:t>
            </a:r>
            <a:r>
              <a:rPr sz="1967" spc="-81" dirty="0">
                <a:latin typeface="Trebuchet MS"/>
                <a:cs typeface="Trebuchet MS"/>
              </a:rPr>
              <a:t>memberikan </a:t>
            </a:r>
            <a:r>
              <a:rPr sz="1967" spc="-77" dirty="0">
                <a:latin typeface="Trebuchet MS"/>
                <a:cs typeface="Trebuchet MS"/>
              </a:rPr>
              <a:t>informasi </a:t>
            </a:r>
            <a:r>
              <a:rPr sz="1967" spc="-81" dirty="0">
                <a:latin typeface="Trebuchet MS"/>
                <a:cs typeface="Trebuchet MS"/>
              </a:rPr>
              <a:t>singkat </a:t>
            </a:r>
            <a:r>
              <a:rPr sz="1967" spc="-77" dirty="0">
                <a:latin typeface="Trebuchet MS"/>
                <a:cs typeface="Trebuchet MS"/>
              </a:rPr>
              <a:t>mengenai  </a:t>
            </a:r>
            <a:r>
              <a:rPr sz="1967" spc="-81" dirty="0">
                <a:latin typeface="Trebuchet MS"/>
                <a:cs typeface="Trebuchet MS"/>
              </a:rPr>
              <a:t>keberadaan </a:t>
            </a:r>
            <a:r>
              <a:rPr sz="1967" spc="-86" dirty="0">
                <a:latin typeface="Trebuchet MS"/>
                <a:cs typeface="Trebuchet MS"/>
              </a:rPr>
              <a:t>perusahaan, </a:t>
            </a:r>
            <a:r>
              <a:rPr sz="1967" spc="-64" dirty="0">
                <a:latin typeface="Trebuchet MS"/>
                <a:cs typeface="Trebuchet MS"/>
              </a:rPr>
              <a:t>produk </a:t>
            </a:r>
            <a:r>
              <a:rPr sz="1967" spc="-90" dirty="0">
                <a:latin typeface="Trebuchet MS"/>
                <a:cs typeface="Trebuchet MS"/>
              </a:rPr>
              <a:t>atau </a:t>
            </a:r>
            <a:r>
              <a:rPr sz="1967" spc="-115" dirty="0">
                <a:latin typeface="Trebuchet MS"/>
                <a:cs typeface="Trebuchet MS"/>
              </a:rPr>
              <a:t>jasa </a:t>
            </a:r>
            <a:r>
              <a:rPr sz="1967" spc="-73" dirty="0">
                <a:latin typeface="Trebuchet MS"/>
                <a:cs typeface="Trebuchet MS"/>
              </a:rPr>
              <a:t>yang</a:t>
            </a:r>
            <a:r>
              <a:rPr sz="1967" spc="-453" dirty="0">
                <a:latin typeface="Trebuchet MS"/>
                <a:cs typeface="Trebuchet MS"/>
              </a:rPr>
              <a:t> </a:t>
            </a:r>
            <a:r>
              <a:rPr sz="1967" spc="-97" dirty="0">
                <a:latin typeface="Trebuchet MS"/>
                <a:cs typeface="Trebuchet MS"/>
              </a:rPr>
              <a:t>diberikan.</a:t>
            </a:r>
            <a:endParaRPr sz="1967" dirty="0">
              <a:latin typeface="Trebuchet MS"/>
              <a:cs typeface="Trebuchet MS"/>
            </a:endParaRPr>
          </a:p>
          <a:p>
            <a:pPr marL="847062" marR="374119" indent="-249775">
              <a:lnSpc>
                <a:spcPct val="121300"/>
              </a:lnSpc>
              <a:spcBef>
                <a:spcPts val="428"/>
              </a:spcBef>
              <a:tabLst>
                <a:tab pos="848147" algn="l"/>
              </a:tabLst>
            </a:pPr>
            <a:r>
              <a:rPr sz="1368" spc="-509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368" spc="-509" dirty="0">
                <a:solidFill>
                  <a:srgbClr val="CCCC00"/>
                </a:solidFill>
                <a:latin typeface="Times New Roman"/>
                <a:cs typeface="Times New Roman"/>
              </a:rPr>
              <a:t>		</a:t>
            </a:r>
            <a:r>
              <a:rPr sz="1967" spc="-73" dirty="0">
                <a:latin typeface="Trebuchet MS"/>
                <a:cs typeface="Trebuchet MS"/>
              </a:rPr>
              <a:t>Perubahan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90" dirty="0">
                <a:latin typeface="Trebuchet MS"/>
                <a:cs typeface="Trebuchet MS"/>
              </a:rPr>
              <a:t>atau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68" dirty="0">
                <a:latin typeface="Trebuchet MS"/>
                <a:cs typeface="Trebuchet MS"/>
              </a:rPr>
              <a:t>penambahan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86" dirty="0">
                <a:latin typeface="Trebuchet MS"/>
                <a:cs typeface="Trebuchet MS"/>
              </a:rPr>
              <a:t>isi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60" dirty="0">
                <a:latin typeface="Trebuchet MS"/>
                <a:cs typeface="Trebuchet MS"/>
              </a:rPr>
              <a:t>harus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86" dirty="0">
                <a:latin typeface="Trebuchet MS"/>
                <a:cs typeface="Trebuchet MS"/>
              </a:rPr>
              <a:t>dilakukan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90" dirty="0">
                <a:latin typeface="Trebuchet MS"/>
                <a:cs typeface="Trebuchet MS"/>
              </a:rPr>
              <a:t>secara  </a:t>
            </a:r>
            <a:r>
              <a:rPr sz="1967" spc="-77" dirty="0">
                <a:latin typeface="Trebuchet MS"/>
                <a:cs typeface="Trebuchet MS"/>
              </a:rPr>
              <a:t>manual </a:t>
            </a:r>
            <a:r>
              <a:rPr sz="1967" spc="-86" dirty="0">
                <a:latin typeface="Trebuchet MS"/>
                <a:cs typeface="Trebuchet MS"/>
              </a:rPr>
              <a:t>(modiﬁkasi</a:t>
            </a:r>
            <a:r>
              <a:rPr sz="1967" spc="-227" dirty="0">
                <a:latin typeface="Trebuchet MS"/>
                <a:cs typeface="Trebuchet MS"/>
              </a:rPr>
              <a:t> </a:t>
            </a:r>
            <a:r>
              <a:rPr sz="1967" spc="-115" dirty="0">
                <a:latin typeface="Trebuchet MS"/>
                <a:cs typeface="Trebuchet MS"/>
              </a:rPr>
              <a:t>script).</a:t>
            </a:r>
            <a:endParaRPr sz="196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358" y="1150776"/>
            <a:ext cx="4991882" cy="564964"/>
          </a:xfrm>
          <a:prstGeom prst="rect">
            <a:avLst/>
          </a:prstGeom>
        </p:spPr>
        <p:txBody>
          <a:bodyPr vert="horz" wrap="square" lIns="0" tIns="10860" rIns="0" bIns="0" rtlCol="0" anchor="t">
            <a:spAutoFit/>
          </a:bodyPr>
          <a:lstStyle/>
          <a:p>
            <a:pPr marL="10860">
              <a:spcBef>
                <a:spcPts val="86"/>
              </a:spcBef>
            </a:pPr>
            <a:r>
              <a:rPr spc="-4" dirty="0"/>
              <a:t>Jenis Situs</a:t>
            </a:r>
            <a:r>
              <a:rPr spc="-56" dirty="0"/>
              <a:t> </a:t>
            </a:r>
            <a:r>
              <a:rPr spc="-4" dirty="0"/>
              <a:t>Web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06686" y="6636631"/>
            <a:ext cx="205104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id-ID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579">
              <a:spcBef>
                <a:spcPts val="43"/>
              </a:spcBef>
            </a:pPr>
            <a:fld id="{81D60167-4931-47E6-BA6A-407CBD079E47}" type="slidenum">
              <a:rPr lang="id-ID" spc="-20" smtClean="0"/>
              <a:pPr marL="38100">
                <a:spcBef>
                  <a:spcPts val="50"/>
                </a:spcBef>
              </a:pPr>
              <a:t>9</a:t>
            </a:fld>
            <a:endParaRPr spc="-17" dirty="0"/>
          </a:p>
        </p:txBody>
      </p:sp>
      <p:sp>
        <p:nvSpPr>
          <p:cNvPr id="3" name="object 3"/>
          <p:cNvSpPr txBox="1"/>
          <p:nvPr/>
        </p:nvSpPr>
        <p:spPr>
          <a:xfrm>
            <a:off x="1119358" y="1904407"/>
            <a:ext cx="6739084" cy="3780150"/>
          </a:xfrm>
          <a:prstGeom prst="rect">
            <a:avLst/>
          </a:prstGeom>
        </p:spPr>
        <p:txBody>
          <a:bodyPr vert="horz" wrap="square" lIns="0" tIns="166699" rIns="0" bIns="0" rtlCol="0">
            <a:spAutoFit/>
          </a:bodyPr>
          <a:lstStyle/>
          <a:p>
            <a:pPr marL="10860">
              <a:spcBef>
                <a:spcPts val="1313"/>
              </a:spcBef>
              <a:tabLst>
                <a:tab pos="303531" algn="l"/>
              </a:tabLst>
            </a:pPr>
            <a:r>
              <a:rPr sz="1796" spc="-671" dirty="0">
                <a:solidFill>
                  <a:srgbClr val="330066"/>
                </a:solidFill>
                <a:latin typeface="Wingdings"/>
                <a:cs typeface="Wingdings"/>
              </a:rPr>
              <a:t></a:t>
            </a:r>
            <a:r>
              <a:rPr sz="1796" spc="-671" dirty="0">
                <a:solidFill>
                  <a:srgbClr val="330066"/>
                </a:solidFill>
                <a:latin typeface="Times New Roman"/>
                <a:cs typeface="Times New Roman"/>
              </a:rPr>
              <a:t>	</a:t>
            </a:r>
            <a:r>
              <a:rPr sz="2565" spc="-97" dirty="0">
                <a:latin typeface="Trebuchet MS"/>
                <a:cs typeface="Trebuchet MS"/>
              </a:rPr>
              <a:t>Berdasarkan</a:t>
            </a:r>
            <a:r>
              <a:rPr sz="2565" spc="-196" dirty="0">
                <a:latin typeface="Trebuchet MS"/>
                <a:cs typeface="Trebuchet MS"/>
              </a:rPr>
              <a:t> </a:t>
            </a:r>
            <a:r>
              <a:rPr sz="2565" spc="-97" dirty="0">
                <a:latin typeface="Trebuchet MS"/>
                <a:cs typeface="Trebuchet MS"/>
              </a:rPr>
              <a:t>Konten</a:t>
            </a:r>
            <a:endParaRPr sz="2565" dirty="0">
              <a:latin typeface="Trebuchet MS"/>
              <a:cs typeface="Trebuchet MS"/>
            </a:endParaRPr>
          </a:p>
          <a:p>
            <a:pPr marL="597287" marR="4344" indent="-293214">
              <a:lnSpc>
                <a:spcPct val="117800"/>
              </a:lnSpc>
              <a:spcBef>
                <a:spcPts val="590"/>
              </a:spcBef>
              <a:tabLst>
                <a:tab pos="601088" algn="l"/>
              </a:tabLst>
            </a:pPr>
            <a:r>
              <a:rPr sz="1539" spc="-569" dirty="0">
                <a:solidFill>
                  <a:srgbClr val="669999"/>
                </a:solidFill>
                <a:latin typeface="Wingdings"/>
                <a:cs typeface="Wingdings"/>
              </a:rPr>
              <a:t></a:t>
            </a:r>
            <a:r>
              <a:rPr sz="1539" spc="-569" dirty="0">
                <a:solidFill>
                  <a:srgbClr val="669999"/>
                </a:solidFill>
                <a:latin typeface="Times New Roman"/>
                <a:cs typeface="Times New Roman"/>
              </a:rPr>
              <a:t>		</a:t>
            </a:r>
            <a:r>
              <a:rPr sz="2223" spc="-90" dirty="0">
                <a:latin typeface="Trebuchet MS"/>
                <a:cs typeface="Trebuchet MS"/>
              </a:rPr>
              <a:t>Dynamic</a:t>
            </a:r>
            <a:r>
              <a:rPr sz="2223" spc="-167" dirty="0">
                <a:latin typeface="Trebuchet MS"/>
                <a:cs typeface="Trebuchet MS"/>
              </a:rPr>
              <a:t> </a:t>
            </a:r>
            <a:r>
              <a:rPr sz="2223" spc="-97" dirty="0">
                <a:latin typeface="Trebuchet MS"/>
                <a:cs typeface="Trebuchet MS"/>
              </a:rPr>
              <a:t>Website,</a:t>
            </a:r>
            <a:r>
              <a:rPr sz="2223" spc="-158" dirty="0">
                <a:latin typeface="Trebuchet MS"/>
                <a:cs typeface="Trebuchet MS"/>
              </a:rPr>
              <a:t> </a:t>
            </a:r>
            <a:r>
              <a:rPr sz="2223" spc="-77" dirty="0">
                <a:latin typeface="Trebuchet MS"/>
                <a:cs typeface="Trebuchet MS"/>
              </a:rPr>
              <a:t>situs</a:t>
            </a:r>
            <a:r>
              <a:rPr sz="2223" spc="-162" dirty="0">
                <a:latin typeface="Trebuchet MS"/>
                <a:cs typeface="Trebuchet MS"/>
              </a:rPr>
              <a:t> </a:t>
            </a:r>
            <a:r>
              <a:rPr sz="2223" spc="-86" dirty="0">
                <a:latin typeface="Trebuchet MS"/>
                <a:cs typeface="Trebuchet MS"/>
              </a:rPr>
              <a:t>web</a:t>
            </a:r>
            <a:r>
              <a:rPr sz="2223" spc="-162" dirty="0">
                <a:latin typeface="Trebuchet MS"/>
                <a:cs typeface="Trebuchet MS"/>
              </a:rPr>
              <a:t> </a:t>
            </a:r>
            <a:r>
              <a:rPr sz="2223" spc="-81" dirty="0">
                <a:latin typeface="Trebuchet MS"/>
                <a:cs typeface="Trebuchet MS"/>
              </a:rPr>
              <a:t>yang</a:t>
            </a:r>
            <a:r>
              <a:rPr sz="2223" spc="-167" dirty="0">
                <a:latin typeface="Trebuchet MS"/>
                <a:cs typeface="Trebuchet MS"/>
              </a:rPr>
              <a:t> </a:t>
            </a:r>
            <a:r>
              <a:rPr sz="2223" spc="-94" dirty="0">
                <a:latin typeface="Trebuchet MS"/>
                <a:cs typeface="Trebuchet MS"/>
              </a:rPr>
              <a:t>isi</a:t>
            </a:r>
            <a:r>
              <a:rPr sz="2223" spc="-162" dirty="0">
                <a:latin typeface="Trebuchet MS"/>
                <a:cs typeface="Trebuchet MS"/>
              </a:rPr>
              <a:t> </a:t>
            </a:r>
            <a:r>
              <a:rPr sz="2223" spc="-77" dirty="0">
                <a:latin typeface="Trebuchet MS"/>
                <a:cs typeface="Trebuchet MS"/>
              </a:rPr>
              <a:t>dan</a:t>
            </a:r>
            <a:r>
              <a:rPr sz="2223" spc="-158" dirty="0">
                <a:latin typeface="Trebuchet MS"/>
                <a:cs typeface="Trebuchet MS"/>
              </a:rPr>
              <a:t> </a:t>
            </a:r>
            <a:r>
              <a:rPr sz="2223" spc="-97" dirty="0">
                <a:latin typeface="Trebuchet MS"/>
                <a:cs typeface="Trebuchet MS"/>
              </a:rPr>
              <a:t>tampilannya  </a:t>
            </a:r>
            <a:r>
              <a:rPr sz="2223" spc="-81" dirty="0">
                <a:latin typeface="Trebuchet MS"/>
                <a:cs typeface="Trebuchet MS"/>
              </a:rPr>
              <a:t>disimpan </a:t>
            </a:r>
            <a:r>
              <a:rPr sz="2223" spc="-97" dirty="0">
                <a:latin typeface="Trebuchet MS"/>
                <a:cs typeface="Trebuchet MS"/>
              </a:rPr>
              <a:t>dalam </a:t>
            </a:r>
            <a:r>
              <a:rPr sz="2223" spc="-77" dirty="0">
                <a:latin typeface="Trebuchet MS"/>
                <a:cs typeface="Trebuchet MS"/>
              </a:rPr>
              <a:t>suatu</a:t>
            </a:r>
            <a:r>
              <a:rPr sz="2223" spc="-329" dirty="0">
                <a:latin typeface="Trebuchet MS"/>
                <a:cs typeface="Trebuchet MS"/>
              </a:rPr>
              <a:t> </a:t>
            </a:r>
            <a:r>
              <a:rPr sz="2223" spc="-111" dirty="0">
                <a:latin typeface="Trebuchet MS"/>
                <a:cs typeface="Trebuchet MS"/>
              </a:rPr>
              <a:t>database.</a:t>
            </a:r>
            <a:endParaRPr sz="2223" dirty="0">
              <a:latin typeface="Trebuchet MS"/>
              <a:cs typeface="Trebuchet MS"/>
            </a:endParaRPr>
          </a:p>
          <a:p>
            <a:pPr marL="847062" marR="921994" indent="-249775">
              <a:lnSpc>
                <a:spcPct val="117700"/>
              </a:lnSpc>
              <a:spcBef>
                <a:spcPts val="581"/>
              </a:spcBef>
              <a:tabLst>
                <a:tab pos="848147" algn="l"/>
              </a:tabLst>
            </a:pPr>
            <a:r>
              <a:rPr sz="1368" spc="-509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368" spc="-509" dirty="0">
                <a:solidFill>
                  <a:srgbClr val="CCCC00"/>
                </a:solidFill>
                <a:latin typeface="Times New Roman"/>
                <a:cs typeface="Times New Roman"/>
              </a:rPr>
              <a:t>		</a:t>
            </a:r>
            <a:r>
              <a:rPr sz="1967" spc="-68" dirty="0">
                <a:latin typeface="Trebuchet MS"/>
                <a:cs typeface="Trebuchet MS"/>
              </a:rPr>
              <a:t>Situs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90" dirty="0">
                <a:latin typeface="Trebuchet MS"/>
                <a:cs typeface="Trebuchet MS"/>
              </a:rPr>
              <a:t>ini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73" dirty="0">
                <a:latin typeface="Trebuchet MS"/>
                <a:cs typeface="Trebuchet MS"/>
              </a:rPr>
              <a:t>sangat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86" dirty="0">
                <a:latin typeface="Trebuchet MS"/>
                <a:cs typeface="Trebuchet MS"/>
              </a:rPr>
              <a:t>cocok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73" dirty="0">
                <a:latin typeface="Trebuchet MS"/>
                <a:cs typeface="Trebuchet MS"/>
              </a:rPr>
              <a:t>untuk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68" dirty="0">
                <a:latin typeface="Trebuchet MS"/>
                <a:cs typeface="Trebuchet MS"/>
              </a:rPr>
              <a:t>perusahaan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86" dirty="0">
                <a:latin typeface="Trebuchet MS"/>
                <a:cs typeface="Trebuchet MS"/>
              </a:rPr>
              <a:t>berskala  </a:t>
            </a:r>
            <a:r>
              <a:rPr sz="1967" spc="-68" dirty="0">
                <a:latin typeface="Trebuchet MS"/>
                <a:cs typeface="Trebuchet MS"/>
              </a:rPr>
              <a:t>menengah </a:t>
            </a:r>
            <a:r>
              <a:rPr sz="1967" spc="-73" dirty="0">
                <a:latin typeface="Trebuchet MS"/>
                <a:cs typeface="Trebuchet MS"/>
              </a:rPr>
              <a:t>hingga</a:t>
            </a:r>
            <a:r>
              <a:rPr sz="1967" spc="-235" dirty="0">
                <a:latin typeface="Trebuchet MS"/>
                <a:cs typeface="Trebuchet MS"/>
              </a:rPr>
              <a:t> </a:t>
            </a:r>
            <a:r>
              <a:rPr sz="1967" spc="-97" dirty="0">
                <a:latin typeface="Trebuchet MS"/>
                <a:cs typeface="Trebuchet MS"/>
              </a:rPr>
              <a:t>besar.</a:t>
            </a:r>
            <a:endParaRPr sz="1967" dirty="0">
              <a:latin typeface="Trebuchet MS"/>
              <a:cs typeface="Trebuchet MS"/>
            </a:endParaRPr>
          </a:p>
          <a:p>
            <a:pPr marL="847062" marR="418643" indent="-249775">
              <a:lnSpc>
                <a:spcPct val="117700"/>
              </a:lnSpc>
              <a:spcBef>
                <a:spcPts val="603"/>
              </a:spcBef>
              <a:tabLst>
                <a:tab pos="848147" algn="l"/>
              </a:tabLst>
            </a:pPr>
            <a:r>
              <a:rPr sz="1368" spc="-509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368" spc="-509" dirty="0">
                <a:solidFill>
                  <a:srgbClr val="CCCC00"/>
                </a:solidFill>
                <a:latin typeface="Times New Roman"/>
                <a:cs typeface="Times New Roman"/>
              </a:rPr>
              <a:t>		</a:t>
            </a:r>
            <a:r>
              <a:rPr sz="1967" spc="-73" dirty="0">
                <a:latin typeface="Trebuchet MS"/>
                <a:cs typeface="Trebuchet MS"/>
              </a:rPr>
              <a:t>Perubahan </a:t>
            </a:r>
            <a:r>
              <a:rPr sz="1967" spc="-68" dirty="0">
                <a:latin typeface="Trebuchet MS"/>
                <a:cs typeface="Trebuchet MS"/>
              </a:rPr>
              <a:t>dan penambahan </a:t>
            </a:r>
            <a:r>
              <a:rPr sz="1967" spc="-94" dirty="0">
                <a:latin typeface="Trebuchet MS"/>
                <a:cs typeface="Trebuchet MS"/>
              </a:rPr>
              <a:t>data </a:t>
            </a:r>
            <a:r>
              <a:rPr sz="1967" spc="-86" dirty="0">
                <a:latin typeface="Trebuchet MS"/>
                <a:cs typeface="Trebuchet MS"/>
              </a:rPr>
              <a:t>dilakukan</a:t>
            </a:r>
            <a:r>
              <a:rPr sz="1967" spc="-445" dirty="0">
                <a:latin typeface="Trebuchet MS"/>
                <a:cs typeface="Trebuchet MS"/>
              </a:rPr>
              <a:t> </a:t>
            </a:r>
            <a:r>
              <a:rPr sz="1967" spc="-86" dirty="0">
                <a:latin typeface="Trebuchet MS"/>
                <a:cs typeface="Trebuchet MS"/>
              </a:rPr>
              <a:t>terhadap  </a:t>
            </a:r>
            <a:r>
              <a:rPr sz="1967" spc="-97" dirty="0">
                <a:latin typeface="Trebuchet MS"/>
                <a:cs typeface="Trebuchet MS"/>
              </a:rPr>
              <a:t>database.</a:t>
            </a:r>
            <a:endParaRPr sz="1967" dirty="0">
              <a:latin typeface="Trebuchet MS"/>
              <a:cs typeface="Trebuchet MS"/>
            </a:endParaRPr>
          </a:p>
          <a:p>
            <a:pPr marL="847062" marR="73303" indent="-249775">
              <a:lnSpc>
                <a:spcPct val="121300"/>
              </a:lnSpc>
              <a:spcBef>
                <a:spcPts val="432"/>
              </a:spcBef>
              <a:tabLst>
                <a:tab pos="848147" algn="l"/>
              </a:tabLst>
            </a:pPr>
            <a:r>
              <a:rPr sz="1368" spc="-509" dirty="0">
                <a:solidFill>
                  <a:srgbClr val="CCCC00"/>
                </a:solidFill>
                <a:latin typeface="Wingdings"/>
                <a:cs typeface="Wingdings"/>
              </a:rPr>
              <a:t></a:t>
            </a:r>
            <a:r>
              <a:rPr sz="1368" spc="-509" dirty="0">
                <a:solidFill>
                  <a:srgbClr val="CCCC00"/>
                </a:solidFill>
                <a:latin typeface="Times New Roman"/>
                <a:cs typeface="Times New Roman"/>
              </a:rPr>
              <a:t>		</a:t>
            </a:r>
            <a:r>
              <a:rPr sz="1967" spc="-68" dirty="0">
                <a:latin typeface="Trebuchet MS"/>
                <a:cs typeface="Trebuchet MS"/>
              </a:rPr>
              <a:t>Isinya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77" dirty="0">
                <a:latin typeface="Trebuchet MS"/>
                <a:cs typeface="Trebuchet MS"/>
              </a:rPr>
              <a:t>semakin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103" dirty="0">
                <a:latin typeface="Trebuchet MS"/>
                <a:cs typeface="Trebuchet MS"/>
              </a:rPr>
              <a:t>lengkap,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86" dirty="0">
                <a:latin typeface="Trebuchet MS"/>
                <a:cs typeface="Trebuchet MS"/>
              </a:rPr>
              <a:t>karena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64" dirty="0">
                <a:latin typeface="Trebuchet MS"/>
                <a:cs typeface="Trebuchet MS"/>
              </a:rPr>
              <a:t>semua</a:t>
            </a:r>
            <a:r>
              <a:rPr sz="1967" spc="-154" dirty="0">
                <a:latin typeface="Trebuchet MS"/>
                <a:cs typeface="Trebuchet MS"/>
              </a:rPr>
              <a:t> </a:t>
            </a:r>
            <a:r>
              <a:rPr sz="1967" spc="-86" dirty="0">
                <a:latin typeface="Trebuchet MS"/>
                <a:cs typeface="Trebuchet MS"/>
              </a:rPr>
              <a:t>isi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73" dirty="0">
                <a:latin typeface="Trebuchet MS"/>
                <a:cs typeface="Trebuchet MS"/>
              </a:rPr>
              <a:t>disimpan</a:t>
            </a:r>
            <a:r>
              <a:rPr sz="1967" spc="-150" dirty="0">
                <a:latin typeface="Trebuchet MS"/>
                <a:cs typeface="Trebuchet MS"/>
              </a:rPr>
              <a:t> </a:t>
            </a:r>
            <a:r>
              <a:rPr sz="1967" spc="-90" dirty="0">
                <a:latin typeface="Trebuchet MS"/>
                <a:cs typeface="Trebuchet MS"/>
              </a:rPr>
              <a:t>dalam  </a:t>
            </a:r>
            <a:r>
              <a:rPr sz="1967" spc="-77" dirty="0">
                <a:latin typeface="Trebuchet MS"/>
                <a:cs typeface="Trebuchet MS"/>
              </a:rPr>
              <a:t>sistem </a:t>
            </a:r>
            <a:r>
              <a:rPr sz="1967" spc="-94" dirty="0">
                <a:latin typeface="Trebuchet MS"/>
                <a:cs typeface="Trebuchet MS"/>
              </a:rPr>
              <a:t>manajemen </a:t>
            </a:r>
            <a:r>
              <a:rPr sz="1967" spc="-81" dirty="0">
                <a:latin typeface="Trebuchet MS"/>
                <a:cs typeface="Trebuchet MS"/>
              </a:rPr>
              <a:t>database </a:t>
            </a:r>
            <a:r>
              <a:rPr sz="1967" spc="-73" dirty="0">
                <a:latin typeface="Trebuchet MS"/>
                <a:cs typeface="Trebuchet MS"/>
              </a:rPr>
              <a:t>yang</a:t>
            </a:r>
            <a:r>
              <a:rPr sz="1967" spc="-350" dirty="0">
                <a:latin typeface="Trebuchet MS"/>
                <a:cs typeface="Trebuchet MS"/>
              </a:rPr>
              <a:t> </a:t>
            </a:r>
            <a:r>
              <a:rPr sz="1967" spc="-90" dirty="0">
                <a:latin typeface="Trebuchet MS"/>
                <a:cs typeface="Trebuchet MS"/>
              </a:rPr>
              <a:t>rapi</a:t>
            </a:r>
            <a:endParaRPr sz="1967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1760</TotalTime>
  <Words>1549</Words>
  <Application>Microsoft Office PowerPoint</Application>
  <PresentationFormat>On-screen Show (4:3)</PresentationFormat>
  <Paragraphs>266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AoyagiKouzanFontT</vt:lpstr>
      <vt:lpstr>Arial</vt:lpstr>
      <vt:lpstr>Calibri</vt:lpstr>
      <vt:lpstr>Carlito</vt:lpstr>
      <vt:lpstr>Courier New</vt:lpstr>
      <vt:lpstr>Tekton Pro Ext</vt:lpstr>
      <vt:lpstr>Times New Roman</vt:lpstr>
      <vt:lpstr>Trebuchet MS</vt:lpstr>
      <vt:lpstr>Wingdings</vt:lpstr>
      <vt:lpstr>Wingdings 3</vt:lpstr>
      <vt:lpstr>Facet</vt:lpstr>
      <vt:lpstr>The Concept of Web</vt:lpstr>
      <vt:lpstr>OUTLINE</vt:lpstr>
      <vt:lpstr>The concept of WEB</vt:lpstr>
      <vt:lpstr>The concept of web</vt:lpstr>
      <vt:lpstr>Client dan Server</vt:lpstr>
      <vt:lpstr>Skema Aplikasi WEB</vt:lpstr>
      <vt:lpstr>Explanation:</vt:lpstr>
      <vt:lpstr>Jenis Situs Web</vt:lpstr>
      <vt:lpstr>Jenis Situs Web</vt:lpstr>
      <vt:lpstr>Static Website</vt:lpstr>
      <vt:lpstr>Dynamic Website</vt:lpstr>
      <vt:lpstr>Server Side Scripting</vt:lpstr>
      <vt:lpstr>Web Server</vt:lpstr>
      <vt:lpstr>Server Side Scripting -­‐ PHP</vt:lpstr>
      <vt:lpstr>Server Side Scripting -­‐ PHP</vt:lpstr>
      <vt:lpstr>Ciri-­‐ciri PHP</vt:lpstr>
      <vt:lpstr>Installation and Configuration</vt:lpstr>
      <vt:lpstr>Prepare</vt:lpstr>
      <vt:lpstr>PowerPoint Presentation</vt:lpstr>
      <vt:lpstr>Instalasi XAMPP</vt:lpstr>
      <vt:lpstr>Konﬁgurasi Web Server</vt:lpstr>
      <vt:lpstr>Konﬁgurasi Web Server</vt:lpstr>
      <vt:lpstr>PHP Intro</vt:lpstr>
      <vt:lpstr>Editor PHP</vt:lpstr>
      <vt:lpstr>PowerPoint Presentation</vt:lpstr>
      <vt:lpstr>Penulisan PHP</vt:lpstr>
      <vt:lpstr>Penulisan PHP</vt:lpstr>
      <vt:lpstr>Komentar</vt:lpstr>
      <vt:lpstr>Escape Characters</vt:lpstr>
      <vt:lpstr>Escape Characters</vt:lpstr>
      <vt:lpstr>Referensi</vt:lpstr>
      <vt:lpstr>THANK YOU…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Universitas Muhammadiyah Surakarta</dc:title>
  <dc:creator>W8</dc:creator>
  <cp:lastModifiedBy>MARYAMFA</cp:lastModifiedBy>
  <cp:revision>208</cp:revision>
  <dcterms:created xsi:type="dcterms:W3CDTF">2015-08-31T08:36:42Z</dcterms:created>
  <dcterms:modified xsi:type="dcterms:W3CDTF">2020-09-14T09:15:25Z</dcterms:modified>
</cp:coreProperties>
</file>