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7" r:id="rId2"/>
    <p:sldId id="259" r:id="rId3"/>
    <p:sldId id="264" r:id="rId4"/>
    <p:sldId id="32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 autoAdjust="0"/>
    <p:restoredTop sz="96318" autoAdjust="0"/>
  </p:normalViewPr>
  <p:slideViewPr>
    <p:cSldViewPr snapToGrid="0">
      <p:cViewPr varScale="1">
        <p:scale>
          <a:sx n="105" d="100"/>
          <a:sy n="105" d="100"/>
        </p:scale>
        <p:origin x="1002" y="114"/>
      </p:cViewPr>
      <p:guideLst/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8A5C-4112-43EB-A2FF-1AA2C015EB3F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F7C49-7D01-443B-8702-3950AAAC7A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3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C920-7574-038D-65B5-0D84080EC3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753" y="210590"/>
            <a:ext cx="11992494" cy="691472"/>
          </a:xfrm>
        </p:spPr>
        <p:txBody>
          <a:bodyPr anchor="t">
            <a:noAutofit/>
          </a:bodyPr>
          <a:lstStyle>
            <a:lvl1pPr algn="l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AD18-8E2B-8D59-F946-745265ABC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3" y="2671155"/>
            <a:ext cx="11992494" cy="397625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913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F37A-6884-46E5-F0F5-A2DA073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DC9F9-2FB3-5A80-1B7E-859F379C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78DD-48FF-5076-0118-83D4B85C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2851-175A-AE76-38FB-487139A4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9A55-7144-4CD2-9CB6-BAAA4750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9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61E15-6374-A140-FAAB-4898834CC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456E-6FF4-D99D-CEEE-8D02155D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9482-4F59-24A5-C4B9-85ECB3A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EB4B-3085-0C4C-A83D-49510C0B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4E32-18AE-4453-D9E5-6663CFE7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7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7CF9-1C7C-8BD7-F3A8-9A394EF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98871"/>
            <a:ext cx="10876293" cy="649028"/>
          </a:xfrm>
        </p:spPr>
        <p:txBody>
          <a:bodyPr anchor="t"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3A43-1E88-20D2-3D0F-5D4C2219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1064029"/>
            <a:ext cx="11953702" cy="5112934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+mj-lt"/>
              <a:buAutoNum type="arabicPeriod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+mj-lt"/>
              <a:buAutoNum type="arabicPeriod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+mj-lt"/>
              <a:buAutoNum type="arabicPeriod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+mj-lt"/>
              <a:buAutoNum type="arabicPeriod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3B17-1C37-A97D-7781-5D6FB22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8980" y="6444476"/>
            <a:ext cx="2316481" cy="276999"/>
          </a:xfrm>
          <a:solidFill>
            <a:srgbClr val="C00000"/>
          </a:solidFill>
          <a:ln>
            <a:noFill/>
          </a:ln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18 December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20B3-64EB-7031-ED5B-6D2CE8A0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3127" y="6444476"/>
            <a:ext cx="4466705" cy="276999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Python for Beginners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1C61-2901-5097-F987-93EAC65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334" y="6444476"/>
            <a:ext cx="1357745" cy="276999"/>
          </a:xfrm>
          <a:solidFill>
            <a:srgbClr val="C00000"/>
          </a:solidFill>
          <a:ln>
            <a:noFill/>
          </a:ln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A0AC61-4BB3-439E-AE96-E8BF1F83C177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A94E6-30BC-DCB4-9E8E-21A99662C030}"/>
              </a:ext>
            </a:extLst>
          </p:cNvPr>
          <p:cNvSpPr txBox="1"/>
          <p:nvPr userDrawn="1"/>
        </p:nvSpPr>
        <p:spPr>
          <a:xfrm>
            <a:off x="116378" y="6449902"/>
            <a:ext cx="3657600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Naufal Hanan Lutfianto (Telkom University)</a:t>
            </a:r>
            <a:endParaRPr lang="en-ID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047B-2564-B63B-51C0-0AA3F3CA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2DF1-3F38-1BC8-2D8A-34D9E963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EBB8-BCCE-0279-B515-3706446C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2955-191A-9277-5676-B4D0755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0040-2EDC-DCBA-13BB-313F626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64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58BF-870C-E515-02B2-9BABBC5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ADF8-13D0-0345-B4BD-10F64F8B4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5C68-954D-E1E8-76BD-93427E2B5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F513-2F89-1D6B-7213-502C6EE2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4C919-F674-713E-D4E4-080FB13D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5CFF-D463-3A06-A0E4-4823D77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784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738C-6AAD-D0C3-BE1D-0491944A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A325-BB4B-2B61-B1EE-EB663303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3B3B-1850-2517-D112-D489BC57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1BE1C-6ACF-F373-F82A-945DD815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D1FCF-18A6-8ABD-2CC4-09F223407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5F5BA-51F2-892D-8A83-D48F2E00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F8CBD-174C-9B6C-D999-AC3E04C7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2546F-AA3B-F4D2-C7C8-348D6E56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08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421-4767-26E9-E6FD-25BB2FE9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F32D8-6B38-79D9-AB6A-8FA27D21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588C1-487F-49E2-A6D9-F3B3813F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8E05A-525D-3AA7-1DFE-BC7DD10B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70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44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3262-A4FE-67CA-02A7-F42F86D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88B6-6A2A-A02C-D0AC-7DFB8C3C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1192-A136-29A7-1012-569976A6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03841-7CC0-EEB0-BECA-D170FEC8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9801-811B-4483-115E-145854E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743F-B574-EDC7-CF41-8FC7DFA0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73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9348-27DC-B0D4-484C-28CA4B05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0D757-162D-6E44-27BD-7FAF8E905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DFFB-E7CD-BED9-57F1-01DBCBF9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8770-6125-E459-C01C-6330CDEE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7C158-9446-4857-D652-AEF575D2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FGD Beyond 5.5G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2E73-210A-1B46-CF44-3B21B0DC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EFA28-9DA1-52A6-5280-3B6472D0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A8AA1-54BC-C107-97AB-AED35859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FDBD-EC57-2EEC-FD9E-F4F7A0B91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 September 2023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E526-9EE1-C26A-F583-BE682B0D5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FGD Beyond 5.5G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9EF7-8A2A-0975-7AB2-51CC26F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AC61-4BB3-439E-AE96-E8BF1F83C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9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anlu/basicPython/blob/master/programmingWithPythonQuestion.ipyn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nanlu/basicPython/tree/master" TargetMode="External"/><Relationship Id="rId5" Type="http://schemas.openxmlformats.org/officeDocument/2006/relationships/hyperlink" Target="https://matplotlib.org/stable/users/explain/quick_start.html" TargetMode="External"/><Relationship Id="rId4" Type="http://schemas.openxmlformats.org/officeDocument/2006/relationships/hyperlink" Target="https://numpy.org/devdo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9B6BD-8090-439E-A623-111A4C814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" y="135945"/>
            <a:ext cx="12092247" cy="691472"/>
          </a:xfrm>
        </p:spPr>
        <p:txBody>
          <a:bodyPr>
            <a:noAutofit/>
          </a:bodyPr>
          <a:lstStyle/>
          <a:p>
            <a:r>
              <a:rPr lang="en-ID" sz="4300" dirty="0"/>
              <a:t>Programming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962C2B-4072-C8C3-9491-3A97559A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26" y="2671155"/>
            <a:ext cx="11990063" cy="3976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Naufal Hanan Lutfianto</a:t>
            </a:r>
            <a:r>
              <a:rPr lang="en-US" sz="1800" baseline="30000" dirty="0"/>
              <a:t>1 </a:t>
            </a:r>
          </a:p>
          <a:p>
            <a:pPr marL="90488" indent="-90488">
              <a:lnSpc>
                <a:spcPct val="100000"/>
              </a:lnSpc>
            </a:pPr>
            <a:r>
              <a:rPr lang="en-US" sz="1800" baseline="30000" dirty="0"/>
              <a:t>1</a:t>
            </a:r>
            <a:r>
              <a:rPr lang="en-US" sz="1800" dirty="0"/>
              <a:t>Telecomunication Engineering School of Electrical Engineering</a:t>
            </a:r>
          </a:p>
          <a:p>
            <a:pPr marL="90488" indent="-90488">
              <a:lnSpc>
                <a:spcPct val="100000"/>
              </a:lnSpc>
            </a:pPr>
            <a:endParaRPr lang="en-US" sz="1800" dirty="0"/>
          </a:p>
          <a:p>
            <a:pPr marL="90488" indent="-90488">
              <a:lnSpc>
                <a:spcPct val="100000"/>
              </a:lnSpc>
            </a:pPr>
            <a:r>
              <a:rPr lang="en-US" sz="1800" dirty="0"/>
              <a:t>Hp: 085786603992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E-mail: naufalhananl@telkomuniversity.ac.id</a:t>
            </a:r>
          </a:p>
          <a:p>
            <a:endParaRPr lang="en-US" sz="1800" dirty="0"/>
          </a:p>
          <a:p>
            <a:r>
              <a:rPr lang="en-US" sz="1800" dirty="0"/>
              <a:t>Presented at Thesis Writing Bootcamp (TWB-Camp) </a:t>
            </a:r>
            <a:r>
              <a:rPr lang="en-ID" sz="1800" dirty="0"/>
              <a:t>Thursday, 19 December 2024</a:t>
            </a:r>
          </a:p>
          <a:p>
            <a:endParaRPr lang="en-ID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F601B5-4102-2AA1-F511-637DBFB8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1053063"/>
            <a:ext cx="3785216" cy="15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DB94EEC-16EC-9D71-069E-FDEA3B7D6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t="22564" r="22222" b="21923"/>
          <a:stretch/>
        </p:blipFill>
        <p:spPr bwMode="auto">
          <a:xfrm>
            <a:off x="3061524" y="963371"/>
            <a:ext cx="1608992" cy="1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9AA293-E92A-AEC4-6842-7E5ED554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3"/>
          <a:stretch/>
        </p:blipFill>
        <p:spPr bwMode="auto">
          <a:xfrm>
            <a:off x="800902" y="996829"/>
            <a:ext cx="1471246" cy="1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8DDF98B-430D-1D3D-86D0-1199C493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84" y="1079852"/>
            <a:ext cx="1421891" cy="14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6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6D421-3F99-FAD5-0776-4B9D473E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CC6C-FA13-4E42-5380-B732CEE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(2/10)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E8A6-58B8-1F24-AD9D-CF03C46B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 </a:t>
            </a:r>
            <a:r>
              <a:rPr lang="en-US" b="1" i="0" dirty="0">
                <a:effectLst/>
              </a:rPr>
              <a:t>list</a:t>
            </a:r>
            <a:r>
              <a:rPr lang="en-US" i="0" dirty="0">
                <a:effectLst/>
              </a:rPr>
              <a:t> can be composed of many items or elements with any type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Lists are constructed using square brackets [ ] wherein you can include a list of items separated by commas.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anatomy of list.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C39F-3A93-3EC5-E955-39595797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DF41-793A-1D14-6431-E0F0FD7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D9C2-B4D4-9010-467A-794FD0C1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10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39900-BE79-DF10-30C6-D9F5007E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58" y="3356660"/>
            <a:ext cx="6397126" cy="51395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757E3998-F596-B02C-044F-2B85B4991E75}"/>
              </a:ext>
            </a:extLst>
          </p:cNvPr>
          <p:cNvSpPr/>
          <p:nvPr/>
        </p:nvSpPr>
        <p:spPr>
          <a:xfrm rot="5400000">
            <a:off x="4500720" y="3047242"/>
            <a:ext cx="235319" cy="4706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F24E20-8BE6-0ECB-C1B5-678AE6562DDB}"/>
              </a:ext>
            </a:extLst>
          </p:cNvPr>
          <p:cNvSpPr/>
          <p:nvPr/>
        </p:nvSpPr>
        <p:spPr>
          <a:xfrm rot="5400000">
            <a:off x="5364820" y="3065178"/>
            <a:ext cx="235319" cy="4706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4EAB400-DD52-A1BF-D55C-E547411C805C}"/>
              </a:ext>
            </a:extLst>
          </p:cNvPr>
          <p:cNvSpPr/>
          <p:nvPr/>
        </p:nvSpPr>
        <p:spPr>
          <a:xfrm rot="5400000">
            <a:off x="6328788" y="3068561"/>
            <a:ext cx="235319" cy="4706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FCA1862-6024-6084-66DA-0949D095B36F}"/>
              </a:ext>
            </a:extLst>
          </p:cNvPr>
          <p:cNvSpPr/>
          <p:nvPr/>
        </p:nvSpPr>
        <p:spPr>
          <a:xfrm rot="5400000">
            <a:off x="7316310" y="3050274"/>
            <a:ext cx="235319" cy="4706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652FFE0-E20B-FE67-CDA2-A45163A5FE17}"/>
              </a:ext>
            </a:extLst>
          </p:cNvPr>
          <p:cNvSpPr/>
          <p:nvPr/>
        </p:nvSpPr>
        <p:spPr>
          <a:xfrm rot="5400000">
            <a:off x="8350231" y="3065177"/>
            <a:ext cx="235319" cy="4706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294A3C3-834F-7F79-16D9-E5DD198E63D5}"/>
              </a:ext>
            </a:extLst>
          </p:cNvPr>
          <p:cNvSpPr/>
          <p:nvPr/>
        </p:nvSpPr>
        <p:spPr>
          <a:xfrm rot="16200000">
            <a:off x="6415025" y="1913805"/>
            <a:ext cx="235319" cy="40796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AE8701-6A57-AE47-C258-6FB1709B7F67}"/>
              </a:ext>
            </a:extLst>
          </p:cNvPr>
          <p:cNvCxnSpPr/>
          <p:nvPr/>
        </p:nvCxnSpPr>
        <p:spPr>
          <a:xfrm flipH="1">
            <a:off x="2287135" y="3596054"/>
            <a:ext cx="5451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8228C-6321-7CE3-A633-A9713E61C275}"/>
              </a:ext>
            </a:extLst>
          </p:cNvPr>
          <p:cNvCxnSpPr/>
          <p:nvPr/>
        </p:nvCxnSpPr>
        <p:spPr>
          <a:xfrm>
            <a:off x="4229099" y="3750360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706083-D9E0-7780-6853-85B73211B6B4}"/>
              </a:ext>
            </a:extLst>
          </p:cNvPr>
          <p:cNvCxnSpPr/>
          <p:nvPr/>
        </p:nvCxnSpPr>
        <p:spPr>
          <a:xfrm>
            <a:off x="9041422" y="3750360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C4D431-CABA-C35E-BBE8-887D7E4712EC}"/>
              </a:ext>
            </a:extLst>
          </p:cNvPr>
          <p:cNvSpPr txBox="1"/>
          <p:nvPr/>
        </p:nvSpPr>
        <p:spPr>
          <a:xfrm>
            <a:off x="1248271" y="3418158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3BB83-575E-9AD0-E838-20F3935DD360}"/>
              </a:ext>
            </a:extLst>
          </p:cNvPr>
          <p:cNvSpPr txBox="1"/>
          <p:nvPr/>
        </p:nvSpPr>
        <p:spPr>
          <a:xfrm>
            <a:off x="3868893" y="288435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2C8EF-FC53-8722-690A-4466A54F7A4C}"/>
              </a:ext>
            </a:extLst>
          </p:cNvPr>
          <p:cNvSpPr txBox="1"/>
          <p:nvPr/>
        </p:nvSpPr>
        <p:spPr>
          <a:xfrm>
            <a:off x="4473341" y="28799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81D3E-A774-E498-9022-483F579D32CD}"/>
              </a:ext>
            </a:extLst>
          </p:cNvPr>
          <p:cNvSpPr txBox="1"/>
          <p:nvPr/>
        </p:nvSpPr>
        <p:spPr>
          <a:xfrm>
            <a:off x="5330621" y="28685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67974-1604-60C6-25EA-73DC0B5F5D18}"/>
              </a:ext>
            </a:extLst>
          </p:cNvPr>
          <p:cNvSpPr txBox="1"/>
          <p:nvPr/>
        </p:nvSpPr>
        <p:spPr>
          <a:xfrm>
            <a:off x="6297207" y="28685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3FABE-A7FD-BC90-4206-3DFDB4790C2C}"/>
              </a:ext>
            </a:extLst>
          </p:cNvPr>
          <p:cNvSpPr txBox="1"/>
          <p:nvPr/>
        </p:nvSpPr>
        <p:spPr>
          <a:xfrm>
            <a:off x="7291694" y="28945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943A1-002E-BC30-D190-E3EB6A236C22}"/>
              </a:ext>
            </a:extLst>
          </p:cNvPr>
          <p:cNvSpPr txBox="1"/>
          <p:nvPr/>
        </p:nvSpPr>
        <p:spPr>
          <a:xfrm>
            <a:off x="8307814" y="29042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6D1D93-46F2-F299-9AA4-A7318512BBCA}"/>
              </a:ext>
            </a:extLst>
          </p:cNvPr>
          <p:cNvSpPr txBox="1"/>
          <p:nvPr/>
        </p:nvSpPr>
        <p:spPr>
          <a:xfrm>
            <a:off x="6030821" y="406685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items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C590B-4589-15DB-516A-929AA7F41F8B}"/>
              </a:ext>
            </a:extLst>
          </p:cNvPr>
          <p:cNvSpPr txBox="1"/>
          <p:nvPr/>
        </p:nvSpPr>
        <p:spPr>
          <a:xfrm>
            <a:off x="3361580" y="4381303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Opening bracket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9F586-F18E-FEF8-CB18-A75BAB39C4B7}"/>
              </a:ext>
            </a:extLst>
          </p:cNvPr>
          <p:cNvSpPr txBox="1"/>
          <p:nvPr/>
        </p:nvSpPr>
        <p:spPr>
          <a:xfrm>
            <a:off x="8242966" y="4369657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Closing bracket</a:t>
            </a:r>
          </a:p>
        </p:txBody>
      </p:sp>
    </p:spTree>
    <p:extLst>
      <p:ext uri="{BB962C8B-B14F-4D97-AF65-F5344CB8AC3E}">
        <p14:creationId xmlns:p14="http://schemas.microsoft.com/office/powerpoint/2010/main" val="16453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832E9-9217-CDF7-80FC-3642DFD2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35A-A1C2-87A9-C48D-573BF727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(3/10)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94B7-BDDB-D17D-AB17-0239738F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The list can be manipulated as follows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addition / insertion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deletion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extension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4C08-7827-067B-0418-7446CE9A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2A09-A7C8-F08C-4F5B-A1681A1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9EBF-BC46-CB66-F76C-CFEA1C16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11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5B18A-B700-1FC7-6F58-9B2C34C4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224" y="847899"/>
            <a:ext cx="2736167" cy="11888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2ADCC05-ED3B-5FFC-9B05-4041E250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153" y="2252907"/>
            <a:ext cx="2895238" cy="1485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01DDF7-FF5E-6CD2-CAF7-5B3356A5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97" y="847899"/>
            <a:ext cx="3714286" cy="25904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7DFA92D-D183-4358-4EA5-19FAF25C8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079" y="3815358"/>
            <a:ext cx="2600000" cy="25523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42C2470-8F04-48F9-AFD5-D1816A4E2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397" y="3738621"/>
            <a:ext cx="3200000" cy="2514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BB9457-52C0-185C-5B1F-92E2A6B83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640" y="3738621"/>
            <a:ext cx="2438095" cy="15809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52ECEF-B746-1652-9A5C-9B7E7FF65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148" y="3738621"/>
            <a:ext cx="224761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73F0-9E56-8F4B-E3E6-06723817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A385-2160-D50D-3AB6-43256023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(4/10)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6960-4C47-BA29-54CF-8D24F4E9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 </a:t>
            </a:r>
            <a:r>
              <a:rPr lang="en-US" b="1" i="0" dirty="0">
                <a:effectLst/>
              </a:rPr>
              <a:t>tuple</a:t>
            </a:r>
            <a:r>
              <a:rPr lang="en-US" i="0" dirty="0">
                <a:effectLst/>
              </a:rPr>
              <a:t> is a finite ordered list of values of possibly different types which is used to bundle related values together without having to create a specific type to hold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Tuple have characteristics</a:t>
            </a:r>
          </a:p>
          <a:p>
            <a:pPr marL="457200" lvl="1" indent="0">
              <a:buNone/>
            </a:pPr>
            <a:r>
              <a:rPr lang="en-US" i="0" dirty="0">
                <a:effectLst/>
              </a:rPr>
              <a:t>Ordered - They maintain the order of elements.</a:t>
            </a:r>
          </a:p>
          <a:p>
            <a:pPr marL="457200" lvl="1" indent="0">
              <a:buNone/>
            </a:pPr>
            <a:r>
              <a:rPr lang="en-US" i="0" dirty="0">
                <a:effectLst/>
              </a:rPr>
              <a:t>Immutable - They cannot be changed after creation.</a:t>
            </a:r>
          </a:p>
          <a:p>
            <a:pPr marL="457200" lvl="1" indent="0">
              <a:buNone/>
            </a:pPr>
            <a:r>
              <a:rPr lang="en-US" i="0" dirty="0">
                <a:effectLst/>
              </a:rPr>
              <a:t>Allow duplicates - They can contain duplicate values.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anatomy of tuple.</a:t>
            </a: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8BE9-5C20-33F7-1591-7EB038DF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6655-6872-A2CC-432F-F9EDD90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E8BA-7650-2675-CC67-E6F4C14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DD50B05-B2A8-9A7F-0822-BFF5B6BDF56C}"/>
              </a:ext>
            </a:extLst>
          </p:cNvPr>
          <p:cNvSpPr/>
          <p:nvPr/>
        </p:nvSpPr>
        <p:spPr>
          <a:xfrm rot="5400000">
            <a:off x="5628980" y="4151186"/>
            <a:ext cx="235319" cy="25717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813457-9FCD-CCF4-C26A-5D6E079FE5BB}"/>
              </a:ext>
            </a:extLst>
          </p:cNvPr>
          <p:cNvSpPr/>
          <p:nvPr/>
        </p:nvSpPr>
        <p:spPr>
          <a:xfrm rot="5400000">
            <a:off x="6339646" y="4130530"/>
            <a:ext cx="235319" cy="29848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3E18258-9B37-6AD3-E6F3-5DC86C672BA5}"/>
              </a:ext>
            </a:extLst>
          </p:cNvPr>
          <p:cNvSpPr/>
          <p:nvPr/>
        </p:nvSpPr>
        <p:spPr>
          <a:xfrm rot="5400000">
            <a:off x="7174726" y="4108237"/>
            <a:ext cx="235319" cy="3446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0C7B69F-6439-4BA5-5499-6A8BCC99154F}"/>
              </a:ext>
            </a:extLst>
          </p:cNvPr>
          <p:cNvSpPr/>
          <p:nvPr/>
        </p:nvSpPr>
        <p:spPr>
          <a:xfrm rot="5400000">
            <a:off x="8156597" y="4002372"/>
            <a:ext cx="235319" cy="50322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D17C2-6945-3E3E-61DE-C03D53E32B24}"/>
              </a:ext>
            </a:extLst>
          </p:cNvPr>
          <p:cNvCxnSpPr/>
          <p:nvPr/>
        </p:nvCxnSpPr>
        <p:spPr>
          <a:xfrm flipH="1">
            <a:off x="3442236" y="4559595"/>
            <a:ext cx="5451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980AC-17C7-3E41-72EA-0DE7A8F2BD6C}"/>
              </a:ext>
            </a:extLst>
          </p:cNvPr>
          <p:cNvCxnSpPr/>
          <p:nvPr/>
        </p:nvCxnSpPr>
        <p:spPr>
          <a:xfrm>
            <a:off x="5468814" y="4559595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EC7772-E991-011C-CE07-2A18C48EF6B2}"/>
              </a:ext>
            </a:extLst>
          </p:cNvPr>
          <p:cNvCxnSpPr/>
          <p:nvPr/>
        </p:nvCxnSpPr>
        <p:spPr>
          <a:xfrm>
            <a:off x="8737079" y="4757726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9ADD20-5F3F-9CEF-32E4-B66519F4D2A8}"/>
              </a:ext>
            </a:extLst>
          </p:cNvPr>
          <p:cNvSpPr txBox="1"/>
          <p:nvPr/>
        </p:nvSpPr>
        <p:spPr>
          <a:xfrm>
            <a:off x="2241247" y="4404299"/>
            <a:ext cx="1259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Tuple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230DE-5A2D-56CD-66C7-C07110A6F2D8}"/>
              </a:ext>
            </a:extLst>
          </p:cNvPr>
          <p:cNvSpPr txBox="1"/>
          <p:nvPr/>
        </p:nvSpPr>
        <p:spPr>
          <a:xfrm>
            <a:off x="4995880" y="3866604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18480-91BD-665A-F4C0-221E1CB87BB1}"/>
              </a:ext>
            </a:extLst>
          </p:cNvPr>
          <p:cNvSpPr txBox="1"/>
          <p:nvPr/>
        </p:nvSpPr>
        <p:spPr>
          <a:xfrm>
            <a:off x="5597399" y="38735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A8DC1-F671-1EF5-8197-3AA7221A35E9}"/>
              </a:ext>
            </a:extLst>
          </p:cNvPr>
          <p:cNvSpPr txBox="1"/>
          <p:nvPr/>
        </p:nvSpPr>
        <p:spPr>
          <a:xfrm>
            <a:off x="6296123" y="387676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9235E-8CFE-8E14-2C39-799E8D23C981}"/>
              </a:ext>
            </a:extLst>
          </p:cNvPr>
          <p:cNvSpPr txBox="1"/>
          <p:nvPr/>
        </p:nvSpPr>
        <p:spPr>
          <a:xfrm>
            <a:off x="7153465" y="38759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FF96D2-1A66-494D-9B40-7D21ECED21C2}"/>
              </a:ext>
            </a:extLst>
          </p:cNvPr>
          <p:cNvSpPr txBox="1"/>
          <p:nvPr/>
        </p:nvSpPr>
        <p:spPr>
          <a:xfrm>
            <a:off x="8110200" y="38735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79FE9-266D-DD1C-6F05-C333467EC77E}"/>
              </a:ext>
            </a:extLst>
          </p:cNvPr>
          <p:cNvSpPr txBox="1"/>
          <p:nvPr/>
        </p:nvSpPr>
        <p:spPr>
          <a:xfrm>
            <a:off x="4322827" y="5117887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Opening round bracket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C4C44-9F22-B603-AFC7-DAC49115B355}"/>
              </a:ext>
            </a:extLst>
          </p:cNvPr>
          <p:cNvSpPr txBox="1"/>
          <p:nvPr/>
        </p:nvSpPr>
        <p:spPr>
          <a:xfrm>
            <a:off x="7745906" y="534467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Closing round bracket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62CBB-D4DF-9324-4429-0E8E1C4C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59" y="4345857"/>
            <a:ext cx="490482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BBF8B-A991-83AC-E652-B4715724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82A1-F836-4D57-C4A7-C0949636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(5/10)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0574-DD74-EDCD-6B83-C898DAC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 tuple can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B7DE-CF29-B713-8F51-AA585A18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FB48-CE78-D443-3068-9D3813A7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ABDE-ACB5-C5A7-C9C0-F2EAC956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13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8386C-70BA-DE62-A40D-B6642028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8" y="3633197"/>
            <a:ext cx="4209524" cy="25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6507E2-7651-5D9E-004C-72EC9EC9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431"/>
          <a:stretch/>
        </p:blipFill>
        <p:spPr>
          <a:xfrm>
            <a:off x="4571459" y="1058730"/>
            <a:ext cx="6285714" cy="237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17CF1-AE4E-F680-FD36-2CF794C6E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53" y="3663928"/>
            <a:ext cx="6438095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3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06FE-A6EA-8ABA-1F1F-870F6035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F17D-5569-BAC4-0BE4-13BCB7A4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(6/10)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83BF-DFA0-E9DC-8984-3CE70BC3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 tuple can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F1ED-30A4-1BBF-432A-F79D2560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5628-2E77-EE29-98C7-C655D48E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58D3-8BAD-A191-0B37-FAE986A1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14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BC87B-0301-07E5-DB36-25D9001F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31" y="2801231"/>
            <a:ext cx="2657143" cy="1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853F7-0E94-A58D-6B86-870262D5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78" y="2891924"/>
            <a:ext cx="2723809" cy="145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F2F5F-DAAD-454F-0D38-D86787406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387" y="2801231"/>
            <a:ext cx="2200000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97CB8-11C7-4D46-C542-BBBE2EC8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B1CA-9993-DCDD-7FF8-67305AA4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(7/10)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57A7-ED80-4824-BDAC-D0C7CE0C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 A </a:t>
            </a:r>
            <a:r>
              <a:rPr lang="en-US" b="1" i="0" dirty="0">
                <a:effectLst/>
              </a:rPr>
              <a:t>set</a:t>
            </a:r>
            <a:r>
              <a:rPr lang="en-US" i="0" dirty="0">
                <a:effectLst/>
              </a:rPr>
              <a:t> is an unordered collection with no duplicate elements. Basic uses include membership testing and eliminating duplicate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anatomy of set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816C-27F6-0D5B-473C-0565D22B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E6D5-2649-AE14-1E7A-CD7DBDF3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32B5-99B0-6733-D852-D7383665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15</a:t>
            </a:fld>
            <a:endParaRPr lang="en-ID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2A887D-9787-73DE-D41F-816EAAEF1276}"/>
              </a:ext>
            </a:extLst>
          </p:cNvPr>
          <p:cNvSpPr/>
          <p:nvPr/>
        </p:nvSpPr>
        <p:spPr>
          <a:xfrm rot="5400000">
            <a:off x="4653034" y="3150147"/>
            <a:ext cx="235319" cy="25717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2CCD79E-A175-E6C5-1EDA-AB39355A9F76}"/>
              </a:ext>
            </a:extLst>
          </p:cNvPr>
          <p:cNvSpPr/>
          <p:nvPr/>
        </p:nvSpPr>
        <p:spPr>
          <a:xfrm rot="5400000">
            <a:off x="5363700" y="3129491"/>
            <a:ext cx="235319" cy="29848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5F3A800-6801-6186-0BAB-E397CF3B99DF}"/>
              </a:ext>
            </a:extLst>
          </p:cNvPr>
          <p:cNvSpPr/>
          <p:nvPr/>
        </p:nvSpPr>
        <p:spPr>
          <a:xfrm rot="5400000">
            <a:off x="6198780" y="3107198"/>
            <a:ext cx="235319" cy="3446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E3182-09FB-2072-0B4C-DE51053EC498}"/>
              </a:ext>
            </a:extLst>
          </p:cNvPr>
          <p:cNvSpPr/>
          <p:nvPr/>
        </p:nvSpPr>
        <p:spPr>
          <a:xfrm rot="5400000">
            <a:off x="7180651" y="3001333"/>
            <a:ext cx="235319" cy="50322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CCB7D7-8AEA-2C66-AAFA-0021BB973E67}"/>
              </a:ext>
            </a:extLst>
          </p:cNvPr>
          <p:cNvCxnSpPr/>
          <p:nvPr/>
        </p:nvCxnSpPr>
        <p:spPr>
          <a:xfrm flipH="1">
            <a:off x="2730059" y="3558556"/>
            <a:ext cx="5451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37A2D-A9B6-C6C9-78D8-EBE5AE96869C}"/>
              </a:ext>
            </a:extLst>
          </p:cNvPr>
          <p:cNvCxnSpPr/>
          <p:nvPr/>
        </p:nvCxnSpPr>
        <p:spPr>
          <a:xfrm>
            <a:off x="4363137" y="3558556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B9848-2E04-C105-D672-789E6FC73D93}"/>
              </a:ext>
            </a:extLst>
          </p:cNvPr>
          <p:cNvCxnSpPr/>
          <p:nvPr/>
        </p:nvCxnSpPr>
        <p:spPr>
          <a:xfrm>
            <a:off x="7761133" y="3756687"/>
            <a:ext cx="0" cy="64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A03908-2571-B316-9518-6C5EC7D3EC3C}"/>
              </a:ext>
            </a:extLst>
          </p:cNvPr>
          <p:cNvSpPr txBox="1"/>
          <p:nvPr/>
        </p:nvSpPr>
        <p:spPr>
          <a:xfrm>
            <a:off x="1636951" y="340518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90176-6DF5-7BDA-D808-D483C53DE21E}"/>
              </a:ext>
            </a:extLst>
          </p:cNvPr>
          <p:cNvSpPr txBox="1"/>
          <p:nvPr/>
        </p:nvSpPr>
        <p:spPr>
          <a:xfrm>
            <a:off x="4019934" y="286556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9F68C-40A6-23D9-81CE-44444927CE68}"/>
              </a:ext>
            </a:extLst>
          </p:cNvPr>
          <p:cNvSpPr txBox="1"/>
          <p:nvPr/>
        </p:nvSpPr>
        <p:spPr>
          <a:xfrm>
            <a:off x="4621453" y="28725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ACAEEA-B314-6B49-F22C-35D054132C5E}"/>
              </a:ext>
            </a:extLst>
          </p:cNvPr>
          <p:cNvSpPr txBox="1"/>
          <p:nvPr/>
        </p:nvSpPr>
        <p:spPr>
          <a:xfrm>
            <a:off x="5320177" y="28757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61391-1C16-A83B-C403-369A6099F861}"/>
              </a:ext>
            </a:extLst>
          </p:cNvPr>
          <p:cNvSpPr txBox="1"/>
          <p:nvPr/>
        </p:nvSpPr>
        <p:spPr>
          <a:xfrm>
            <a:off x="6177519" y="287489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557B4D-DA3F-4FFB-FC5C-31F2102A54BE}"/>
              </a:ext>
            </a:extLst>
          </p:cNvPr>
          <p:cNvSpPr txBox="1"/>
          <p:nvPr/>
        </p:nvSpPr>
        <p:spPr>
          <a:xfrm>
            <a:off x="7134254" y="28725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87F64C-E852-F004-20CF-B428DE5F930D}"/>
              </a:ext>
            </a:extLst>
          </p:cNvPr>
          <p:cNvSpPr txBox="1"/>
          <p:nvPr/>
        </p:nvSpPr>
        <p:spPr>
          <a:xfrm>
            <a:off x="3346881" y="4116848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Opening curly bracket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241BF-2229-C8D8-EB22-6E737607B571}"/>
              </a:ext>
            </a:extLst>
          </p:cNvPr>
          <p:cNvSpPr txBox="1"/>
          <p:nvPr/>
        </p:nvSpPr>
        <p:spPr>
          <a:xfrm>
            <a:off x="6769960" y="434363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Closing curly bracket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5F256-8809-13D0-A8EC-85ED5542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74" y="3429000"/>
            <a:ext cx="4590853" cy="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BA3B8-D5DF-26FC-5763-418E0588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5905-423E-D64B-CA0A-A8D72221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(8/10)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F06A-74EC-B97F-DBD6-B0DCECD4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 set can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9DDA-0CEC-26FD-E3E9-1D7220B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FA31-2E47-7681-3415-2A3AAFB4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1C37-7301-1DBE-535A-04B323C1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16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6AD13-5015-D537-FBCA-86CF0D71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2" y="1916913"/>
            <a:ext cx="4390476" cy="13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D8139-98BD-6940-03B6-668B940A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79" y="1935449"/>
            <a:ext cx="6371429" cy="24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33EA3-1FF3-4BC8-882F-348847DFC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2" y="4018366"/>
            <a:ext cx="249523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BC95A-A84D-514F-6E0B-455C1045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3BAA-EBB9-7379-3EC6-F6483363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(9/10)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0B6F-3CF5-34B5-79A7-25D3BBF6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Unlike the list, the dictionary organize its item based on its association.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As a result, the index of each item becomes less relevant in this kind of data structure because users will likely concern the association of the data toward their keyword or label.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anatomy of dictionary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5DD-00EA-257E-A26E-EDD3F52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A6AF-ED00-2D66-7C9A-730332FC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30DC-8F52-0B0F-6CA8-FC966E6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9F80695C-CF5D-9892-4536-78A7A24C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0" y="3203302"/>
            <a:ext cx="6776959" cy="20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E3B62-43BD-434C-6063-F67F720F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E085-ED9C-1F82-B157-48A48C3C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(10/10)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F1D7-5148-6C34-E709-9AE6EC9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The list can be manipulated as follows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keys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A38C-D3FA-787F-6D9D-02E4F984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9B6-137E-983A-6E86-A878149A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446B-1D68-21EB-A50C-535213CD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CDB96-CC54-2EFD-3981-B4725502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78"/>
          <a:stretch/>
        </p:blipFill>
        <p:spPr>
          <a:xfrm>
            <a:off x="2980592" y="3973743"/>
            <a:ext cx="4538994" cy="2306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DA174-A75F-24D7-2746-23C1078E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73" y="1554309"/>
            <a:ext cx="3641113" cy="2151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6B4613-6FB6-7B16-9A3D-50004B0D5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54" y="3865110"/>
            <a:ext cx="4225304" cy="2301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57551C-BDCD-9213-EC16-D7BEE9729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154" y="1554308"/>
            <a:ext cx="4225304" cy="21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93CB-D0B3-2C07-DD29-E159A406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BCC0-CA7A-7205-51D5-A92AB38E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FBE-3F84-2315-BF8A-EB1FCA1D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Operators are symbols, such as +, –, =, &gt;, and &lt;, that perform certain mathematical or logical operation to manipulate data values and produce a result based on some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operator manipulates the data values called operands.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language supports a wide range of operators. They are </a:t>
            </a:r>
          </a:p>
          <a:p>
            <a:pPr marL="457200" lvl="1" indent="0">
              <a:buNone/>
            </a:pPr>
            <a:r>
              <a:rPr lang="en-US" dirty="0"/>
              <a:t>1. Arithmetic Operators</a:t>
            </a:r>
          </a:p>
          <a:p>
            <a:pPr marL="457200" lvl="1" indent="0">
              <a:buNone/>
            </a:pPr>
            <a:r>
              <a:rPr lang="en-US" dirty="0"/>
              <a:t>2. Assignment Operators</a:t>
            </a:r>
          </a:p>
          <a:p>
            <a:pPr marL="457200" lvl="1" indent="0">
              <a:buNone/>
            </a:pPr>
            <a:r>
              <a:rPr lang="en-US" dirty="0"/>
              <a:t>3. Comparison Operators</a:t>
            </a:r>
          </a:p>
          <a:p>
            <a:pPr marL="457200" lvl="1" indent="0">
              <a:buNone/>
            </a:pPr>
            <a:r>
              <a:rPr lang="en-US" dirty="0"/>
              <a:t>4. Logical Operators</a:t>
            </a:r>
          </a:p>
          <a:p>
            <a:pPr marL="457200" lvl="1" indent="0">
              <a:buNone/>
            </a:pPr>
            <a:r>
              <a:rPr lang="en-US" dirty="0"/>
              <a:t>5. Bitwise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C656-72F3-BBA9-0B49-2D197A4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3AF5-A172-E806-B989-8267DBE5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C54B-D3CA-7328-E05F-0E841557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37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86D-80E9-D146-4E4D-FB20F333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D225-9562-E053-38E6-A828DAF4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US" dirty="0"/>
              <a:t>What is python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Variable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Data Type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Data Structure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Operator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Conditional 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Looping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>
                <a:sym typeface="Wingdings" panose="05000000000000000000" pitchFamily="2" charset="2"/>
              </a:rPr>
              <a:t>Function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Introduction python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numpy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Introduction python pandas</a:t>
            </a:r>
            <a:endParaRPr lang="en-US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ID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Introduction python matplotlib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7727-377D-E4A7-DAD8-BB3511BC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3B9D-1F61-4DE4-499E-6E8B9F47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186F-621C-B834-42F2-6E05DE9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440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F4D0C-280E-4EE1-3773-F559D700C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F072-94F1-E153-D7E7-F504337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81B-54E9-6F53-800E-E9406152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Arithmetic</a:t>
            </a:r>
            <a:r>
              <a:rPr lang="en-US" dirty="0"/>
              <a:t> operators are used to execute arithmetic operations such as addition, sub traction, division, multiplication 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73D1-8C61-204B-E3E8-5E04B9B3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D421-8FED-3D34-4449-4BBF913B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E959-A3FE-0835-0DBC-E0D18F60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20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41652-E994-E6B9-30E0-95AABB67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2153422"/>
            <a:ext cx="7851847" cy="34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1AB-F8FA-B736-0804-9B9E25B5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021B-38B6-2AC4-DA72-5F15FBE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D2F1-962D-39EF-CAEE-4829CAC2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Assignment</a:t>
            </a:r>
            <a:r>
              <a:rPr lang="en-US" dirty="0"/>
              <a:t> operators are used for assigning the values generated after evaluating the right operand to the left operand.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Assignment operators are either simple assignment operator or compound assignment operators.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893D-AD39-4892-3E65-8E2B755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666C-5204-4221-9490-65CF21A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CE7F-EBBB-FD58-5A32-1E21B792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21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91B8C-A416-85A0-1310-5A9F8666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20" y="3984666"/>
            <a:ext cx="2652948" cy="11439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AFD43B-0933-3025-9778-0A6797DC5A14}"/>
              </a:ext>
            </a:extLst>
          </p:cNvPr>
          <p:cNvCxnSpPr>
            <a:cxnSpLocks/>
          </p:cNvCxnSpPr>
          <p:nvPr/>
        </p:nvCxnSpPr>
        <p:spPr>
          <a:xfrm flipV="1">
            <a:off x="3119850" y="3664457"/>
            <a:ext cx="0" cy="40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6A1B5B-E3DC-847E-33E6-C4D2632E0F24}"/>
              </a:ext>
            </a:extLst>
          </p:cNvPr>
          <p:cNvSpPr txBox="1"/>
          <p:nvPr/>
        </p:nvSpPr>
        <p:spPr>
          <a:xfrm>
            <a:off x="2270336" y="3325903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Assignment operator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E3A3DE-2ED9-A3CA-EAA3-3668DE6A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94" y="3984664"/>
            <a:ext cx="2337064" cy="11439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FFCF3-55FE-0D85-4D01-C21217CC4977}"/>
              </a:ext>
            </a:extLst>
          </p:cNvPr>
          <p:cNvCxnSpPr>
            <a:cxnSpLocks/>
          </p:cNvCxnSpPr>
          <p:nvPr/>
        </p:nvCxnSpPr>
        <p:spPr>
          <a:xfrm flipV="1">
            <a:off x="7466181" y="3681631"/>
            <a:ext cx="0" cy="40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4895CD-6EEA-5B3B-29E4-3A583662CAF7}"/>
              </a:ext>
            </a:extLst>
          </p:cNvPr>
          <p:cNvSpPr txBox="1"/>
          <p:nvPr/>
        </p:nvSpPr>
        <p:spPr>
          <a:xfrm>
            <a:off x="6616667" y="3343077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Assignment operator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D18AA-8669-A56D-B36A-9B671FEA7066}"/>
              </a:ext>
            </a:extLst>
          </p:cNvPr>
          <p:cNvSpPr txBox="1"/>
          <p:nvPr/>
        </p:nvSpPr>
        <p:spPr>
          <a:xfrm>
            <a:off x="6199795" y="5381981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Assignment shorthand notation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6D188-A8D4-385F-6D09-B926F30F9245}"/>
              </a:ext>
            </a:extLst>
          </p:cNvPr>
          <p:cNvCxnSpPr>
            <a:cxnSpLocks/>
          </p:cNvCxnSpPr>
          <p:nvPr/>
        </p:nvCxnSpPr>
        <p:spPr>
          <a:xfrm>
            <a:off x="7504282" y="4497983"/>
            <a:ext cx="0" cy="882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2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3316-61B5-6F9E-4B66-311F8DFE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D3D-913A-56EB-A9F2-6B17C77D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9E7F-A463-9D5D-8FAE-9597392E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When the values of two operands are to be compared then </a:t>
            </a:r>
            <a:r>
              <a:rPr lang="en-US" b="1" dirty="0"/>
              <a:t>comparison</a:t>
            </a:r>
            <a:r>
              <a:rPr lang="en-US" dirty="0"/>
              <a:t> operators are used.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these comparison operators is always a Boolean value, either True or False.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operands can be Numbers or Strings or Boolean values.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16EC-8D7F-1FCA-73E8-D9FC6AA3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B0B2-3E8D-2F84-DB90-25815436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0180-5351-7EBE-03AD-DF7D893F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22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E786C-38F6-125C-3E68-56F6222E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66" y="3036997"/>
            <a:ext cx="8062026" cy="33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44039-C859-C680-3CD2-70796C30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663F-76FD-5992-C403-44C6589E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1C6C-1FD5-5014-49CA-E2A5B36A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logical operators</a:t>
            </a:r>
            <a:r>
              <a:rPr lang="en-US" dirty="0"/>
              <a:t> are used for comparing or negating the logical values of their operands and to return the resulting logical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values of the operands on which the logical operators operate evaluate to either True or False.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306B-79E3-133C-2342-9BEC3909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A8FC-88AE-98FE-46DC-97279378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FD17-A006-931F-24DA-21695F25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23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FB9F2-2940-95F9-6372-0A460C2F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10" y="3008216"/>
            <a:ext cx="10295238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485EA-03D2-996D-7BD1-352F24B3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EA0A-1E18-E1F5-A590-AE36B4CE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Conditional Statements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9E4D-1AD4-6DAA-C71E-C33F1641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 Statements are statements in Python that provide choices for control flow based on a condition.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conditional statement checks to see if a statement is True or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computer programming, the </a:t>
            </a:r>
            <a:r>
              <a:rPr lang="en-US" b="1" i="1" dirty="0"/>
              <a:t>if</a:t>
            </a:r>
            <a:r>
              <a:rPr lang="en-US" dirty="0"/>
              <a:t> statement is a conditional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 of Conditional Statements in Python</a:t>
            </a:r>
          </a:p>
          <a:p>
            <a:pPr lvl="1"/>
            <a:r>
              <a:rPr lang="en-US" dirty="0"/>
              <a:t>If conditional statement</a:t>
            </a:r>
          </a:p>
          <a:p>
            <a:pPr lvl="1"/>
            <a:r>
              <a:rPr lang="en-US" dirty="0"/>
              <a:t>If else conditional statement</a:t>
            </a:r>
          </a:p>
          <a:p>
            <a:pPr lvl="1"/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conditional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C2A6-10FE-6905-A805-BC684A6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686A-9C49-050D-3296-9B0E2040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A42C-AE34-F80F-278E-7D8FED24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270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3F494-7993-CEBB-EDEE-937162DF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A8C2-A4DC-F86C-9E89-1A8ABE26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Conditional Statements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7E0A-F317-5326-3B71-83FBB0C3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 if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if statement executes a block of code only when the specified condition is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 statement decides whether to run some particular statement or not depending upon the value of the Boolean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584B-1277-AD0F-38D1-77D8D350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6301-FF91-F5DF-E556-F2A42D33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C9CE-F7EC-F50A-77D1-CB8535C6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25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85A70-EF0C-6ED3-C639-03459321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39" y="3135612"/>
            <a:ext cx="5714680" cy="25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E80A-5EF6-28B8-3375-2155C334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6B51-0DB2-9199-44F5-24AF2CC4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Conditional Statements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D30A-BEEA-43AA-778A-45F78D91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 if...else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if statement can also be followed by an else statement which is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if...else statement is used to execute a block of code among two alternatives.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91B7-FF27-66C5-60D7-6AD5B0AE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CA7A-C04C-C033-5C4B-F0B777D9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C779-C30F-0DB9-94C6-2E7049B2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26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DC528-1C04-F379-F945-8A23E28D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16" y="2871697"/>
            <a:ext cx="4908213" cy="29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884A-FE8B-82E8-0D1C-0571FA126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97AC-489B-97AB-586E-CF7AA0C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Conditional Statements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25D7-24A6-E21A-3026-5374BE2B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 if…</a:t>
            </a:r>
            <a:r>
              <a:rPr lang="en-US" b="1" dirty="0" err="1"/>
              <a:t>elif</a:t>
            </a:r>
            <a:r>
              <a:rPr lang="en-US" b="1" dirty="0"/>
              <a:t>…else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if…</a:t>
            </a:r>
            <a:r>
              <a:rPr lang="en-US" dirty="0" err="1"/>
              <a:t>elif</a:t>
            </a:r>
            <a:r>
              <a:rPr lang="en-US" dirty="0"/>
              <a:t>…else is also called as multi-way decision control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to choose from several possible alternatives, then an </a:t>
            </a:r>
            <a:r>
              <a:rPr lang="en-US" dirty="0" err="1"/>
              <a:t>elif</a:t>
            </a:r>
            <a:r>
              <a:rPr lang="en-US" dirty="0"/>
              <a:t> statement is used along with an if statement.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757E-FBBC-869F-B6E2-07860D8E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CCAE-4D07-8098-60E3-5AA4453E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2DED-9A26-F768-9E48-D0E8050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27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DA5B9-66FD-DAED-55D9-C335BBF7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12" y="3116403"/>
            <a:ext cx="6596034" cy="30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72A20-42F4-73A6-DAF2-B1288625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AC35-4308-3821-64AA-4267533E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Looping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28E5-7D38-1F67-47BF-CEED4EE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 loop is a programming construct that allows a block of code to be executed repeatedly until a certain condition is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programming language provides two types of looping </a:t>
            </a:r>
            <a:r>
              <a:rPr lang="en-US" b="1" dirty="0"/>
              <a:t>For loop </a:t>
            </a:r>
            <a:r>
              <a:rPr lang="en-US" dirty="0"/>
              <a:t>and </a:t>
            </a:r>
            <a:r>
              <a:rPr lang="en-US" b="1" dirty="0"/>
              <a:t>While loop.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DF92-7746-6A0C-64A0-ED01E1E6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D62D-AF16-5C1B-50CE-4403AB9E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F60-1FB2-A2A1-4DA0-F8D5D69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28</a:t>
            </a:fld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008639-83FC-D414-BBAC-7CD17EEC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81" y="2665362"/>
            <a:ext cx="2700883" cy="33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7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B9F7-0FB2-1982-759C-1D3364B6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112C-59FC-8E8E-6AF0-06ADC09C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Looping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038-FEC3-7931-CC51-B360C3DE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is used to execute a block of statements repeatedly until a given condition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condition is True, body of while loop is executed. The condition is evaluated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process continues until the condition is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condition evaluates to False, the loop terminates.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F3A2-EF33-1C7E-E1C2-6ED02753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2ADB-20C3-1074-DD4E-50122BC8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DC53-48C5-7FAB-46DD-180CF6B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29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C103F-2AF9-F327-A588-8A73CC5E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38"/>
          <a:stretch/>
        </p:blipFill>
        <p:spPr>
          <a:xfrm>
            <a:off x="748092" y="4543630"/>
            <a:ext cx="2610566" cy="70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4B3E3-3220-3A7E-9A7A-1F839680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17" y="4277246"/>
            <a:ext cx="2502228" cy="1240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2AB0C-1FE2-2C6D-C851-043FF367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805" y="4339136"/>
            <a:ext cx="4039606" cy="1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F291-3794-046F-2CAE-6E777A6E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819A-F383-8DDD-F09D-9BD2BC27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is an interpreted, object-oriented, high-level programming language with dynamic semantics.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Its high-level built in data structures, combined with dynamic typing and dynamic binding, make it very attractive for Rapid Application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designed by Guido van Rossum in 1991 and developed by Python Software Foundation.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two of the most used versions has to Python </a:t>
            </a:r>
            <a:r>
              <a:rPr lang="en-US" b="1" dirty="0"/>
              <a:t>2.x</a:t>
            </a:r>
            <a:r>
              <a:rPr lang="en-US" dirty="0"/>
              <a:t> &amp; </a:t>
            </a:r>
            <a:r>
              <a:rPr lang="en-US" b="1" dirty="0"/>
              <a:t>3.x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To take part this course, click this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522-115E-5618-7080-92D88E2F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E7B2-2F3A-DB41-4912-7B49982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0259-E56E-D99A-2AF2-088C1629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3203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F0DD-3B50-B778-E03D-BF6157D1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E88-FBFB-6037-3248-CA3B4612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Looping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81CF-9F89-51FE-1BEC-B3CBBB43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7" y="1064029"/>
            <a:ext cx="11953702" cy="5112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 starts with for keyword and ends with a colon.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Python, use a for loop to iterate over sequences such as lists, strings, dictionaries,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864E-8931-3682-ECFD-2BF2AF6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F1FE-F959-90E0-D609-C3605EBE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7DE0-0DBC-CC37-0510-A19C8609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30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CC7A4-58AA-87C3-7BFE-DD5145F0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38" y="2821825"/>
            <a:ext cx="2702170" cy="6692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6CC05-12F2-D903-B4D8-34A0C7F1D167}"/>
              </a:ext>
            </a:extLst>
          </p:cNvPr>
          <p:cNvCxnSpPr>
            <a:cxnSpLocks/>
          </p:cNvCxnSpPr>
          <p:nvPr/>
        </p:nvCxnSpPr>
        <p:spPr>
          <a:xfrm flipV="1">
            <a:off x="4860626" y="2460738"/>
            <a:ext cx="0" cy="36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181F4E-13AF-D687-2AF6-C7B12EF4F9CA}"/>
              </a:ext>
            </a:extLst>
          </p:cNvPr>
          <p:cNvSpPr txBox="1"/>
          <p:nvPr/>
        </p:nvSpPr>
        <p:spPr>
          <a:xfrm>
            <a:off x="4448493" y="2133451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05EBB-0646-03CC-D66D-EC01C19FF0DA}"/>
              </a:ext>
            </a:extLst>
          </p:cNvPr>
          <p:cNvCxnSpPr>
            <a:cxnSpLocks/>
          </p:cNvCxnSpPr>
          <p:nvPr/>
        </p:nvCxnSpPr>
        <p:spPr>
          <a:xfrm flipV="1">
            <a:off x="5813126" y="2460737"/>
            <a:ext cx="0" cy="36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2B45E-C20A-9E2D-4733-0A5E91C82B30}"/>
              </a:ext>
            </a:extLst>
          </p:cNvPr>
          <p:cNvSpPr txBox="1"/>
          <p:nvPr/>
        </p:nvSpPr>
        <p:spPr>
          <a:xfrm>
            <a:off x="5325456" y="213891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iterable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59667D-C8C7-7AA5-105B-E63BC2D1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5" y="4351422"/>
            <a:ext cx="2244970" cy="564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EC572-B48B-93B9-E372-92C505E638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20"/>
          <a:stretch/>
        </p:blipFill>
        <p:spPr>
          <a:xfrm>
            <a:off x="7870531" y="4379656"/>
            <a:ext cx="3619388" cy="9497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FA0EC-0208-7BAC-76F1-EE8A3E44E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3" y="4379656"/>
            <a:ext cx="2244970" cy="5077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9F4B59-C676-9D0B-EA0D-FEB02A4D7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631" y="4379656"/>
            <a:ext cx="1666462" cy="4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200A-7292-FD42-9FC3-C6E29FCFA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F601-64C7-11E2-1519-57FE333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567C-5559-457A-D0EE-D6BB6871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7" y="1064029"/>
            <a:ext cx="11953702" cy="5112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Functions is a block of statements that return the specific task.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idea is to put some commonly or repeatedly done tasks together and make a function so that instead of writing the same code again and again for different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benefit of using functions</a:t>
            </a:r>
          </a:p>
          <a:p>
            <a:pPr lvl="1"/>
            <a:r>
              <a:rPr lang="en-US" dirty="0"/>
              <a:t>Increase code readability</a:t>
            </a:r>
          </a:p>
          <a:p>
            <a:pPr lvl="1"/>
            <a:r>
              <a:rPr lang="en-US" dirty="0"/>
              <a:t>Increase code reusability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77CA-31B2-CFF0-5FB3-F8D07CF3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7C70-BC9D-AACB-AB9C-02EF0056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3E48-C710-FAD4-3C4E-64635A36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31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8389A-0594-9686-8117-91A6015B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27" y="4288325"/>
            <a:ext cx="3649608" cy="10948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A6056-263F-104B-4823-DF065260947A}"/>
              </a:ext>
            </a:extLst>
          </p:cNvPr>
          <p:cNvCxnSpPr>
            <a:cxnSpLocks/>
          </p:cNvCxnSpPr>
          <p:nvPr/>
        </p:nvCxnSpPr>
        <p:spPr>
          <a:xfrm flipV="1">
            <a:off x="4221718" y="3927238"/>
            <a:ext cx="0" cy="36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C55877-A2CA-B014-2B2F-266A59944399}"/>
              </a:ext>
            </a:extLst>
          </p:cNvPr>
          <p:cNvSpPr txBox="1"/>
          <p:nvPr/>
        </p:nvSpPr>
        <p:spPr>
          <a:xfrm>
            <a:off x="3809585" y="364673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3B3C0-6282-699D-628A-0DF12EC6DD1D}"/>
              </a:ext>
            </a:extLst>
          </p:cNvPr>
          <p:cNvCxnSpPr>
            <a:cxnSpLocks/>
          </p:cNvCxnSpPr>
          <p:nvPr/>
        </p:nvCxnSpPr>
        <p:spPr>
          <a:xfrm flipV="1">
            <a:off x="5508323" y="3927238"/>
            <a:ext cx="0" cy="36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E1AFA-8066-E5DF-2A8F-B2BC54864DE1}"/>
              </a:ext>
            </a:extLst>
          </p:cNvPr>
          <p:cNvSpPr txBox="1"/>
          <p:nvPr/>
        </p:nvSpPr>
        <p:spPr>
          <a:xfrm>
            <a:off x="4805878" y="3620496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99364-8693-D3E5-19CF-3A431199ACB8}"/>
              </a:ext>
            </a:extLst>
          </p:cNvPr>
          <p:cNvSpPr txBox="1"/>
          <p:nvPr/>
        </p:nvSpPr>
        <p:spPr>
          <a:xfrm>
            <a:off x="7928190" y="4579178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Body of statement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8C547-6BA5-3248-BFCD-F45929216637}"/>
              </a:ext>
            </a:extLst>
          </p:cNvPr>
          <p:cNvCxnSpPr>
            <a:cxnSpLocks/>
          </p:cNvCxnSpPr>
          <p:nvPr/>
        </p:nvCxnSpPr>
        <p:spPr>
          <a:xfrm flipV="1">
            <a:off x="6821307" y="3927237"/>
            <a:ext cx="0" cy="36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0E0487-ECFA-F941-E35F-DC40A69E1799}"/>
              </a:ext>
            </a:extLst>
          </p:cNvPr>
          <p:cNvSpPr txBox="1"/>
          <p:nvPr/>
        </p:nvSpPr>
        <p:spPr>
          <a:xfrm>
            <a:off x="6327956" y="3588683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DF3058-8231-E815-56EB-714154D2EFAF}"/>
              </a:ext>
            </a:extLst>
          </p:cNvPr>
          <p:cNvCxnSpPr>
            <a:cxnSpLocks/>
          </p:cNvCxnSpPr>
          <p:nvPr/>
        </p:nvCxnSpPr>
        <p:spPr>
          <a:xfrm>
            <a:off x="7542735" y="4748455"/>
            <a:ext cx="3854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E22A36-1265-001C-6B4A-0CA32A74436A}"/>
              </a:ext>
            </a:extLst>
          </p:cNvPr>
          <p:cNvSpPr txBox="1"/>
          <p:nvPr/>
        </p:nvSpPr>
        <p:spPr>
          <a:xfrm>
            <a:off x="4034110" y="572900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return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504038-39E4-89D0-5DD4-171DAC07437E}"/>
              </a:ext>
            </a:extLst>
          </p:cNvPr>
          <p:cNvCxnSpPr>
            <a:cxnSpLocks/>
          </p:cNvCxnSpPr>
          <p:nvPr/>
        </p:nvCxnSpPr>
        <p:spPr>
          <a:xfrm>
            <a:off x="4779718" y="5380848"/>
            <a:ext cx="0" cy="348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D3E9B-0480-DCB4-3BF0-E6BD6985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E87-CBD0-6D39-BAA6-BD017E6D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C827-7284-D787-AFAE-38A9B37A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def keyword introduces a function definition.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term parameter or formal parameter is often used to refer to the variables as found in the function definition.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0653-951D-F9FD-2BF8-12BF77E0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5A7F-EF7F-BF7E-72FB-CECCE635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CDB9-8A80-C4C5-3704-469850F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32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A60AA-D5A4-3BFD-F50F-DE2FDDE0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" y="3012204"/>
            <a:ext cx="2244016" cy="1354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7E213-7A9F-1EB8-8EB8-306DAF7F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31" y="3012204"/>
            <a:ext cx="4248664" cy="1804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835B08-494C-33FA-DE1B-C869AAB2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41" y="3012204"/>
            <a:ext cx="4103090" cy="17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BAB0-C1EB-D468-C922-13CF57D4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5AAD-8FD1-3E7F-3B7D-720C5F78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NumPy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7C16-1714-0D6E-93C7-FB6FC4E9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NumPy stands for ‘Numerical Python’. It is a package for data analysis and scientific computing with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NumPy uses a multidimensional array object, and has functions and tools for working with these arrays.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NumPy can be easily interfaced with other Python packages and provides tools for integrating with other programming languages.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0923-CC35-AB6F-76BB-0CCE77CC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F4F7-C0BA-3400-DE1A-DE69FB1A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E822-EF21-10C6-9BF7-CA61E99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33</a:t>
            </a:fld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F6819-D6EE-7ABB-9E45-F12A845E2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t="24543" r="8843" b="25128"/>
          <a:stretch/>
        </p:blipFill>
        <p:spPr bwMode="auto">
          <a:xfrm>
            <a:off x="3829665" y="4050639"/>
            <a:ext cx="4527128" cy="16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21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10F9-7FEA-F21B-B7C8-6753FEDBB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47B-3DA8-9ED1-484E-7B12D598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NumPy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A1D9-D978-3071-5052-6BA81748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NumPy can be installed with </a:t>
            </a:r>
            <a:r>
              <a:rPr lang="en-US" dirty="0" err="1"/>
              <a:t>conda</a:t>
            </a:r>
            <a:r>
              <a:rPr lang="en-US" dirty="0"/>
              <a:t> or pip: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installing NumPy, it may be imported into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E59E-764C-1B5F-361F-E5BEE00A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B11B-08DE-F0AB-430B-D31026B0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32C6-7B1E-68FD-3C9D-F7BCE4FE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34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0380A-97AB-332A-6687-31DC9B6A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9" y="2382557"/>
            <a:ext cx="3082740" cy="1406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A0200-4411-4F43-2182-FCEB7350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60" y="2382401"/>
            <a:ext cx="2653504" cy="27080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8F97AB-DA22-8DA2-1CAD-3FF734A1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17" y="4338136"/>
            <a:ext cx="3174662" cy="1946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D75FE-F3B0-F265-CB2D-91A02AEE5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446" y="2382557"/>
            <a:ext cx="2422018" cy="2946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26EB57-E7E7-95C5-4040-049637772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206" y="2382557"/>
            <a:ext cx="2177284" cy="2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6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E039-A213-BD27-1488-EC50C376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CA9-24AD-FDE0-BEA8-F7013CBF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NumPy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18E9-6310-0D9C-56A1-006BB14A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create sequences of numbers, NumPy provides the arrange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Sorting an array is simple with </a:t>
            </a:r>
            <a:r>
              <a:rPr lang="en-US" dirty="0" err="1"/>
              <a:t>np.sort</a:t>
            </a:r>
            <a:r>
              <a:rPr lang="en-US" dirty="0"/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4C2BD-09AA-7D7D-B13A-33337C0B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D8C2-FAE5-E855-100D-F82E63B4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A5F9-5624-77EB-5868-DC017047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35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CEC92-5963-D7B4-A1C4-008BC51E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4" y="2277208"/>
            <a:ext cx="3851630" cy="1351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35991-979C-D083-A5C3-43B5916E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90" y="2277208"/>
            <a:ext cx="3633118" cy="3131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6616B6-0A3A-3541-4D3E-870BBA25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057" y="2277208"/>
            <a:ext cx="2280710" cy="2465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58FE21-3F0A-A854-E4B6-40FA8FD2F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4" y="3928007"/>
            <a:ext cx="4306890" cy="2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7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E4F8A-B4B9-1887-BE01-D5E3A8450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DEE6-8916-E865-F568-B89324ED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D4BF-BBCE-F9BC-5560-3C21528B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is a fast, powerful, flexible and easy to use open source data analysis and manipulation tool, built on top of the Python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allows for importing and exporting tabular data in various formats, such as CSV or JSON 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also allows for data cleaning features, including selecting a subset, creating derived columns, sorting, joining,  filling, replacing, summary statistics, and plotting.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A1CA-710E-7E9D-75AF-F27060F2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5BFB-B8B3-2811-6957-7FBB8A2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AEC3-0371-744A-0AEE-331A20FB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36</a:t>
            </a:fld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54317-2C9D-E4CF-B0F3-50D3D8D1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30" y="4154413"/>
            <a:ext cx="4307750" cy="17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3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00D57-A916-D229-FC6B-050A7EBE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F8B1-148B-4C60-6D17-23C9992A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B366-A90A-0906-3F49-9147A298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can be installed with </a:t>
            </a:r>
            <a:r>
              <a:rPr lang="en-US" dirty="0" err="1"/>
              <a:t>conda</a:t>
            </a:r>
            <a:r>
              <a:rPr lang="en-US" dirty="0"/>
              <a:t> or pip: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installing Pandas, it may be imported into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62AD-B2CB-996F-9819-FDCECEA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A1A6-0CC3-69EC-FE13-A2D56D3E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DD95-9AFD-4240-E047-D0D12F9D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37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F334E-684E-1F18-8000-A7EA73B1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" y="2189284"/>
            <a:ext cx="2984378" cy="23097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6B0F32-7C49-A75A-84AE-0824674A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04" y="2189284"/>
            <a:ext cx="4472142" cy="2966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5089D-5EFB-7ED4-030D-D076EB884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832" y="2189284"/>
            <a:ext cx="3488464" cy="3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9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6295-3D32-8EF5-4C7C-A3D00CD2C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B928-397A-97DD-A1AA-52D44A11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16B8-B0E3-A36D-9F26-93E535BF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I/O API is a set of top-level reader functions to read any format files like csv, excel, html, HDF5,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17C9-4361-7612-14D5-F84A96A3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516F-28BC-954F-9CDC-A7801AC0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E694-E92B-5A94-71B4-5F1933CA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38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CC6D4-9EE7-E615-C515-F1F449E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20"/>
          <a:stretch/>
        </p:blipFill>
        <p:spPr>
          <a:xfrm>
            <a:off x="615465" y="2596977"/>
            <a:ext cx="11007969" cy="353602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6871380-61C1-C4E0-8B16-81FF8CBF8D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44" y="2634085"/>
            <a:ext cx="870936" cy="261693"/>
          </a:xfrm>
          <a:prstGeom prst="bentConnector3">
            <a:avLst>
              <a:gd name="adj1" fmla="val -4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3D0924-BC5E-CD73-8942-FEA4991C99E4}"/>
              </a:ext>
            </a:extLst>
          </p:cNvPr>
          <p:cNvCxnSpPr>
            <a:cxnSpLocks/>
          </p:cNvCxnSpPr>
          <p:nvPr/>
        </p:nvCxnSpPr>
        <p:spPr>
          <a:xfrm flipV="1">
            <a:off x="8313076" y="2420632"/>
            <a:ext cx="0" cy="461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E8DE7D-AEF2-98ED-99FF-A8DD15978B1D}"/>
              </a:ext>
            </a:extLst>
          </p:cNvPr>
          <p:cNvSpPr txBox="1"/>
          <p:nvPr/>
        </p:nvSpPr>
        <p:spPr>
          <a:xfrm>
            <a:off x="272565" y="1975645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36CA1-58CA-FA7D-0977-B5B9BDA147C3}"/>
              </a:ext>
            </a:extLst>
          </p:cNvPr>
          <p:cNvSpPr txBox="1"/>
          <p:nvPr/>
        </p:nvSpPr>
        <p:spPr>
          <a:xfrm>
            <a:off x="7736636" y="2082078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 csv file</a:t>
            </a:r>
          </a:p>
        </p:txBody>
      </p:sp>
    </p:spTree>
    <p:extLst>
      <p:ext uri="{BB962C8B-B14F-4D97-AF65-F5344CB8AC3E}">
        <p14:creationId xmlns:p14="http://schemas.microsoft.com/office/powerpoint/2010/main" val="1542008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C28E-7756-5A7F-538F-C98FD30AA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1591-FB62-9EF4-F8F0-2133E0FD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CFE3-F850-A52D-D1A2-75A6352B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DataFrame.info() </a:t>
            </a:r>
            <a:r>
              <a:rPr lang="en-US" dirty="0"/>
              <a:t>prints information about a </a:t>
            </a:r>
            <a:r>
              <a:rPr lang="en-US" dirty="0" err="1"/>
              <a:t>DataFrame</a:t>
            </a:r>
            <a:r>
              <a:rPr lang="en-US" dirty="0"/>
              <a:t> including the index </a:t>
            </a:r>
            <a:r>
              <a:rPr lang="en-US" dirty="0" err="1"/>
              <a:t>dtype</a:t>
            </a:r>
            <a:r>
              <a:rPr lang="en-US" dirty="0"/>
              <a:t> and columns, non-null values and memory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DataFrame.shape</a:t>
            </a:r>
            <a:r>
              <a:rPr lang="en-US" b="0" i="0" dirty="0">
                <a:solidFill>
                  <a:srgbClr val="222832"/>
                </a:solidFill>
                <a:effectLst/>
              </a:rPr>
              <a:t> return a tuple representing the dimensionality of the </a:t>
            </a:r>
            <a:r>
              <a:rPr lang="en-US" b="0" i="0" dirty="0" err="1">
                <a:solidFill>
                  <a:srgbClr val="222832"/>
                </a:solidFill>
                <a:effectLst/>
              </a:rPr>
              <a:t>DataFrame</a:t>
            </a:r>
            <a:r>
              <a:rPr lang="en-US" b="0" i="0" dirty="0">
                <a:solidFill>
                  <a:srgbClr val="222832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 </a:t>
            </a:r>
            <a:r>
              <a:rPr lang="en-US" dirty="0">
                <a:solidFill>
                  <a:srgbClr val="222832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he column labels of the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DataFrame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A538-EB1A-68C0-9EC8-6AD63C1F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DA93-23BF-FE16-5260-81F25F9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D11D-4BBB-7EE0-8BE2-92E8CB98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39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E2058-2B09-7F26-96FF-2BA196EA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0" y="3492158"/>
            <a:ext cx="3985846" cy="2577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393F51-43AF-9F59-C87B-E174C50C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108" y="3492158"/>
            <a:ext cx="1647092" cy="903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0BCAB-0B97-261C-FF75-F437126D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72" y="3492158"/>
            <a:ext cx="3965656" cy="19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17730-308B-731D-EBA2-3B4A7705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76D8-7201-10F8-D922-EB75870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Variables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FBDC-811E-5866-E345-64E51046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 is a named placeholder to hold any type of data which the program can use to assign and modify during the course of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Python, there is no need to declare a variable explicitly by specifying whether the variable is an integer or a float or any other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format for assigning values to variables is as follows: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b="1" i="1" dirty="0" err="1"/>
              <a:t>variable_name</a:t>
            </a:r>
            <a:r>
              <a:rPr lang="en-US" b="1" i="1" dirty="0"/>
              <a:t> =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C220-F085-9A30-672E-08A7EC8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A9B8-AD0A-5860-AF42-5F84E6BA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49DD-5673-CAEC-8E5D-F4369672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B1925-7214-60E9-9ABD-3903B39E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32220" b="25320"/>
          <a:stretch/>
        </p:blipFill>
        <p:spPr>
          <a:xfrm>
            <a:off x="670038" y="3681972"/>
            <a:ext cx="1463725" cy="42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BC22A-BA7B-1F18-5F1E-839437A2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04" y="3681971"/>
            <a:ext cx="2239890" cy="4244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D8210DB3-2AE8-EBF4-AC45-F27ECCFFA346}"/>
              </a:ext>
            </a:extLst>
          </p:cNvPr>
          <p:cNvSpPr/>
          <p:nvPr/>
        </p:nvSpPr>
        <p:spPr>
          <a:xfrm rot="16200000">
            <a:off x="1757709" y="3350290"/>
            <a:ext cx="282523" cy="166189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80D1E-C936-4D57-ADF1-E809A84F19BC}"/>
              </a:ext>
            </a:extLst>
          </p:cNvPr>
          <p:cNvSpPr txBox="1"/>
          <p:nvPr/>
        </p:nvSpPr>
        <p:spPr>
          <a:xfrm>
            <a:off x="1153830" y="4286981"/>
            <a:ext cx="1490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2386077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0D46B-8E4B-C5FB-2786-24EE09E3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53E-6F11-CF55-3D45-796A8F90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E170-6462-2434-75F6-6D81EAB1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b="0" i="0" dirty="0">
                <a:solidFill>
                  <a:srgbClr val="222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generate descriptive statistics include those that summarize the central tendency, dispersion and shape of a dataset’s distribution, excluding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DataFrame.isnull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detect missing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91C6-162D-65A2-5B31-A81E9446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637A-7E28-BA0C-A0DA-10E1D269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52E9-2967-0C37-CC74-BE52B3DD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40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B73F-FC43-F3AD-FCD4-282B207F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98" y="2905660"/>
            <a:ext cx="4604656" cy="3405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DDF852-C60D-D6AC-B738-9E34AEE3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80" y="2918000"/>
            <a:ext cx="3469140" cy="2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5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FCA54-301D-DD48-D990-8802D409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88EE-D0F1-057B-4091-A17E16FF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C1C5-F2C9-7D39-114D-6A2606DF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can use the logical operators on column values to filter 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pandas it’s possible to filter more than one columns by combining multiple logical operator.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6805-E8C9-1AE5-47C7-BE26846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2350-448C-F078-7F08-E9EE09E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534C-EC3F-E917-4EF0-1A7014B6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41</a:t>
            </a:fld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259BE6-382B-FB57-7AB8-E8B0F9E7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90651"/>
            <a:ext cx="5445368" cy="2355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5F6AE1-2D17-4FA7-B656-6B024BBE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34" y="2990651"/>
            <a:ext cx="4747880" cy="27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4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E1BF4-7159-EFDE-C475-C7CEC14C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61F-3EAD-15A7-154B-F0F208C2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Pandas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1188-EA86-A770-875F-7DB87F1E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used for </a:t>
            </a:r>
            <a:r>
              <a:rPr lang="en-US" b="0" i="0" dirty="0">
                <a:solidFill>
                  <a:srgbClr val="222832"/>
                </a:solidFill>
                <a:effectLst/>
              </a:rPr>
              <a:t>sort by the values along either axis.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 </a:t>
            </a:r>
            <a:r>
              <a:rPr lang="en-US" dirty="0" err="1"/>
              <a:t>groupby</a:t>
            </a:r>
            <a:r>
              <a:rPr lang="en-US" dirty="0"/>
              <a:t> operation involves some combination of splitting the object, applying a function, and combining the results. This can be used to group large amounts of data and compute operations on these groups.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A417-49B0-64E5-9B96-BD92370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955A-8EAE-9C84-83FC-6EC9DEB0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70F4-527B-F3E7-25A8-F0C0345B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42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8739A-507B-3BC4-BC8E-F6C57F3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3" y="3008631"/>
            <a:ext cx="5164018" cy="2916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A2EA9-B32C-25D0-F0E0-76919167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25" y="3008631"/>
            <a:ext cx="4476128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8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CB89-6DCD-EBF6-26D0-3DB817D4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2C0-A813-C883-F169-93770C7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(1/8)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BAE4-F1BE-2556-375E-0B5D649D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is a comprehensive library for creating static, animated, and interactive visualizations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makes easy things easy and hard things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Features of Matplotlib:</a:t>
            </a:r>
          </a:p>
          <a:p>
            <a:pPr lvl="1"/>
            <a:r>
              <a:rPr lang="en-US" dirty="0"/>
              <a:t>Versatility 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Integration with NumPy</a:t>
            </a:r>
          </a:p>
          <a:p>
            <a:pPr lvl="1"/>
            <a:r>
              <a:rPr lang="en-US" dirty="0"/>
              <a:t>Publication Quality: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8987-A093-3D24-9E4F-3D06DF57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CABE-84A8-27A7-28F1-02657887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CABF-E3D7-6032-6C40-AA94A6C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43</a:t>
            </a:fld>
            <a:endParaRPr lang="en-ID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6992E4-40F0-C77F-BE2D-67B1E1FB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012692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02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EA30-04B3-A090-F51E-AA25B456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9866-005C-7964-DA2B-B16D8002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(2/8)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6043-FF7C-1367-6C3A-103BE7DB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can be installed with </a:t>
            </a:r>
            <a:r>
              <a:rPr lang="en-US" dirty="0" err="1"/>
              <a:t>conda</a:t>
            </a:r>
            <a:r>
              <a:rPr lang="en-US" dirty="0"/>
              <a:t> or pip: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practice to get started with matplotlib is import </a:t>
            </a:r>
            <a:r>
              <a:rPr lang="en-US" dirty="0" err="1"/>
              <a:t>numpy</a:t>
            </a:r>
            <a:r>
              <a:rPr lang="en-US" dirty="0"/>
              <a:t> and matplotlib: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np,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Matplotlib.pyplot.scatter() </a:t>
            </a:r>
            <a:r>
              <a:rPr lang="en-US" dirty="0"/>
              <a:t>A scatter plot of y vs. x with varying marker size and/or color.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40168-D32E-BBE3-C8AA-99DAEF49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DFD4-5690-6AC3-07A9-E46A8BBC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81E0-3CDA-0BFB-8B8C-CEE2ADA7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44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06CBA-AAFA-C5E5-6F41-DB0E69B8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784" b="1"/>
          <a:stretch/>
        </p:blipFill>
        <p:spPr>
          <a:xfrm>
            <a:off x="6675119" y="3021855"/>
            <a:ext cx="4547196" cy="3371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DF168-5287-86C3-A38A-BFB8DF8A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963"/>
          <a:stretch/>
        </p:blipFill>
        <p:spPr>
          <a:xfrm>
            <a:off x="397997" y="3871469"/>
            <a:ext cx="5728482" cy="16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EDEC-DD2F-CA49-C2A6-5D4A308EC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B814-59DE-D36E-794B-C14E498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(3/8)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5DDF-EB8D-C209-5DC5-6A3B7B45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line chart used to represent the relation between two data X and Y on a different axis.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0AC0-5B71-098C-B90C-87FCAADA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CC89-E761-9314-ABB8-00071015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E18B-37E3-CC65-B6B2-E42A0C3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45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2A71C-391F-AFDB-8B23-87F24D20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2" y="3145537"/>
            <a:ext cx="6059666" cy="1545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55E86-547F-8140-F4F9-341D9C1D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24" y="2481158"/>
            <a:ext cx="4144882" cy="30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6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D1AF2-F054-4079-BCE3-0ECC5191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3F63-AA1B-42BC-BF36-77CF5BD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(4/8)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E672-084A-B58C-2A68-36B1FC8C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bar plot uses rectangular bars to represent data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matplotlib.pyplot.bar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the bars are positioned at x with the given alignment.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dimensions are given by height and width.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E2F2-1F0B-D989-7D59-924DF96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76D3-69B8-23A4-E6EB-8E1D20D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75DC-2D23-2614-6D22-C096337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46</a:t>
            </a:fld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DA43B-102E-6E7C-04BD-2FD22304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95" y="3674327"/>
            <a:ext cx="4642246" cy="1485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AF06F5-2C36-B93C-7790-E5E3436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58" y="2834640"/>
            <a:ext cx="4156696" cy="31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1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A974E-F311-E41B-E16B-76B108744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003-72A1-7DB3-DB56-CF01F8D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(5/8)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0D9-AE61-14A5-6D6D-3547DB13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matplotlib.pyplot.pie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 a pie chart of array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Pie Chart is a circular statistical plot that can display only one series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area of the chart is the total percentage of the given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F5A6-EA77-3C4D-B49A-92905A37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85C6-3B24-7E0C-BEE1-9C91CDD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F0B8-6EFB-EF97-B25D-3A8260EC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47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180E6-25AD-9A48-5A1C-F0E8868C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4" y="3620496"/>
            <a:ext cx="5630082" cy="1592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8AD9A-FC37-F24F-66EA-672CDB3E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18" y="2839975"/>
            <a:ext cx="3807588" cy="31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8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54D6-273B-315D-ECE4-C3A558E7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2A32-FCA1-C463-BB98-CAF941D8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(6/8)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AE0-A1B5-BD43-C0A3-92FFCC37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Box Plot is also known as whisker plot is created to display the summary of the set of data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matplotlib.pyplot.boxplot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the box extends from the first quartile (Q1) to the third quartile (Q3) of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3D71-CD87-1254-BF0E-10631343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FDF9-E3D2-6797-9031-56216CAD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A51C-3486-E179-7209-D0724C7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48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9F9D3-F458-0659-4964-40499EBA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4" y="3620496"/>
            <a:ext cx="4323809" cy="131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9BB26-F631-8191-F769-5254AFE8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68" y="2776061"/>
            <a:ext cx="4527664" cy="34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0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BDADE-610C-C40F-4937-AD2A122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A43F-97C8-9C40-C3A5-785E9731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(7/8)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7C8D-E07A-9CA2-8EDA-AD94DD8E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histogram is a graph showing frequency distributions.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matplotlib.pyplot.hist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This method uses </a:t>
            </a:r>
            <a:r>
              <a:rPr lang="en-US" dirty="0" err="1"/>
              <a:t>numpy.histogram</a:t>
            </a:r>
            <a:r>
              <a:rPr lang="en-US" dirty="0"/>
              <a:t> to bin the data in x and count the number of values in each 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0EFB-33B8-3B24-6EB5-589ED9FE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3638-BE3F-BB90-0C24-7F33B65E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5088-4CB7-442F-76BB-207FB52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49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0C64F-90AF-3005-99D8-B2F37E19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1" y="3893584"/>
            <a:ext cx="4380952" cy="10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8CB31-8007-BF8B-1ADF-6FD37C5C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86" y="2686395"/>
            <a:ext cx="4613560" cy="34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6419-7F22-F199-DE25-61567E738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8760-DDCF-2660-0442-98434BE3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Variables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2E72-5D9B-C137-1E8B-76489436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below-mentioned rules for creating legal variable names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 names can consist of any number of letters, underscores and digits.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 should not start with a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Keywords are not allowed as variable names.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 names are case-sensitive. For example, computer and Computer are different variables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05E5-FDEA-6F1B-3346-73314D06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B71F-A22E-453E-D243-4BCC0C2A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CB1B-5FF8-9341-A30F-DC80E84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5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BBEA9B-A191-4BC1-BF06-11EE4C183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1619"/>
              </p:ext>
            </p:extLst>
          </p:nvPr>
        </p:nvGraphicFramePr>
        <p:xfrm>
          <a:off x="2734567" y="3714840"/>
          <a:ext cx="67173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662">
                  <a:extLst>
                    <a:ext uri="{9D8B030D-6E8A-4147-A177-3AD203B41FA5}">
                      <a16:colId xmlns:a16="http://schemas.microsoft.com/office/drawing/2014/main" val="3634706321"/>
                    </a:ext>
                  </a:extLst>
                </a:gridCol>
                <a:gridCol w="3358662">
                  <a:extLst>
                    <a:ext uri="{9D8B030D-6E8A-4147-A177-3AD203B41FA5}">
                      <a16:colId xmlns:a16="http://schemas.microsoft.com/office/drawing/2014/main" val="423484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 Variables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Illegal variable names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myvar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2myvar = "John"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0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my_var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my-var = "John"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7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my_var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var = "John"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1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myVar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MYVAR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myvar2 = "John"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9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1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DB3F-D529-1A91-1524-114AAC3C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F6F-1688-0E1C-A41B-5F020865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Matplotlib (8/8)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8F43-12C2-1BD5-BDEB-0858B66D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styling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DDE4-9861-23B9-417D-FF092851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AE10-B1F4-E95A-7526-84765096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88F4-2CEF-22A6-BE2D-B58AC1C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50</a:t>
            </a:fld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78DFD-5833-D942-4907-C8CF273E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2" y="3119597"/>
            <a:ext cx="7298024" cy="2145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2A08D3-BFB5-73D4-5575-AF7F019B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37" y="2143621"/>
            <a:ext cx="4376930" cy="39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8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D9B4-E819-E671-37B9-4F46F731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48F0-2D0E-5B89-2555-E3B1EC32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F6A7-D80C-D316-E3E8-13407CD5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https://docs.python.org/3/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https://pandas.pydata.org/docs/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https://numpy.org/devdocs/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https://matplotlib.org/stable/users/explain/quick_start.html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V. </a:t>
            </a:r>
            <a:r>
              <a:rPr lang="en-US" dirty="0" err="1"/>
              <a:t>Gowrishankar</a:t>
            </a:r>
            <a:r>
              <a:rPr lang="en-US" dirty="0"/>
              <a:t> S., Introduction to Python Programming. Chapman and Hall/CRC Press, 2018.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materials can be downloaded at this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B679-116B-9D2C-4654-C7649DD1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44CE-93B5-8BD1-4DD4-DD3A057E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DCB5-55EC-A483-887C-25A1EFB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51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462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309B-6298-ACD0-0087-508BECC4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FCA4-37AE-2727-A704-5700376B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types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6910-2537-B614-6AE7-A86545D6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types specify the type of data like numbers and characters to be stored and manipulated within a program. Basic data types of Python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Boolean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4694-B12D-4AAE-0139-F181634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6031-35D8-636F-649B-A9CF304A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8701-D644-91E2-27A5-E97BEE9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6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AD0114-EDFD-2468-AEE6-6B212C78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83709"/>
              </p:ext>
            </p:extLst>
          </p:nvPr>
        </p:nvGraphicFramePr>
        <p:xfrm>
          <a:off x="1671516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499">
                  <a:extLst>
                    <a:ext uri="{9D8B030D-6E8A-4147-A177-3AD203B41FA5}">
                      <a16:colId xmlns:a16="http://schemas.microsoft.com/office/drawing/2014/main" val="34069429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697919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03888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3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 float, complex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holds numeric values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3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holds sequence of characters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6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holds either </a:t>
                      </a:r>
                      <a:r>
                        <a:rPr lang="en-US" i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i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6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6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5FCDC-DC80-3B1C-3344-145515E9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A251-0278-57B6-FB3E-F6B7086F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types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8125-D605-F8D8-D12D-26D384E8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integer</a:t>
            </a:r>
            <a:r>
              <a:rPr lang="en-US" dirty="0"/>
              <a:t> is a whole number with no decimal places. For example, 1 is an integer, but 1.0 isn’t. The name for the integer data type is </a:t>
            </a:r>
            <a:r>
              <a:rPr lang="en-US" i="1" dirty="0"/>
              <a:t>int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floating-point number, or </a:t>
            </a:r>
            <a:r>
              <a:rPr lang="en-US" b="1" dirty="0"/>
              <a:t>float</a:t>
            </a:r>
            <a:r>
              <a:rPr lang="en-US" dirty="0"/>
              <a:t> for short, is a number with a decimal place. 1.0 is a floating-point number, as is -2.75. The name of the floating-point data type is </a:t>
            </a:r>
            <a:r>
              <a:rPr lang="en-US" i="1" dirty="0"/>
              <a:t>float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73239"/>
                </a:solidFill>
                <a:effectLst/>
              </a:rPr>
              <a:t>A </a:t>
            </a:r>
            <a:r>
              <a:rPr lang="en-US" b="1" dirty="0">
                <a:solidFill>
                  <a:srgbClr val="273239"/>
                </a:solidFill>
                <a:effectLst/>
              </a:rPr>
              <a:t>complex</a:t>
            </a:r>
            <a:r>
              <a:rPr lang="en-US" b="0" dirty="0">
                <a:solidFill>
                  <a:srgbClr val="273239"/>
                </a:solidFill>
                <a:effectLst/>
              </a:rPr>
              <a:t> number is represented as a pair of real numbers, where the first part is the real part and the second part is the imaginary part, followed by ‘j’ or ‘J’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F788-4C39-9E8E-FC24-CB8178D7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4092-7D45-1953-E11F-F0877FA6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2045-C722-E18C-673C-ADAB2619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DA3DA-EC39-6B8E-9597-1959EE67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0" y="1769575"/>
            <a:ext cx="1622082" cy="998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1F74C-0F52-0D1B-C962-E87117A2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25" y="1875079"/>
            <a:ext cx="1952381" cy="847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BF6A1B-B478-7757-91BC-4F3E93B4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80" y="3520496"/>
            <a:ext cx="1457143" cy="10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8C9058-32DE-0E70-F87C-1F060154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25" y="3620496"/>
            <a:ext cx="1971429" cy="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E53339-B02D-2FAC-EC17-134A60396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280" y="5298733"/>
            <a:ext cx="2257143" cy="990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4DE064-0EF4-7AAE-F3F1-4FB502C84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325" y="5199710"/>
            <a:ext cx="258095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108F4-2B63-B3EE-92DC-18CA5C23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4428-E781-8842-6578-B2F1050D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types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8E4C-861A-A6D9-E71C-FC246286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 err="1"/>
              <a:t>boolean</a:t>
            </a:r>
            <a:r>
              <a:rPr lang="en-US" dirty="0"/>
              <a:t> type is one of the built-in data types provided by Python, which represents one of the two values i.e.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. Generally, it is used to represent the truth values of the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Strings</a:t>
            </a:r>
            <a:r>
              <a:rPr lang="en-US" dirty="0"/>
              <a:t> are one of the fundamental Python data types. The term data type refers to what kind of data a value represents. Strings are used to represent </a:t>
            </a:r>
            <a:r>
              <a:rPr lang="en-US" i="1" dirty="0"/>
              <a:t>text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4BA2-00B8-86E2-9BC3-6EDDBBD7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44E2-DA23-9F01-8DA7-3EC48FFD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1A9D-2A18-EB51-4629-C2139891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08A4-392B-0581-5768-59F19222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27" y="2141364"/>
            <a:ext cx="1314286" cy="1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F4B1-8B2A-5112-3485-233DD9CC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46" y="2141364"/>
            <a:ext cx="1514286" cy="83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18F02-E37C-A574-9A7F-FD12F6A72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556" y="3890339"/>
            <a:ext cx="2142857" cy="1009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5267DA-311F-7F9A-CBBB-19EB99CD7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446" y="3890339"/>
            <a:ext cx="1828571" cy="809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4EF7CA-969A-1CAF-D8EA-E9C15022C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080" y="5129790"/>
            <a:ext cx="2133333" cy="100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B77050-38B8-7F6A-1203-11363139DD3F}"/>
              </a:ext>
            </a:extLst>
          </p:cNvPr>
          <p:cNvCxnSpPr/>
          <p:nvPr/>
        </p:nvCxnSpPr>
        <p:spPr>
          <a:xfrm flipH="1">
            <a:off x="2409092" y="4202723"/>
            <a:ext cx="655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A7C56F-15BC-4E21-88AB-7C111AB4881C}"/>
              </a:ext>
            </a:extLst>
          </p:cNvPr>
          <p:cNvCxnSpPr/>
          <p:nvPr/>
        </p:nvCxnSpPr>
        <p:spPr>
          <a:xfrm flipH="1">
            <a:off x="2418616" y="5462954"/>
            <a:ext cx="655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72F864-6B39-92EF-ACDE-F789206F9786}"/>
              </a:ext>
            </a:extLst>
          </p:cNvPr>
          <p:cNvSpPr txBox="1"/>
          <p:nvPr/>
        </p:nvSpPr>
        <p:spPr>
          <a:xfrm>
            <a:off x="857549" y="4033446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Double Quotes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CBC74-8DBA-D7CF-9554-1AAEEC1FEEA5}"/>
              </a:ext>
            </a:extLst>
          </p:cNvPr>
          <p:cNvSpPr txBox="1"/>
          <p:nvPr/>
        </p:nvSpPr>
        <p:spPr>
          <a:xfrm>
            <a:off x="857549" y="5282444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Single Quotes</a:t>
            </a:r>
          </a:p>
        </p:txBody>
      </p:sp>
    </p:spTree>
    <p:extLst>
      <p:ext uri="{BB962C8B-B14F-4D97-AF65-F5344CB8AC3E}">
        <p14:creationId xmlns:p14="http://schemas.microsoft.com/office/powerpoint/2010/main" val="420676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698A0-D9B2-1F7B-DD31-22F3FDCA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4178-9D06-2BC6-34FF-7AAF34C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Structures (1/10)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5670-E28F-B701-B52D-B4E5C14D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 </a:t>
            </a:r>
            <a:r>
              <a:rPr lang="en-US" b="1" i="0" dirty="0">
                <a:effectLst/>
              </a:rPr>
              <a:t>data structure </a:t>
            </a:r>
            <a:r>
              <a:rPr lang="en-US" i="0" dirty="0">
                <a:effectLst/>
              </a:rPr>
              <a:t>can be perceived simply to organize (store, process, retrieve) data in a computer programming or software with the purpose that they can be used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Python, there are well-known data structure as given below.</a:t>
            </a:r>
          </a:p>
          <a:p>
            <a:pPr marL="0" indent="0">
              <a:buNone/>
            </a:pPr>
            <a:r>
              <a:rPr lang="en-US" altLang="en-US" b="1" dirty="0"/>
              <a:t>    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 </a:t>
            </a:r>
            <a:r>
              <a:rPr lang="en-US" altLang="en-US" sz="2400" dirty="0">
                <a:sym typeface="Wingdings" panose="05000000000000000000" pitchFamily="2" charset="2"/>
              </a:rPr>
              <a:t>=&gt; a sequence of mutable data structure indexed by an integer number</a:t>
            </a:r>
          </a:p>
          <a:p>
            <a:pPr marL="0" indent="0">
              <a:buNone/>
            </a:pPr>
            <a:r>
              <a:rPr lang="en-US" altLang="en-US" b="1" dirty="0"/>
              <a:t>    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=&gt; </a:t>
            </a:r>
            <a:r>
              <a:rPr lang="en-US" altLang="en-US" sz="2400" dirty="0">
                <a:sym typeface="Wingdings" panose="05000000000000000000" pitchFamily="2" charset="2"/>
              </a:rPr>
              <a:t>a sequence of immutable data structure indexed by an integer number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  </a:t>
            </a:r>
            <a:r>
              <a:rPr lang="en-US" altLang="en-US" sz="2400" b="1" dirty="0">
                <a:sym typeface="Wingdings" panose="05000000000000000000" pitchFamily="2" charset="2"/>
              </a:rPr>
              <a:t>Set</a:t>
            </a:r>
            <a:r>
              <a:rPr lang="en-US" altLang="en-US" sz="2400" dirty="0">
                <a:sym typeface="Wingdings" panose="05000000000000000000" pitchFamily="2" charset="2"/>
              </a:rPr>
              <a:t> =&gt; similar to dictionary but it is mutable</a:t>
            </a:r>
          </a:p>
          <a:p>
            <a:pPr marL="0" indent="0">
              <a:buNone/>
            </a:pPr>
            <a:r>
              <a:rPr lang="en-US" altLang="en-US" b="1" dirty="0"/>
              <a:t>     </a:t>
            </a:r>
            <a:r>
              <a:rPr lang="en-US" altLang="en-US" sz="2400" b="1" dirty="0"/>
              <a:t>Dictionary</a:t>
            </a:r>
            <a:r>
              <a:rPr lang="en-US" altLang="en-US" sz="2400" dirty="0"/>
              <a:t> </a:t>
            </a:r>
            <a:r>
              <a:rPr lang="en-US" altLang="en-US" sz="2400" dirty="0">
                <a:sym typeface="Wingdings" panose="05000000000000000000" pitchFamily="2" charset="2"/>
              </a:rPr>
              <a:t>=&gt; Instead of number, it use “key” to point out data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FD9B-C187-0D02-F5ED-8971FCD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19, 2024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FB51-8FF1-8825-B97D-391041D6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9ECF-4084-B92B-6F15-05A8FBA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AC61-4BB3-439E-AE96-E8BF1F83C177}" type="slidenum">
              <a:rPr lang="en-ID" smtClean="0"/>
              <a:pPr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99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2956</Words>
  <Application>Microsoft Office PowerPoint</Application>
  <PresentationFormat>Widescreen</PresentationFormat>
  <Paragraphs>461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Courier New</vt:lpstr>
      <vt:lpstr>Lato</vt:lpstr>
      <vt:lpstr>Times New Roman</vt:lpstr>
      <vt:lpstr>Wingdings</vt:lpstr>
      <vt:lpstr>Office Theme</vt:lpstr>
      <vt:lpstr>Programming with Python</vt:lpstr>
      <vt:lpstr>Outline</vt:lpstr>
      <vt:lpstr>What is Python</vt:lpstr>
      <vt:lpstr>Variables (1/2)</vt:lpstr>
      <vt:lpstr>Variables (2/2)</vt:lpstr>
      <vt:lpstr>Data types (1/3)</vt:lpstr>
      <vt:lpstr>Data types (2/3)</vt:lpstr>
      <vt:lpstr>Data types (3/3)</vt:lpstr>
      <vt:lpstr>Data Structures (1/10)</vt:lpstr>
      <vt:lpstr>Data Structures (2/10)</vt:lpstr>
      <vt:lpstr>Data Structures (3/10)</vt:lpstr>
      <vt:lpstr>Data Structures (4/10)</vt:lpstr>
      <vt:lpstr>Data Structures (5/10)</vt:lpstr>
      <vt:lpstr>Data Structures (6/10)</vt:lpstr>
      <vt:lpstr>Data Structures (7/10)</vt:lpstr>
      <vt:lpstr>Data Structures (8/10)</vt:lpstr>
      <vt:lpstr>Data Structures (9/10)</vt:lpstr>
      <vt:lpstr>Data Structures (10/10)</vt:lpstr>
      <vt:lpstr>Operator (1/5)</vt:lpstr>
      <vt:lpstr>Operator (2/5)</vt:lpstr>
      <vt:lpstr>Operator (3/5)</vt:lpstr>
      <vt:lpstr>Operator (4/5)</vt:lpstr>
      <vt:lpstr>Operator (5/5)</vt:lpstr>
      <vt:lpstr>Conditional Statements (1/4)</vt:lpstr>
      <vt:lpstr>Conditional Statements (2/4)</vt:lpstr>
      <vt:lpstr>Conditional Statements (3/4)</vt:lpstr>
      <vt:lpstr>Conditional Statements (4/4)</vt:lpstr>
      <vt:lpstr>Looping (1/3)</vt:lpstr>
      <vt:lpstr>Looping (2/3)</vt:lpstr>
      <vt:lpstr>Looping (3/3)</vt:lpstr>
      <vt:lpstr>Function (1/2)</vt:lpstr>
      <vt:lpstr>Function (2/2)</vt:lpstr>
      <vt:lpstr>NumPy (1/3)</vt:lpstr>
      <vt:lpstr>NumPy (2/3)</vt:lpstr>
      <vt:lpstr>NumPy (3/3)</vt:lpstr>
      <vt:lpstr>Pandas (1/7)</vt:lpstr>
      <vt:lpstr>Pandas (2/7)</vt:lpstr>
      <vt:lpstr>Pandas (3/7)</vt:lpstr>
      <vt:lpstr>Pandas (4/7)</vt:lpstr>
      <vt:lpstr>Pandas (5/7)</vt:lpstr>
      <vt:lpstr>Pandas (6/7)</vt:lpstr>
      <vt:lpstr>Pandas (7/7)</vt:lpstr>
      <vt:lpstr>Matplotlib (1/8)</vt:lpstr>
      <vt:lpstr>Matplotlib (2/8)</vt:lpstr>
      <vt:lpstr>Matplotlib (3/8)</vt:lpstr>
      <vt:lpstr>Matplotlib (4/8)</vt:lpstr>
      <vt:lpstr>Matplotlib (5/8)</vt:lpstr>
      <vt:lpstr>Matplotlib (6/8)</vt:lpstr>
      <vt:lpstr>Matplotlib (7/8)</vt:lpstr>
      <vt:lpstr>Matplotlib (8/8)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CITRA DEWI ANGGRAENI</dc:creator>
  <cp:lastModifiedBy>NAUFAL HANAN LUTFIANTO</cp:lastModifiedBy>
  <cp:revision>117</cp:revision>
  <dcterms:created xsi:type="dcterms:W3CDTF">2023-01-27T07:21:31Z</dcterms:created>
  <dcterms:modified xsi:type="dcterms:W3CDTF">2024-12-18T16:19:56Z</dcterms:modified>
</cp:coreProperties>
</file>