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56" r:id="rId2"/>
    <p:sldId id="417" r:id="rId3"/>
    <p:sldId id="373" r:id="rId4"/>
    <p:sldId id="416" r:id="rId5"/>
    <p:sldId id="399" r:id="rId6"/>
    <p:sldId id="390" r:id="rId7"/>
    <p:sldId id="391" r:id="rId8"/>
    <p:sldId id="389" r:id="rId9"/>
    <p:sldId id="397" r:id="rId10"/>
    <p:sldId id="382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19" r:id="rId21"/>
    <p:sldId id="418" r:id="rId22"/>
    <p:sldId id="409" r:id="rId23"/>
    <p:sldId id="410" r:id="rId24"/>
    <p:sldId id="413" r:id="rId25"/>
    <p:sldId id="412" r:id="rId26"/>
    <p:sldId id="414" r:id="rId27"/>
    <p:sldId id="415" r:id="rId28"/>
    <p:sldId id="388" r:id="rId29"/>
    <p:sldId id="392" r:id="rId30"/>
    <p:sldId id="384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003300"/>
    <a:srgbClr val="FF6600"/>
    <a:srgbClr val="663300"/>
    <a:srgbClr val="080808"/>
    <a:srgbClr val="CC00CC"/>
    <a:srgbClr val="660066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7478" autoAdjust="0"/>
  </p:normalViewPr>
  <p:slideViewPr>
    <p:cSldViewPr>
      <p:cViewPr varScale="1">
        <p:scale>
          <a:sx n="75" d="100"/>
          <a:sy n="75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300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1">
                <a:solidFill>
                  <a:srgbClr val="DC49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1">
                <a:solidFill>
                  <a:srgbClr val="DC4900"/>
                </a:solidFill>
              </a:defRPr>
            </a:lvl1pPr>
          </a:lstStyle>
          <a:p>
            <a:fld id="{3E092C82-A823-4EE2-A2AE-FA50496CEB1C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7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Native apps are written for a specific operating system – most often iOS or Android. Native apps can harness the power of platform-specific features, such as a camera, microphone or GPS. However, a separate release of the app must be coded for each target 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92C82-A823-4EE2-A2AE-FA50496CEB1C}" type="slidenum">
              <a:rPr lang="ar-SA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Native apps are written for a specific operating system – most often iOS or Android. Native apps can harness the power of platform-specific features, such as a camera, microphone or GPS. However, a separate release of the app must be coded for each target 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92C82-A823-4EE2-A2AE-FA50496CEB1C}" type="slidenum">
              <a:rPr lang="ar-SA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6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hybrid app is first coded like a website, using industry-standard Web technologies such as HTML, CSS, and JavaScript. This platform-independent code is then "wrapped" inside a native container that allows the app to access platform-specific features and to be distributed and installed like a native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92C82-A823-4EE2-A2AE-FA50496CEB1C}" type="slidenum">
              <a:rPr lang="ar-SA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92C82-A823-4EE2-A2AE-FA50496CEB1C}" type="slidenum">
              <a:rPr lang="ar-SA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9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0"/>
            <a:ext cx="1447800" cy="347472"/>
          </a:xfrm>
        </p:spPr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4549" y="0"/>
            <a:ext cx="5655451" cy="347472"/>
          </a:xfrm>
        </p:spPr>
        <p:txBody>
          <a:bodyPr/>
          <a:lstStyle>
            <a:lvl1pPr>
              <a:defRPr b="1" i="1"/>
            </a:lvl1pPr>
          </a:lstStyle>
          <a:p>
            <a:r>
              <a:rPr lang="en-US"/>
              <a:t>Introduction to Computers &amp;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1C64BBB-500E-4E16-B6ED-B24C2577B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15/9/2012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Computers &amp;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15/9/2012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Computers &amp;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1C64BBB-500E-4E16-B6ED-B24C2577B2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i="0" u="none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index.html" TargetMode="External"/><Relationship Id="rId2" Type="http://schemas.openxmlformats.org/officeDocument/2006/relationships/hyperlink" Target="https://www.facebook.com/groups/it420.fc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IT420/CS420: Selected Topics</a:t>
            </a:r>
            <a:br>
              <a:rPr lang="en-US" sz="3200" b="1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US" sz="3200" cap="none" dirty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Mobile Application Development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19200"/>
          </a:xfrm>
        </p:spPr>
        <p:txBody>
          <a:bodyPr/>
          <a:lstStyle/>
          <a:p>
            <a:pPr algn="ctr" eaLnBrk="1" hangingPunct="1"/>
            <a:r>
              <a:rPr lang="en-US" sz="3200" dirty="0">
                <a:effectLst>
                  <a:outerShdw blurRad="38100" dist="38100" dir="2700000" algn="tl">
                    <a:srgbClr val="808080"/>
                  </a:outerShdw>
                </a:effectLst>
              </a:rPr>
              <a:t>Lecture 0: Course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This course will teach fundamental programming principles with a focus on the mobile environment and the Android Platform.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r>
              <a:rPr lang="en-US" sz="2800" dirty="0"/>
              <a:t>You should already have a familiarity with Java, an understanding of basic OOP, studied basic algorithms and data structures and XML </a:t>
            </a:r>
          </a:p>
          <a:p>
            <a:endParaRPr lang="en-US" sz="2800" dirty="0"/>
          </a:p>
          <a:p>
            <a:r>
              <a:rPr lang="en-US" sz="2800" dirty="0"/>
              <a:t>Course projects will be written in Java for the Android platform using the Android Studio and Android SDK.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Smartphone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smartphone or smart phone is a mobile phone with an </a:t>
            </a:r>
            <a:r>
              <a:rPr lang="en-US" u="sng" dirty="0"/>
              <a:t>advanced mobile operating system </a:t>
            </a:r>
            <a:r>
              <a:rPr lang="en-US" dirty="0"/>
              <a:t>which combines features of a personal computer operating system with other features useful for mobile or handheld use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3100093"/>
            <a:ext cx="6600825" cy="335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6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mobile operating system, also called a mobile OS, is an operating system that is specifically designed to run on mobile devices such as mobile phones, smartphones, PDAs, tablet computers and other handheld devices. </a:t>
            </a:r>
          </a:p>
          <a:p>
            <a:endParaRPr lang="en-US" dirty="0"/>
          </a:p>
          <a:p>
            <a:r>
              <a:rPr lang="en-US" dirty="0"/>
              <a:t>The mobile operating system is the software platform on top of which other programs, called application programs, can run on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157566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19600" cy="5105400"/>
          </a:xfrm>
        </p:spPr>
        <p:txBody>
          <a:bodyPr>
            <a:normAutofit/>
          </a:bodyPr>
          <a:lstStyle/>
          <a:p>
            <a:r>
              <a:rPr lang="en-US" dirty="0"/>
              <a:t>Android: is a mobile operating system (OS) based on the Linux kernel and currently developed by Google.</a:t>
            </a:r>
          </a:p>
        </p:txBody>
      </p:sp>
      <p:pic>
        <p:nvPicPr>
          <p:cNvPr id="3078" name="Picture 6" descr="https://upload.wikimedia.org/wikipedia/commons/a/a7/Android_L_Develpment_Prev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371600"/>
            <a:ext cx="2957820" cy="525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46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648200" cy="5105400"/>
          </a:xfrm>
        </p:spPr>
        <p:txBody>
          <a:bodyPr>
            <a:normAutofit/>
          </a:bodyPr>
          <a:lstStyle/>
          <a:p>
            <a:r>
              <a:rPr lang="en-US" dirty="0"/>
              <a:t>iOS: originally iPhone OS, is a mobile operating system created and developed by Apple Inc. and distributed exclusively for Apple hardware. </a:t>
            </a:r>
          </a:p>
          <a:p>
            <a:r>
              <a:rPr lang="en-US" dirty="0"/>
              <a:t>It is based on XNU computer operating system kernel developed at Apple. </a:t>
            </a:r>
          </a:p>
          <a:p>
            <a:r>
              <a:rPr lang="en-US" dirty="0"/>
              <a:t>It is the operating system that presently powers many of the company's mobile devices, including the iPhone, iPad, and iPod touch.</a:t>
            </a:r>
          </a:p>
        </p:txBody>
      </p:sp>
      <p:pic>
        <p:nvPicPr>
          <p:cNvPr id="6146" name="Picture 2" descr="https://upload.wikimedia.org/wikipedia/en/c/cb/IOS_9.0_beta_home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371600"/>
            <a:ext cx="287178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2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5105400"/>
          </a:xfrm>
        </p:spPr>
        <p:txBody>
          <a:bodyPr>
            <a:normAutofit/>
          </a:bodyPr>
          <a:lstStyle/>
          <a:p>
            <a:r>
              <a:rPr lang="en-US" dirty="0"/>
              <a:t>Windows 10 Mobile:  is an edition of the Windows 10 operating system being developed by Microsoft. </a:t>
            </a:r>
          </a:p>
          <a:p>
            <a:r>
              <a:rPr lang="en-US" dirty="0"/>
              <a:t>This edition of Windows 10 is a mobile operating system that succeeds Windows Phone 8.1 and is designed for smartphones running on ARM as well as IA-32 processor architectures.</a:t>
            </a:r>
          </a:p>
        </p:txBody>
      </p:sp>
      <p:pic>
        <p:nvPicPr>
          <p:cNvPr id="5122" name="Picture 2" descr="https://upload.wikimedia.org/wikipedia/en/2/23/Windows_10_%28mobile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88" y="1219200"/>
            <a:ext cx="2957512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37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419600" cy="5105400"/>
          </a:xfrm>
        </p:spPr>
        <p:txBody>
          <a:bodyPr>
            <a:normAutofit/>
          </a:bodyPr>
          <a:lstStyle/>
          <a:p>
            <a:r>
              <a:rPr lang="en-US" dirty="0"/>
              <a:t>BlackBerry OS: BlackBerry OS is a proprietary mobile operating system developed by BlackBerry Ltd for its BlackBerry line of smartphone handheld devices</a:t>
            </a:r>
          </a:p>
        </p:txBody>
      </p:sp>
      <p:pic>
        <p:nvPicPr>
          <p:cNvPr id="4100" name="Picture 4" descr="BlackBerry Pass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27146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7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Mobile OS ?</a:t>
            </a:r>
          </a:p>
        </p:txBody>
      </p:sp>
      <p:pic>
        <p:nvPicPr>
          <p:cNvPr id="7170" name="Picture 2" descr="http://multimediainformationsystems.com/sites/default/files/mobilogo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75" y="1637375"/>
            <a:ext cx="4573849" cy="457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141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Mobile OS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953E69-C403-4A07-A56A-C8E8B5C0D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279" y="1371600"/>
            <a:ext cx="467944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23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Mobile OS ?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320816"/>
              </p:ext>
            </p:extLst>
          </p:nvPr>
        </p:nvGraphicFramePr>
        <p:xfrm>
          <a:off x="457200" y="1447800"/>
          <a:ext cx="8229600" cy="4619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8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7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Feature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iOS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Android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Windows Phone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BlackBerry 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Company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Apple Inc.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Open Handset Alliance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u="none" strike="noStrike" dirty="0">
                          <a:effectLst/>
                        </a:rPr>
                        <a:t>Google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Microsoft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BlackBerry Ltd.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Market share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18.3%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78.0%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2.7%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0.3%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5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Supported CPU architecture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ARM</a:t>
                      </a:r>
                      <a:r>
                        <a:rPr lang="en-US" sz="1400" dirty="0">
                          <a:effectLst/>
                        </a:rPr>
                        <a:t>, </a:t>
                      </a:r>
                      <a:r>
                        <a:rPr lang="en-US" sz="1400" u="none" strike="noStrike" dirty="0">
                          <a:effectLst/>
                        </a:rPr>
                        <a:t>ARM64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ARM</a:t>
                      </a:r>
                      <a:r>
                        <a:rPr lang="en-US" sz="1400" dirty="0">
                          <a:effectLst/>
                        </a:rPr>
                        <a:t>, </a:t>
                      </a:r>
                      <a:r>
                        <a:rPr lang="en-US" sz="1400" u="none" strike="noStrike" dirty="0">
                          <a:effectLst/>
                        </a:rPr>
                        <a:t>x86</a:t>
                      </a:r>
                      <a:r>
                        <a:rPr lang="en-US" sz="1400" dirty="0">
                          <a:effectLst/>
                        </a:rPr>
                        <a:t>, </a:t>
                      </a:r>
                      <a:r>
                        <a:rPr lang="en-US" sz="1400" u="none" strike="noStrike" dirty="0">
                          <a:effectLst/>
                        </a:rPr>
                        <a:t>MIPS</a:t>
                      </a:r>
                      <a:r>
                        <a:rPr lang="en-US" sz="1400" dirty="0">
                          <a:effectLst/>
                        </a:rPr>
                        <a:t> and the </a:t>
                      </a:r>
                      <a:r>
                        <a:rPr lang="en-US" sz="1400" u="none" strike="noStrike" dirty="0">
                          <a:effectLst/>
                        </a:rPr>
                        <a:t>64-bit</a:t>
                      </a:r>
                      <a:r>
                        <a:rPr lang="en-US" sz="1400" dirty="0">
                          <a:effectLst/>
                        </a:rPr>
                        <a:t> variants of all three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ARM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2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>
                          <a:effectLst/>
                        </a:rPr>
                        <a:t>Programmed in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C</a:t>
                      </a:r>
                      <a:r>
                        <a:rPr lang="en-US" sz="1400" dirty="0">
                          <a:effectLst/>
                        </a:rPr>
                        <a:t>, </a:t>
                      </a:r>
                      <a:r>
                        <a:rPr lang="en-US" sz="1400" u="none" strike="noStrike" dirty="0">
                          <a:effectLst/>
                        </a:rPr>
                        <a:t>C++</a:t>
                      </a:r>
                      <a:r>
                        <a:rPr lang="en-US" sz="1400" dirty="0">
                          <a:effectLst/>
                        </a:rPr>
                        <a:t>, </a:t>
                      </a:r>
                      <a:r>
                        <a:rPr lang="en-US" sz="1400" u="none" strike="noStrike" dirty="0">
                          <a:effectLst/>
                        </a:rPr>
                        <a:t>Objective-</a:t>
                      </a:r>
                      <a:r>
                        <a:rPr lang="en-US" sz="1400" u="none" strike="noStrike" dirty="0" err="1">
                          <a:effectLst/>
                        </a:rPr>
                        <a:t>C</a:t>
                      </a:r>
                      <a:r>
                        <a:rPr lang="en-US" sz="1400" dirty="0" err="1">
                          <a:effectLst/>
                        </a:rPr>
                        <a:t>,</a:t>
                      </a:r>
                      <a:r>
                        <a:rPr lang="en-US" sz="1400" u="none" strike="noStrike" dirty="0" err="1">
                          <a:effectLst/>
                        </a:rPr>
                        <a:t>Swift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C, C++, </a:t>
                      </a:r>
                      <a:r>
                        <a:rPr lang="en-US" sz="1400" u="none" strike="noStrike" dirty="0">
                          <a:effectLst/>
                        </a:rPr>
                        <a:t>Java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8+: .NET C#, VB.NET, </a:t>
                      </a:r>
                      <a:r>
                        <a:rPr lang="en-US" sz="1400" u="none" strike="noStrike" dirty="0">
                          <a:effectLst/>
                        </a:rPr>
                        <a:t>Silverlight</a:t>
                      </a:r>
                      <a:r>
                        <a:rPr lang="en-US" sz="1400" dirty="0">
                          <a:effectLst/>
                        </a:rPr>
                        <a:t>, native C/C++, </a:t>
                      </a:r>
                      <a:r>
                        <a:rPr lang="en-US" sz="1400" dirty="0" err="1">
                          <a:effectLst/>
                        </a:rPr>
                        <a:t>WinRTP</a:t>
                      </a:r>
                      <a:r>
                        <a:rPr lang="en-US" sz="1400" dirty="0">
                          <a:effectLst/>
                        </a:rPr>
                        <a:t> (XMLA), DirectX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400" dirty="0">
                          <a:effectLst/>
                        </a:rPr>
                        <a:t>C/ C++: Native SDK, C++/</a:t>
                      </a:r>
                      <a:r>
                        <a:rPr lang="en-US" sz="1400" dirty="0" err="1">
                          <a:effectLst/>
                        </a:rPr>
                        <a:t>Qt</a:t>
                      </a:r>
                      <a:r>
                        <a:rPr lang="en-US" sz="1400" dirty="0">
                          <a:effectLst/>
                        </a:rPr>
                        <a:t>: Cascades SDK, HTML5/</a:t>
                      </a:r>
                      <a:r>
                        <a:rPr lang="en-US" sz="1400" dirty="0" err="1">
                          <a:effectLst/>
                        </a:rPr>
                        <a:t>Javascript</a:t>
                      </a:r>
                      <a:r>
                        <a:rPr lang="en-US" sz="1400" dirty="0">
                          <a:effectLst/>
                        </a:rPr>
                        <a:t>/CSS: </a:t>
                      </a:r>
                      <a:r>
                        <a:rPr lang="en-US" sz="1400" dirty="0" err="1">
                          <a:effectLst/>
                        </a:rPr>
                        <a:t>Webworks</a:t>
                      </a:r>
                      <a:r>
                        <a:rPr lang="en-US" sz="1400" dirty="0">
                          <a:effectLst/>
                        </a:rPr>
                        <a:t> SDK, ActionScript: Adobe AIR, Java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17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Walid</a:t>
            </a:r>
            <a:r>
              <a:rPr lang="en-US" dirty="0"/>
              <a:t> </a:t>
            </a:r>
            <a:r>
              <a:rPr lang="en-US" dirty="0" err="1"/>
              <a:t>Khedr</a:t>
            </a:r>
            <a:endParaRPr lang="en-US" dirty="0"/>
          </a:p>
          <a:p>
            <a:pPr lvl="1"/>
            <a:r>
              <a:rPr lang="en-US" dirty="0"/>
              <a:t>Email: wkhedr@fci.zu.edu.eg</a:t>
            </a:r>
          </a:p>
          <a:p>
            <a:pPr lvl="1"/>
            <a:r>
              <a:rPr lang="en-US" dirty="0"/>
              <a:t>Web: http://www.wikhedr.faculty.zu.edu.eg/</a:t>
            </a:r>
          </a:p>
          <a:p>
            <a:pPr lvl="1"/>
            <a:r>
              <a:rPr lang="en-US" dirty="0"/>
              <a:t>Department of Information Technology</a:t>
            </a:r>
          </a:p>
          <a:p>
            <a:pPr lvl="1"/>
            <a:r>
              <a:rPr lang="en-US" dirty="0"/>
              <a:t>Facebook Messenger:  m.me/</a:t>
            </a:r>
            <a:r>
              <a:rPr lang="en-US" dirty="0" err="1"/>
              <a:t>khedrw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38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(Apps) on Smart Phone</a:t>
            </a:r>
          </a:p>
        </p:txBody>
      </p:sp>
      <p:pic>
        <p:nvPicPr>
          <p:cNvPr id="1026" name="Picture 2" descr="native_main_mini_new">
            <a:extLst>
              <a:ext uri="{FF2B5EF4-FFF2-40B4-BE49-F238E27FC236}">
                <a16:creationId xmlns:a16="http://schemas.microsoft.com/office/drawing/2014/main" id="{7BEE373A-6858-41CD-AE97-0500CA3011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09700"/>
            <a:ext cx="8229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44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(Apps) on Smart 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Native apps live on the device and are accessed through icons on the device home screen. </a:t>
            </a:r>
          </a:p>
          <a:p>
            <a:r>
              <a:rPr lang="en-US" dirty="0"/>
              <a:t>Native apps are installed through an application store (such as Google Play or Apple’s App Store). </a:t>
            </a:r>
          </a:p>
          <a:p>
            <a:r>
              <a:rPr lang="en-US" dirty="0"/>
              <a:t>They are developed specifically for one platform, and can take full advantage of all the device features.</a:t>
            </a:r>
          </a:p>
        </p:txBody>
      </p:sp>
    </p:spTree>
    <p:extLst>
      <p:ext uri="{BB962C8B-B14F-4D97-AF65-F5344CB8AC3E}">
        <p14:creationId xmlns:p14="http://schemas.microsoft.com/office/powerpoint/2010/main" val="1551010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(Apps) on Smart 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apps are not real applications; they are really websites that, in many ways, look and feel like native applications, but are not implemented as such. </a:t>
            </a:r>
          </a:p>
          <a:p>
            <a:r>
              <a:rPr lang="en-US" dirty="0"/>
              <a:t>They are run by a browser and typically written in HTML5. </a:t>
            </a:r>
          </a:p>
          <a:p>
            <a:r>
              <a:rPr lang="en-US" dirty="0"/>
              <a:t>Users first access them as they would access any web page</a:t>
            </a:r>
          </a:p>
          <a:p>
            <a:r>
              <a:rPr lang="en-US" dirty="0"/>
              <a:t>Web apps became really popular when HTML5 came around and people realized that they can obtain native-like functionality in the browser. </a:t>
            </a:r>
          </a:p>
        </p:txBody>
      </p:sp>
    </p:spTree>
    <p:extLst>
      <p:ext uri="{BB962C8B-B14F-4D97-AF65-F5344CB8AC3E}">
        <p14:creationId xmlns:p14="http://schemas.microsoft.com/office/powerpoint/2010/main" val="279218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(Apps) on Smart 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apps are part native apps, part web apps. </a:t>
            </a:r>
          </a:p>
          <a:p>
            <a:r>
              <a:rPr lang="en-US" dirty="0"/>
              <a:t>Like native apps, they live in an app store and can take advantage of the many device features available.</a:t>
            </a:r>
          </a:p>
          <a:p>
            <a:r>
              <a:rPr lang="en-US" dirty="0"/>
              <a:t>Like web apps, they rely on HTML being rendered in a browser, with the browser is embedded within the app</a:t>
            </a:r>
          </a:p>
          <a:p>
            <a:r>
              <a:rPr lang="en-US" dirty="0"/>
              <a:t>Tools: </a:t>
            </a:r>
            <a:r>
              <a:rPr lang="en-US" dirty="0" err="1"/>
              <a:t>PhoneGap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59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Native Apps 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284"/>
            <a:ext cx="8229600" cy="5105400"/>
          </a:xfrm>
        </p:spPr>
        <p:txBody>
          <a:bodyPr/>
          <a:lstStyle/>
          <a:p>
            <a:r>
              <a:rPr lang="en-US" dirty="0"/>
              <a:t>MIT App Inventor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42" y="1600200"/>
            <a:ext cx="827869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9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Native Apps Development Tools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229600" cy="54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16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Native Apps Development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 IDE</a:t>
            </a:r>
          </a:p>
          <a:p>
            <a:r>
              <a:rPr lang="en-US" dirty="0"/>
              <a:t>Android SDK tools</a:t>
            </a:r>
          </a:p>
        </p:txBody>
      </p:sp>
    </p:spTree>
    <p:extLst>
      <p:ext uri="{BB962C8B-B14F-4D97-AF65-F5344CB8AC3E}">
        <p14:creationId xmlns:p14="http://schemas.microsoft.com/office/powerpoint/2010/main" val="1555396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Things to Know Before Building Your First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Experience: Android development is mostly done in Java. Android Java is not exactly standard Java, but learning standard Java will make it much easier for you to pick up Android development.</a:t>
            </a:r>
          </a:p>
          <a:p>
            <a:endParaRPr lang="en-US" dirty="0"/>
          </a:p>
          <a:p>
            <a:r>
              <a:rPr lang="en-US" dirty="0"/>
              <a:t>XML Experience: Knowing XML can be useful in a number of tech-related fields and Android is no exception. In particular, XML files make it easier to declare UI elements in the apps you create. Past experience is a big plus.</a:t>
            </a:r>
          </a:p>
        </p:txBody>
      </p:sp>
    </p:spTree>
    <p:extLst>
      <p:ext uri="{BB962C8B-B14F-4D97-AF65-F5344CB8AC3E}">
        <p14:creationId xmlns:p14="http://schemas.microsoft.com/office/powerpoint/2010/main" val="78419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Main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900" dirty="0"/>
              <a:t>Course Overview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Building Interactive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Multiple Activities and Intents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The Activity Lifecycle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The User Interface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List Views and Adapters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Fragments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Action Bars &amp; Navigation Drawers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SQLite Databases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Services &amp; Broadcast Receivers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Material Design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Consuming a web services in Android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Google Firebase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Java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GUI</a:t>
            </a:r>
          </a:p>
          <a:p>
            <a:r>
              <a:rPr lang="en-US" dirty="0"/>
              <a:t>Event Driven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319" y="486979"/>
            <a:ext cx="8229600" cy="685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Course Name</a:t>
            </a:r>
            <a:r>
              <a:rPr lang="en-US" dirty="0"/>
              <a:t>: Selected Topics in IT/CS</a:t>
            </a:r>
          </a:p>
          <a:p>
            <a:r>
              <a:rPr lang="en-US" dirty="0">
                <a:solidFill>
                  <a:srgbClr val="FF0000"/>
                </a:solidFill>
              </a:rPr>
              <a:t>Course Number</a:t>
            </a:r>
            <a:r>
              <a:rPr lang="en-US" dirty="0"/>
              <a:t>: IT420/CS420</a:t>
            </a:r>
          </a:p>
          <a:p>
            <a:r>
              <a:rPr lang="en-US" dirty="0">
                <a:solidFill>
                  <a:srgbClr val="FF0000"/>
                </a:solidFill>
              </a:rPr>
              <a:t>Course Group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https://www.facebook.com/groups/it420.fci/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Tools</a:t>
            </a:r>
            <a:r>
              <a:rPr lang="en-US" dirty="0"/>
              <a:t>: Android Studio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Office Hours</a:t>
            </a:r>
            <a:r>
              <a:rPr lang="en-US" dirty="0"/>
              <a:t>: 11 am – 1 pm, Thursday</a:t>
            </a:r>
          </a:p>
          <a:p>
            <a:r>
              <a:rPr lang="en-US" dirty="0">
                <a:solidFill>
                  <a:srgbClr val="FF0000"/>
                </a:solidFill>
              </a:rPr>
              <a:t>Prerequisite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CS250 (OOP)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dirty="0">
                <a:solidFill>
                  <a:srgbClr val="FF0000"/>
                </a:solidFill>
              </a:rPr>
              <a:t>Course Materials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Text Books</a:t>
            </a:r>
          </a:p>
          <a:p>
            <a:pPr lvl="1"/>
            <a:r>
              <a:rPr lang="en-US" dirty="0"/>
              <a:t>Lectures</a:t>
            </a:r>
          </a:p>
          <a:p>
            <a:pPr lvl="1"/>
            <a:r>
              <a:rPr lang="en-US" dirty="0">
                <a:hlinkClick r:id="rId3"/>
              </a:rPr>
              <a:t>http://developer.android.com/index.html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AutoShape 2" descr="data:image/jpeg;base64,/9j/4AAQSkZJRgABAQAAAQABAAD/2wBDAAoHBwgHBgoICAgLCgoLDhgQDg0NDh0VFhEYIx8lJCIfIiEmKzcvJik0KSEiMEExNDk7Pj4+JS5ESUM8SDc9Pjv/2wBDAQoLCw4NDhwQEBw7KCIoOzs7Ozs7Ozs7Ozs7Ozs7Ozs7Ozs7Ozs7Ozs7Ozs7Ozs7Ozs7Ozs7Ozs7Ozs7Ozs7Ozv/wAARCAFAAQQDASIAAhEBAxEB/8QAGwAAAQUBAQAAAAAAAAAAAAAAAAIDBAUGAQf/xABREAABAwIDAgYNCAYIBgMBAAABAAIDBBEFEiEGMRMUQVFhcQcWIjI2U3SBkZKTstEVQlJUoaKx4SM0RHKCwTM1Q1ViY3ODFyRklMLwJTdF0v/EABoBAAMBAQEBAAAAAAAAAAAAAAABAgMEBQb/xAAvEQACAQIFAwMBCQEBAAAAAAAAAQIDEQQSExRRITFSMkHwIiMzQmFicZGhseEF/9oADAMBAAIRAxEAPwDH4/j+Mw7RYlFFi9dHGyrla1jal4DQHmwAvoFX9seO/wB9Yh/3T/ijaPwnxXy2b3yq1Ai+wvH8akqsr8Yr3DKdDUvP81dsxjFP7yq/bu+KyuDC9b/AVftbzrjrXzHZQtlLGPF8TvriFUf953xUluK17v26q9s74qsa0cjk8xuu9csm+TrjbgtI8TrSQDXVPtXfFTY66rI1q5nDokKqYmBT6du6xXLUlLk3io8EszVkgu2tnH+674pvh8Ra6xq5z/uO+KeG7UBLazNuK59aa9yskeBts1cd9TP7V3xT7Z6u1jPN7QpTGkaWung1p6FnKvPkeSPAwKipadZ5vaFKNRU2vw8vrlOuhuOdNljmnckqk37hljwMvq6kftMvrlJZW1LjbjMvrlPvhaRusm2wNHItFOVu7Fljwd4xVfWZvXKU2oqrfrEp/jK6IhZNuYb2CWeb9wtHgd4xUW/WJfXKbdVVI/aJfXKUWG1k26MoUqnIWjwBq6m2lTL65TLqyrv+tTe0PxSi0jkTcgF9BqqU58haPAl9VWgXFXP7V3xUd+IVo045U3/1XfFKkJao0jsxvZbxlPklqPAPxGuOgxCpb/vO+KjSV+KcmI1Xmmd8VyRhd1JotIW8ZSXuQ4x4EPxHFx/+lWe3d8U0cWxVu/E6z27vilvDuVMviJF3CwWym+TJwjwcOM4tyYnWe3f8Uk4zi284rWDqqH/FNObbpCaLRfctE2ZtIkHHMW5MTrf+4f8AFcONYvb+ta3/ALh/xUe1khxtyKrsmyPR9hKqpq8EmkqqiWd4qXNDpXlxAyt0uUJrse/1DP5U73WIXVD0o45+pnlu0fhPivls3vlVqsto/CfFfLZvfKrVoZlngLc2I2/yz/JaeONt+6bcLO7MNc/FrNtfgjvPUtiKUk92xzekBefiJpTszvw8XkuMcWpiLiRzT0hdNM5mrSHN5wp0dDE86TAdBUhuGWG8HpC5NWK9zoyvgromuCmw3T4oQNzglsp3A7gVEnGRSugBIG9LY8gJYp3HkslcCRzFYuMS8w5E4uAungHn5two4DgbNdbrTrZZm2tY9RWTiirkhgHMQUs07ncibbUH5zW+fRSWSgt10HPyLNxsFyMad45im3RSDcwqwLmtboQSkB5POVpG4rkLK7lBCS5ovorGzTq6PzpDmRuFrWVBcgFotZcy23KW6FreQJsxg8hTsFxkxOcNyTxF7uS108XBhsF1szwdC4dSlqXsF0RnYa2/dgnz2TfydFawIHWFPeXOF3OPVdRn6fOt0ppTfuF0QZsKfmsMtue4TD8OYwG5F+tSpGNJ7qV5UWeKMfOeSt4xlyQ5ogVFOG652qDJEOe6sngAHuSor2u5AF1QjYylIgOj50y5ltynPF/mpp7XW1F1sjJshOjJTZj5ypLmOSTHfkWhFzddj8WwKfyp3utQlbBty4JMP+pd7rULoj2OaXqPKdo/CfFfLZvfKrVZbR+E+K+Wze+VWrQzLrZVnCYuR/lO/kt1FTAby8dSxmxLS7HrA2/Qu3DqXoZAsARfzWXk4ydqlj0MPH6LjcVE14uJHedv5pZpnMNhI4furogdva4gcyejp5ORx9C4m0/c6U2MmGR37Q4dbUjgqlneTMd0XsrARPHzinmQl2jmtPWobSKuynMlQ09023UQU9FWH50YPUdVamiDtzWeYIGEk6tDR1tU6iK6EUVELm2fG5vTZKjdG49w4HqUj5Hnto5g6ALIGHTsPeNdboWcqlh/SAaRZrST16p0UbnAEsBvzBKZFkaCYdegkKbBUZGgGEkcyx1o36kttdiudQM3FpCbdh2XWKV7D0FXgmidviI890zK/wCgxp6LLSNRezJUm/Yoy+vgJ/tm9WqSMQDTaZj2XOtwp89Qdxhc230VXVFUM3fOIPI5q3jK5Vh0VLXnuCC303SXTAbzl8yrpJmNdmYMrucaLjsSkGhDXjp3rZRJZYXz9a6G6bvtVcMTt/ZfapsFZFLygHfuTasT1Hi0lug1TMkMjtylsGcd8PQuv4RkZLXHdyBTnQWKp8LwdfwTRp3E3P2p2pmlFy4ubzXVXLVzA2y6HmOq3i2yLWJUkUIuDICea6jP4JmrRom2U5lfdwLTv1TvFTbS5POq7d2BCksSbADpUd0d+VWRpXX3X6LpD6fS2UBaKaIcWVbok2Y+hWL6c8yafERyLVTM8rNZsQ3Lg0w/6h3utQl7HDLhMo/zz7rULsh6Ucs/UzyLaPwnxXy2b3yq1WW0fhPivls3vlVq0My/2MfweOk/5LvxC9CZVA6EWXn2xYYccOfdwLvxC3w4sP7Ro/iC8PH/AHp6uF+7JDJmE70+2oibvcFGZHA7vXA9RS+DgBs6RoPSV5rOpJD4rohzp1lfH0qI5lKywfOxt92ZwCV/ysbc7qiIN5y8AKX27MdkWUdVC4i91LZUw6WeVTR1FE7QVkJ6pQpUTYH6tlYepwXPPMuQaiy5jqIram6djkhcdLhVbImjdIPSpcIaCO7b6VzSrSRjKCJ+YC2UX6SVxwe7cAPNdLgjDgNVPZSNy6rsw+FrYlXXY45VFFlJLHJv09CgzNkButDUUwaq2eJv0m+lc1alUw8rSOilVTKaSeUCwa3zhRZJJnb2tVtLTt+kFGdA3lcPQtKeJXudSsymkhLz3jR1Jg0v+FXjqeL6R9CSaaHnK7I4tCy3KLi3ME5EHRHQK24vBzE+dc4GnHzL+dXu0xZCIypfcXIt1KQakHc63mSssI+aEF0A3MupdaL9gyMYfOd17+ZRpYoZTdzBdTHOhO9oTTjDyMC0jWXBLpsrzThjyWOIunGRaWc6/mUkvaNzQPMkOmtyBW6zYtNjRp2cyS5jeX8Ep0/QEw+XqTU5MeQTIxvJYKO6IHlCcfKOcJl04W0ZMlwNTss3Lhkgv/bH3WoXNlHZ8MlP+efdahezR+7R5dVWmzx7aPwnxXy2b3yq1WW0fhPivls3vlVq2MR6lpamsl4KlYXPtcgG2ildr2LfVnesPipmyIJxogeKdv6wtw2Nx+a31VxV60oSskdVKnGUbtnnzdn8ZGrKd4PQ8fFdds9jbiM1M8nnzj4r0Zkbr9630J7g3adyD/CuZ4qXCNtGPJ5mdnMZuM1K4/xD4pQ2bxi2tK+37wXpZjfpZo9VLa2S24ehJ4ufCGqEeTzeLZzFyf1N3pCmw7NY1e7aN4/iHxXocbJL3uPQpcbH2F/wWFTG1OEaxoxXuYWLZ/G8o/5WT1h8VaUeCYw0gupn+kfFbBjH86lRMf0rzKuNqeKNcqj2ZBwimxWnsC17RzZgtdSyTmLum6ga6qvpwQrWl7wrq/8ANnKrLr0OLETv7FLi/G5gWsa/zOWKxHCsUeSWwuP8Q+K9Bq9Sbc6qZxe646+KnCs1a5vRd42MNDDtTSEcBnLB8yR4I+0px1VtcL/8lTO6yP8A+lqnBNOAVRrOb6wX8HQo/mYqtm20mbZsbIRzxFt/tKrXxbZk/wBLUeaUD+a9BeNEyWt5l3U6rS6QX8GcoJ/iZhqcbaxnuXyOHNI9rvxU1jtrz37WjzsWrDQORKtotHUv+BfwSo2/EzIyDapwsXW6sq5F20MGoY8f4rLWFt13gxbcnqdLZF/AW/UzJvk2nIIEULeqyiP7ZSSeEcOrKtk6PoTDohc6BXGaX4UJ9fxMxrm7RX1lk9YJGXaEX/SyedwK2DogTuCRwIt3oWur+lEZf1MyLu2C9+Ed9iZIx3cZX+kLYvgH0QmHUzPofarVVeKE4/qZkv8A5u/9I7z2QXY3fffzNWndTt+imnQC/elaZ1wibfqZoOx+ao4FPxv+k40627dlb+aFM2SZkwuUf5591qF1wd4o45+pnj+0fhPivls3vlVqsto/CfFfLZvfKrVoZmh2JF8eP+i78QvQ2xg8i8+2HIGPm/iXfiF6O0tt3w9K5K1PNK5pGplVjjY+iyebEDv/AASWubfenWuHOsNAvXOCEcw9CcZFr830rrT0j0p1hNtPxS0RquLjjaN5HpCkMjZyG/oTAdl1c0ecp1lZG36A6llLD39jRViWyIDfYJ9gF+5KhMrm77+gH4J1tY0u/pbehc8sN+RercsGkCym0z9Hb9ypuMi3fk+cJ+mqAL92BcdCKVN05XREldDlQ/U7vOq+bS91Jc8P32UWcNPLbzrNYVSlmZpGaiRHkKLJIByp6Zw3ZlBmNzvC7IYZIHXOPmTT6g8gNky862zAdIum3Wae/DuixXQsOjF1yRxoBLZNm5So7Qbd791PRBwPen0WT0ELWZIZdxTrmENvZIYQALtN+tKeRkvZToi1hiRwHKo75RbQj0oqJLX3qG6Um9y4K1QJdYeDrm97pYcANSoTZRc2SjLp838VToE6xJJvqNepNusd91H4ex3t8zEh9UOV5H8BTVATrjjwmnBqafVRn+1/EJo1Ed+/v/EVoqBDxBsNmf6uk/1j+AQm9k3h+FykG/6c8v8AhahaJZVYaebqeP7R+E+K+Wze+VWqy2j8J8V8tm98qtViL3Y+Tg8bzZg39E7V3WFvmVh8YD1NXnmzGUYqcxsOCP8AJbBroRvlC1jBSVzkrSakXDam/KSnxNYbx6VSMfT378nqKfD4A24v6yHSRmpstuMgDePSuitaPnA9SqhVxjRqSasXS0blati5NazkaUMqi43ETbdIuqgVHQlMnN7i6nQLVYvW1Qy24FhPUVxs9zYQtb6fiqpszuU6JxszbrN0TVVi3ZM8AWAHUVKimmcNLac6pGzN5ypDZmkCzj6Vm6JarFu6aQN1cxRZKg6l0jR1KEZW2sAUy6YcgJ60RpIHVJT5DJ3pzKNJwv0GnrSeGfyAdCZfNJuLWrRU0ZuoxRE2bdGPMgiYj+kb6qbEribGwHUumQc6rITnAh476Q+ZOMdl+cT1qOXg/OTjO63FPKGcl8KA1NyVAy24TzJh5sN6jym+7ehU0yXNhLKb98o7ntvdxSHuc06phzi51r2K2UOhGbqLc837iybdNKB80+cqPM+VguDcKM+pl3HTzKlATkSn1bm72/amnVrQdWqIah43SEJDqmR3zgetUoIlyJRr2H5hKQauM/2Y86iGRx3xtKQXt5WEKsqJuz0bYiRsmDTFoAHGHbv3WoTWwBBwOfLu4y73WoXHP1M9Cl6EeVbR+E+K+Wze+VWqy2j8J8V8tm98qtSKLDBgDXd06wyH+SvrsG6QLN4cctTcfRKtc5512UfScGI9ZaxvBFuEJ6kq8d9XPPnVW1997ilh2u8rY5y1bJADud6U/FKzkB85VO1ylwPNwgC3a/TQJTZHDmUWOTRK4VpPISosO5MEzie/CdaSd5HoVcJXjc23SnW1Qbo4+hS4l5iyjAHzkt84YO539ar+OR8pKQaiM6qNMedlga11uRNGrcTobdRUF1S0a2Cb460nSwVKCQs7LPhHHW5KZe9411UZtWDoXIfUAkXcE8oZiTwxtcobPrq5RTMy3fJBlajKgzFiJA62qUW5tziAqs1Ab0oGIvj5fQocOClInTFzO9lcehRnVczB3Q06lHdif+D0lIkro5GZSbO6RdNRDMdkrxm3NHWCm31YLb3F/sUaSMHXOPMVHkGU77qrCuPTVRcd48yjvqnc6bc/oTTnXOqYxw1AO8Jt0gO66aNudJKYrDheeQlJMjudIuVwlK47HpnY5N9n5z/1TvcYhJ7Gxvs9P5W73GIXFU9TO+n6EeY7R+E+K+Wze+VWqy2j8J8V8tm98qtSKJFEbT+YqwBVdSG03mU3OF10X9JxV19RIb1pbXWUYSLoltylbXMLMmtdqpML9VVic9KcFSbWyjzlK4srLsVDWjVwHWUl1U0i3CeqFUtqCRvA6gl8IN+p6SmKxYcM2/z/ADuslsmJ3EnrVa2rLdwHoTratxG8IAsHVD92YWXeHAGp1UATHe77Fx1a1mgF+tILEt8wcmxJ0hRDVF53jzLolQOxKdM62mqadO8Jp0o5ykGUHkukBJbVOG83Tgqb8h9Kg50l0tuVIdiw4xfeQEgyg8t1A4UndddzuO9A7El0yaM3SmXOHKUguHIUFJDxqCPnFBqQRut1KG9/Smy83SuUokwyNPKU054vvUcvPOk5ylceUfL+lJMiaz86LhFx2HM65mTZKSXdKVwynqnY1N9najyt3uMQk9jA32bqPLHe4xC5Z+pnZD0o802j8J8V8tm98qtVltH4T4r5bN75VakMch0f5lIzKNH36euuin2OaovqHQ7pSw4c6Yuu3WlzOxID29JSxIPo+lRMx50Zjzp3Jykwy8xASC9xO9Rs2qUJQi4ZSSHDnKWx2qjCboSg5ztxsi4nElmR3Om3O5SU0AeVySXWKdxJDucc6W2S25Rs3Qu3JSuPKS+FHKuZwehRwSu5k7isSLjlK45w3AKPntypLpXchSuGUeLzdJ4TpUcvdylIL1Ny1EkOlI3FI4UlM50kvRcqw+XpN+hM513MlcdhZck5ulJLrrhKQzpcUZ7JBKSUXHYWZCUZymyUXSuOx6z2LTfZqo8sd7jELnYq8GKny13uMQueXc6I9jzjaPwnxXy2b3yq1WW0fhPivls3vlVqALDBcLlxev4rDIxjshdd97aLQdodf9bp/vfBVux1VT0eOcLUzMhj4JwzPNhfRbz5fwf+8qb2gXmYrFYilUy0+37HoYbDUKkM1Tv+5le0Sv8ArdP974I7Q6/63T/e+C1Xy/hH95U3tAj5fwf+8qb2gXLvsZ8R0bHCfGZYbB4gd1XTn1vgudolf9bp/vfBbCm2nwineXfKNObi3czAEa33+ZJj2kwVjZAa6lcXCwJkGm/4q99i/iJ2eF+MyPaHX/W6f73wR2h1/wBbp/vfBbCPafBo4jGa2jde+peLi4slRbUYLHA6N1XRvJv3TntuLiyN7iuf6DZ4bj+zGjYSv+t0/wB74JXaNX/W6f73wWsG0mCinMZrqUuJ0fwouN3wQ/aTBnRMYK+kBbyiQXKN9i/iDZYX4zLDYivGhqoPvfBcOxFcTpVQfe+C1nbPhGeZ3H6X9K0i3CjT/wBsuO2kwU0zIhX0uYOJLs4vbkH4o32L+IWywvxmUGw9eTYVVP8Ae+C72kV4/aoPvfBaqm2mwimnEoxGmJAI/pRyiyGbTYMHyOdXUr84I7qQaX5ULHYu3/AeCwt/+mV7SK761T/e+C52kV31uD73wWsG0uBijMXHaUyFxOcyN0GnwPpXJdpcFkhiY2spGFgN3CQXcjfYv4g2WF+MyvaPW8lVT/e+CSdh67kqqf73wWrO0uDmSR4r6QZwQAJAALodtLgppmxcdpA4OuX8ILnoRvsX8Q9lhfjMmdha8/tdP974JJ2Drz+10/3vgthJtNgrzGRWUbcgFwJB3W7eus2nwRtVwxq6RzfoGUW3I3uL+INnhuP7MZ2g15/bKf73wQdgMQG+rp9f3vgtYdoMHJ/rKmH+4FIn2qwmeCOL5QpwGAb5geS2nNuUrG4rrf8AwbweG6W/0xXaBiA/a6f73wR2g4h9bp/vfBbRu1GC8YfK+spHh4IymUWCbG0eDiAx/KNLq4Ovwg6finvcV8QbPDfGZDtAxD63T/e+C52gYh9bp/vfBbLtmwgPLvlCl1Zktwo5rXXO2TB8kbTiFKRGSdZRrruRvcX8QbPDfGY7tAxD63T/AHvgg7AV/wBbp/vfBbTtowXjZmbWUjW8jBKNNEy/aHCHvc75SphmJNuECTxuKt0/wawmG9/9Mgex/Xn9spvvfBc/4fYh9cpvvfBa/wCX8I/vKm9oEfL+Ef3lTe0Cne4zj+itnhef7J+wmDzYJgk1NPIyRz6l0gLL2sWtHL1IVjgFZTVtC+SlnZMwSlpcx1wDYafahevRnKdNSl3PLqxjCbjHseL7R+E+K+Wze+VWqy2j8J8V8tm98qtW5iC6uIQB1C4hAHULiEAdQuIQB1C4hAHULiEAdQuIQB1C4hAHULiEAdQuIQB1C4hAHULiEAdQuIQB1C4hAHULiEAes9irwZqfLXe4xCOxV4MVPlrvcYhIo842j8J8V8tm98qtVltH4T4r5bN75VamSC1k+EUf/DCixKKmbx+XEzAZQTdzcrrN5t9lW7KMwGXFzDtE58dJJC5rZWl36OTTK421I3i3StHi9bs5h+zGEbORYn8qxR4hxqrlgYWAM1BaL8tj9iAK+fsdYpDSVMrK/DJ5qSHhp6WGpzSsZa5JFrfaq+bY/FYajCIQ2KX5Ya11K+NxLTcjQm2hFxdehHaHZqhdisVFi+GxUNVQSRUlNTURY4OLd8j8t735L8qp9jtsMJoNl8mKOJxDBnyS4a0gnPnaRl3chJPnCAM9BsNXS1dfDLiOGUzMPlEM089Tljz8w0ufQqzH8ArdnMS4jXGJzzG2Rj4X5mPadxB8y02ylfgowOukqaygpsckqs7ajEKczjg7a5RYjNe/IonZIxegxrHaOrw+sbVxtoY43vawss4F17jk3j0oA0OA4FQ/8PMPxSHZNuOV0072SND3Ahoc7XTqAUfDsMo8S2/wjDMQ2QZg8T2SOkp3PceGGV1ib8xalYTiuFVXY5w7BztT8i1kFQ+R5ayQktJdp3NucHemMHqsKwPbjCcSqdrRi0LRKJZnxyDgRkOUa3JuXciAJeN0LKFleGdjUMpoBIG1fCyWDBez/RqvPcLqaWjxGGoraIV1OwnPTueWB+hA1G7Wx8y3OKxYZiFTWSjskuEFS97hTmKYtDXEnLa9rWNl54Bc2v50AehYt2st2D+VTswzDquve6Oga2pfISBbNIb20G7cb6c6qOxrhVDjO2ENHiNO2ogdFI4scSASBpuSdvsUw+vxSipsJqRPQUFFHTxOFwCRvNj/AO6LvY2xahwXbCGtxGoFPTtikaXuBIBI03IAu8Eh2X21q6rBI9nmYTWcC99NUQTOf3TeQg8iz2E7C4limHtrnVNFQwSymKB1ZNwfDOGlm6G+ui0GDVGy+xVXVY3Dj7cXreCeymp4qd0YDncpJUjBdpsKrtk8MoKjEKCgqsPkeJRXUfDB7HOvmYbGx6EAZCbY7FoKXFZ5WxMdhL2tqoS45wHbnAWsWnnulw7E4xUNwjgWwvkxhrnU8QecwaN7naWAtre60NFtjRv7INfNX1hqMJxKE0lRM6HJnZlsHZRu1HoKkQ7eYdTdk6KuuPkamg4jTuYw/o47d8Bv777EAZnFNi6/CKVleaqirqQTCGWWjm4QRv8Aou0FldbWbFGq7INRg+z9JFTwxU7JX5n5Y4m21cSbp7aHHaGHZ2Wgpsaw+pdVVLHOhoaARNyNIIc51h3WnSrHENrsAq9s8bjfX5cPxfDm0orI2EiJ2W1yN9tUAY3FdiMSwunp6ptRR1tJUSiFtTRzcJG155HG2isJOxbjsdRLScawx1ZG0vbSiq/SyNte7Rb8bKbx7B8D2ai2coMUbitRW4jHPJLFGWxxNaW2GvKbLTY6/AMH7J8u0Vbjgjmo2AvoeCcXvdwWUBp3WII86AMBhuweKYjhNPihqqCkpJ5HRB9VPweVwJFjpvJBsApb+xdj0ctRTunw/jUDDIKbjN5JWD5zW23ddk9i20OH1vY4oKBlQ0VrcUfUSU4BuxpMhvut84elXz9rMDPZYnxgYiziDqAxNmyutmyjS1r70AY3CNhsTxbDoq81NDQw1EhjpzWT8GZ3brNFjfXRcodhcarqvEqUMgglwsjjInkyBoN9Qd1rC9+bVazBtpsJrdl8KoZsRoKCow17myiuo+HzsJvmjNjY/wA1DftZQVbNspJ8R4SSvgjipXuh4Mz5bjcNBpzoArIux7VxYxg0FXW0clDikuVlVTT3YQO+AJHfW0GmpUHbnAYNndpp6KlkhdT6OjZHLndGN1n8ztL26Qr2DaTCodl9j4HVQM2HYgZqmMNJMbOEJvu10PIqbb+TD6raqpr8NxKKuhrDwt42kcGd2U337kAZlCEIAEIQgD1nsVeDFT5a73GIR2KvBip8td7jEJFHnG0fhPivls3vlVqsto/CfFfLZvfKrUyRTY3vvlYXWFzYXsEZHhgflcGk2BtotN2OsRioNr6eKpJ4tXtdSSjnDxYX/isvS4NnaCoo6TYmYsdJhPAV0jwe/vI7hB6D9oQB4/TYTFNg1dWzVjYJ6UsEdK5hzTZjY2PJberGHYqv+W8IwurkbA7FYmSseAXBjXXsDu103LWVGNPxbZvbnFInWBq6bgTzNbIA0+gBW2IV+LVe1+xZndK+hlggmc/gxkdOWvv3Vt9uT7EAeT4rhc+F4hV0rg6SOmqHwcNkIa4tJH8k7s5gztocfpcKZOIDUuI4QtzWs0nd5l6VHjFbjDtvcPrpBLSUkUpghLBliLS6xHToD16rFdjX/wCwcJ/1H+45AC27BVrdum7LVE4hfJmMdRwZLXtDS4OAv0W36G6zklFMKyaliY+Z0T3NORpJNja9l7ZsxiFLtPtG7jb2txbAKudsbuWancXNAPUSPR0qowRzKLYqrq8Okroqt+KyNqZcOp2zTABxyggkWbu9PSUAeb4Ds7XbQ1U8FGGNNPC6aVz9A1o/n0K4wLYinxPZuTHK/HIsMgjqDTuEsJd3QAPIen7F6HhtbNHt9jENFSzUU02E8NNA5rMz52mzX2aXWuDuvy7lWbPz4i/scYhNUYH8s1z8Xe6aknhJJcQ25LQNCCgDC7SbIHA8PpcUpcTpsTw+qeY2TwgizhvBB6j6FQOgmZE2V0T2xv715aQD1FetY1TQ12z2z02NYa3AYY8VZC7DxZsb43Hun2sCNx38l+dWWPVDzUbQUVTS4rVYeykNoDSxNpoAGjK9jy4bujXo0QB4pHTVEsbpI4JHsZ3zmsJDes8iS2OR4uxjnC9tBy8y9o2UjxLDRs3R1FXWSw1MHCMgoaVradrXC54aT5x/n1qnNbNgWyu2M2HZaeSHHHMhIaP0QzW7nmNtBzIA8vfDLFJwckb2PGmVzSD6EqannpyBPDJESLgPaW3HnXr9RUzz45sXi3yeMRrZsPc6UNLWvk7kd0CSASLkjzqu23hfiGxUlfDieIPpqeqbmpsWpwJmvOlmPIBsL7hfl10QBhdmdm59pa6aGOoipYaaEz1E8t8sbBvOm9PbR7LHAqWir6evhxDD64O4CoiaW3LdCC07ld9i2IivxarizTz02HvMdEDpVX+aRyjdp0hSdvhJV7HYBiFVSjC6jNJEMOY3JG1t752s3tvYX6wgDz+OR8MrJYzZ7HBzTzEKRieJ1uMV8ldiE5nqJLZpCAL2Fhu6AoiEAC6uIQAIQhAAhCEACEIQAIQhAHrPYq8GKny13uMQjsVeDFT5a73GISKPONo/CfFfLZvfKrVZbR+E+K+Wze+VWpkimPdG9r2OLXtN2uBsQedTRjuLtrZa0YpWCqmZkkm4d2d7eYm9yNAoCEASIq6rhpJqOKqmZTTkGWFryGSWNxcbjZSRtBjIgpoBitYI6R2anaJ3WiNrAt100J9KrkIAlsxXEY3VLmV1Q11WCKgiUgzA783PvO9NUtXUUNSyppJ5KeaM3ZJE4tc3k0I3JlCAJVPimIUda6tpq6ohqnkl00cpa8333I11TlDjWKYXNJNQYhU00kv9I6KUtL+XW2/eoKEATIcWxKnxA4jDX1DKxxJdUCU53E77u3m6kQ7T4/TmQwY1XxGV5kkyVLxncd7jY6npVWhAEuvxTEcUe1+IV9TVuYLNM8rnlo6LlOz49jFVQNw+oxSrlpG2AgfM4s03aX5FXoQBYw7Q41T0cdHDi1ZFTxODmRMncGtINwQL6a6pqXFsSninilr6l8dTJwkzHSuIkf8AScL6npKhoQBMfi2JScWL6+pdxMWp7yu/Qj/Dr3O4bkvEcdxbFmsbiOJVVW2M3Y2aVzg084BUBCAHqSsqaCpZU0dRLTzM72SJ5a5vUQnK/E6/FZxPiFZPVSgWD5pC4gc2qioQAIQhAAhCEACEIQAIQhAAhCEACEIQB6z2KvBip8td7jEI7FXgxU+Wu9xiEijzjaPwnxXy2b3yq1WW0fhPivls3vlVqZIIUqiiErpbwmYsjzNYL6nMBydBKmuwmAgyGcwtuLgsLgy+W4J6Ln0dKzdRRdmaKDauioQrZmDMblMs9yJA17Wt3G7QRfkOp9CIsFa+F0nCy9w25DYrl2rRprqO639CWrEelIqUKfTYaJ2vJlcMr3NzBl26C+pvpdSYMJpzPd0sj4mG5uzKHWdlte+/ltzJupFCVOTKdCthgrHSsYJ3EvFxljNr6bjutrvvydK63BWGLPwztW3HcWNwLkAX15glqxHpSKhCtGYOyR2Rs7s9g7KWAWBIFt+/ut3QVyfC445KaESnNLJlL3C1gWsO7+Ip6kRacisQrU4TAxzA+pf3biAODsQAGk3udO++xKdg8LWOkdUva1oc4jgtbAE2BvYnSx6+hLViPSkVCFbjBomPYXzuAMojyuZYk3Avv3a7+grkeCsfkJqHBr2g/wBGbg6cm+2u/wCKNWItKRUoU+gw41TZC5pDbBrHjdmzNH4Ep0YO10uQTm12N7yxu4NIFiel3qpupFOwlTk1cq0Kzjw+OOvdC68oEOcAtI100sNV2WjjbRPlFP3V3XNpO5tb0edLVVx6bKtdVpSYKKmlbPwzwcpcWhl7gNc7TXXvPtSo8HjALnyusGOdZzcoNri1799y26Ch1YgqUioQrc4M0yua2SSwLjcR3bYF2gN9/c7un08kwmJvctfI4tJBIZq6xfuF/wDCEasQ0pFShWsmDxRyMjNS4ucC42jvYZiOQ79E3DhYkqZoTI/9HIGDKzMdb6kX0Gn2hPUiGnIrkKzbhAsc0jrOvlOTeBlOmut81k+zCKcNY9z5LcC9zmkWcDleQSL6d6B8EasQ0pFKhT3YaG1zaYTZ7sLyWt5NSNOkWPnT7sFjErohUnO0Oce43gFwsNd5y6DpQ6kUGnIqUKRWwsp6oxx5soa090LHVoOvpUdWndXIas7HrPYq8GKny13uMQjsVeDFT5a73GIQM842j8J8V8tm98qtVltH4T4r5bN75VamSSKOlNXI5okawMbmJJ6QP5qUcHkbfPMwFpAdruJBI5ejlsq9j3xuzMe5h52mxShUTDLaaQZd3dHRZyjJvozSLil1ROdhTrBgfZ9zmve1hlufNmJ6guUVBPPSySxztjif3Drk6gEEjzDuvMobKiaMuLZDdzS0noO9ID3NFg4gcwKWWVu480b9i4nwiOOnyCd4cXgNadW3JeP/AACj0uGxVFDwxmc1zjYC2l8zR/5KAZpSLGR5F76uO9AlkazIJHBt72B0v/6ElCVu4Z437EqWgfHTmYPFmtaS3oIGvpKc+SXWzcOLNsD3J0Jy2tz98PR1Xg8LIWZDI4t35b6Jb6uoe8PdM/MBYWNrDmTyz5DNHglPwqVkUr+EBdC1rntsdLi4APKnPkZ73FrZQHNDr5uUtvf7AoDqqdxaTM/uAGts61ha34LgnmAIE0gvvs46pZZ8hmhwTabD45KuaGV7niJ+Ulumbfff1KRHhtI6iNW5z2B2XLG+S1rl4Ooab97zBVLZJGuzNe5rr3uDY3ShU1DXFwnkDnbyHHVDhLkFOK9hEj3Pkc9xJJNySVy550E3NyuLWxnc6hcQiwHbm+9FzzriEWELjlkicXRvLSQW6cxFiPQSuF7nNa0uJDRZo5uX+aShFkO7O3K4hCLIQapTHujeHscWuBuCElCLDudRc3uuIRYLinyPkeXvddx5UlCEWC4IQhMR6z2KvBip8td7jEI7FXgxU+Wu9xiEijzjaPwnxXy2b3yq1bHGtjMVqsdxCojMGSWpke279bFxI5FC7RMY56f2n5LDc0V0zI129V9crM2haTtExjnp/afkjtExjnp/afkjdUPJBtq3izNoWk7RMY56f2n5I7RMY56f2n5I3VDyQbat4szaFpO0TGOen9p+SO0TGOen9p+SN1Q8kG2reLM2haTtFxjnp/afkjtExjnp/afkjdUPJBtq3izNoWk7RcY56f2n5I7RMY56f2n5I3VHyQbat4szaFpO0XGOen9p+SO0TGOen9p+SN1Q8kG2reLM2haTtExjnp/afkjtExjnp/afkjdUPJBtq3izNoWk7RMY56f2n5I7RMY56f2n5I3VDyQbat4szaFpO0TGOen9p+SO0TGOen9p+SN1Q8kPbVvFmbQtJ2iYxz0/tPyR2iYxz0/tPyRuqHkhbat4szaFpO0TGOen9p+SO0TGOen9p+SN1Q8kPbVvFmbQtJ2iYxz0/tPyR2i4xz0/tPyRuqHkg21bxZm0LSdomMc9P7T8kdomMc9P7T8kbqh5IW2reLM2haTtExjnp/afkjtExjnp/afkjdUPJD21bxZm0LSdomMc9P7T8kdomMc9P7T8kbqh5IW2reLNr2KvBip8td7jEKb2P8JqcGwKenqsmd1U54yG4tlaP5IWsZKSuuxm4uLsyTU/rUv75/FNJ2p/Wpf3z+KaXydT1v8Ac+nh6UdAJNgCT0LhBBsRZTcKkEdRIeFbE4wvDXE2s4jTVT2Oopqhhq5YZXNja2RxPfG5uQbi9hbnWkKKnG9zGdZwlaxR2vuRY825WsfyewQyBwEnCtYRc9yA7V1+kW+1Kc+kZQTiJ0V5IrXzd2XZtRbmsq0P1Cdfr6SpyutfKbc9lwAncLq6o66GOjp4TLZ+STQv7i5JsHBQsPMdPiULpXsLBqSDpqNyl0orL17/ANFRqyea67EKxtey6GuO4E9SuIZMPmip2vY1ga2SzHPuMxItfd0p6CupKYNjh4MRiSU6uOnc6cvPorWHj7y6GbxEvaPUobG9uXmQWkC9jbnV1E/D430srXMD7gudfXvTmvrzofVUs8UMUjmBjRCC0OIH+LlRt15BuH4lIhXEEVJUMzshi4URXyEuyA57a6/RS6iDDImTss0Pa9wtfUG+ltf5JbZ2vdD3KvazKRCkV7oTWSCnYxsTSQ3LfUc6jrnkrOx0xd1cEIQkMF0AuIABJPIFxSsM/rOn/wBQJxV2kTJ2i2RSCDYggjeChUVa+ukxuVlPJK0RNheXcJaNrczs9xfW4HN6FBpcXqps0Uj5421k0b4nu0LY3vIs081g0dbl0rDNq6Zlrpd0atdDS42aCTzAKgq55oMciohNJHRuZEXymQkh2aSzbnXurAX6LcqssBYWYvU/ppniOqbGwPlc4BuVh5TzkpOhZJtj1b3siZuQpIyEyAsLjmduZfq15NU899O17/0JOps4RgAC4sLen0rPTXI9R8EBCkvc1wAEFrOG5vJypZdFd36JxvfTINdNAOayWT8x5/yIaALmw3qY50LScsLrF1yTGNBr+XoSDNCIiA27799lA6iOayMi92Gd8EVrmuLsrg7IbOtyGwNvQQupqCkpaV07qaBsJqH8JJl5Xa6/b9gTqKmTN9HYcM2X6+5b4T+qu/fP4BCMJ/VXfvn8AhfR4T7iP7HgYr76RW1P61L++fxTSkVFPM6plIhkILzYhp50ji0/iJPUK+enTnnfQ92E45V1GkJ3i0/iJPUKOLT+Ik9QqNOfDKzx5GkJ3i0/iJPUKOLT+Ik9Qo058MeeHI0hO8Wn8RJ6hRxafxEnqFGnPhizw5GkJ3i0/iJPUKOLT+Ik9Qo058MeePI0hO8Wn8RJ6hRxafxEnqFGnPhhnjyIZI+M3je5h52mySSSbk3Kd4tP4iT1Cji0/iJPUKMk+1mLPDvcaQneLT+Ik9Qo4tP4iT1CjTnwwzw5GkJ3i0/iJPUKOLT+Ik9Qo058MeePI0nIJnU8zJmWzMNxfcu8Wn8RJ6hRxafxEnqFChNezE5wfRsZdFA5z3cE0OkbZ/c7xrYdI1O9IkpKORuR1PG6MMyBpYNG6adVwPQFJ4tP4iT1Cji0/iJPUKv7Thk3hyRuJ0QBjFPHwZs0tyDUAkj8SfOn4TFTy8NExpdnzG7e+PITbl0CVxafxEnqFHFp/ESeoUfav2YfZ8iC9xcSCRc3NijhH/SPpS+LT+Ik9Qo4tP4iT1CoyVOGVmhyhHCyfTd6UcI/6bvSl8Wn8RJ6hRxafxEnqFGSpwwzw5QjhH2tndbrSU7xafxEnqFHFp/ESeoUZJ8MM8OUNITvFp/ESeoUcWn8RJ6hRpz4Y88eSywn9Vd++fwCF3DGPjpnB7XNOc6EW5AhfS4VNUYpnz2Jd60r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BDAAoHBwgHBgoICAgLCgoLDhgQDg0NDh0VFhEYIx8lJCIfIiEmKzcvJik0KSEiMEExNDk7Pj4+JS5ESUM8SDc9Pjv/2wBDAQoLCw4NDhwQEBw7KCIoOzs7Ozs7Ozs7Ozs7Ozs7Ozs7Ozs7Ozs7Ozs7Ozs7Ozs7Ozs7Ozs7Ozs7Ozs7Ozs7Ozv/wAARCAFAAQQDASIAAhEBAxEB/8QAGwAAAQUBAQAAAAAAAAAAAAAAAAIDBAUGAQf/xABREAABAwIDAgYNCAYIBgMBAAABAAIDBBEFEiEGMRMUQVFhcQcWIjI2U3SBkZKTstEVQlJUoaKx4SM0RHKCwTM1Q1ViY3ODFyRklMLwJTdF0v/EABoBAAMBAQEBAAAAAAAAAAAAAAABAgMEBQb/xAAvEQACAQIFAwMBCQEBAAAAAAAAAQIDEQQSExRRITFSMkHwIiMzQmFicZGhseEF/9oADAMBAAIRAxEAPwDH4/j+Mw7RYlFFi9dHGyrla1jal4DQHmwAvoFX9seO/wB9Yh/3T/ijaPwnxXy2b3yq1Ai+wvH8akqsr8Yr3DKdDUvP81dsxjFP7yq/bu+KyuDC9b/AVftbzrjrXzHZQtlLGPF8TvriFUf953xUluK17v26q9s74qsa0cjk8xuu9csm+TrjbgtI8TrSQDXVPtXfFTY66rI1q5nDokKqYmBT6du6xXLUlLk3io8EszVkgu2tnH+674pvh8Ra6xq5z/uO+KeG7UBLazNuK59aa9yskeBts1cd9TP7V3xT7Z6u1jPN7QpTGkaWung1p6FnKvPkeSPAwKipadZ5vaFKNRU2vw8vrlOuhuOdNljmnckqk37hljwMvq6kftMvrlJZW1LjbjMvrlPvhaRusm2wNHItFOVu7Fljwd4xVfWZvXKU2oqrfrEp/jK6IhZNuYb2CWeb9wtHgd4xUW/WJfXKbdVVI/aJfXKUWG1k26MoUqnIWjwBq6m2lTL65TLqyrv+tTe0PxSi0jkTcgF9BqqU58haPAl9VWgXFXP7V3xUd+IVo045U3/1XfFKkJao0jsxvZbxlPklqPAPxGuOgxCpb/vO+KjSV+KcmI1Xmmd8VyRhd1JotIW8ZSXuQ4x4EPxHFx/+lWe3d8U0cWxVu/E6z27vilvDuVMviJF3CwWym+TJwjwcOM4tyYnWe3f8Uk4zi284rWDqqH/FNObbpCaLRfctE2ZtIkHHMW5MTrf+4f8AFcONYvb+ta3/ALh/xUe1khxtyKrsmyPR9hKqpq8EmkqqiWd4qXNDpXlxAyt0uUJrse/1DP5U73WIXVD0o45+pnlu0fhPivls3vlVqsto/CfFfLZvfKrVoZlngLc2I2/yz/JaeONt+6bcLO7MNc/FrNtfgjvPUtiKUk92xzekBefiJpTszvw8XkuMcWpiLiRzT0hdNM5mrSHN5wp0dDE86TAdBUhuGWG8HpC5NWK9zoyvgromuCmw3T4oQNzglsp3A7gVEnGRSugBIG9LY8gJYp3HkslcCRzFYuMS8w5E4uAungHn5two4DgbNdbrTrZZm2tY9RWTiirkhgHMQUs07ncibbUH5zW+fRSWSgt10HPyLNxsFyMad45im3RSDcwqwLmtboQSkB5POVpG4rkLK7lBCS5ovorGzTq6PzpDmRuFrWVBcgFotZcy23KW6FreQJsxg8hTsFxkxOcNyTxF7uS108XBhsF1szwdC4dSlqXsF0RnYa2/dgnz2TfydFawIHWFPeXOF3OPVdRn6fOt0ppTfuF0QZsKfmsMtue4TD8OYwG5F+tSpGNJ7qV5UWeKMfOeSt4xlyQ5ogVFOG652qDJEOe6sngAHuSor2u5AF1QjYylIgOj50y5ltynPF/mpp7XW1F1sjJshOjJTZj5ypLmOSTHfkWhFzddj8WwKfyp3utQlbBty4JMP+pd7rULoj2OaXqPKdo/CfFfLZvfKrVZbR+E+K+Wze+VWrQzLrZVnCYuR/lO/kt1FTAby8dSxmxLS7HrA2/Qu3DqXoZAsARfzWXk4ydqlj0MPH6LjcVE14uJHedv5pZpnMNhI4furogdva4gcyejp5ORx9C4m0/c6U2MmGR37Q4dbUjgqlneTMd0XsrARPHzinmQl2jmtPWobSKuynMlQ09023UQU9FWH50YPUdVamiDtzWeYIGEk6tDR1tU6iK6EUVELm2fG5vTZKjdG49w4HqUj5Hnto5g6ALIGHTsPeNdboWcqlh/SAaRZrST16p0UbnAEsBvzBKZFkaCYdegkKbBUZGgGEkcyx1o36kttdiudQM3FpCbdh2XWKV7D0FXgmidviI890zK/wCgxp6LLSNRezJUm/Yoy+vgJ/tm9WqSMQDTaZj2XOtwp89Qdxhc230VXVFUM3fOIPI5q3jK5Vh0VLXnuCC303SXTAbzl8yrpJmNdmYMrucaLjsSkGhDXjp3rZRJZYXz9a6G6bvtVcMTt/ZfapsFZFLygHfuTasT1Hi0lug1TMkMjtylsGcd8PQuv4RkZLXHdyBTnQWKp8LwdfwTRp3E3P2p2pmlFy4ubzXVXLVzA2y6HmOq3i2yLWJUkUIuDICea6jP4JmrRom2U5lfdwLTv1TvFTbS5POq7d2BCksSbADpUd0d+VWRpXX3X6LpD6fS2UBaKaIcWVbok2Y+hWL6c8yafERyLVTM8rNZsQ3Lg0w/6h3utQl7HDLhMo/zz7rULsh6Ucs/UzyLaPwnxXy2b3yq1WW0fhPivls3vlVq0My/2MfweOk/5LvxC9CZVA6EWXn2xYYccOfdwLvxC3w4sP7Ro/iC8PH/AHp6uF+7JDJmE70+2oibvcFGZHA7vXA9RS+DgBs6RoPSV5rOpJD4rohzp1lfH0qI5lKywfOxt92ZwCV/ysbc7qiIN5y8AKX27MdkWUdVC4i91LZUw6WeVTR1FE7QVkJ6pQpUTYH6tlYepwXPPMuQaiy5jqIram6djkhcdLhVbImjdIPSpcIaCO7b6VzSrSRjKCJ+YC2UX6SVxwe7cAPNdLgjDgNVPZSNy6rsw+FrYlXXY45VFFlJLHJv09CgzNkButDUUwaq2eJv0m+lc1alUw8rSOilVTKaSeUCwa3zhRZJJnb2tVtLTt+kFGdA3lcPQtKeJXudSsymkhLz3jR1Jg0v+FXjqeL6R9CSaaHnK7I4tCy3KLi3ME5EHRHQK24vBzE+dc4GnHzL+dXu0xZCIypfcXIt1KQakHc63mSssI+aEF0A3MupdaL9gyMYfOd17+ZRpYoZTdzBdTHOhO9oTTjDyMC0jWXBLpsrzThjyWOIunGRaWc6/mUkvaNzQPMkOmtyBW6zYtNjRp2cyS5jeX8Ep0/QEw+XqTU5MeQTIxvJYKO6IHlCcfKOcJl04W0ZMlwNTss3Lhkgv/bH3WoXNlHZ8MlP+efdahezR+7R5dVWmzx7aPwnxXy2b3yq1WW0fhPivls3vlVq2MR6lpamsl4KlYXPtcgG2ildr2LfVnesPipmyIJxogeKdv6wtw2Nx+a31VxV60oSskdVKnGUbtnnzdn8ZGrKd4PQ8fFdds9jbiM1M8nnzj4r0Zkbr9630J7g3adyD/CuZ4qXCNtGPJ5mdnMZuM1K4/xD4pQ2bxi2tK+37wXpZjfpZo9VLa2S24ehJ4ufCGqEeTzeLZzFyf1N3pCmw7NY1e7aN4/iHxXocbJL3uPQpcbH2F/wWFTG1OEaxoxXuYWLZ/G8o/5WT1h8VaUeCYw0gupn+kfFbBjH86lRMf0rzKuNqeKNcqj2ZBwimxWnsC17RzZgtdSyTmLum6ga6qvpwQrWl7wrq/8ANnKrLr0OLETv7FLi/G5gWsa/zOWKxHCsUeSWwuP8Q+K9Bq9Sbc6qZxe646+KnCs1a5vRd42MNDDtTSEcBnLB8yR4I+0px1VtcL/8lTO6yP8A+lqnBNOAVRrOb6wX8HQo/mYqtm20mbZsbIRzxFt/tKrXxbZk/wBLUeaUD+a9BeNEyWt5l3U6rS6QX8GcoJ/iZhqcbaxnuXyOHNI9rvxU1jtrz37WjzsWrDQORKtotHUv+BfwSo2/EzIyDapwsXW6sq5F20MGoY8f4rLWFt13gxbcnqdLZF/AW/UzJvk2nIIEULeqyiP7ZSSeEcOrKtk6PoTDohc6BXGaX4UJ9fxMxrm7RX1lk9YJGXaEX/SyedwK2DogTuCRwIt3oWur+lEZf1MyLu2C9+Ed9iZIx3cZX+kLYvgH0QmHUzPofarVVeKE4/qZkv8A5u/9I7z2QXY3fffzNWndTt+imnQC/elaZ1wibfqZoOx+ao4FPxv+k40627dlb+aFM2SZkwuUf5591qF1wd4o45+pnj+0fhPivls3vlVqsto/CfFfLZvfKrVoZmh2JF8eP+i78QvQ2xg8i8+2HIGPm/iXfiF6O0tt3w9K5K1PNK5pGplVjjY+iyebEDv/AASWubfenWuHOsNAvXOCEcw9CcZFr830rrT0j0p1hNtPxS0RquLjjaN5HpCkMjZyG/oTAdl1c0ecp1lZG36A6llLD39jRViWyIDfYJ9gF+5KhMrm77+gH4J1tY0u/pbehc8sN+RercsGkCym0z9Hb9ypuMi3fk+cJ+mqAL92BcdCKVN05XREldDlQ/U7vOq+bS91Jc8P32UWcNPLbzrNYVSlmZpGaiRHkKLJIByp6Zw3ZlBmNzvC7IYZIHXOPmTT6g8gNky862zAdIum3Wae/DuixXQsOjF1yRxoBLZNm5So7Qbd791PRBwPen0WT0ELWZIZdxTrmENvZIYQALtN+tKeRkvZToi1hiRwHKo75RbQj0oqJLX3qG6Um9y4K1QJdYeDrm97pYcANSoTZRc2SjLp838VToE6xJJvqNepNusd91H4ex3t8zEh9UOV5H8BTVATrjjwmnBqafVRn+1/EJo1Ed+/v/EVoqBDxBsNmf6uk/1j+AQm9k3h+FykG/6c8v8AhahaJZVYaebqeP7R+E+K+Wze+VWqy2j8J8V8tm98qtViL3Y+Tg8bzZg39E7V3WFvmVh8YD1NXnmzGUYqcxsOCP8AJbBroRvlC1jBSVzkrSakXDam/KSnxNYbx6VSMfT378nqKfD4A24v6yHSRmpstuMgDePSuitaPnA9SqhVxjRqSasXS0blati5NazkaUMqi43ETbdIuqgVHQlMnN7i6nQLVYvW1Qy24FhPUVxs9zYQtb6fiqpszuU6JxszbrN0TVVi3ZM8AWAHUVKimmcNLac6pGzN5ypDZmkCzj6Vm6JarFu6aQN1cxRZKg6l0jR1KEZW2sAUy6YcgJ60RpIHVJT5DJ3pzKNJwv0GnrSeGfyAdCZfNJuLWrRU0ZuoxRE2bdGPMgiYj+kb6qbEribGwHUumQc6rITnAh476Q+ZOMdl+cT1qOXg/OTjO63FPKGcl8KA1NyVAy24TzJh5sN6jym+7ehU0yXNhLKb98o7ntvdxSHuc06phzi51r2K2UOhGbqLc837iybdNKB80+cqPM+VguDcKM+pl3HTzKlATkSn1bm72/amnVrQdWqIah43SEJDqmR3zgetUoIlyJRr2H5hKQauM/2Y86iGRx3xtKQXt5WEKsqJuz0bYiRsmDTFoAHGHbv3WoTWwBBwOfLu4y73WoXHP1M9Cl6EeVbR+E+K+Wze+VWqy2j8J8V8tm98qtSKLDBgDXd06wyH+SvrsG6QLN4cctTcfRKtc5512UfScGI9ZaxvBFuEJ6kq8d9XPPnVW1997ilh2u8rY5y1bJADud6U/FKzkB85VO1ylwPNwgC3a/TQJTZHDmUWOTRK4VpPISosO5MEzie/CdaSd5HoVcJXjc23SnW1Qbo4+hS4l5iyjAHzkt84YO539ar+OR8pKQaiM6qNMedlga11uRNGrcTobdRUF1S0a2Cb460nSwVKCQs7LPhHHW5KZe9411UZtWDoXIfUAkXcE8oZiTwxtcobPrq5RTMy3fJBlajKgzFiJA62qUW5tziAqs1Ab0oGIvj5fQocOClInTFzO9lcehRnVczB3Q06lHdif+D0lIkro5GZSbO6RdNRDMdkrxm3NHWCm31YLb3F/sUaSMHXOPMVHkGU77qrCuPTVRcd48yjvqnc6bc/oTTnXOqYxw1AO8Jt0gO66aNudJKYrDheeQlJMjudIuVwlK47HpnY5N9n5z/1TvcYhJ7Gxvs9P5W73GIXFU9TO+n6EeY7R+E+K+Wze+VWqy2j8J8V8tm98qtSKJFEbT+YqwBVdSG03mU3OF10X9JxV19RIb1pbXWUYSLoltylbXMLMmtdqpML9VVic9KcFSbWyjzlK4srLsVDWjVwHWUl1U0i3CeqFUtqCRvA6gl8IN+p6SmKxYcM2/z/ADuslsmJ3EnrVa2rLdwHoTratxG8IAsHVD92YWXeHAGp1UATHe77Fx1a1mgF+tILEt8wcmxJ0hRDVF53jzLolQOxKdM62mqadO8Jp0o5ykGUHkukBJbVOG83Tgqb8h9Kg50l0tuVIdiw4xfeQEgyg8t1A4UndddzuO9A7El0yaM3SmXOHKUguHIUFJDxqCPnFBqQRut1KG9/Smy83SuUokwyNPKU054vvUcvPOk5ylceUfL+lJMiaz86LhFx2HM65mTZKSXdKVwynqnY1N9najyt3uMQk9jA32bqPLHe4xC5Z+pnZD0o802j8J8V8tm98qtVltH4T4r5bN75VakMch0f5lIzKNH36euuin2OaovqHQ7pSw4c6Yuu3WlzOxID29JSxIPo+lRMx50Zjzp3Jykwy8xASC9xO9Rs2qUJQi4ZSSHDnKWx2qjCboSg5ztxsi4nElmR3Om3O5SU0AeVySXWKdxJDucc6W2S25Rs3Qu3JSuPKS+FHKuZwehRwSu5k7isSLjlK45w3AKPntypLpXchSuGUeLzdJ4TpUcvdylIL1Ny1EkOlI3FI4UlM50kvRcqw+XpN+hM513MlcdhZck5ulJLrrhKQzpcUZ7JBKSUXHYWZCUZymyUXSuOx6z2LTfZqo8sd7jELnYq8GKny13uMQueXc6I9jzjaPwnxXy2b3yq1WW0fhPivls3vlVqALDBcLlxev4rDIxjshdd97aLQdodf9bp/vfBVux1VT0eOcLUzMhj4JwzPNhfRbz5fwf+8qb2gXmYrFYilUy0+37HoYbDUKkM1Tv+5le0Sv8ArdP974I7Q6/63T/e+C1Xy/hH95U3tAj5fwf+8qb2gXLvsZ8R0bHCfGZYbB4gd1XTn1vgudolf9bp/vfBbCm2nwineXfKNObi3czAEa33+ZJj2kwVjZAa6lcXCwJkGm/4q99i/iJ2eF+MyPaHX/W6f73wR2h1/wBbp/vfBbCPafBo4jGa2jde+peLi4slRbUYLHA6N1XRvJv3TntuLiyN7iuf6DZ4bj+zGjYSv+t0/wB74JXaNX/W6f73wWsG0mCinMZrqUuJ0fwouN3wQ/aTBnRMYK+kBbyiQXKN9i/iDZYX4zLDYivGhqoPvfBcOxFcTpVQfe+C1nbPhGeZ3H6X9K0i3CjT/wBsuO2kwU0zIhX0uYOJLs4vbkH4o32L+IWywvxmUGw9eTYVVP8Ae+C72kV4/aoPvfBaqm2mwimnEoxGmJAI/pRyiyGbTYMHyOdXUr84I7qQaX5ULHYu3/AeCwt/+mV7SK761T/e+C52kV31uD73wWsG0uBijMXHaUyFxOcyN0GnwPpXJdpcFkhiY2spGFgN3CQXcjfYv4g2WF+MyvaPW8lVT/e+CSdh67kqqf73wWrO0uDmSR4r6QZwQAJAALodtLgppmxcdpA4OuX8ILnoRvsX8Q9lhfjMmdha8/tdP974JJ2Drz+10/3vgthJtNgrzGRWUbcgFwJB3W7eus2nwRtVwxq6RzfoGUW3I3uL+INnhuP7MZ2g15/bKf73wQdgMQG+rp9f3vgtYdoMHJ/rKmH+4FIn2qwmeCOL5QpwGAb5geS2nNuUrG4rrf8AwbweG6W/0xXaBiA/a6f73wR2g4h9bp/vfBbRu1GC8YfK+spHh4IymUWCbG0eDiAx/KNLq4Ovwg6finvcV8QbPDfGZDtAxD63T/e+C52gYh9bp/vfBbLtmwgPLvlCl1Zktwo5rXXO2TB8kbTiFKRGSdZRrruRvcX8QbPDfGY7tAxD63T/AHvgg7AV/wBbp/vfBbTtowXjZmbWUjW8jBKNNEy/aHCHvc75SphmJNuECTxuKt0/wawmG9/9Mgex/Xn9spvvfBc/4fYh9cpvvfBa/wCX8I/vKm9oEfL+Ef3lTe0Cne4zj+itnhef7J+wmDzYJgk1NPIyRz6l0gLL2sWtHL1IVjgFZTVtC+SlnZMwSlpcx1wDYafahevRnKdNSl3PLqxjCbjHseL7R+E+K+Wze+VWqy2j8J8V8tm98qtW5iC6uIQB1C4hAHULiEAdQuIQB1C4hAHULiEAdQuIQB1C4hAHULiEAdQuIQB1C4hAHULiEAdQuIQB1C4hAHULiEAes9irwZqfLXe4xCOxV4MVPlrvcYhIo842j8J8V8tm98qtVltH4T4r5bN75VamSC1k+EUf/DCixKKmbx+XEzAZQTdzcrrN5t9lW7KMwGXFzDtE58dJJC5rZWl36OTTK421I3i3StHi9bs5h+zGEbORYn8qxR4hxqrlgYWAM1BaL8tj9iAK+fsdYpDSVMrK/DJ5qSHhp6WGpzSsZa5JFrfaq+bY/FYajCIQ2KX5Ya11K+NxLTcjQm2hFxdehHaHZqhdisVFi+GxUNVQSRUlNTURY4OLd8j8t735L8qp9jtsMJoNl8mKOJxDBnyS4a0gnPnaRl3chJPnCAM9BsNXS1dfDLiOGUzMPlEM089Tljz8w0ufQqzH8ArdnMS4jXGJzzG2Rj4X5mPadxB8y02ylfgowOukqaygpsckqs7ajEKczjg7a5RYjNe/IonZIxegxrHaOrw+sbVxtoY43vawss4F17jk3j0oA0OA4FQ/8PMPxSHZNuOV0072SND3Ahoc7XTqAUfDsMo8S2/wjDMQ2QZg8T2SOkp3PceGGV1ib8xalYTiuFVXY5w7BztT8i1kFQ+R5ayQktJdp3NucHemMHqsKwPbjCcSqdrRi0LRKJZnxyDgRkOUa3JuXciAJeN0LKFleGdjUMpoBIG1fCyWDBez/RqvPcLqaWjxGGoraIV1OwnPTueWB+hA1G7Wx8y3OKxYZiFTWSjskuEFS97hTmKYtDXEnLa9rWNl54Bc2v50AehYt2st2D+VTswzDquve6Oga2pfISBbNIb20G7cb6c6qOxrhVDjO2ENHiNO2ogdFI4scSASBpuSdvsUw+vxSipsJqRPQUFFHTxOFwCRvNj/AO6LvY2xahwXbCGtxGoFPTtikaXuBIBI03IAu8Eh2X21q6rBI9nmYTWcC99NUQTOf3TeQg8iz2E7C4limHtrnVNFQwSymKB1ZNwfDOGlm6G+ui0GDVGy+xVXVY3Dj7cXreCeymp4qd0YDncpJUjBdpsKrtk8MoKjEKCgqsPkeJRXUfDB7HOvmYbGx6EAZCbY7FoKXFZ5WxMdhL2tqoS45wHbnAWsWnnulw7E4xUNwjgWwvkxhrnU8QecwaN7naWAtre60NFtjRv7INfNX1hqMJxKE0lRM6HJnZlsHZRu1HoKkQ7eYdTdk6KuuPkamg4jTuYw/o47d8Bv777EAZnFNi6/CKVleaqirqQTCGWWjm4QRv8Aou0FldbWbFGq7INRg+z9JFTwxU7JX5n5Y4m21cSbp7aHHaGHZ2Wgpsaw+pdVVLHOhoaARNyNIIc51h3WnSrHENrsAq9s8bjfX5cPxfDm0orI2EiJ2W1yN9tUAY3FdiMSwunp6ptRR1tJUSiFtTRzcJG155HG2isJOxbjsdRLScawx1ZG0vbSiq/SyNte7Rb8bKbx7B8D2ai2coMUbitRW4jHPJLFGWxxNaW2GvKbLTY6/AMH7J8u0Vbjgjmo2AvoeCcXvdwWUBp3WII86AMBhuweKYjhNPihqqCkpJ5HRB9VPweVwJFjpvJBsApb+xdj0ctRTunw/jUDDIKbjN5JWD5zW23ddk9i20OH1vY4oKBlQ0VrcUfUSU4BuxpMhvut84elXz9rMDPZYnxgYiziDqAxNmyutmyjS1r70AY3CNhsTxbDoq81NDQw1EhjpzWT8GZ3brNFjfXRcodhcarqvEqUMgglwsjjInkyBoN9Qd1rC9+bVazBtpsJrdl8KoZsRoKCow17myiuo+HzsJvmjNjY/wA1DftZQVbNspJ8R4SSvgjipXuh4Mz5bjcNBpzoArIux7VxYxg0FXW0clDikuVlVTT3YQO+AJHfW0GmpUHbnAYNndpp6KlkhdT6OjZHLndGN1n8ztL26Qr2DaTCodl9j4HVQM2HYgZqmMNJMbOEJvu10PIqbb+TD6raqpr8NxKKuhrDwt42kcGd2U337kAZlCEIAEIQgD1nsVeDFT5a73GIR2KvBip8td7jEJFHnG0fhPivls3vlVqsto/CfFfLZvfKrUyRTY3vvlYXWFzYXsEZHhgflcGk2BtotN2OsRioNr6eKpJ4tXtdSSjnDxYX/isvS4NnaCoo6TYmYsdJhPAV0jwe/vI7hB6D9oQB4/TYTFNg1dWzVjYJ6UsEdK5hzTZjY2PJberGHYqv+W8IwurkbA7FYmSseAXBjXXsDu103LWVGNPxbZvbnFInWBq6bgTzNbIA0+gBW2IV+LVe1+xZndK+hlggmc/gxkdOWvv3Vt9uT7EAeT4rhc+F4hV0rg6SOmqHwcNkIa4tJH8k7s5gztocfpcKZOIDUuI4QtzWs0nd5l6VHjFbjDtvcPrpBLSUkUpghLBliLS6xHToD16rFdjX/wCwcJ/1H+45AC27BVrdum7LVE4hfJmMdRwZLXtDS4OAv0W36G6zklFMKyaliY+Z0T3NORpJNja9l7ZsxiFLtPtG7jb2txbAKudsbuWancXNAPUSPR0qowRzKLYqrq8Okroqt+KyNqZcOp2zTABxyggkWbu9PSUAeb4Ds7XbQ1U8FGGNNPC6aVz9A1o/n0K4wLYinxPZuTHK/HIsMgjqDTuEsJd3QAPIen7F6HhtbNHt9jENFSzUU02E8NNA5rMz52mzX2aXWuDuvy7lWbPz4i/scYhNUYH8s1z8Xe6aknhJJcQ25LQNCCgDC7SbIHA8PpcUpcTpsTw+qeY2TwgizhvBB6j6FQOgmZE2V0T2xv715aQD1FetY1TQ12z2z02NYa3AYY8VZC7DxZsb43Hun2sCNx38l+dWWPVDzUbQUVTS4rVYeykNoDSxNpoAGjK9jy4bujXo0QB4pHTVEsbpI4JHsZ3zmsJDes8iS2OR4uxjnC9tBy8y9o2UjxLDRs3R1FXWSw1MHCMgoaVradrXC54aT5x/n1qnNbNgWyu2M2HZaeSHHHMhIaP0QzW7nmNtBzIA8vfDLFJwckb2PGmVzSD6EqannpyBPDJESLgPaW3HnXr9RUzz45sXi3yeMRrZsPc6UNLWvk7kd0CSASLkjzqu23hfiGxUlfDieIPpqeqbmpsWpwJmvOlmPIBsL7hfl10QBhdmdm59pa6aGOoipYaaEz1E8t8sbBvOm9PbR7LHAqWir6evhxDD64O4CoiaW3LdCC07ld9i2IivxarizTz02HvMdEDpVX+aRyjdp0hSdvhJV7HYBiFVSjC6jNJEMOY3JG1t752s3tvYX6wgDz+OR8MrJYzZ7HBzTzEKRieJ1uMV8ldiE5nqJLZpCAL2Fhu6AoiEAC6uIQAIQhAAhCEACEIQAIQhAHrPYq8GKny13uMQjsVeDFT5a73GISKPONo/CfFfLZvfKrVZbR+E+K+Wze+VWpkimPdG9r2OLXtN2uBsQedTRjuLtrZa0YpWCqmZkkm4d2d7eYm9yNAoCEASIq6rhpJqOKqmZTTkGWFryGSWNxcbjZSRtBjIgpoBitYI6R2anaJ3WiNrAt100J9KrkIAlsxXEY3VLmV1Q11WCKgiUgzA783PvO9NUtXUUNSyppJ5KeaM3ZJE4tc3k0I3JlCAJVPimIUda6tpq6ohqnkl00cpa8333I11TlDjWKYXNJNQYhU00kv9I6KUtL+XW2/eoKEATIcWxKnxA4jDX1DKxxJdUCU53E77u3m6kQ7T4/TmQwY1XxGV5kkyVLxncd7jY6npVWhAEuvxTEcUe1+IV9TVuYLNM8rnlo6LlOz49jFVQNw+oxSrlpG2AgfM4s03aX5FXoQBYw7Q41T0cdHDi1ZFTxODmRMncGtINwQL6a6pqXFsSninilr6l8dTJwkzHSuIkf8AScL6npKhoQBMfi2JScWL6+pdxMWp7yu/Qj/Dr3O4bkvEcdxbFmsbiOJVVW2M3Y2aVzg084BUBCAHqSsqaCpZU0dRLTzM72SJ5a5vUQnK/E6/FZxPiFZPVSgWD5pC4gc2qioQAIQhAAhCEACEIQAIQhAAhCEACEIQB6z2KvBip8td7jEI7FXgxU+Wu9xiEijzjaPwnxXy2b3yq1WW0fhPivls3vlVqZIIUqiiErpbwmYsjzNYL6nMBydBKmuwmAgyGcwtuLgsLgy+W4J6Ln0dKzdRRdmaKDauioQrZmDMblMs9yJA17Wt3G7QRfkOp9CIsFa+F0nCy9w25DYrl2rRprqO639CWrEelIqUKfTYaJ2vJlcMr3NzBl26C+pvpdSYMJpzPd0sj4mG5uzKHWdlte+/ltzJupFCVOTKdCthgrHSsYJ3EvFxljNr6bjutrvvydK63BWGLPwztW3HcWNwLkAX15glqxHpSKhCtGYOyR2Rs7s9g7KWAWBIFt+/ut3QVyfC445KaESnNLJlL3C1gWsO7+Ip6kRacisQrU4TAxzA+pf3biAODsQAGk3udO++xKdg8LWOkdUva1oc4jgtbAE2BvYnSx6+hLViPSkVCFbjBomPYXzuAMojyuZYk3Avv3a7+grkeCsfkJqHBr2g/wBGbg6cm+2u/wCKNWItKRUoU+gw41TZC5pDbBrHjdmzNH4Ep0YO10uQTm12N7yxu4NIFiel3qpupFOwlTk1cq0Kzjw+OOvdC68oEOcAtI100sNV2WjjbRPlFP3V3XNpO5tb0edLVVx6bKtdVpSYKKmlbPwzwcpcWhl7gNc7TXXvPtSo8HjALnyusGOdZzcoNri1799y26Ch1YgqUioQrc4M0yua2SSwLjcR3bYF2gN9/c7un08kwmJvctfI4tJBIZq6xfuF/wDCEasQ0pFShWsmDxRyMjNS4ucC42jvYZiOQ79E3DhYkqZoTI/9HIGDKzMdb6kX0Gn2hPUiGnIrkKzbhAsc0jrOvlOTeBlOmut81k+zCKcNY9z5LcC9zmkWcDleQSL6d6B8EasQ0pFKhT3YaG1zaYTZ7sLyWt5NSNOkWPnT7sFjErohUnO0Oce43gFwsNd5y6DpQ6kUGnIqUKRWwsp6oxx5soa090LHVoOvpUdWndXIas7HrPYq8GKny13uMQjsVeDFT5a73GIQM842j8J8V8tm98qtVltH4T4r5bN75VamSSKOlNXI5okawMbmJJ6QP5qUcHkbfPMwFpAdruJBI5ejlsq9j3xuzMe5h52mxShUTDLaaQZd3dHRZyjJvozSLil1ROdhTrBgfZ9zmve1hlufNmJ6guUVBPPSySxztjif3Drk6gEEjzDuvMobKiaMuLZDdzS0noO9ID3NFg4gcwKWWVu480b9i4nwiOOnyCd4cXgNadW3JeP/AACj0uGxVFDwxmc1zjYC2l8zR/5KAZpSLGR5F76uO9AlkazIJHBt72B0v/6ElCVu4Z437EqWgfHTmYPFmtaS3oIGvpKc+SXWzcOLNsD3J0Jy2tz98PR1Xg8LIWZDI4t35b6Jb6uoe8PdM/MBYWNrDmTyz5DNHglPwqVkUr+EBdC1rntsdLi4APKnPkZ73FrZQHNDr5uUtvf7AoDqqdxaTM/uAGts61ha34LgnmAIE0gvvs46pZZ8hmhwTabD45KuaGV7niJ+Ulumbfff1KRHhtI6iNW5z2B2XLG+S1rl4Ooab97zBVLZJGuzNe5rr3uDY3ShU1DXFwnkDnbyHHVDhLkFOK9hEj3Pkc9xJJNySVy550E3NyuLWxnc6hcQiwHbm+9FzzriEWELjlkicXRvLSQW6cxFiPQSuF7nNa0uJDRZo5uX+aShFkO7O3K4hCLIQapTHujeHscWuBuCElCLDudRc3uuIRYLinyPkeXvddx5UlCEWC4IQhMR6z2KvBip8td7jEI7FXgxU+Wu9xiEijzjaPwnxXy2b3yq1bHGtjMVqsdxCojMGSWpke279bFxI5FC7RMY56f2n5LDc0V0zI129V9crM2haTtExjnp/afkjtExjnp/afkjdUPJBtq3izNoWk7RMY56f2n5I7RMY56f2n5I3VDyQbat4szaFpO0TGOen9p+SO0TGOen9p+SN1Q8kG2reLM2haTtFxjnp/afkjtExjnp/afkjdUPJBtq3izNoWk7RcY56f2n5I7RMY56f2n5I3VHyQbat4szaFpO0XGOen9p+SO0TGOen9p+SN1Q8kG2reLM2haTtExjnp/afkjtExjnp/afkjdUPJBtq3izNoWk7RMY56f2n5I7RMY56f2n5I3VDyQbat4szaFpO0TGOen9p+SO0TGOen9p+SN1Q8kPbVvFmbQtJ2iYxz0/tPyR2iYxz0/tPyRuqHkhbat4szaFpO0TGOen9p+SO0TGOen9p+SN1Q8kPbVvFmbQtJ2iYxz0/tPyR2i4xz0/tPyRuqHkg21bxZm0LSdomMc9P7T8kdomMc9P7T8kbqh5IW2reLM2haTtExjnp/afkjtExjnp/afkjdUPJD21bxZm0LSdomMc9P7T8kdomMc9P7T8kbqh5IW2reLNr2KvBip8td7jEKb2P8JqcGwKenqsmd1U54yG4tlaP5IWsZKSuuxm4uLsyTU/rUv75/FNJ2p/Wpf3z+KaXydT1v8Ac+nh6UdAJNgCT0LhBBsRZTcKkEdRIeFbE4wvDXE2s4jTVT2Oopqhhq5YZXNja2RxPfG5uQbi9hbnWkKKnG9zGdZwlaxR2vuRY825WsfyewQyBwEnCtYRc9yA7V1+kW+1Kc+kZQTiJ0V5IrXzd2XZtRbmsq0P1Cdfr6SpyutfKbc9lwAncLq6o66GOjp4TLZ+STQv7i5JsHBQsPMdPiULpXsLBqSDpqNyl0orL17/ANFRqyea67EKxtey6GuO4E9SuIZMPmip2vY1ga2SzHPuMxItfd0p6CupKYNjh4MRiSU6uOnc6cvPorWHj7y6GbxEvaPUobG9uXmQWkC9jbnV1E/D430srXMD7gudfXvTmvrzofVUs8UMUjmBjRCC0OIH+LlRt15BuH4lIhXEEVJUMzshi4URXyEuyA57a6/RS6iDDImTss0Pa9wtfUG+ltf5JbZ2vdD3KvazKRCkV7oTWSCnYxsTSQ3LfUc6jrnkrOx0xd1cEIQkMF0AuIABJPIFxSsM/rOn/wBQJxV2kTJ2i2RSCDYggjeChUVa+ukxuVlPJK0RNheXcJaNrczs9xfW4HN6FBpcXqps0Uj5421k0b4nu0LY3vIs081g0dbl0rDNq6Zlrpd0atdDS42aCTzAKgq55oMciohNJHRuZEXymQkh2aSzbnXurAX6LcqssBYWYvU/ppniOqbGwPlc4BuVh5TzkpOhZJtj1b3siZuQpIyEyAsLjmduZfq15NU899O17/0JOps4RgAC4sLen0rPTXI9R8EBCkvc1wAEFrOG5vJypZdFd36JxvfTINdNAOayWT8x5/yIaALmw3qY50LScsLrF1yTGNBr+XoSDNCIiA27799lA6iOayMi92Gd8EVrmuLsrg7IbOtyGwNvQQupqCkpaV07qaBsJqH8JJl5Xa6/b9gTqKmTN9HYcM2X6+5b4T+qu/fP4BCMJ/VXfvn8AhfR4T7iP7HgYr76RW1P61L++fxTSkVFPM6plIhkILzYhp50ji0/iJPUK+enTnnfQ92E45V1GkJ3i0/iJPUKOLT+Ik9QqNOfDKzx5GkJ3i0/iJPUKOLT+Ik9Qo058MeeHI0hO8Wn8RJ6hRxafxEnqFGnPhizw5GkJ3i0/iJPUKOLT+Ik9Qo058MeePI0hO8Wn8RJ6hRxafxEnqFGnPhhnjyIZI+M3je5h52mySSSbk3Kd4tP4iT1Cji0/iJPUKMk+1mLPDvcaQneLT+Ik9Qo4tP4iT1CjTnwwzw5GkJ3i0/iJPUKOLT+Ik9Qo058MeePI0nIJnU8zJmWzMNxfcu8Wn8RJ6hRxafxEnqFChNezE5wfRsZdFA5z3cE0OkbZ/c7xrYdI1O9IkpKORuR1PG6MMyBpYNG6adVwPQFJ4tP4iT1Cji0/iJPUKv7Thk3hyRuJ0QBjFPHwZs0tyDUAkj8SfOn4TFTy8NExpdnzG7e+PITbl0CVxafxEnqFHFp/ESeoUfav2YfZ8iC9xcSCRc3NijhH/SPpS+LT+Ik9Qo4tP4iT1CoyVOGVmhyhHCyfTd6UcI/6bvSl8Wn8RJ6hRxafxEnqFGSpwwzw5QjhH2tndbrSU7xafxEnqFHFp/ESeoUZJ8MM8OUNITvFp/ESeoUcWn8RJ6hRpz4Y88eSywn9Vd++fwCF3DGPjpnB7XNOc6EW5AhfS4VNUYpnz2Jd60r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4" descr="http://ecx.images-amazon.com/images/I/51ZqMNx9AtL._SX430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813" y="1491652"/>
            <a:ext cx="2425868" cy="280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na.ssl-images-amazon.com/images/I/41fHQHlUHbL._SX397_BO1,204,203,200_.jpg">
            <a:extLst>
              <a:ext uri="{FF2B5EF4-FFF2-40B4-BE49-F238E27FC236}">
                <a16:creationId xmlns:a16="http://schemas.microsoft.com/office/drawing/2014/main" id="{4103983D-E471-408D-8A32-46F318B5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747" y="4419422"/>
            <a:ext cx="1706310" cy="21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s-na.ssl-images-amazon.com/images/I/412puBdQscL._SX353_BO1,204,203,200_.jpg">
            <a:extLst>
              <a:ext uri="{FF2B5EF4-FFF2-40B4-BE49-F238E27FC236}">
                <a16:creationId xmlns:a16="http://schemas.microsoft.com/office/drawing/2014/main" id="{99340DD6-1B53-4C22-8F0E-999E6B5AE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19422"/>
            <a:ext cx="1518145" cy="213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1: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21" y="1371600"/>
            <a:ext cx="806115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Android Studio IDE</a:t>
            </a:r>
            <a:br>
              <a:rPr lang="en-US" dirty="0"/>
            </a:br>
            <a:r>
              <a:rPr lang="en-US" dirty="0"/>
              <a:t>https://developer.android.com/studio/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6819DA-64A2-4C67-AD78-2495D755D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7646"/>
            <a:ext cx="8229600" cy="361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1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final grade will be calculated as follows: </a:t>
            </a:r>
          </a:p>
          <a:p>
            <a:pPr lvl="1"/>
            <a:r>
              <a:rPr lang="en-US" dirty="0"/>
              <a:t>Term Work: Assignments / Homework / Quizzes / Midterm exam (</a:t>
            </a:r>
            <a:r>
              <a:rPr lang="en-US" dirty="0">
                <a:solidFill>
                  <a:srgbClr val="FF0000"/>
                </a:solidFill>
              </a:rPr>
              <a:t>20 points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Lab Exam &amp; Project (</a:t>
            </a:r>
            <a:r>
              <a:rPr lang="en-US" dirty="0">
                <a:solidFill>
                  <a:srgbClr val="FF0000"/>
                </a:solidFill>
              </a:rPr>
              <a:t>20 points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Oral Exam, Attendance and Participation (</a:t>
            </a:r>
            <a:r>
              <a:rPr lang="en-US" dirty="0">
                <a:solidFill>
                  <a:srgbClr val="FF0000"/>
                </a:solidFill>
              </a:rPr>
              <a:t>20 points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How to participate?</a:t>
            </a:r>
          </a:p>
          <a:p>
            <a:pPr lvl="3"/>
            <a:r>
              <a:rPr lang="en-US" dirty="0"/>
              <a:t>Ask questions</a:t>
            </a:r>
          </a:p>
          <a:p>
            <a:pPr lvl="3"/>
            <a:r>
              <a:rPr lang="en-US" dirty="0"/>
              <a:t>Answer questions</a:t>
            </a:r>
          </a:p>
          <a:p>
            <a:pPr lvl="3"/>
            <a:r>
              <a:rPr lang="en-US" dirty="0"/>
              <a:t>Make comments</a:t>
            </a:r>
          </a:p>
          <a:p>
            <a:pPr lvl="1"/>
            <a:r>
              <a:rPr lang="en-US" dirty="0"/>
              <a:t>Final Exam (</a:t>
            </a:r>
            <a:r>
              <a:rPr lang="en-US" dirty="0">
                <a:solidFill>
                  <a:srgbClr val="FF0000"/>
                </a:solidFill>
              </a:rPr>
              <a:t>90 points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Grading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is cancelled if attendance </a:t>
            </a:r>
            <a:r>
              <a:rPr lang="en-US" dirty="0">
                <a:solidFill>
                  <a:srgbClr val="FF0000"/>
                </a:solidFill>
              </a:rPr>
              <a:t>&lt; %75</a:t>
            </a:r>
          </a:p>
          <a:p>
            <a:r>
              <a:rPr lang="en-US" dirty="0"/>
              <a:t>If final exam grade is less than </a:t>
            </a:r>
            <a:r>
              <a:rPr lang="en-US" dirty="0">
                <a:solidFill>
                  <a:srgbClr val="FF0000"/>
                </a:solidFill>
              </a:rPr>
              <a:t>%30</a:t>
            </a:r>
            <a:r>
              <a:rPr lang="en-US" dirty="0"/>
              <a:t>, your final grade will be just your final exam grade.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Term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discuss project topics in sections.</a:t>
            </a:r>
          </a:p>
          <a:p>
            <a:r>
              <a:rPr lang="en-US" dirty="0"/>
              <a:t>You are welcomed to suggest creative topics till the midterm.</a:t>
            </a:r>
          </a:p>
          <a:p>
            <a:r>
              <a:rPr lang="en-US" dirty="0"/>
              <a:t>The project is due one week before the final lab exam.</a:t>
            </a:r>
          </a:p>
          <a:p>
            <a:r>
              <a:rPr lang="en-US" dirty="0"/>
              <a:t>You should prepare for a demo to show your project and to explain your design.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Mobile Application Development?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application development is the set of processes and procedures involved in writing software for small, wireless computing devices such as smartphones or tablets</a:t>
            </a:r>
          </a:p>
        </p:txBody>
      </p:sp>
    </p:spTree>
    <p:extLst>
      <p:ext uri="{BB962C8B-B14F-4D97-AF65-F5344CB8AC3E}">
        <p14:creationId xmlns:p14="http://schemas.microsoft.com/office/powerpoint/2010/main" val="2548289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2739&quot;&gt;&lt;object type=&quot;3&quot; unique_id=&quot;12740&quot;&gt;&lt;property id=&quot;20148&quot; value=&quot;5&quot;/&gt;&lt;property id=&quot;20300&quot; value=&quot;Slide 1 - &amp;quot;IT420: Mobile Application Development&amp;quot;&quot;/&gt;&lt;property id=&quot;20307&quot; value=&quot;256&quot;/&gt;&lt;/object&gt;&lt;object type=&quot;3&quot; unique_id=&quot;12741&quot;&gt;&lt;property id=&quot;20148&quot; value=&quot;5&quot;/&gt;&lt;property id=&quot;20300&quot; value=&quot;Slide 2 - &amp;quot;Lecturer Details&amp;quot;&quot;/&gt;&lt;property id=&quot;20307&quot; value=&quot;372&quot;/&gt;&lt;/object&gt;&lt;object type=&quot;3&quot; unique_id=&quot;12742&quot;&gt;&lt;property id=&quot;20148&quot; value=&quot;5&quot;/&gt;&lt;property id=&quot;20300&quot; value=&quot;Slide 3 - &amp;quot;Course Info&amp;quot;&quot;/&gt;&lt;property id=&quot;20307&quot; value=&quot;373&quot;/&gt;&lt;/object&gt;&lt;object type=&quot;3&quot; unique_id=&quot;12743&quot;&gt;&lt;property id=&quot;20148&quot; value=&quot;5&quot;/&gt;&lt;property id=&quot;20300&quot; value=&quot;Slide 4 - &amp;quot;NetBeans IDE&amp;quot;&quot;/&gt;&lt;property id=&quot;20307&quot; value=&quot;399&quot;/&gt;&lt;/object&gt;&lt;object type=&quot;3&quot; unique_id=&quot;12744&quot;&gt;&lt;property id=&quot;20148&quot; value=&quot;5&quot;/&gt;&lt;property id=&quot;20300&quot; value=&quot;Slide 5 - &amp;quot;Grading Policy&amp;quot;&quot;/&gt;&lt;property id=&quot;20307&quot; value=&quot;390&quot;/&gt;&lt;/object&gt;&lt;object type=&quot;3&quot; unique_id=&quot;12745&quot;&gt;&lt;property id=&quot;20148&quot; value=&quot;5&quot;/&gt;&lt;property id=&quot;20300&quot; value=&quot;Slide 6 - &amp;quot;Grading Rules&amp;quot;&quot;/&gt;&lt;property id=&quot;20307&quot; value=&quot;391&quot;/&gt;&lt;/object&gt;&lt;object type=&quot;3&quot; unique_id=&quot;12746&quot;&gt;&lt;property id=&quot;20148&quot; value=&quot;5&quot;/&gt;&lt;property id=&quot;20300&quot; value=&quot;Slide 7 - &amp;quot;Term Project&amp;quot;&quot;/&gt;&lt;property id=&quot;20307&quot; value=&quot;389&quot;/&gt;&lt;/object&gt;&lt;object type=&quot;3&quot; unique_id=&quot;12747&quot;&gt;&lt;property id=&quot;20148&quot; value=&quot;5&quot;/&gt;&lt;property id=&quot;20300&quot; value=&quot;Slide 8 - &amp;quot;What is Network Programming?&amp;quot;&quot;/&gt;&lt;property id=&quot;20307&quot; value=&quot;397&quot;/&gt;&lt;/object&gt;&lt;object type=&quot;3&quot; unique_id=&quot;12748&quot;&gt;&lt;property id=&quot;20148&quot; value=&quot;5&quot;/&gt;&lt;property id=&quot;20300&quot; value=&quot;Slide 9 - &amp;quot;The Key Players&amp;quot;&quot;/&gt;&lt;property id=&quot;20307&quot; value=&quot;398&quot;/&gt;&lt;/object&gt;&lt;object type=&quot;3&quot; unique_id=&quot;12749&quot;&gt;&lt;property id=&quot;20148&quot; value=&quot;5&quot;/&gt;&lt;property id=&quot;20300&quot; value=&quot;Slide 10 - &amp;quot;Course Objective&amp;quot;&quot;/&gt;&lt;property id=&quot;20307&quot; value=&quot;382&quot;/&gt;&lt;/object&gt;&lt;object type=&quot;3&quot; unique_id=&quot;12750&quot;&gt;&lt;property id=&quot;20148&quot; value=&quot;5&quot;/&gt;&lt;property id=&quot;20300&quot; value=&quot;Slide 11 - &amp;quot;Why Java ?&amp;quot;&quot;/&gt;&lt;property id=&quot;20307&quot; value=&quot;394&quot;/&gt;&lt;/object&gt;&lt;object type=&quot;3&quot; unique_id=&quot;12751&quot;&gt;&lt;property id=&quot;20148&quot; value=&quot;5&quot;/&gt;&lt;property id=&quot;20300&quot; value=&quot;Slide 12 - &amp;quot;Why Java ?&amp;quot;&quot;/&gt;&lt;property id=&quot;20307&quot; value=&quot;395&quot;/&gt;&lt;/object&gt;&lt;object type=&quot;3&quot; unique_id=&quot;12752&quot;&gt;&lt;property id=&quot;20148&quot; value=&quot;5&quot;/&gt;&lt;property id=&quot;20300&quot; value=&quot;Slide 13 - &amp;quot;Main Topics&amp;quot;&quot;/&gt;&lt;property id=&quot;20307&quot; value=&quot;388&quot;/&gt;&lt;/object&gt;&lt;object type=&quot;3&quot; unique_id=&quot;12753&quot;&gt;&lt;property id=&quot;20148&quot; value=&quot;5&quot;/&gt;&lt;property id=&quot;20300&quot; value=&quot;Slide 14 - &amp;quot;Java Background&amp;quot;&quot;/&gt;&lt;property id=&quot;20307&quot; value=&quot;392&quot;/&gt;&lt;/object&gt;&lt;object type=&quot;3&quot; unique_id=&quot;12754&quot;&gt;&lt;property id=&quot;20148&quot; value=&quot;5&quot;/&gt;&lt;property id=&quot;20300&quot; value=&quot;Slide 15 - &amp;quot;Computer Networks Background&amp;quot;&quot;/&gt;&lt;property id=&quot;20307&quot; value=&quot;396&quot;/&gt;&lt;/object&gt;&lt;object type=&quot;3&quot; unique_id=&quot;12755&quot;&gt;&lt;property id=&quot;20148&quot; value=&quot;5&quot;/&gt;&lt;property id=&quot;20300&quot; value=&quot;Slide 16 - &amp;quot;Next Lecture&amp;quot;&quot;/&gt;&lt;property id=&quot;20307&quot; value=&quot;384&quot;/&gt;&lt;/object&gt;&lt;/object&gt;&lt;object type=&quot;8&quot; unique_id=&quot;12773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Lecture1</Template>
  <TotalTime>56940</TotalTime>
  <Words>1277</Words>
  <Application>Microsoft Office PowerPoint</Application>
  <PresentationFormat>On-screen Show (4:3)</PresentationFormat>
  <Paragraphs>151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Lecture1</vt:lpstr>
      <vt:lpstr>IT420/CS420: Selected Topics Mobile Application Development</vt:lpstr>
      <vt:lpstr>Lecturer Details</vt:lpstr>
      <vt:lpstr>Course Info</vt:lpstr>
      <vt:lpstr>JDK</vt:lpstr>
      <vt:lpstr>Android Studio IDE https://developer.android.com/studio/</vt:lpstr>
      <vt:lpstr>Grading Policy</vt:lpstr>
      <vt:lpstr>Grading Rules</vt:lpstr>
      <vt:lpstr>Term Project</vt:lpstr>
      <vt:lpstr>What is Mobile Application Development?</vt:lpstr>
      <vt:lpstr>Course Objective</vt:lpstr>
      <vt:lpstr>What is Smartphone</vt:lpstr>
      <vt:lpstr>Mobile Operating System</vt:lpstr>
      <vt:lpstr>Mobile Operating System</vt:lpstr>
      <vt:lpstr>Mobile Operating System</vt:lpstr>
      <vt:lpstr>Mobile Operating System</vt:lpstr>
      <vt:lpstr>Mobile Operating System</vt:lpstr>
      <vt:lpstr>Which Mobile OS ?</vt:lpstr>
      <vt:lpstr>Which Mobile OS ?</vt:lpstr>
      <vt:lpstr>Which Mobile OS ?</vt:lpstr>
      <vt:lpstr>Applications (Apps) on Smart Phone</vt:lpstr>
      <vt:lpstr>Applications (Apps) on Smart Phone</vt:lpstr>
      <vt:lpstr>Applications (Apps) on Smart Phone</vt:lpstr>
      <vt:lpstr>Applications (Apps) on Smart Phone</vt:lpstr>
      <vt:lpstr>Android Native Apps Development Tools</vt:lpstr>
      <vt:lpstr>Android Native Apps Development Tools</vt:lpstr>
      <vt:lpstr>Android Native Apps Development Tools</vt:lpstr>
      <vt:lpstr>Things to Know Before Building Your First Android App</vt:lpstr>
      <vt:lpstr>Main Topics</vt:lpstr>
      <vt:lpstr>Java Background</vt:lpstr>
      <vt:lpstr>Next Lecture</vt:lpstr>
    </vt:vector>
  </TitlesOfParts>
  <Company>St. Clair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tdame</dc:creator>
  <cp:lastModifiedBy>Dr. Walid Khedr</cp:lastModifiedBy>
  <cp:revision>1752</cp:revision>
  <dcterms:created xsi:type="dcterms:W3CDTF">2005-08-02T10:12:17Z</dcterms:created>
  <dcterms:modified xsi:type="dcterms:W3CDTF">2018-09-26T20:07:55Z</dcterms:modified>
</cp:coreProperties>
</file>