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6" r:id="rId2"/>
    <p:sldId id="372" r:id="rId3"/>
    <p:sldId id="385"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384" r:id="rId32"/>
  </p:sldIdLst>
  <p:sldSz cx="9144000" cy="6858000" type="screen4x3"/>
  <p:notesSz cx="6858000" cy="9144000"/>
  <p:custDataLst>
    <p:tags r:id="rId34"/>
  </p:custDataLst>
  <p:defaultTextStyle>
    <a:defPPr>
      <a:defRPr lang="en-US"/>
    </a:defPPr>
    <a:lvl1pPr algn="ctr" rtl="0" eaLnBrk="0" fontAlgn="base" hangingPunct="0">
      <a:spcBef>
        <a:spcPct val="50000"/>
      </a:spcBef>
      <a:spcAft>
        <a:spcPct val="0"/>
      </a:spcAft>
      <a:defRPr sz="2400" kern="1200">
        <a:solidFill>
          <a:srgbClr val="FFFF00"/>
        </a:solidFill>
        <a:latin typeface="Arial" charset="0"/>
        <a:ea typeface="+mn-ea"/>
        <a:cs typeface="+mn-cs"/>
      </a:defRPr>
    </a:lvl1pPr>
    <a:lvl2pPr marL="457200" algn="ctr" rtl="0" eaLnBrk="0" fontAlgn="base" hangingPunct="0">
      <a:spcBef>
        <a:spcPct val="50000"/>
      </a:spcBef>
      <a:spcAft>
        <a:spcPct val="0"/>
      </a:spcAft>
      <a:defRPr sz="2400" kern="1200">
        <a:solidFill>
          <a:srgbClr val="FFFF00"/>
        </a:solidFill>
        <a:latin typeface="Arial" charset="0"/>
        <a:ea typeface="+mn-ea"/>
        <a:cs typeface="+mn-cs"/>
      </a:defRPr>
    </a:lvl2pPr>
    <a:lvl3pPr marL="914400" algn="ctr" rtl="0" eaLnBrk="0" fontAlgn="base" hangingPunct="0">
      <a:spcBef>
        <a:spcPct val="50000"/>
      </a:spcBef>
      <a:spcAft>
        <a:spcPct val="0"/>
      </a:spcAft>
      <a:defRPr sz="2400" kern="1200">
        <a:solidFill>
          <a:srgbClr val="FFFF00"/>
        </a:solidFill>
        <a:latin typeface="Arial" charset="0"/>
        <a:ea typeface="+mn-ea"/>
        <a:cs typeface="+mn-cs"/>
      </a:defRPr>
    </a:lvl3pPr>
    <a:lvl4pPr marL="1371600" algn="ctr" rtl="0" eaLnBrk="0" fontAlgn="base" hangingPunct="0">
      <a:spcBef>
        <a:spcPct val="50000"/>
      </a:spcBef>
      <a:spcAft>
        <a:spcPct val="0"/>
      </a:spcAft>
      <a:defRPr sz="2400" kern="1200">
        <a:solidFill>
          <a:srgbClr val="FFFF00"/>
        </a:solidFill>
        <a:latin typeface="Arial" charset="0"/>
        <a:ea typeface="+mn-ea"/>
        <a:cs typeface="+mn-cs"/>
      </a:defRPr>
    </a:lvl4pPr>
    <a:lvl5pPr marL="1828800" algn="ctr" rtl="0" eaLnBrk="0" fontAlgn="base" hangingPunct="0">
      <a:spcBef>
        <a:spcPct val="50000"/>
      </a:spcBef>
      <a:spcAft>
        <a:spcPct val="0"/>
      </a:spcAft>
      <a:defRPr sz="2400" kern="1200">
        <a:solidFill>
          <a:srgbClr val="FFFF00"/>
        </a:solidFill>
        <a:latin typeface="Arial" charset="0"/>
        <a:ea typeface="+mn-ea"/>
        <a:cs typeface="+mn-cs"/>
      </a:defRPr>
    </a:lvl5pPr>
    <a:lvl6pPr marL="2286000" algn="l" defTabSz="914400" rtl="0" eaLnBrk="1" latinLnBrk="0" hangingPunct="1">
      <a:defRPr sz="2400" kern="1200">
        <a:solidFill>
          <a:srgbClr val="FFFF00"/>
        </a:solidFill>
        <a:latin typeface="Arial" charset="0"/>
        <a:ea typeface="+mn-ea"/>
        <a:cs typeface="+mn-cs"/>
      </a:defRPr>
    </a:lvl6pPr>
    <a:lvl7pPr marL="2743200" algn="l" defTabSz="914400" rtl="0" eaLnBrk="1" latinLnBrk="0" hangingPunct="1">
      <a:defRPr sz="2400" kern="1200">
        <a:solidFill>
          <a:srgbClr val="FFFF00"/>
        </a:solidFill>
        <a:latin typeface="Arial" charset="0"/>
        <a:ea typeface="+mn-ea"/>
        <a:cs typeface="+mn-cs"/>
      </a:defRPr>
    </a:lvl7pPr>
    <a:lvl8pPr marL="3200400" algn="l" defTabSz="914400" rtl="0" eaLnBrk="1" latinLnBrk="0" hangingPunct="1">
      <a:defRPr sz="2400" kern="1200">
        <a:solidFill>
          <a:srgbClr val="FFFF00"/>
        </a:solidFill>
        <a:latin typeface="Arial" charset="0"/>
        <a:ea typeface="+mn-ea"/>
        <a:cs typeface="+mn-cs"/>
      </a:defRPr>
    </a:lvl8pPr>
    <a:lvl9pPr marL="3657600" algn="l" defTabSz="914400" rtl="0" eaLnBrk="1" latinLnBrk="0" hangingPunct="1">
      <a:defRPr sz="2400" kern="1200">
        <a:solidFill>
          <a:srgbClr val="FFFF00"/>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3300"/>
    <a:srgbClr val="FF6600"/>
    <a:srgbClr val="663300"/>
    <a:srgbClr val="080808"/>
    <a:srgbClr val="CC00CC"/>
    <a:srgbClr val="660066"/>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7478" autoAdjust="0"/>
  </p:normalViewPr>
  <p:slideViewPr>
    <p:cSldViewPr>
      <p:cViewPr varScale="1">
        <p:scale>
          <a:sx n="78" d="100"/>
          <a:sy n="78" d="100"/>
        </p:scale>
        <p:origin x="1488" y="62"/>
      </p:cViewPr>
      <p:guideLst>
        <p:guide orient="horz" pos="2160"/>
        <p:guide pos="2880"/>
      </p:guideLst>
    </p:cSldViewPr>
  </p:slideViewPr>
  <p:outlineViewPr>
    <p:cViewPr>
      <p:scale>
        <a:sx n="33" d="100"/>
        <a:sy n="33" d="100"/>
      </p:scale>
      <p:origin x="48" y="3005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b="1">
                <a:solidFill>
                  <a:srgbClr val="DC4900"/>
                </a:solidFill>
                <a:latin typeface="Arial"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1">
                <a:solidFill>
                  <a:srgbClr val="DC4900"/>
                </a:solidFill>
                <a:latin typeface="Arial"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b="1">
                <a:solidFill>
                  <a:srgbClr val="DC4900"/>
                </a:solidFill>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1">
                <a:solidFill>
                  <a:srgbClr val="DC4900"/>
                </a:solidFill>
              </a:defRPr>
            </a:lvl1pPr>
          </a:lstStyle>
          <a:p>
            <a:fld id="{3E092C82-A823-4EE2-A2AE-FA50496CEB1C}" type="slidenum">
              <a:rPr lang="ar-SA"/>
              <a:pPr/>
              <a:t>‹#›</a:t>
            </a:fld>
            <a:endParaRPr lang="en-US"/>
          </a:p>
        </p:txBody>
      </p:sp>
    </p:spTree>
    <p:extLst>
      <p:ext uri="{BB962C8B-B14F-4D97-AF65-F5344CB8AC3E}">
        <p14:creationId xmlns:p14="http://schemas.microsoft.com/office/powerpoint/2010/main" val="4147637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3"/>
            <a:ext cx="7848600" cy="1927225"/>
          </a:xfrm>
        </p:spPr>
        <p:txBody>
          <a:bodyPr anchor="b">
            <a:noAutofit/>
          </a:bodyPr>
          <a:lstStyle>
            <a:lvl1pPr>
              <a:defRPr sz="5400" cap="all" baseline="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15/9/2012</a:t>
            </a:r>
            <a:endParaRPr lang="en-US"/>
          </a:p>
        </p:txBody>
      </p:sp>
      <p:sp>
        <p:nvSpPr>
          <p:cNvPr id="5" name="Footer Placeholder 4"/>
          <p:cNvSpPr>
            <a:spLocks noGrp="1"/>
          </p:cNvSpPr>
          <p:nvPr>
            <p:ph type="ftr" sz="quarter" idx="11"/>
          </p:nvPr>
        </p:nvSpPr>
        <p:spPr/>
        <p:txBody>
          <a:bodyPr/>
          <a:lstStyle/>
          <a:p>
            <a:r>
              <a:rPr lang="en-US" smtClean="0"/>
              <a:t>Introduction to Computers &amp; Applications</a:t>
            </a:r>
            <a:endParaRPr lang="en-US"/>
          </a:p>
        </p:txBody>
      </p:sp>
      <p:sp>
        <p:nvSpPr>
          <p:cNvPr id="6" name="Slide Number Placeholder 5"/>
          <p:cNvSpPr>
            <a:spLocks noGrp="1"/>
          </p:cNvSpPr>
          <p:nvPr>
            <p:ph type="sldNum" sz="quarter" idx="12"/>
          </p:nvPr>
        </p:nvSpPr>
        <p:spPr/>
        <p:txBody>
          <a:bodyPr/>
          <a:lstStyle/>
          <a:p>
            <a:fld id="{21C64BBB-500E-4E16-B6ED-B24C2577B26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15/9/2012</a:t>
            </a:r>
            <a:endParaRPr lang="en-US"/>
          </a:p>
        </p:txBody>
      </p:sp>
      <p:sp>
        <p:nvSpPr>
          <p:cNvPr id="5" name="Footer Placeholder 4"/>
          <p:cNvSpPr>
            <a:spLocks noGrp="1"/>
          </p:cNvSpPr>
          <p:nvPr>
            <p:ph type="ftr" sz="quarter" idx="11"/>
          </p:nvPr>
        </p:nvSpPr>
        <p:spPr/>
        <p:txBody>
          <a:bodyPr/>
          <a:lstStyle/>
          <a:p>
            <a:r>
              <a:rPr lang="en-US" smtClean="0"/>
              <a:t>Introduction to Computers &amp; Applications</a:t>
            </a:r>
            <a:endParaRPr lang="en-US"/>
          </a:p>
        </p:txBody>
      </p:sp>
      <p:sp>
        <p:nvSpPr>
          <p:cNvPr id="6" name="Slide Number Placeholder 5"/>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15/9/2012</a:t>
            </a:r>
            <a:endParaRPr lang="en-US"/>
          </a:p>
        </p:txBody>
      </p:sp>
      <p:sp>
        <p:nvSpPr>
          <p:cNvPr id="5" name="Footer Placeholder 4"/>
          <p:cNvSpPr>
            <a:spLocks noGrp="1"/>
          </p:cNvSpPr>
          <p:nvPr>
            <p:ph type="ftr" sz="quarter" idx="11"/>
          </p:nvPr>
        </p:nvSpPr>
        <p:spPr/>
        <p:txBody>
          <a:bodyPr/>
          <a:lstStyle/>
          <a:p>
            <a:r>
              <a:rPr lang="en-US" smtClean="0"/>
              <a:t>Introduction to Computers &amp; Applications</a:t>
            </a:r>
            <a:endParaRPr lang="en-US"/>
          </a:p>
        </p:txBody>
      </p:sp>
      <p:sp>
        <p:nvSpPr>
          <p:cNvPr id="6" name="Slide Number Placeholder 5"/>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0"/>
            <a:ext cx="1447800" cy="347472"/>
          </a:xfrm>
        </p:spPr>
        <p:txBody>
          <a:bodyPr/>
          <a:lstStyle/>
          <a:p>
            <a:r>
              <a:rPr lang="en-US" smtClean="0"/>
              <a:t>15/9/2012</a:t>
            </a:r>
            <a:endParaRPr lang="en-US"/>
          </a:p>
        </p:txBody>
      </p:sp>
      <p:sp>
        <p:nvSpPr>
          <p:cNvPr id="5" name="Footer Placeholder 4"/>
          <p:cNvSpPr>
            <a:spLocks noGrp="1"/>
          </p:cNvSpPr>
          <p:nvPr>
            <p:ph type="ftr" sz="quarter" idx="11"/>
          </p:nvPr>
        </p:nvSpPr>
        <p:spPr>
          <a:xfrm>
            <a:off x="1964549" y="0"/>
            <a:ext cx="5655451" cy="347472"/>
          </a:xfrm>
        </p:spPr>
        <p:txBody>
          <a:bodyPr/>
          <a:lstStyle>
            <a:lvl1pPr>
              <a:defRPr b="1" i="1"/>
            </a:lvl1pPr>
          </a:lstStyle>
          <a:p>
            <a:r>
              <a:rPr lang="en-US" smtClean="0"/>
              <a:t>Introduction to Computers &amp; Applications</a:t>
            </a:r>
            <a:endParaRPr lang="en-US" dirty="0"/>
          </a:p>
        </p:txBody>
      </p:sp>
      <p:sp>
        <p:nvSpPr>
          <p:cNvPr id="6" name="Slide Number Placeholder 5"/>
          <p:cNvSpPr>
            <a:spLocks noGrp="1"/>
          </p:cNvSpPr>
          <p:nvPr>
            <p:ph type="sldNum" sz="quarter" idx="12"/>
          </p:nvPr>
        </p:nvSpPr>
        <p:spPr/>
        <p:txBody>
          <a:bodyPr/>
          <a:lstStyle>
            <a:lvl1pPr algn="r">
              <a:defRPr/>
            </a:lvl1pPr>
          </a:lstStyle>
          <a:p>
            <a:fld id="{21C64BBB-500E-4E16-B6ED-B24C2577B26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7"/>
            <a:ext cx="7772400" cy="1500187"/>
          </a:xfrm>
        </p:spPr>
        <p:txBody>
          <a:bodyPr anchor="t">
            <a:normAutofit/>
          </a:bodyPr>
          <a:lstStyle>
            <a:lvl1pPr marL="0" indent="0">
              <a:buNone/>
              <a:defRPr sz="2400">
                <a:solidFill>
                  <a:schemeClr val="tx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15/9/2012</a:t>
            </a:r>
            <a:endParaRPr lang="en-US"/>
          </a:p>
        </p:txBody>
      </p:sp>
      <p:sp>
        <p:nvSpPr>
          <p:cNvPr id="5" name="Footer Placeholder 4"/>
          <p:cNvSpPr>
            <a:spLocks noGrp="1"/>
          </p:cNvSpPr>
          <p:nvPr>
            <p:ph type="ftr" sz="quarter" idx="11"/>
          </p:nvPr>
        </p:nvSpPr>
        <p:spPr/>
        <p:txBody>
          <a:bodyPr/>
          <a:lstStyle/>
          <a:p>
            <a:r>
              <a:rPr lang="en-US" smtClean="0"/>
              <a:t>Introduction to Computers &amp; Applications</a:t>
            </a:r>
            <a:endParaRPr lang="en-US"/>
          </a:p>
        </p:txBody>
      </p:sp>
      <p:sp>
        <p:nvSpPr>
          <p:cNvPr id="6" name="Slide Number Placeholder 5"/>
          <p:cNvSpPr>
            <a:spLocks noGrp="1"/>
          </p:cNvSpPr>
          <p:nvPr>
            <p:ph type="sldNum" sz="quarter" idx="12"/>
          </p:nvPr>
        </p:nvSpPr>
        <p:spPr/>
        <p:txBody>
          <a:bodyPr/>
          <a:lstStyle/>
          <a:p>
            <a:fld id="{21C64BBB-500E-4E16-B6ED-B24C2577B26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15/9/2012</a:t>
            </a:r>
            <a:endParaRPr lang="en-US"/>
          </a:p>
        </p:txBody>
      </p:sp>
      <p:sp>
        <p:nvSpPr>
          <p:cNvPr id="6" name="Footer Placeholder 5"/>
          <p:cNvSpPr>
            <a:spLocks noGrp="1"/>
          </p:cNvSpPr>
          <p:nvPr>
            <p:ph type="ftr" sz="quarter" idx="11"/>
          </p:nvPr>
        </p:nvSpPr>
        <p:spPr/>
        <p:txBody>
          <a:bodyPr/>
          <a:lstStyle/>
          <a:p>
            <a:r>
              <a:rPr lang="en-US" smtClean="0"/>
              <a:t>Introduction to Computers &amp; Applications</a:t>
            </a:r>
            <a:endParaRPr lang="en-US"/>
          </a:p>
        </p:txBody>
      </p:sp>
      <p:sp>
        <p:nvSpPr>
          <p:cNvPr id="7" name="Slide Number Placeholder 6"/>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15/9/2012</a:t>
            </a:r>
            <a:endParaRPr lang="en-US"/>
          </a:p>
        </p:txBody>
      </p:sp>
      <p:sp>
        <p:nvSpPr>
          <p:cNvPr id="8" name="Footer Placeholder 7"/>
          <p:cNvSpPr>
            <a:spLocks noGrp="1"/>
          </p:cNvSpPr>
          <p:nvPr>
            <p:ph type="ftr" sz="quarter" idx="11"/>
          </p:nvPr>
        </p:nvSpPr>
        <p:spPr/>
        <p:txBody>
          <a:bodyPr/>
          <a:lstStyle/>
          <a:p>
            <a:r>
              <a:rPr lang="en-US" smtClean="0"/>
              <a:t>Introduction to Computers &amp; Applications</a:t>
            </a:r>
            <a:endParaRPr lang="en-US"/>
          </a:p>
        </p:txBody>
      </p:sp>
      <p:sp>
        <p:nvSpPr>
          <p:cNvPr id="9" name="Slide Number Placeholder 8"/>
          <p:cNvSpPr>
            <a:spLocks noGrp="1"/>
          </p:cNvSpPr>
          <p:nvPr>
            <p:ph type="sldNum" sz="quarter" idx="12"/>
          </p:nvPr>
        </p:nvSpPr>
        <p:spPr/>
        <p:txBody>
          <a:bodyPr/>
          <a:lstStyle/>
          <a:p>
            <a:fld id="{21C64BBB-500E-4E16-B6ED-B24C2577B26F}" type="slidenum">
              <a:rPr lang="en-US" smtClean="0"/>
              <a:t>‹#›</a:t>
            </a:fld>
            <a:endParaRPr lang="en-US"/>
          </a:p>
        </p:txBody>
      </p:sp>
      <p:cxnSp>
        <p:nvCxnSpPr>
          <p:cNvPr id="11" name="Straight Connector 10"/>
          <p:cNvCxnSpPr/>
          <p:nvPr/>
        </p:nvCxnSpPr>
        <p:spPr>
          <a:xfrm rot="5400000">
            <a:off x="2217817" y="4045823"/>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15/9/2012</a:t>
            </a:r>
            <a:endParaRPr lang="en-US"/>
          </a:p>
        </p:txBody>
      </p:sp>
      <p:sp>
        <p:nvSpPr>
          <p:cNvPr id="4" name="Footer Placeholder 3"/>
          <p:cNvSpPr>
            <a:spLocks noGrp="1"/>
          </p:cNvSpPr>
          <p:nvPr>
            <p:ph type="ftr" sz="quarter" idx="11"/>
          </p:nvPr>
        </p:nvSpPr>
        <p:spPr/>
        <p:txBody>
          <a:bodyPr/>
          <a:lstStyle/>
          <a:p>
            <a:r>
              <a:rPr lang="en-US" smtClean="0"/>
              <a:t>Introduction to Computers &amp; Applications</a:t>
            </a:r>
            <a:endParaRPr lang="en-US"/>
          </a:p>
        </p:txBody>
      </p:sp>
      <p:sp>
        <p:nvSpPr>
          <p:cNvPr id="5" name="Slide Number Placeholder 4"/>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15/9/2012</a:t>
            </a:r>
            <a:endParaRPr lang="en-US"/>
          </a:p>
        </p:txBody>
      </p:sp>
      <p:sp>
        <p:nvSpPr>
          <p:cNvPr id="3" name="Footer Placeholder 2"/>
          <p:cNvSpPr>
            <a:spLocks noGrp="1"/>
          </p:cNvSpPr>
          <p:nvPr>
            <p:ph type="ftr" sz="quarter" idx="11"/>
          </p:nvPr>
        </p:nvSpPr>
        <p:spPr/>
        <p:txBody>
          <a:bodyPr/>
          <a:lstStyle/>
          <a:p>
            <a:r>
              <a:rPr lang="en-US" smtClean="0"/>
              <a:t>Introduction to Computers &amp; Applications</a:t>
            </a:r>
            <a:endParaRPr lang="en-US"/>
          </a:p>
        </p:txBody>
      </p:sp>
      <p:sp>
        <p:nvSpPr>
          <p:cNvPr id="4" name="Slide Number Placeholder 3"/>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5"/>
            <a:ext cx="2139696" cy="4243615"/>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15/9/2012</a:t>
            </a:r>
            <a:endParaRPr lang="en-US"/>
          </a:p>
        </p:txBody>
      </p:sp>
      <p:sp>
        <p:nvSpPr>
          <p:cNvPr id="6" name="Footer Placeholder 5"/>
          <p:cNvSpPr>
            <a:spLocks noGrp="1"/>
          </p:cNvSpPr>
          <p:nvPr>
            <p:ph type="ftr" sz="quarter" idx="11"/>
          </p:nvPr>
        </p:nvSpPr>
        <p:spPr/>
        <p:txBody>
          <a:bodyPr/>
          <a:lstStyle/>
          <a:p>
            <a:r>
              <a:rPr lang="en-US" smtClean="0"/>
              <a:t>Introduction to Computers &amp; Applications</a:t>
            </a:r>
            <a:endParaRPr lang="en-US"/>
          </a:p>
        </p:txBody>
      </p:sp>
      <p:sp>
        <p:nvSpPr>
          <p:cNvPr id="7" name="Slide Number Placeholder 6"/>
          <p:cNvSpPr>
            <a:spLocks noGrp="1"/>
          </p:cNvSpPr>
          <p:nvPr>
            <p:ph type="sldNum" sz="quarter" idx="12"/>
          </p:nvPr>
        </p:nvSpPr>
        <p:spPr/>
        <p:txBody>
          <a:bodyPr/>
          <a:lstStyle/>
          <a:p>
            <a:fld id="{21C64BBB-500E-4E16-B6ED-B24C2577B26F}" type="slidenum">
              <a:rPr lang="en-US" smtClean="0"/>
              <a:t>‹#›</a:t>
            </a:fld>
            <a:endParaRPr lang="en-US"/>
          </a:p>
        </p:txBody>
      </p:sp>
      <p:cxnSp>
        <p:nvCxnSpPr>
          <p:cNvPr id="9" name="Straight Connector 8"/>
          <p:cNvCxnSpPr/>
          <p:nvPr/>
        </p:nvCxnSpPr>
        <p:spPr>
          <a:xfrm rot="5400000">
            <a:off x="-13116" y="3580208"/>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2"/>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15/9/2012</a:t>
            </a:r>
            <a:endParaRPr lang="en-US"/>
          </a:p>
        </p:txBody>
      </p:sp>
      <p:sp>
        <p:nvSpPr>
          <p:cNvPr id="6" name="Footer Placeholder 5"/>
          <p:cNvSpPr>
            <a:spLocks noGrp="1"/>
          </p:cNvSpPr>
          <p:nvPr>
            <p:ph type="ftr" sz="quarter" idx="11"/>
          </p:nvPr>
        </p:nvSpPr>
        <p:spPr/>
        <p:txBody>
          <a:bodyPr/>
          <a:lstStyle/>
          <a:p>
            <a:r>
              <a:rPr lang="en-US" smtClean="0"/>
              <a:t>Introduction to Computers &amp; Applications</a:t>
            </a:r>
            <a:endParaRPr lang="en-US"/>
          </a:p>
        </p:txBody>
      </p:sp>
      <p:sp>
        <p:nvSpPr>
          <p:cNvPr id="7" name="Slide Number Placeholder 6"/>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smtClean="0"/>
              <a:t>15/9/2012</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Introduction to Computers &amp; Applications</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1C64BBB-500E-4E16-B6ED-B24C2577B2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txStyles>
    <p:titleStyle>
      <a:lvl1pPr algn="l" defTabSz="914377" rtl="0" eaLnBrk="1" latinLnBrk="0" hangingPunct="1">
        <a:spcBef>
          <a:spcPct val="0"/>
        </a:spcBef>
        <a:buNone/>
        <a:defRPr sz="4000" b="0" i="0" u="none" kern="1200" spc="-100" baseline="0">
          <a:solidFill>
            <a:schemeClr val="tx2"/>
          </a:solidFill>
          <a:latin typeface="+mj-lt"/>
          <a:ea typeface="+mj-ea"/>
          <a:cs typeface="+mj-cs"/>
        </a:defRPr>
      </a:lvl1pPr>
    </p:titleStyle>
    <p:bodyStyle>
      <a:lvl1pPr marL="182875" indent="-182875" algn="l" defTabSz="914377"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189" indent="-182875" algn="l" defTabSz="914377"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02" indent="-182875" algn="l" defTabSz="914377"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15" indent="-182875" algn="l" defTabSz="914377"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690" indent="-137157" algn="l" defTabSz="914377"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566" indent="-182875" algn="l" defTabSz="914377"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41" indent="-182875" algn="l" defTabSz="914377"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17" indent="-182875" algn="l" defTabSz="914377"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192" indent="-182875" algn="l" defTabSz="914377"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2133600"/>
            <a:ext cx="8686800" cy="1143000"/>
          </a:xfrm>
        </p:spPr>
        <p:txBody>
          <a:bodyPr/>
          <a:lstStyle/>
          <a:p>
            <a:pPr algn="ctr"/>
            <a:r>
              <a:rPr lang="en-US" sz="3200" b="1" dirty="0">
                <a:solidFill>
                  <a:srgbClr val="C00000"/>
                </a:solidFill>
                <a:effectLst>
                  <a:innerShdw blurRad="63500" dist="50800">
                    <a:prstClr val="black">
                      <a:alpha val="50000"/>
                    </a:prstClr>
                  </a:innerShdw>
                </a:effectLst>
              </a:rPr>
              <a:t>IT420: Selected Topics in IT</a:t>
            </a:r>
            <a:br>
              <a:rPr lang="en-US" sz="3200" b="1" dirty="0">
                <a:solidFill>
                  <a:srgbClr val="C00000"/>
                </a:solidFill>
                <a:effectLst>
                  <a:innerShdw blurRad="63500" dist="50800">
                    <a:prstClr val="black">
                      <a:alpha val="50000"/>
                    </a:prstClr>
                  </a:innerShdw>
                </a:effectLst>
              </a:rPr>
            </a:br>
            <a:r>
              <a:rPr lang="en-US" sz="3200" cap="none" dirty="0">
                <a:solidFill>
                  <a:srgbClr val="C00000"/>
                </a:solidFill>
                <a:effectLst>
                  <a:innerShdw blurRad="63500" dist="50800">
                    <a:prstClr val="black">
                      <a:alpha val="50000"/>
                    </a:prstClr>
                  </a:innerShdw>
                </a:effectLst>
              </a:rPr>
              <a:t>Mobile Application Development</a:t>
            </a:r>
          </a:p>
        </p:txBody>
      </p:sp>
      <p:sp>
        <p:nvSpPr>
          <p:cNvPr id="2051" name="Rectangle 3"/>
          <p:cNvSpPr>
            <a:spLocks noGrp="1" noChangeArrowheads="1"/>
          </p:cNvSpPr>
          <p:nvPr>
            <p:ph type="subTitle" idx="1"/>
          </p:nvPr>
        </p:nvSpPr>
        <p:spPr>
          <a:xfrm>
            <a:off x="990600" y="3886200"/>
            <a:ext cx="7162800" cy="1219200"/>
          </a:xfrm>
        </p:spPr>
        <p:txBody>
          <a:bodyPr/>
          <a:lstStyle/>
          <a:p>
            <a:pPr algn="ctr"/>
            <a:r>
              <a:rPr lang="en-US" sz="3200" dirty="0">
                <a:effectLst>
                  <a:outerShdw blurRad="38100" dist="38100" dir="2700000" algn="tl">
                    <a:srgbClr val="808080"/>
                  </a:outerShdw>
                </a:effectLst>
              </a:rPr>
              <a:t>Lecture </a:t>
            </a:r>
            <a:r>
              <a:rPr lang="en-US" sz="3200" dirty="0" smtClean="0">
                <a:effectLst>
                  <a:outerShdw blurRad="38100" dist="38100" dir="2700000" algn="tl">
                    <a:srgbClr val="808080"/>
                  </a:outerShdw>
                </a:effectLst>
              </a:rPr>
              <a:t>2: </a:t>
            </a:r>
            <a:r>
              <a:rPr lang="en-US" sz="3200" dirty="0">
                <a:effectLst>
                  <a:outerShdw blurRad="38100" dist="38100" dir="2700000" algn="tl">
                    <a:srgbClr val="808080"/>
                  </a:outerShdw>
                </a:effectLst>
              </a:rPr>
              <a:t>Building Interactive Apps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closer look at the layout 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693" y="1371600"/>
            <a:ext cx="3292613" cy="5105400"/>
          </a:xfrm>
        </p:spPr>
      </p:pic>
    </p:spTree>
    <p:extLst>
      <p:ext uri="{BB962C8B-B14F-4D97-AF65-F5344CB8AC3E}">
        <p14:creationId xmlns:p14="http://schemas.microsoft.com/office/powerpoint/2010/main" val="3860994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closer look at the layout code</a:t>
            </a:r>
          </a:p>
        </p:txBody>
      </p:sp>
      <p:sp>
        <p:nvSpPr>
          <p:cNvPr id="3" name="Content Placeholder 2"/>
          <p:cNvSpPr>
            <a:spLocks noGrp="1"/>
          </p:cNvSpPr>
          <p:nvPr>
            <p:ph idx="1"/>
          </p:nvPr>
        </p:nvSpPr>
        <p:spPr/>
        <p:txBody>
          <a:bodyPr/>
          <a:lstStyle/>
          <a:p>
            <a:r>
              <a:rPr lang="en-US" dirty="0"/>
              <a:t>Buttons and text views are subclasses of the same Android View class</a:t>
            </a:r>
          </a:p>
          <a:p>
            <a:r>
              <a:rPr lang="en-US" dirty="0" err="1" smtClean="0">
                <a:solidFill>
                  <a:srgbClr val="FF0000"/>
                </a:solidFill>
              </a:rPr>
              <a:t>android:id</a:t>
            </a:r>
            <a:r>
              <a:rPr lang="en-US" dirty="0" smtClean="0"/>
              <a:t>- </a:t>
            </a:r>
            <a:r>
              <a:rPr lang="en-US" dirty="0"/>
              <a:t>This gives the component an identifying name. The ID property enables you to control what components do via activity code, and also allows you to control where components </a:t>
            </a:r>
            <a:r>
              <a:rPr lang="en-US" dirty="0" smtClean="0"/>
              <a:t>are </a:t>
            </a:r>
            <a:r>
              <a:rPr lang="en-US" dirty="0"/>
              <a:t>placed in the </a:t>
            </a:r>
            <a:r>
              <a:rPr lang="en-US" dirty="0" smtClean="0"/>
              <a:t>layout</a:t>
            </a:r>
          </a:p>
          <a:p>
            <a:r>
              <a:rPr lang="en-US" dirty="0" err="1" smtClean="0">
                <a:solidFill>
                  <a:srgbClr val="FF0000"/>
                </a:solidFill>
              </a:rPr>
              <a:t>android:text</a:t>
            </a:r>
            <a:r>
              <a:rPr lang="en-US" dirty="0" smtClean="0"/>
              <a:t>- This </a:t>
            </a:r>
            <a:r>
              <a:rPr lang="en-US" dirty="0"/>
              <a:t>tells Android what text the component should </a:t>
            </a:r>
            <a:r>
              <a:rPr lang="en-US" dirty="0" smtClean="0"/>
              <a:t>display</a:t>
            </a:r>
          </a:p>
          <a:p>
            <a:r>
              <a:rPr lang="en-US" dirty="0" err="1">
                <a:solidFill>
                  <a:srgbClr val="FF0000"/>
                </a:solidFill>
              </a:rPr>
              <a:t>android:layout_width</a:t>
            </a:r>
            <a:r>
              <a:rPr lang="en-US" dirty="0">
                <a:solidFill>
                  <a:srgbClr val="FF0000"/>
                </a:solidFill>
              </a:rPr>
              <a:t>, </a:t>
            </a:r>
            <a:r>
              <a:rPr lang="en-US" dirty="0" err="1" smtClean="0">
                <a:solidFill>
                  <a:srgbClr val="FF0000"/>
                </a:solidFill>
              </a:rPr>
              <a:t>android:layout_height</a:t>
            </a:r>
            <a:r>
              <a:rPr lang="en-US" dirty="0" smtClean="0"/>
              <a:t>-  </a:t>
            </a:r>
            <a:r>
              <a:rPr lang="en-US" dirty="0"/>
              <a:t>These properties specify the basic width and height of the component. "</a:t>
            </a:r>
            <a:r>
              <a:rPr lang="en-US" dirty="0" err="1"/>
              <a:t>wrap_content</a:t>
            </a:r>
            <a:r>
              <a:rPr lang="en-US" dirty="0"/>
              <a:t>" means it should be just big enough for the content</a:t>
            </a:r>
          </a:p>
        </p:txBody>
      </p:sp>
    </p:spTree>
    <p:extLst>
      <p:ext uri="{BB962C8B-B14F-4D97-AF65-F5344CB8AC3E}">
        <p14:creationId xmlns:p14="http://schemas.microsoft.com/office/powerpoint/2010/main" val="2875312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closer look at the layout code</a:t>
            </a:r>
          </a:p>
        </p:txBody>
      </p:sp>
      <p:sp>
        <p:nvSpPr>
          <p:cNvPr id="3" name="Content Placeholder 2"/>
          <p:cNvSpPr>
            <a:spLocks noGrp="1"/>
          </p:cNvSpPr>
          <p:nvPr>
            <p:ph idx="1"/>
          </p:nvPr>
        </p:nvSpPr>
        <p:spPr/>
        <p:txBody>
          <a:bodyPr/>
          <a:lstStyle/>
          <a:p>
            <a:r>
              <a:rPr lang="en-US" dirty="0"/>
              <a:t>The </a:t>
            </a:r>
            <a:r>
              <a:rPr lang="en-US" dirty="0" err="1">
                <a:solidFill>
                  <a:srgbClr val="FF0000"/>
                </a:solidFill>
              </a:rPr>
              <a:t>RelativeLayout</a:t>
            </a:r>
            <a:r>
              <a:rPr lang="en-US" dirty="0">
                <a:solidFill>
                  <a:srgbClr val="FF0000"/>
                </a:solidFill>
              </a:rPr>
              <a:t> </a:t>
            </a:r>
            <a:r>
              <a:rPr lang="en-US" dirty="0"/>
              <a:t>element : </a:t>
            </a:r>
            <a:r>
              <a:rPr lang="en-US" dirty="0" smtClean="0"/>
              <a:t>tells </a:t>
            </a:r>
            <a:r>
              <a:rPr lang="en-US" dirty="0"/>
              <a:t>Android that the different GUI components in the layout should be displayed relative to each other. </a:t>
            </a:r>
            <a:endParaRPr lang="en-US" dirty="0" smtClean="0"/>
          </a:p>
          <a:p>
            <a:r>
              <a:rPr lang="en-US" dirty="0" smtClean="0"/>
              <a:t>As </a:t>
            </a:r>
            <a:r>
              <a:rPr lang="en-US" dirty="0"/>
              <a:t>an example, you can use it to say that you want one component to appear to the left of another one, or that you want them to be aligned or lined up in some way. </a:t>
            </a:r>
            <a:endParaRPr lang="en-US" dirty="0" smtClean="0"/>
          </a:p>
          <a:p>
            <a:r>
              <a:rPr lang="en-US" dirty="0" smtClean="0"/>
              <a:t>In </a:t>
            </a:r>
            <a:r>
              <a:rPr lang="en-US" dirty="0"/>
              <a:t>this example, the button appears directly underneath the text view, so the button is displayed relative to the text view.</a:t>
            </a:r>
          </a:p>
          <a:p>
            <a:endParaRPr lang="en-US" dirty="0"/>
          </a:p>
        </p:txBody>
      </p:sp>
    </p:spTree>
    <p:extLst>
      <p:ext uri="{BB962C8B-B14F-4D97-AF65-F5344CB8AC3E}">
        <p14:creationId xmlns:p14="http://schemas.microsoft.com/office/powerpoint/2010/main" val="334568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closer look at the layout code</a:t>
            </a:r>
          </a:p>
        </p:txBody>
      </p:sp>
      <p:sp>
        <p:nvSpPr>
          <p:cNvPr id="3" name="Content Placeholder 2"/>
          <p:cNvSpPr>
            <a:spLocks noGrp="1"/>
          </p:cNvSpPr>
          <p:nvPr>
            <p:ph idx="1"/>
          </p:nvPr>
        </p:nvSpPr>
        <p:spPr>
          <a:xfrm>
            <a:off x="457200" y="1371600"/>
            <a:ext cx="5410200" cy="5105400"/>
          </a:xfrm>
        </p:spPr>
        <p:txBody>
          <a:bodyPr/>
          <a:lstStyle/>
          <a:p>
            <a:r>
              <a:rPr lang="en-US" dirty="0"/>
              <a:t>There are different ways of writing the layout XML in order to produce the same visual effect. </a:t>
            </a:r>
            <a:endParaRPr lang="en-US" dirty="0" smtClean="0"/>
          </a:p>
          <a:p>
            <a:r>
              <a:rPr lang="en-US" dirty="0" smtClean="0"/>
              <a:t>As </a:t>
            </a:r>
            <a:r>
              <a:rPr lang="en-US" dirty="0"/>
              <a:t>an example, the XML above specifies that the button is positioned below the text view</a:t>
            </a:r>
            <a:r>
              <a:rPr lang="en-US" dirty="0" smtClean="0"/>
              <a:t>.</a:t>
            </a:r>
          </a:p>
          <a:p>
            <a:r>
              <a:rPr lang="en-US" dirty="0" smtClean="0"/>
              <a:t> </a:t>
            </a:r>
            <a:r>
              <a:rPr lang="en-US" dirty="0"/>
              <a:t>An equivalent statement would be to say that the text view is positioned above the button.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5915" y="1371600"/>
            <a:ext cx="3000375" cy="3505200"/>
          </a:xfrm>
          <a:prstGeom prst="rect">
            <a:avLst/>
          </a:prstGeom>
        </p:spPr>
      </p:pic>
    </p:spTree>
    <p:extLst>
      <p:ext uri="{BB962C8B-B14F-4D97-AF65-F5344CB8AC3E}">
        <p14:creationId xmlns:p14="http://schemas.microsoft.com/office/powerpoint/2010/main" val="2066537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closer look at the layout 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910" y="1371600"/>
            <a:ext cx="5652180" cy="5105400"/>
          </a:xfrm>
        </p:spPr>
      </p:pic>
    </p:spTree>
    <p:extLst>
      <p:ext uri="{BB962C8B-B14F-4D97-AF65-F5344CB8AC3E}">
        <p14:creationId xmlns:p14="http://schemas.microsoft.com/office/powerpoint/2010/main" val="2923931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closer look at the layout 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8726" y="1371600"/>
            <a:ext cx="3926548" cy="5105400"/>
          </a:xfrm>
        </p:spPr>
      </p:pic>
    </p:spTree>
    <p:extLst>
      <p:ext uri="{BB962C8B-B14F-4D97-AF65-F5344CB8AC3E}">
        <p14:creationId xmlns:p14="http://schemas.microsoft.com/office/powerpoint/2010/main" val="1685945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Use string resources rather  than hardcoding the text</a:t>
            </a:r>
          </a:p>
        </p:txBody>
      </p:sp>
      <p:sp>
        <p:nvSpPr>
          <p:cNvPr id="3" name="Content Placeholder 2"/>
          <p:cNvSpPr>
            <a:spLocks noGrp="1"/>
          </p:cNvSpPr>
          <p:nvPr>
            <p:ph idx="1"/>
          </p:nvPr>
        </p:nvSpPr>
        <p:spPr/>
        <p:txBody>
          <a:bodyPr/>
          <a:lstStyle/>
          <a:p>
            <a:r>
              <a:rPr lang="en-US" dirty="0" smtClean="0"/>
              <a:t>It’s </a:t>
            </a:r>
            <a:r>
              <a:rPr lang="en-US" dirty="0"/>
              <a:t>a good idea to change </a:t>
            </a:r>
            <a:r>
              <a:rPr lang="en-US" dirty="0" smtClean="0"/>
              <a:t>hardcoded strings </a:t>
            </a:r>
            <a:r>
              <a:rPr lang="en-US" dirty="0"/>
              <a:t>to use the strings resource file strings.xml instead. </a:t>
            </a:r>
            <a:endParaRPr lang="en-US" dirty="0" smtClean="0"/>
          </a:p>
          <a:p>
            <a:r>
              <a:rPr lang="en-US" dirty="0" smtClean="0"/>
              <a:t>Using </a:t>
            </a:r>
            <a:r>
              <a:rPr lang="en-US" dirty="0"/>
              <a:t>the strings resource file for static text makes it easier to create international versions of your app, and if you need to tweak the wording in your app, you’ll be able to do it one central place.</a:t>
            </a:r>
          </a:p>
        </p:txBody>
      </p:sp>
    </p:spTree>
    <p:extLst>
      <p:ext uri="{BB962C8B-B14F-4D97-AF65-F5344CB8AC3E}">
        <p14:creationId xmlns:p14="http://schemas.microsoft.com/office/powerpoint/2010/main" val="1312805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t>Change the layout to use the string resources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465" y="1371600"/>
            <a:ext cx="5703070" cy="5105400"/>
          </a:xfrm>
        </p:spPr>
      </p:pic>
    </p:spTree>
    <p:extLst>
      <p:ext uri="{BB962C8B-B14F-4D97-AF65-F5344CB8AC3E}">
        <p14:creationId xmlns:p14="http://schemas.microsoft.com/office/powerpoint/2010/main" val="1844094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 the App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230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values to the </a:t>
            </a:r>
            <a:r>
              <a:rPr lang="en-US" dirty="0" smtClean="0"/>
              <a:t>spinner</a:t>
            </a:r>
            <a:endParaRPr lang="en-US" dirty="0"/>
          </a:p>
        </p:txBody>
      </p:sp>
      <p:sp>
        <p:nvSpPr>
          <p:cNvPr id="3" name="Content Placeholder 2"/>
          <p:cNvSpPr>
            <a:spLocks noGrp="1"/>
          </p:cNvSpPr>
          <p:nvPr>
            <p:ph idx="1"/>
          </p:nvPr>
        </p:nvSpPr>
        <p:spPr/>
        <p:txBody>
          <a:bodyPr/>
          <a:lstStyle/>
          <a:p>
            <a:r>
              <a:rPr lang="en-US" dirty="0"/>
              <a:t>We can give the spinner a list of values in pretty much the same way that we set the text on the button </a:t>
            </a:r>
            <a:endParaRPr lang="en-US" dirty="0" smtClean="0"/>
          </a:p>
          <a:p>
            <a:r>
              <a:rPr lang="en-US" dirty="0" smtClean="0"/>
              <a:t>So </a:t>
            </a:r>
            <a:r>
              <a:rPr lang="en-US" dirty="0"/>
              <a:t>far, we’ve used strings.xml to specify single String values. </a:t>
            </a:r>
            <a:endParaRPr lang="en-US" dirty="0" smtClean="0"/>
          </a:p>
          <a:p>
            <a:r>
              <a:rPr lang="en-US" dirty="0" smtClean="0"/>
              <a:t>All </a:t>
            </a:r>
            <a:r>
              <a:rPr lang="en-US" dirty="0"/>
              <a:t>we need to do is specify an array of String values, and get the spinner to reference it.</a:t>
            </a:r>
          </a:p>
          <a:p>
            <a:endParaRPr lang="en-US" dirty="0"/>
          </a:p>
        </p:txBody>
      </p:sp>
    </p:spTree>
    <p:extLst>
      <p:ext uri="{BB962C8B-B14F-4D97-AF65-F5344CB8AC3E}">
        <p14:creationId xmlns:p14="http://schemas.microsoft.com/office/powerpoint/2010/main" val="1441146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Lecturer Details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Dr. </a:t>
            </a:r>
            <a:r>
              <a:rPr lang="en-US" dirty="0" err="1" smtClean="0"/>
              <a:t>Walid</a:t>
            </a:r>
            <a:r>
              <a:rPr lang="en-US" dirty="0" smtClean="0"/>
              <a:t> </a:t>
            </a:r>
            <a:r>
              <a:rPr lang="en-US" dirty="0" err="1" smtClean="0"/>
              <a:t>Khedr</a:t>
            </a:r>
            <a:endParaRPr lang="en-US" dirty="0" smtClean="0"/>
          </a:p>
          <a:p>
            <a:pPr lvl="1"/>
            <a:r>
              <a:rPr lang="en-US" dirty="0" smtClean="0"/>
              <a:t>Email: khedrw@yahoo.com</a:t>
            </a:r>
          </a:p>
          <a:p>
            <a:pPr lvl="1"/>
            <a:r>
              <a:rPr lang="en-US" dirty="0" smtClean="0"/>
              <a:t>Web: www.staff.zu.edu.eg/wkhedr</a:t>
            </a:r>
          </a:p>
          <a:p>
            <a:pPr lvl="1"/>
            <a:r>
              <a:rPr lang="en-US" dirty="0" smtClean="0"/>
              <a:t>Department of Information Technology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 array resource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447800"/>
            <a:ext cx="6934200" cy="1647825"/>
          </a:xfrm>
        </p:spPr>
      </p:pic>
      <p:pic>
        <p:nvPicPr>
          <p:cNvPr id="6" name="Picture 5"/>
          <p:cNvPicPr>
            <a:picLocks noChangeAspect="1"/>
          </p:cNvPicPr>
          <p:nvPr/>
        </p:nvPicPr>
        <p:blipFill>
          <a:blip r:embed="rId3"/>
          <a:stretch>
            <a:fillRect/>
          </a:stretch>
        </p:blipFill>
        <p:spPr>
          <a:xfrm>
            <a:off x="1876425" y="3381682"/>
            <a:ext cx="5391150" cy="1047750"/>
          </a:xfrm>
          <a:prstGeom prst="rect">
            <a:avLst/>
          </a:prstGeom>
        </p:spPr>
      </p:pic>
      <p:pic>
        <p:nvPicPr>
          <p:cNvPr id="7" name="Picture 6"/>
          <p:cNvPicPr>
            <a:picLocks noChangeAspect="1"/>
          </p:cNvPicPr>
          <p:nvPr/>
        </p:nvPicPr>
        <p:blipFill>
          <a:blip r:embed="rId4"/>
          <a:stretch>
            <a:fillRect/>
          </a:stretch>
        </p:blipFill>
        <p:spPr>
          <a:xfrm>
            <a:off x="1131939" y="4495800"/>
            <a:ext cx="6641537" cy="2028688"/>
          </a:xfrm>
          <a:prstGeom prst="rect">
            <a:avLst/>
          </a:prstGeom>
        </p:spPr>
      </p:pic>
    </p:spTree>
    <p:extLst>
      <p:ext uri="{BB962C8B-B14F-4D97-AF65-F5344CB8AC3E}">
        <p14:creationId xmlns:p14="http://schemas.microsoft.com/office/powerpoint/2010/main" val="1834694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Activity</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t>The user chooses a type of </a:t>
            </a:r>
            <a:r>
              <a:rPr lang="en-US" dirty="0" smtClean="0"/>
              <a:t>book from </a:t>
            </a:r>
            <a:r>
              <a:rPr lang="en-US" dirty="0"/>
              <a:t>the spinner. </a:t>
            </a:r>
            <a:endParaRPr lang="en-US" dirty="0" smtClean="0"/>
          </a:p>
          <a:p>
            <a:pPr lvl="1"/>
            <a:r>
              <a:rPr lang="en-US" dirty="0" smtClean="0"/>
              <a:t>The </a:t>
            </a:r>
            <a:r>
              <a:rPr lang="en-US" dirty="0"/>
              <a:t>user clicks on the button to find matching </a:t>
            </a:r>
            <a:r>
              <a:rPr lang="en-US" dirty="0" smtClean="0"/>
              <a:t>beers</a:t>
            </a:r>
          </a:p>
          <a:p>
            <a:pPr marL="457200" indent="-457200">
              <a:buFont typeface="+mj-lt"/>
              <a:buAutoNum type="arabicPeriod"/>
            </a:pPr>
            <a:r>
              <a:rPr lang="en-US" dirty="0"/>
              <a:t>The layout specifies which method to call in the activity when the button is </a:t>
            </a:r>
            <a:r>
              <a:rPr lang="en-US" dirty="0" smtClean="0"/>
              <a:t>clicked</a:t>
            </a:r>
          </a:p>
          <a:p>
            <a:pPr marL="457200" indent="-457200">
              <a:buFont typeface="+mj-lt"/>
              <a:buAutoNum type="arabicPeriod"/>
            </a:pPr>
            <a:r>
              <a:rPr lang="en-US" dirty="0"/>
              <a:t>The method in the activity retrieves the value of the selected </a:t>
            </a:r>
            <a:r>
              <a:rPr lang="en-US" dirty="0" smtClean="0"/>
              <a:t>book type in </a:t>
            </a:r>
            <a:r>
              <a:rPr lang="en-US" dirty="0"/>
              <a:t>the spinner and passes it to the </a:t>
            </a:r>
            <a:r>
              <a:rPr lang="en-US" dirty="0" err="1" smtClean="0"/>
              <a:t>getBooks</a:t>
            </a:r>
            <a:r>
              <a:rPr lang="en-US" dirty="0" smtClean="0"/>
              <a:t>() </a:t>
            </a:r>
            <a:r>
              <a:rPr lang="en-US" dirty="0"/>
              <a:t>method in a Java custom class called </a:t>
            </a:r>
            <a:r>
              <a:rPr lang="en-US" dirty="0" smtClean="0"/>
              <a:t>BookTypesClass</a:t>
            </a:r>
          </a:p>
          <a:p>
            <a:pPr marL="457200" indent="-457200">
              <a:buFont typeface="+mj-lt"/>
              <a:buAutoNum type="arabicPeriod"/>
            </a:pPr>
            <a:r>
              <a:rPr lang="en-US" dirty="0"/>
              <a:t>BookTypesClass </a:t>
            </a:r>
            <a:r>
              <a:rPr lang="en-US" dirty="0" err="1"/>
              <a:t>getBooks</a:t>
            </a:r>
            <a:r>
              <a:rPr lang="en-US" dirty="0" smtClean="0"/>
              <a:t>() </a:t>
            </a:r>
            <a:r>
              <a:rPr lang="en-US" dirty="0"/>
              <a:t>method finds matching </a:t>
            </a:r>
            <a:r>
              <a:rPr lang="en-US" dirty="0" err="1" smtClean="0"/>
              <a:t>booksfor</a:t>
            </a:r>
            <a:r>
              <a:rPr lang="en-US" dirty="0" smtClean="0"/>
              <a:t> </a:t>
            </a:r>
            <a:r>
              <a:rPr lang="en-US" dirty="0"/>
              <a:t>the type of </a:t>
            </a:r>
            <a:r>
              <a:rPr lang="en-US" dirty="0" smtClean="0"/>
              <a:t>book and </a:t>
            </a:r>
            <a:r>
              <a:rPr lang="en-US" dirty="0"/>
              <a:t>returns them to the activity as an </a:t>
            </a:r>
            <a:r>
              <a:rPr lang="en-US" dirty="0" err="1"/>
              <a:t>ArrayList</a:t>
            </a:r>
            <a:r>
              <a:rPr lang="en-US" dirty="0"/>
              <a:t> of </a:t>
            </a:r>
            <a:r>
              <a:rPr lang="en-US" dirty="0" smtClean="0"/>
              <a:t>Strings</a:t>
            </a:r>
          </a:p>
          <a:p>
            <a:pPr marL="457200" indent="-457200">
              <a:buFont typeface="+mj-lt"/>
              <a:buAutoNum type="arabicPeriod"/>
            </a:pPr>
            <a:r>
              <a:rPr lang="en-US" dirty="0"/>
              <a:t>The activity gets a reference to the layout text view and sets its text value to the list of matching </a:t>
            </a:r>
            <a:r>
              <a:rPr lang="en-US" dirty="0" smtClean="0"/>
              <a:t>books. </a:t>
            </a:r>
            <a:endParaRPr lang="en-US" dirty="0"/>
          </a:p>
        </p:txBody>
      </p:sp>
    </p:spTree>
    <p:extLst>
      <p:ext uri="{BB962C8B-B14F-4D97-AF65-F5344CB8AC3E}">
        <p14:creationId xmlns:p14="http://schemas.microsoft.com/office/powerpoint/2010/main" val="166601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Make the button call a </a:t>
            </a:r>
            <a:r>
              <a:rPr lang="en-US" dirty="0" smtClean="0"/>
              <a:t>method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612" y="1524000"/>
            <a:ext cx="6962775" cy="457200"/>
          </a:xfrm>
        </p:spPr>
      </p:pic>
      <p:pic>
        <p:nvPicPr>
          <p:cNvPr id="5" name="Picture 4"/>
          <p:cNvPicPr>
            <a:picLocks noChangeAspect="1"/>
          </p:cNvPicPr>
          <p:nvPr/>
        </p:nvPicPr>
        <p:blipFill>
          <a:blip r:embed="rId3"/>
          <a:stretch>
            <a:fillRect/>
          </a:stretch>
        </p:blipFill>
        <p:spPr>
          <a:xfrm>
            <a:off x="623886" y="2667000"/>
            <a:ext cx="7896225" cy="3524250"/>
          </a:xfrm>
          <a:prstGeom prst="rect">
            <a:avLst/>
          </a:prstGeom>
        </p:spPr>
      </p:pic>
    </p:spTree>
    <p:extLst>
      <p:ext uri="{BB962C8B-B14F-4D97-AF65-F5344CB8AC3E}">
        <p14:creationId xmlns:p14="http://schemas.microsoft.com/office/powerpoint/2010/main" val="2062462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Activity Class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1447800"/>
            <a:ext cx="7715250" cy="2914650"/>
          </a:xfrm>
        </p:spPr>
      </p:pic>
    </p:spTree>
    <p:extLst>
      <p:ext uri="{BB962C8B-B14F-4D97-AF65-F5344CB8AC3E}">
        <p14:creationId xmlns:p14="http://schemas.microsoft.com/office/powerpoint/2010/main" val="137146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OnFindBooksListener</a:t>
            </a:r>
          </a:p>
        </p:txBody>
      </p:sp>
      <p:sp>
        <p:nvSpPr>
          <p:cNvPr id="5" name="Rectangle 2"/>
          <p:cNvSpPr>
            <a:spLocks noGrp="1" noChangeArrowheads="1"/>
          </p:cNvSpPr>
          <p:nvPr>
            <p:ph idx="1"/>
          </p:nvPr>
        </p:nvSpPr>
        <p:spPr bwMode="auto">
          <a:xfrm>
            <a:off x="381000" y="1280652"/>
            <a:ext cx="8077200" cy="5201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Source Code Pro" panose="020B0509030403020204" pitchFamily="49" charset="0"/>
              </a:rPr>
              <a:t>public class </a:t>
            </a:r>
            <a:r>
              <a:rPr kumimoji="0" lang="en-US" altLang="en-US" sz="1600" b="0" i="0" u="none" strike="noStrike" cap="none" normalizeH="0" baseline="0" dirty="0" err="1" smtClean="0">
                <a:ln>
                  <a:noFill/>
                </a:ln>
                <a:solidFill>
                  <a:srgbClr val="000000"/>
                </a:solidFill>
                <a:effectLst/>
                <a:latin typeface="Source Code Pro" panose="020B0509030403020204" pitchFamily="49" charset="0"/>
              </a:rPr>
              <a:t>MainActivity</a:t>
            </a: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600" b="1" i="0" u="none" strike="noStrike" cap="none" normalizeH="0" baseline="0" dirty="0" smtClean="0">
                <a:ln>
                  <a:noFill/>
                </a:ln>
                <a:solidFill>
                  <a:srgbClr val="000080"/>
                </a:solidFill>
                <a:effectLst/>
                <a:latin typeface="Source Code Pro" panose="020B0509030403020204" pitchFamily="49" charset="0"/>
              </a:rPr>
              <a:t>extends </a:t>
            </a:r>
            <a:r>
              <a:rPr kumimoji="0" lang="en-US" altLang="en-US" sz="1600" b="0" i="0" u="none" strike="noStrike" cap="none" normalizeH="0" baseline="0" dirty="0" err="1" smtClean="0">
                <a:ln>
                  <a:noFill/>
                </a:ln>
                <a:solidFill>
                  <a:srgbClr val="000000"/>
                </a:solidFill>
                <a:effectLst/>
                <a:latin typeface="Source Code Pro" panose="020B0509030403020204" pitchFamily="49" charset="0"/>
              </a:rPr>
              <a:t>AppCompatActivity</a:t>
            </a: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600" b="0" i="0" u="none" strike="noStrike" cap="none" normalizeH="0" baseline="0" dirty="0" smtClean="0">
                <a:ln>
                  <a:noFill/>
                </a:ln>
                <a:solidFill>
                  <a:srgbClr val="808000"/>
                </a:solidFill>
                <a:effectLst/>
                <a:latin typeface="Source Code Pro" panose="020B0509030403020204" pitchFamily="49" charset="0"/>
              </a:rPr>
              <a:t>@Override</a:t>
            </a:r>
            <a:br>
              <a:rPr kumimoji="0" lang="en-US" altLang="en-US" sz="1600" b="0" i="0" u="none" strike="noStrike" cap="none" normalizeH="0" baseline="0" dirty="0" smtClean="0">
                <a:ln>
                  <a:noFill/>
                </a:ln>
                <a:solidFill>
                  <a:srgbClr val="808000"/>
                </a:solidFill>
                <a:effectLst/>
                <a:latin typeface="Source Code Pro" panose="020B0509030403020204" pitchFamily="49" charset="0"/>
              </a:rPr>
            </a:br>
            <a:r>
              <a:rPr kumimoji="0" lang="en-US" altLang="en-US" sz="1600" b="0" i="0" u="none" strike="noStrike" cap="none" normalizeH="0" baseline="0" dirty="0" smtClean="0">
                <a:ln>
                  <a:noFill/>
                </a:ln>
                <a:solidFill>
                  <a:srgbClr val="808000"/>
                </a:solidFill>
                <a:effectLst/>
                <a:latin typeface="Source Code Pro" panose="020B0509030403020204" pitchFamily="49" charset="0"/>
              </a:rPr>
              <a:t>    </a:t>
            </a:r>
            <a:r>
              <a:rPr kumimoji="0" lang="en-US" altLang="en-US" sz="1600" b="1" i="0" u="none" strike="noStrike" cap="none" normalizeH="0" baseline="0" dirty="0" smtClean="0">
                <a:ln>
                  <a:noFill/>
                </a:ln>
                <a:solidFill>
                  <a:srgbClr val="000080"/>
                </a:solidFill>
                <a:effectLst/>
                <a:latin typeface="Source Code Pro" panose="020B0509030403020204" pitchFamily="49" charset="0"/>
              </a:rPr>
              <a:t>protected void </a:t>
            </a:r>
            <a:r>
              <a:rPr kumimoji="0" lang="en-US" altLang="en-US" sz="1600" b="0" i="0" u="none" strike="noStrike" cap="none" normalizeH="0" baseline="0" dirty="0" err="1" smtClean="0">
                <a:ln>
                  <a:noFill/>
                </a:ln>
                <a:solidFill>
                  <a:srgbClr val="000000"/>
                </a:solidFill>
                <a:effectLst/>
                <a:latin typeface="Source Code Pro" panose="020B0509030403020204" pitchFamily="49" charset="0"/>
              </a:rPr>
              <a:t>onCreate</a:t>
            </a:r>
            <a:r>
              <a:rPr kumimoji="0" lang="en-US" altLang="en-US" sz="1600" b="0" i="0" u="none" strike="noStrike" cap="none" normalizeH="0" baseline="0" dirty="0" smtClean="0">
                <a:ln>
                  <a:noFill/>
                </a:ln>
                <a:solidFill>
                  <a:srgbClr val="000000"/>
                </a:solidFill>
                <a:effectLst/>
                <a:latin typeface="Source Code Pro" panose="020B0509030403020204" pitchFamily="49" charset="0"/>
              </a:rPr>
              <a:t>(Bundle </a:t>
            </a:r>
            <a:r>
              <a:rPr kumimoji="0" lang="en-US" altLang="en-US" sz="1600" b="0" i="0" u="none" strike="noStrike" cap="none" normalizeH="0" baseline="0" dirty="0" err="1" smtClean="0">
                <a:ln>
                  <a:noFill/>
                </a:ln>
                <a:solidFill>
                  <a:srgbClr val="000000"/>
                </a:solidFill>
                <a:effectLst/>
                <a:latin typeface="Source Code Pro" panose="020B0509030403020204" pitchFamily="49" charset="0"/>
              </a:rPr>
              <a:t>savedInstanceState</a:t>
            </a: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600" b="1" i="0" u="none" strike="noStrike" cap="none" normalizeH="0" baseline="0" dirty="0" err="1" smtClean="0">
                <a:ln>
                  <a:noFill/>
                </a:ln>
                <a:solidFill>
                  <a:srgbClr val="000080"/>
                </a:solidFill>
                <a:effectLst/>
                <a:latin typeface="Source Code Pro" panose="020B0509030403020204" pitchFamily="49" charset="0"/>
              </a:rPr>
              <a:t>super</a:t>
            </a:r>
            <a:r>
              <a:rPr kumimoji="0" lang="en-US" altLang="en-US" sz="1600" b="0" i="0" u="none" strike="noStrike" cap="none" normalizeH="0" baseline="0" dirty="0" err="1" smtClean="0">
                <a:ln>
                  <a:noFill/>
                </a:ln>
                <a:solidFill>
                  <a:srgbClr val="000000"/>
                </a:solidFill>
                <a:effectLst/>
                <a:latin typeface="Source Code Pro" panose="020B0509030403020204" pitchFamily="49" charset="0"/>
              </a:rPr>
              <a:t>.onCreate</a:t>
            </a:r>
            <a:r>
              <a:rPr kumimoji="0" lang="en-US" altLang="en-US" sz="1600" b="0" i="0" u="none" strike="noStrike" cap="none" normalizeH="0" baseline="0" dirty="0" smtClean="0">
                <a:ln>
                  <a:noFill/>
                </a:ln>
                <a:solidFill>
                  <a:srgbClr val="000000"/>
                </a:solidFill>
                <a:effectLst/>
                <a:latin typeface="Source Code Pro" panose="020B0509030403020204" pitchFamily="49" charset="0"/>
              </a:rPr>
              <a:t>(</a:t>
            </a:r>
            <a:r>
              <a:rPr kumimoji="0" lang="en-US" altLang="en-US" sz="1600" b="0" i="0" u="none" strike="noStrike" cap="none" normalizeH="0" baseline="0" dirty="0" err="1" smtClean="0">
                <a:ln>
                  <a:noFill/>
                </a:ln>
                <a:solidFill>
                  <a:srgbClr val="000000"/>
                </a:solidFill>
                <a:effectLst/>
                <a:latin typeface="Source Code Pro" panose="020B0509030403020204" pitchFamily="49" charset="0"/>
              </a:rPr>
              <a:t>savedInstanceState</a:t>
            </a:r>
            <a:r>
              <a:rPr kumimoji="0" lang="en-US" altLang="en-US" sz="1600" b="0" i="0" u="none" strike="noStrike" cap="none" normalizeH="0" baseline="0" dirty="0" smtClean="0">
                <a:ln>
                  <a:noFill/>
                </a:ln>
                <a:solidFill>
                  <a:srgbClr val="000000"/>
                </a:solidFill>
                <a:effectLst/>
                <a:latin typeface="Source Code Pro" panose="020B0509030403020204" pitchFamily="49" charset="0"/>
              </a:rPr>
              <a:t>);</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600" b="0" i="0" u="none" strike="noStrike" cap="none" normalizeH="0" baseline="0" dirty="0" err="1" smtClean="0">
                <a:ln>
                  <a:noFill/>
                </a:ln>
                <a:solidFill>
                  <a:srgbClr val="000000"/>
                </a:solidFill>
                <a:effectLst/>
                <a:latin typeface="Source Code Pro" panose="020B0509030403020204" pitchFamily="49" charset="0"/>
              </a:rPr>
              <a:t>setContentView</a:t>
            </a:r>
            <a:r>
              <a:rPr kumimoji="0" lang="en-US" altLang="en-US" sz="1600" b="0" i="0" u="none" strike="noStrike" cap="none" normalizeH="0" baseline="0" dirty="0" smtClean="0">
                <a:ln>
                  <a:noFill/>
                </a:ln>
                <a:solidFill>
                  <a:srgbClr val="000000"/>
                </a:solidFill>
                <a:effectLst/>
                <a:latin typeface="Source Code Pro" panose="020B0509030403020204" pitchFamily="49" charset="0"/>
              </a:rPr>
              <a:t>(</a:t>
            </a:r>
            <a:r>
              <a:rPr kumimoji="0" lang="en-US" altLang="en-US" sz="1600" b="0" i="0" u="none" strike="noStrike" cap="none" normalizeH="0" baseline="0" dirty="0" err="1" smtClean="0">
                <a:ln>
                  <a:noFill/>
                </a:ln>
                <a:solidFill>
                  <a:srgbClr val="000000"/>
                </a:solidFill>
                <a:effectLst/>
                <a:latin typeface="Source Code Pro" panose="020B0509030403020204" pitchFamily="49" charset="0"/>
              </a:rPr>
              <a:t>R.layout.</a:t>
            </a:r>
            <a:r>
              <a:rPr kumimoji="0" lang="en-US" altLang="en-US" sz="1600" b="1" i="1" u="none" strike="noStrike" cap="none" normalizeH="0" baseline="0" dirty="0" err="1" smtClean="0">
                <a:ln>
                  <a:noFill/>
                </a:ln>
                <a:solidFill>
                  <a:srgbClr val="660E7A"/>
                </a:solidFill>
                <a:effectLst/>
                <a:latin typeface="Source Code Pro" panose="020B0509030403020204" pitchFamily="49" charset="0"/>
              </a:rPr>
              <a:t>activity_main</a:t>
            </a:r>
            <a:r>
              <a:rPr kumimoji="0" lang="en-US" altLang="en-US" sz="1600" b="0" i="0" u="none" strike="noStrike" cap="none" normalizeH="0" baseline="0" dirty="0" smtClean="0">
                <a:ln>
                  <a:noFill/>
                </a:ln>
                <a:solidFill>
                  <a:srgbClr val="000000"/>
                </a:solidFill>
                <a:effectLst/>
                <a:latin typeface="Source Code Pro" panose="020B0509030403020204" pitchFamily="49" charset="0"/>
              </a:rPr>
              <a:t>);</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600" b="1" i="0" u="none" strike="noStrike" cap="none" normalizeH="0" baseline="0" dirty="0" smtClean="0">
                <a:ln>
                  <a:noFill/>
                </a:ln>
                <a:solidFill>
                  <a:srgbClr val="000080"/>
                </a:solidFill>
                <a:effectLst/>
                <a:latin typeface="Source Code Pro" panose="020B0509030403020204" pitchFamily="49" charset="0"/>
              </a:rPr>
              <a:t>public void </a:t>
            </a:r>
            <a:r>
              <a:rPr kumimoji="0" lang="en-US" altLang="en-US" sz="1600" b="0" i="0" u="none" strike="noStrike" cap="none" normalizeH="0" baseline="0" dirty="0" err="1" smtClean="0">
                <a:ln>
                  <a:noFill/>
                </a:ln>
                <a:solidFill>
                  <a:srgbClr val="000000"/>
                </a:solidFill>
                <a:effectLst/>
                <a:latin typeface="Source Code Pro" panose="020B0509030403020204" pitchFamily="49" charset="0"/>
              </a:rPr>
              <a:t>OnFindBooksListener</a:t>
            </a:r>
            <a:r>
              <a:rPr kumimoji="0" lang="en-US" altLang="en-US" sz="1600" b="0" i="0" u="none" strike="noStrike" cap="none" normalizeH="0" baseline="0" dirty="0" smtClean="0">
                <a:ln>
                  <a:noFill/>
                </a:ln>
                <a:solidFill>
                  <a:srgbClr val="000000"/>
                </a:solidFill>
                <a:effectLst/>
                <a:latin typeface="Source Code Pro" panose="020B0509030403020204" pitchFamily="49" charset="0"/>
              </a:rPr>
              <a:t>(View view) {</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600" b="0" i="0" u="none" strike="noStrike" cap="none" normalizeH="0" baseline="0" dirty="0" smtClean="0">
                <a:ln>
                  <a:noFill/>
                </a:ln>
                <a:solidFill>
                  <a:srgbClr val="000000"/>
                </a:solidFill>
                <a:effectLst/>
                <a:latin typeface="Source Code Pro" panose="020B0509030403020204" pitchFamily="49" charset="0"/>
              </a:rPr>
            </a:br>
            <a:r>
              <a:rPr kumimoji="0" lang="en-US" altLang="en-US" sz="1600" b="0" i="0" u="none" strike="noStrike" cap="none" normalizeH="0" baseline="0" dirty="0" smtClean="0">
                <a:ln>
                  <a:noFill/>
                </a:ln>
                <a:solidFill>
                  <a:srgbClr val="000000"/>
                </a:solidFill>
                <a:effectLst/>
                <a:latin typeface="Source Code Pro" panose="020B0509030403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Source Code Pro" panose="020B0509030403020204" pitchFamily="49" charset="0"/>
            </a:endParaRPr>
          </a:p>
          <a:p>
            <a:pPr marL="0" lvl="0" indent="0" defTabSz="914400" eaLnBrk="0" fontAlgn="base" hangingPunct="0">
              <a:spcBef>
                <a:spcPct val="0"/>
              </a:spcBef>
              <a:spcAft>
                <a:spcPct val="0"/>
              </a:spcAft>
              <a:buClrTx/>
              <a:buSzTx/>
              <a:buNone/>
            </a:pPr>
            <a:r>
              <a:rPr lang="en-US" altLang="en-US" dirty="0">
                <a:latin typeface="Arial" panose="020B0604020202020204" pitchFamily="34" charset="0"/>
              </a:rPr>
              <a:t>If you want a method to respond to a button click, it must be public, have a void return type, and take a single View parameter.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581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OnFindBooksListener</a:t>
            </a:r>
          </a:p>
        </p:txBody>
      </p:sp>
      <p:sp>
        <p:nvSpPr>
          <p:cNvPr id="3" name="Content Placeholder 2"/>
          <p:cNvSpPr>
            <a:spLocks noGrp="1"/>
          </p:cNvSpPr>
          <p:nvPr>
            <p:ph idx="1"/>
          </p:nvPr>
        </p:nvSpPr>
        <p:spPr/>
        <p:txBody>
          <a:bodyPr/>
          <a:lstStyle/>
          <a:p>
            <a:r>
              <a:rPr lang="en-US" dirty="0"/>
              <a:t>We can get a handle for our two GUI components using a method called </a:t>
            </a:r>
            <a:r>
              <a:rPr lang="en-US" dirty="0" err="1"/>
              <a:t>findViewById</a:t>
            </a:r>
            <a:r>
              <a:rPr lang="en-US" dirty="0"/>
              <a:t>(). </a:t>
            </a:r>
            <a:endParaRPr lang="en-US" dirty="0" smtClean="0"/>
          </a:p>
          <a:p>
            <a:r>
              <a:rPr lang="en-US" dirty="0" smtClean="0"/>
              <a:t>The </a:t>
            </a:r>
            <a:r>
              <a:rPr lang="en-US" dirty="0" err="1"/>
              <a:t>findViewById</a:t>
            </a:r>
            <a:r>
              <a:rPr lang="en-US" dirty="0"/>
              <a:t>() method takes the ID of the GUI component as a parameter, and returns a View object. </a:t>
            </a:r>
            <a:endParaRPr lang="en-US" dirty="0" smtClean="0"/>
          </a:p>
          <a:p>
            <a:r>
              <a:rPr lang="en-US" dirty="0" smtClean="0"/>
              <a:t>You </a:t>
            </a:r>
            <a:r>
              <a:rPr lang="en-US" dirty="0"/>
              <a:t>then cast the return value to the correct type of GUI component (for example, a </a:t>
            </a:r>
            <a:r>
              <a:rPr lang="en-US" dirty="0" err="1"/>
              <a:t>TextView</a:t>
            </a:r>
            <a:r>
              <a:rPr lang="en-US" dirty="0"/>
              <a:t> or a Button). </a:t>
            </a:r>
            <a:endParaRPr lang="en-US" dirty="0" smtClean="0"/>
          </a:p>
          <a:p>
            <a:endParaRPr lang="en-US" dirty="0"/>
          </a:p>
        </p:txBody>
      </p:sp>
      <p:pic>
        <p:nvPicPr>
          <p:cNvPr id="4" name="Picture 3"/>
          <p:cNvPicPr>
            <a:picLocks noChangeAspect="1"/>
          </p:cNvPicPr>
          <p:nvPr/>
        </p:nvPicPr>
        <p:blipFill>
          <a:blip r:embed="rId2"/>
          <a:stretch>
            <a:fillRect/>
          </a:stretch>
        </p:blipFill>
        <p:spPr>
          <a:xfrm>
            <a:off x="866775" y="3924300"/>
            <a:ext cx="7410450" cy="1685925"/>
          </a:xfrm>
          <a:prstGeom prst="rect">
            <a:avLst/>
          </a:prstGeom>
        </p:spPr>
      </p:pic>
    </p:spTree>
    <p:extLst>
      <p:ext uri="{BB962C8B-B14F-4D97-AF65-F5344CB8AC3E}">
        <p14:creationId xmlns:p14="http://schemas.microsoft.com/office/powerpoint/2010/main" val="2522811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OnFindBooksListener</a:t>
            </a:r>
          </a:p>
        </p:txBody>
      </p:sp>
      <p:sp>
        <p:nvSpPr>
          <p:cNvPr id="3" name="Content Placeholder 2"/>
          <p:cNvSpPr>
            <a:spLocks noGrp="1"/>
          </p:cNvSpPr>
          <p:nvPr>
            <p:ph idx="1"/>
          </p:nvPr>
        </p:nvSpPr>
        <p:spPr/>
        <p:txBody>
          <a:bodyPr/>
          <a:lstStyle/>
          <a:p>
            <a:r>
              <a:rPr lang="en-US" dirty="0"/>
              <a:t>R is a special Java class that enables you to retrieve references to resources in your app.</a:t>
            </a:r>
          </a:p>
          <a:p>
            <a:r>
              <a:rPr lang="en-US" dirty="0"/>
              <a:t>R.java is a special Java file that gets generated by the Android tools whenever you create or build your app</a:t>
            </a:r>
            <a:r>
              <a:rPr lang="en-US" dirty="0" smtClean="0"/>
              <a:t>.</a:t>
            </a:r>
          </a:p>
          <a:p>
            <a:r>
              <a:rPr lang="en-US" dirty="0" smtClean="0"/>
              <a:t>It </a:t>
            </a:r>
            <a:r>
              <a:rPr lang="en-US" dirty="0"/>
              <a:t>lives within the </a:t>
            </a:r>
            <a:r>
              <a:rPr lang="en-US" dirty="0">
                <a:solidFill>
                  <a:srgbClr val="FF0000"/>
                </a:solidFill>
              </a:rPr>
              <a:t>app/build/ generated/source/r/debug</a:t>
            </a:r>
            <a:r>
              <a:rPr lang="en-US" dirty="0"/>
              <a:t> folder in your project in a package with the same name as the package of your app</a:t>
            </a:r>
            <a:r>
              <a:rPr lang="en-US" dirty="0" smtClean="0"/>
              <a:t>.</a:t>
            </a:r>
          </a:p>
          <a:p>
            <a:r>
              <a:rPr lang="en-US" dirty="0" smtClean="0"/>
              <a:t> </a:t>
            </a:r>
            <a:r>
              <a:rPr lang="en-US" dirty="0"/>
              <a:t>Android uses R to keep track of the resources used within the app, and among other things it enables you to get references to GUI components from within your activity code. </a:t>
            </a:r>
          </a:p>
        </p:txBody>
      </p:sp>
    </p:spTree>
    <p:extLst>
      <p:ext uri="{BB962C8B-B14F-4D97-AF65-F5344CB8AC3E}">
        <p14:creationId xmlns:p14="http://schemas.microsoft.com/office/powerpoint/2010/main" val="1198112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first version of the </a:t>
            </a:r>
            <a:r>
              <a:rPr lang="en-US" dirty="0" smtClean="0"/>
              <a:t>activity</a:t>
            </a:r>
            <a:endParaRPr lang="en-US" dirty="0"/>
          </a:p>
        </p:txBody>
      </p:sp>
      <p:sp>
        <p:nvSpPr>
          <p:cNvPr id="4" name="Rectangle 1"/>
          <p:cNvSpPr>
            <a:spLocks noGrp="1" noChangeArrowheads="1"/>
          </p:cNvSpPr>
          <p:nvPr>
            <p:ph idx="1"/>
          </p:nvPr>
        </p:nvSpPr>
        <p:spPr bwMode="auto">
          <a:xfrm>
            <a:off x="619636" y="1221658"/>
            <a:ext cx="7904728"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80"/>
                </a:solidFill>
                <a:effectLst/>
                <a:latin typeface="Source Code Pro" panose="020B0509030403020204" pitchFamily="49" charset="0"/>
              </a:rPr>
              <a:t>public class </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MainActivity</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1" i="0" u="none" strike="noStrike" cap="none" normalizeH="0" baseline="0" dirty="0" smtClean="0">
                <a:ln>
                  <a:noFill/>
                </a:ln>
                <a:solidFill>
                  <a:srgbClr val="000080"/>
                </a:solidFill>
                <a:effectLst/>
                <a:latin typeface="Source Code Pro" panose="020B0509030403020204" pitchFamily="49" charset="0"/>
              </a:rPr>
              <a:t>extends </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AppCompatActivity</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1" i="0" u="none" strike="noStrike" cap="none" normalizeH="0" baseline="0" dirty="0" smtClean="0">
                <a:ln>
                  <a:noFill/>
                </a:ln>
                <a:solidFill>
                  <a:srgbClr val="000080"/>
                </a:solidFill>
                <a:effectLst/>
                <a:latin typeface="Source Code Pro" panose="020B0509030403020204" pitchFamily="49" charset="0"/>
              </a:rPr>
              <a:t>private </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Spinner </a:t>
            </a:r>
            <a:r>
              <a:rPr kumimoji="0" lang="en-US" altLang="en-US" sz="1800" b="1" i="0" u="none" strike="noStrike" cap="none" normalizeH="0" baseline="0" dirty="0" smtClean="0">
                <a:ln>
                  <a:noFill/>
                </a:ln>
                <a:solidFill>
                  <a:srgbClr val="660E7A"/>
                </a:solidFill>
                <a:effectLst/>
                <a:latin typeface="Source Code Pro" panose="020B0509030403020204" pitchFamily="49" charset="0"/>
              </a:rPr>
              <a:t>spin</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1" i="0" u="none" strike="noStrike" cap="none" normalizeH="0" baseline="0" dirty="0" smtClean="0">
                <a:ln>
                  <a:noFill/>
                </a:ln>
                <a:solidFill>
                  <a:srgbClr val="000080"/>
                </a:solidFill>
                <a:effectLst/>
                <a:latin typeface="Source Code Pro" panose="020B0509030403020204" pitchFamily="49" charset="0"/>
              </a:rPr>
              <a:t>private </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TextView</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1" i="0" u="none" strike="noStrike" cap="none" normalizeH="0" baseline="0" dirty="0" smtClean="0">
                <a:ln>
                  <a:noFill/>
                </a:ln>
                <a:solidFill>
                  <a:srgbClr val="660E7A"/>
                </a:solidFill>
                <a:effectLst/>
                <a:latin typeface="Source Code Pro" panose="020B0509030403020204" pitchFamily="49" charset="0"/>
              </a:rPr>
              <a:t>txt</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0" i="0" u="none" strike="noStrike" cap="none" normalizeH="0" baseline="0" dirty="0" smtClean="0">
                <a:ln>
                  <a:noFill/>
                </a:ln>
                <a:solidFill>
                  <a:srgbClr val="808000"/>
                </a:solidFill>
                <a:effectLst/>
                <a:latin typeface="Source Code Pro" panose="020B0509030403020204" pitchFamily="49" charset="0"/>
              </a:rPr>
              <a:t>@Override</a:t>
            </a:r>
            <a:br>
              <a:rPr kumimoji="0" lang="en-US" altLang="en-US" sz="1800" b="0" i="0" u="none" strike="noStrike" cap="none" normalizeH="0" baseline="0" dirty="0" smtClean="0">
                <a:ln>
                  <a:noFill/>
                </a:ln>
                <a:solidFill>
                  <a:srgbClr val="808000"/>
                </a:solidFill>
                <a:effectLst/>
                <a:latin typeface="Source Code Pro" panose="020B0509030403020204" pitchFamily="49" charset="0"/>
              </a:rPr>
            </a:br>
            <a:r>
              <a:rPr kumimoji="0" lang="en-US" altLang="en-US" sz="1800" b="0" i="0" u="none" strike="noStrike" cap="none" normalizeH="0" baseline="0" dirty="0" smtClean="0">
                <a:ln>
                  <a:noFill/>
                </a:ln>
                <a:solidFill>
                  <a:srgbClr val="808000"/>
                </a:solidFill>
                <a:effectLst/>
                <a:latin typeface="Source Code Pro" panose="020B0509030403020204" pitchFamily="49" charset="0"/>
              </a:rPr>
              <a:t>    </a:t>
            </a:r>
            <a:r>
              <a:rPr kumimoji="0" lang="en-US" altLang="en-US" sz="1800" b="1" i="0" u="none" strike="noStrike" cap="none" normalizeH="0" baseline="0" dirty="0" smtClean="0">
                <a:ln>
                  <a:noFill/>
                </a:ln>
                <a:solidFill>
                  <a:srgbClr val="000080"/>
                </a:solidFill>
                <a:effectLst/>
                <a:latin typeface="Source Code Pro" panose="020B0509030403020204" pitchFamily="49" charset="0"/>
              </a:rPr>
              <a:t>protected void </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onCreate</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(Bundle </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savedInstanceState</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1" i="0" u="none" strike="noStrike" cap="none" normalizeH="0" baseline="0" dirty="0" err="1" smtClean="0">
                <a:ln>
                  <a:noFill/>
                </a:ln>
                <a:solidFill>
                  <a:srgbClr val="000080"/>
                </a:solidFill>
                <a:effectLst/>
                <a:latin typeface="Source Code Pro" panose="020B0509030403020204" pitchFamily="49" charset="0"/>
              </a:rPr>
              <a:t>super</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.onCreate</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savedInstanceState</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setContentView</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R.layout.</a:t>
            </a:r>
            <a:r>
              <a:rPr kumimoji="0" lang="en-US" altLang="en-US" sz="1800" b="1" i="1" u="none" strike="noStrike" cap="none" normalizeH="0" baseline="0" dirty="0" err="1" smtClean="0">
                <a:ln>
                  <a:noFill/>
                </a:ln>
                <a:solidFill>
                  <a:srgbClr val="660E7A"/>
                </a:solidFill>
                <a:effectLst/>
                <a:latin typeface="Source Code Pro" panose="020B0509030403020204" pitchFamily="49" charset="0"/>
              </a:rPr>
              <a:t>activity_main</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1" i="0" u="none" strike="noStrike" cap="none" normalizeH="0" baseline="0" dirty="0" smtClean="0">
                <a:ln>
                  <a:noFill/>
                </a:ln>
                <a:solidFill>
                  <a:srgbClr val="660E7A"/>
                </a:solidFill>
                <a:effectLst/>
                <a:latin typeface="Source Code Pro" panose="020B0509030403020204" pitchFamily="49" charset="0"/>
              </a:rPr>
              <a:t>spin </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 (Spinner) </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findViewById</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R.id.</a:t>
            </a:r>
            <a:r>
              <a:rPr kumimoji="0" lang="en-US" altLang="en-US" sz="1800" b="1" i="1" u="none" strike="noStrike" cap="none" normalizeH="0" baseline="0" dirty="0" err="1" smtClean="0">
                <a:ln>
                  <a:noFill/>
                </a:ln>
                <a:solidFill>
                  <a:srgbClr val="660E7A"/>
                </a:solidFill>
                <a:effectLst/>
                <a:latin typeface="Source Code Pro" panose="020B0509030403020204" pitchFamily="49" charset="0"/>
              </a:rPr>
              <a:t>spinner</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1" i="0" u="none" strike="noStrike" cap="none" normalizeH="0" baseline="0" dirty="0" smtClean="0">
                <a:ln>
                  <a:noFill/>
                </a:ln>
                <a:solidFill>
                  <a:srgbClr val="660E7A"/>
                </a:solidFill>
                <a:effectLst/>
                <a:latin typeface="Source Code Pro" panose="020B0509030403020204" pitchFamily="49" charset="0"/>
              </a:rPr>
              <a:t>txt </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TextView</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findViewById</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R.id.</a:t>
            </a:r>
            <a:r>
              <a:rPr kumimoji="0" lang="en-US" altLang="en-US" sz="1800" b="1" i="1" u="none" strike="noStrike" cap="none" normalizeH="0" baseline="0" dirty="0" err="1" smtClean="0">
                <a:ln>
                  <a:noFill/>
                </a:ln>
                <a:solidFill>
                  <a:srgbClr val="660E7A"/>
                </a:solidFill>
                <a:effectLst/>
                <a:latin typeface="Source Code Pro" panose="020B0509030403020204" pitchFamily="49" charset="0"/>
              </a:rPr>
              <a:t>textView</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1" i="0" u="none" strike="noStrike" cap="none" normalizeH="0" baseline="0" dirty="0" smtClean="0">
                <a:ln>
                  <a:noFill/>
                </a:ln>
                <a:solidFill>
                  <a:srgbClr val="000080"/>
                </a:solidFill>
                <a:effectLst/>
                <a:latin typeface="Source Code Pro" panose="020B0509030403020204" pitchFamily="49" charset="0"/>
              </a:rPr>
              <a:t>public void </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OnFindBooksListener(View view) {</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String s = (String) </a:t>
            </a:r>
            <a:r>
              <a:rPr kumimoji="0" lang="en-US" altLang="en-US" sz="1800" b="1" i="0" u="none" strike="noStrike" cap="none" normalizeH="0" baseline="0" dirty="0" err="1" smtClean="0">
                <a:ln>
                  <a:noFill/>
                </a:ln>
                <a:solidFill>
                  <a:srgbClr val="660E7A"/>
                </a:solidFill>
                <a:effectLst/>
                <a:latin typeface="Source Code Pro" panose="020B0509030403020204" pitchFamily="49" charset="0"/>
              </a:rPr>
              <a:t>spin</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.getSelectedItem</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r>
              <a:rPr kumimoji="0" lang="en-US" altLang="en-US" sz="1800" b="1" i="0" u="none" strike="noStrike" cap="none" normalizeH="0" baseline="0" dirty="0" err="1" smtClean="0">
                <a:ln>
                  <a:noFill/>
                </a:ln>
                <a:solidFill>
                  <a:srgbClr val="660E7A"/>
                </a:solidFill>
                <a:effectLst/>
                <a:latin typeface="Source Code Pro" panose="020B0509030403020204" pitchFamily="49" charset="0"/>
              </a:rPr>
              <a:t>txt</a:t>
            </a:r>
            <a:r>
              <a:rPr kumimoji="0" lang="en-US" altLang="en-US" sz="1800" b="0" i="0" u="none" strike="noStrike" cap="none" normalizeH="0" baseline="0" dirty="0" err="1" smtClean="0">
                <a:ln>
                  <a:noFill/>
                </a:ln>
                <a:solidFill>
                  <a:srgbClr val="000000"/>
                </a:solidFill>
                <a:effectLst/>
                <a:latin typeface="Source Code Pro" panose="020B0509030403020204" pitchFamily="49" charset="0"/>
              </a:rPr>
              <a:t>.setText</a:t>
            </a:r>
            <a:r>
              <a:rPr kumimoji="0" lang="en-US" altLang="en-US" sz="1800" b="0" i="0" u="none" strike="noStrike" cap="none" normalizeH="0" baseline="0" dirty="0" smtClean="0">
                <a:ln>
                  <a:noFill/>
                </a:ln>
                <a:solidFill>
                  <a:srgbClr val="000000"/>
                </a:solidFill>
                <a:effectLst/>
                <a:latin typeface="Source Code Pro" panose="020B0509030403020204" pitchFamily="49" charset="0"/>
              </a:rPr>
              <a:t>(s);</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    }</a:t>
            </a:r>
            <a:br>
              <a:rPr kumimoji="0" lang="en-US" altLang="en-US" sz="1800" b="0" i="0" u="none" strike="noStrike" cap="none" normalizeH="0" baseline="0" dirty="0" smtClean="0">
                <a:ln>
                  <a:noFill/>
                </a:ln>
                <a:solidFill>
                  <a:srgbClr val="000000"/>
                </a:solidFill>
                <a:effectLst/>
                <a:latin typeface="Source Code Pro" panose="020B0509030403020204" pitchFamily="49" charset="0"/>
              </a:rPr>
            </a:br>
            <a:r>
              <a:rPr kumimoji="0" lang="en-US" altLang="en-US" sz="1800" b="0" i="0" u="none" strike="noStrike" cap="none" normalizeH="0" baseline="0" dirty="0" smtClean="0">
                <a:ln>
                  <a:noFill/>
                </a:ln>
                <a:solidFill>
                  <a:srgbClr val="000000"/>
                </a:solidFill>
                <a:effectLst/>
                <a:latin typeface="Source Code Pro" panose="020B0509030403020204" pitchFamily="49" charset="0"/>
              </a:rPr>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8555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the custom Java </a:t>
            </a:r>
            <a:r>
              <a:rPr lang="en-US" dirty="0" smtClean="0"/>
              <a:t>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a:t> The custom Java class is written in plain old </a:t>
            </a:r>
            <a:r>
              <a:rPr lang="en-US" dirty="0" smtClean="0"/>
              <a:t>Java</a:t>
            </a:r>
          </a:p>
          <a:p>
            <a:pPr marL="0" indent="0">
              <a:buNone/>
            </a:pPr>
            <a:endParaRPr lang="en-US" dirty="0" smtClean="0"/>
          </a:p>
          <a:p>
            <a:pPr marL="0" lvl="0" indent="0">
              <a:buNone/>
            </a:pPr>
            <a:r>
              <a:rPr lang="en-US" altLang="en-US" b="1" dirty="0">
                <a:solidFill>
                  <a:srgbClr val="000080"/>
                </a:solidFill>
                <a:latin typeface="Source Code Pro" panose="020B0509030403020204" pitchFamily="49" charset="0"/>
              </a:rPr>
              <a:t>public class </a:t>
            </a:r>
            <a:r>
              <a:rPr lang="en-US" altLang="en-US" dirty="0" err="1">
                <a:solidFill>
                  <a:srgbClr val="000000"/>
                </a:solidFill>
                <a:latin typeface="Source Code Pro" panose="020B0509030403020204" pitchFamily="49" charset="0"/>
              </a:rPr>
              <a:t>BookTypesClass</a:t>
            </a:r>
            <a:r>
              <a:rPr lang="en-US" altLang="en-US" dirty="0">
                <a:solidFill>
                  <a:srgbClr val="000000"/>
                </a:solidFill>
                <a:latin typeface="Source Code Pro" panose="020B0509030403020204" pitchFamily="49" charset="0"/>
              </a:rPr>
              <a:t> {</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List&lt;String&gt; </a:t>
            </a:r>
            <a:r>
              <a:rPr lang="en-US" altLang="en-US" dirty="0" err="1">
                <a:solidFill>
                  <a:srgbClr val="000000"/>
                </a:solidFill>
                <a:latin typeface="Source Code Pro" panose="020B0509030403020204" pitchFamily="49" charset="0"/>
              </a:rPr>
              <a:t>getBooks</a:t>
            </a:r>
            <a:r>
              <a:rPr lang="en-US" altLang="en-US" dirty="0">
                <a:solidFill>
                  <a:srgbClr val="000000"/>
                </a:solidFill>
                <a:latin typeface="Source Code Pro" panose="020B0509030403020204" pitchFamily="49" charset="0"/>
              </a:rPr>
              <a:t>(String </a:t>
            </a:r>
            <a:r>
              <a:rPr lang="en-US" altLang="en-US" dirty="0" err="1">
                <a:solidFill>
                  <a:srgbClr val="000000"/>
                </a:solidFill>
                <a:latin typeface="Source Code Pro" panose="020B0509030403020204" pitchFamily="49" charset="0"/>
              </a:rPr>
              <a:t>bt</a:t>
            </a:r>
            <a:r>
              <a:rPr lang="en-US" altLang="en-US" dirty="0">
                <a:solidFill>
                  <a:srgbClr val="000000"/>
                </a:solidFill>
                <a:latin typeface="Source Code Pro" panose="020B0509030403020204" pitchFamily="49" charset="0"/>
              </a:rPr>
              <a:t>) {</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List books = </a:t>
            </a:r>
            <a:r>
              <a:rPr lang="en-US" altLang="en-US" b="1" dirty="0">
                <a:solidFill>
                  <a:srgbClr val="000080"/>
                </a:solidFill>
                <a:latin typeface="Source Code Pro" panose="020B0509030403020204" pitchFamily="49" charset="0"/>
              </a:rPr>
              <a:t>new </a:t>
            </a:r>
            <a:r>
              <a:rPr lang="en-US" altLang="en-US" dirty="0" err="1">
                <a:solidFill>
                  <a:srgbClr val="000000"/>
                </a:solidFill>
                <a:latin typeface="Source Code Pro" panose="020B0509030403020204" pitchFamily="49" charset="0"/>
              </a:rPr>
              <a:t>ArrayList</a:t>
            </a:r>
            <a:r>
              <a:rPr lang="en-US" altLang="en-US" dirty="0">
                <a:solidFill>
                  <a:srgbClr val="000000"/>
                </a:solidFill>
                <a:latin typeface="Source Code Pro" panose="020B0509030403020204" pitchFamily="49" charset="0"/>
              </a:rPr>
              <a:t>&lt;String&gt;();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b="1" dirty="0">
                <a:solidFill>
                  <a:srgbClr val="000080"/>
                </a:solidFill>
                <a:latin typeface="Source Code Pro" panose="020B0509030403020204" pitchFamily="49" charset="0"/>
              </a:rPr>
              <a:t>if </a:t>
            </a:r>
            <a:r>
              <a:rPr lang="en-US" altLang="en-US" dirty="0">
                <a:solidFill>
                  <a:srgbClr val="000000"/>
                </a:solidFill>
                <a:latin typeface="Source Code Pro" panose="020B0509030403020204" pitchFamily="49" charset="0"/>
              </a:rPr>
              <a:t>(</a:t>
            </a:r>
            <a:r>
              <a:rPr lang="en-US" altLang="en-US" dirty="0" err="1">
                <a:solidFill>
                  <a:srgbClr val="000000"/>
                </a:solidFill>
                <a:latin typeface="Source Code Pro" panose="020B0509030403020204" pitchFamily="49" charset="0"/>
              </a:rPr>
              <a:t>bt.equals</a:t>
            </a:r>
            <a:r>
              <a:rPr lang="en-US" altLang="en-US" dirty="0">
                <a:solidFill>
                  <a:srgbClr val="000000"/>
                </a:solidFill>
                <a:latin typeface="Source Code Pro" panose="020B0509030403020204" pitchFamily="49" charset="0"/>
              </a:rPr>
              <a:t>(</a:t>
            </a:r>
            <a:r>
              <a:rPr lang="en-US" altLang="en-US" b="1" dirty="0">
                <a:solidFill>
                  <a:srgbClr val="008000"/>
                </a:solidFill>
                <a:latin typeface="Source Code Pro" panose="020B0509030403020204" pitchFamily="49" charset="0"/>
              </a:rPr>
              <a:t>"Networks"</a:t>
            </a:r>
            <a:r>
              <a:rPr lang="en-US" altLang="en-US" dirty="0">
                <a:solidFill>
                  <a:srgbClr val="000000"/>
                </a:solidFill>
                <a:latin typeface="Source Code Pro" panose="020B0509030403020204" pitchFamily="49" charset="0"/>
              </a:rPr>
              <a:t>)) {</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books.add</a:t>
            </a:r>
            <a:r>
              <a:rPr lang="en-US" altLang="en-US" dirty="0">
                <a:solidFill>
                  <a:srgbClr val="000000"/>
                </a:solidFill>
                <a:latin typeface="Source Code Pro" panose="020B0509030403020204" pitchFamily="49" charset="0"/>
              </a:rPr>
              <a:t>(</a:t>
            </a:r>
            <a:r>
              <a:rPr lang="en-US" altLang="en-US" b="1" dirty="0">
                <a:solidFill>
                  <a:srgbClr val="008000"/>
                </a:solidFill>
                <a:latin typeface="Source Code Pro" panose="020B0509030403020204" pitchFamily="49" charset="0"/>
              </a:rPr>
              <a:t>"Network Book 1"</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books.add</a:t>
            </a:r>
            <a:r>
              <a:rPr lang="en-US" altLang="en-US" dirty="0">
                <a:solidFill>
                  <a:srgbClr val="000000"/>
                </a:solidFill>
                <a:latin typeface="Source Code Pro" panose="020B0509030403020204" pitchFamily="49" charset="0"/>
              </a:rPr>
              <a:t>(</a:t>
            </a:r>
            <a:r>
              <a:rPr lang="en-US" altLang="en-US" b="1" dirty="0">
                <a:solidFill>
                  <a:srgbClr val="008000"/>
                </a:solidFill>
                <a:latin typeface="Source Code Pro" panose="020B0509030403020204" pitchFamily="49" charset="0"/>
              </a:rPr>
              <a:t>"Network Book 2"</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 </a:t>
            </a:r>
            <a:r>
              <a:rPr lang="en-US" altLang="en-US" b="1" dirty="0">
                <a:solidFill>
                  <a:srgbClr val="000080"/>
                </a:solidFill>
                <a:latin typeface="Source Code Pro" panose="020B0509030403020204" pitchFamily="49" charset="0"/>
              </a:rPr>
              <a:t>else </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books.add</a:t>
            </a:r>
            <a:r>
              <a:rPr lang="en-US" altLang="en-US" dirty="0">
                <a:solidFill>
                  <a:srgbClr val="000000"/>
                </a:solidFill>
                <a:latin typeface="Source Code Pro" panose="020B0509030403020204" pitchFamily="49" charset="0"/>
              </a:rPr>
              <a:t>(</a:t>
            </a:r>
            <a:r>
              <a:rPr lang="en-US" altLang="en-US" b="1" dirty="0">
                <a:solidFill>
                  <a:srgbClr val="008000"/>
                </a:solidFill>
                <a:latin typeface="Source Code Pro" panose="020B0509030403020204" pitchFamily="49" charset="0"/>
              </a:rPr>
              <a:t>"Graphics Book 1"</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books.add</a:t>
            </a:r>
            <a:r>
              <a:rPr lang="en-US" altLang="en-US" dirty="0">
                <a:solidFill>
                  <a:srgbClr val="000000"/>
                </a:solidFill>
                <a:latin typeface="Source Code Pro" panose="020B0509030403020204" pitchFamily="49" charset="0"/>
              </a:rPr>
              <a:t>(</a:t>
            </a:r>
            <a:r>
              <a:rPr lang="en-US" altLang="en-US" b="1" dirty="0">
                <a:solidFill>
                  <a:srgbClr val="008000"/>
                </a:solidFill>
                <a:latin typeface="Source Code Pro" panose="020B0509030403020204" pitchFamily="49" charset="0"/>
              </a:rPr>
              <a:t>"Graphics Book 2"</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b="1" dirty="0">
                <a:solidFill>
                  <a:srgbClr val="000080"/>
                </a:solidFill>
                <a:latin typeface="Source Code Pro" panose="020B0509030403020204" pitchFamily="49" charset="0"/>
              </a:rPr>
              <a:t>return </a:t>
            </a:r>
            <a:r>
              <a:rPr lang="en-US" altLang="en-US" dirty="0">
                <a:solidFill>
                  <a:srgbClr val="000000"/>
                </a:solidFill>
                <a:latin typeface="Source Code Pro" panose="020B0509030403020204" pitchFamily="49" charset="0"/>
              </a:rPr>
              <a:t>books;</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4800" dirty="0">
              <a:latin typeface="Arial" panose="020B0604020202020204" pitchFamily="34" charset="0"/>
            </a:endParaRPr>
          </a:p>
          <a:p>
            <a:pPr marL="0" indent="0">
              <a:buNone/>
            </a:pPr>
            <a:endParaRPr lang="en-US" dirty="0"/>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0067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code version </a:t>
            </a:r>
            <a:r>
              <a:rPr lang="en-US" dirty="0" smtClean="0"/>
              <a:t>2</a:t>
            </a:r>
            <a:endParaRPr lang="en-US" dirty="0"/>
          </a:p>
        </p:txBody>
      </p:sp>
      <p:sp>
        <p:nvSpPr>
          <p:cNvPr id="4" name="Rectangle 1"/>
          <p:cNvSpPr>
            <a:spLocks noGrp="1" noChangeArrowheads="1"/>
          </p:cNvSpPr>
          <p:nvPr>
            <p:ph idx="1"/>
          </p:nvPr>
        </p:nvSpPr>
        <p:spPr bwMode="auto">
          <a:xfrm>
            <a:off x="1472433" y="1226574"/>
            <a:ext cx="6199133"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Source Code Pro" panose="020B0509030403020204" pitchFamily="49" charset="0"/>
              </a:rPr>
              <a:t>public class </a:t>
            </a:r>
            <a:r>
              <a:rPr kumimoji="0" lang="en-US" altLang="en-US" sz="1400" b="0" i="0" u="none" strike="noStrike" cap="none" normalizeH="0" baseline="0" smtClean="0">
                <a:ln>
                  <a:noFill/>
                </a:ln>
                <a:solidFill>
                  <a:srgbClr val="000000"/>
                </a:solidFill>
                <a:effectLst/>
                <a:latin typeface="Source Code Pro" panose="020B0509030403020204" pitchFamily="49" charset="0"/>
              </a:rPr>
              <a:t>MainActivity </a:t>
            </a:r>
            <a:r>
              <a:rPr kumimoji="0" lang="en-US" altLang="en-US" sz="1400" b="1" i="0" u="none" strike="noStrike" cap="none" normalizeH="0" baseline="0" smtClean="0">
                <a:ln>
                  <a:noFill/>
                </a:ln>
                <a:solidFill>
                  <a:srgbClr val="000080"/>
                </a:solidFill>
                <a:effectLst/>
                <a:latin typeface="Source Code Pro" panose="020B0509030403020204" pitchFamily="49" charset="0"/>
              </a:rPr>
              <a:t>extends </a:t>
            </a:r>
            <a:r>
              <a:rPr kumimoji="0" lang="en-US" altLang="en-US" sz="1400" b="0" i="0" u="none" strike="noStrike" cap="none" normalizeH="0" baseline="0" smtClean="0">
                <a:ln>
                  <a:noFill/>
                </a:ln>
                <a:solidFill>
                  <a:srgbClr val="000000"/>
                </a:solidFill>
                <a:effectLst/>
                <a:latin typeface="Source Code Pro" panose="020B0509030403020204" pitchFamily="49" charset="0"/>
              </a:rPr>
              <a:t>AppCompatActivity {</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000080"/>
                </a:solidFill>
                <a:effectLst/>
                <a:latin typeface="Source Code Pro" panose="020B0509030403020204" pitchFamily="49" charset="0"/>
              </a:rPr>
              <a:t>private </a:t>
            </a:r>
            <a:r>
              <a:rPr kumimoji="0" lang="en-US" altLang="en-US" sz="1400" b="0" i="0" u="none" strike="noStrike" cap="none" normalizeH="0" baseline="0" smtClean="0">
                <a:ln>
                  <a:noFill/>
                </a:ln>
                <a:solidFill>
                  <a:srgbClr val="000000"/>
                </a:solidFill>
                <a:effectLst/>
                <a:latin typeface="Source Code Pro" panose="020B0509030403020204" pitchFamily="49" charset="0"/>
              </a:rPr>
              <a:t>Spinner </a:t>
            </a:r>
            <a:r>
              <a:rPr kumimoji="0" lang="en-US" altLang="en-US" sz="1400" b="1" i="0" u="none" strike="noStrike" cap="none" normalizeH="0" baseline="0" smtClean="0">
                <a:ln>
                  <a:noFill/>
                </a:ln>
                <a:solidFill>
                  <a:srgbClr val="660E7A"/>
                </a:solidFill>
                <a:effectLst/>
                <a:latin typeface="Source Code Pro" panose="020B0509030403020204" pitchFamily="49" charset="0"/>
              </a:rPr>
              <a:t>spin</a:t>
            </a:r>
            <a:r>
              <a:rPr kumimoji="0" lang="en-US" altLang="en-US" sz="1400" b="0" i="0" u="none" strike="noStrike" cap="none" normalizeH="0" baseline="0" smtClean="0">
                <a:ln>
                  <a:noFill/>
                </a:ln>
                <a:solidFill>
                  <a:srgbClr val="000000"/>
                </a:solidFill>
                <a:effectLst/>
                <a:latin typeface="Source Code Pro" panose="020B0509030403020204" pitchFamily="49" charset="0"/>
              </a:rPr>
              <a:t>;</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000080"/>
                </a:solidFill>
                <a:effectLst/>
                <a:latin typeface="Source Code Pro" panose="020B0509030403020204" pitchFamily="49" charset="0"/>
              </a:rPr>
              <a:t>private </a:t>
            </a:r>
            <a:r>
              <a:rPr kumimoji="0" lang="en-US" altLang="en-US" sz="1400" b="0" i="0" u="none" strike="noStrike" cap="none" normalizeH="0" baseline="0" smtClean="0">
                <a:ln>
                  <a:noFill/>
                </a:ln>
                <a:solidFill>
                  <a:srgbClr val="000000"/>
                </a:solidFill>
                <a:effectLst/>
                <a:latin typeface="Source Code Pro" panose="020B0509030403020204" pitchFamily="49" charset="0"/>
              </a:rPr>
              <a:t>TextView </a:t>
            </a:r>
            <a:r>
              <a:rPr kumimoji="0" lang="en-US" altLang="en-US" sz="1400" b="1" i="0" u="none" strike="noStrike" cap="none" normalizeH="0" baseline="0" smtClean="0">
                <a:ln>
                  <a:noFill/>
                </a:ln>
                <a:solidFill>
                  <a:srgbClr val="660E7A"/>
                </a:solidFill>
                <a:effectLst/>
                <a:latin typeface="Source Code Pro" panose="020B0509030403020204" pitchFamily="49" charset="0"/>
              </a:rPr>
              <a:t>txt</a:t>
            </a:r>
            <a:r>
              <a:rPr kumimoji="0" lang="en-US" altLang="en-US" sz="1400" b="0" i="0" u="none" strike="noStrike" cap="none" normalizeH="0" baseline="0" smtClean="0">
                <a:ln>
                  <a:noFill/>
                </a:ln>
                <a:solidFill>
                  <a:srgbClr val="000000"/>
                </a:solidFill>
                <a:effectLst/>
                <a:latin typeface="Source Code Pro" panose="020B0509030403020204" pitchFamily="49" charset="0"/>
              </a:rPr>
              <a:t>;</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000080"/>
                </a:solidFill>
                <a:effectLst/>
                <a:latin typeface="Source Code Pro" panose="020B0509030403020204" pitchFamily="49" charset="0"/>
              </a:rPr>
              <a:t>private </a:t>
            </a:r>
            <a:r>
              <a:rPr kumimoji="0" lang="en-US" altLang="en-US" sz="1400" b="0" i="0" u="none" strike="noStrike" cap="none" normalizeH="0" baseline="0" smtClean="0">
                <a:ln>
                  <a:noFill/>
                </a:ln>
                <a:solidFill>
                  <a:srgbClr val="000000"/>
                </a:solidFill>
                <a:effectLst/>
                <a:latin typeface="Source Code Pro" panose="020B0509030403020204" pitchFamily="49" charset="0"/>
              </a:rPr>
              <a:t>BookTypesClass </a:t>
            </a:r>
            <a:r>
              <a:rPr kumimoji="0" lang="en-US" altLang="en-US" sz="1400" b="1" i="0" u="none" strike="noStrike" cap="none" normalizeH="0" baseline="0" smtClean="0">
                <a:ln>
                  <a:noFill/>
                </a:ln>
                <a:solidFill>
                  <a:srgbClr val="660E7A"/>
                </a:solidFill>
                <a:effectLst/>
                <a:latin typeface="Source Code Pro" panose="020B0509030403020204" pitchFamily="49" charset="0"/>
              </a:rPr>
              <a:t>CBooks</a:t>
            </a:r>
            <a:r>
              <a:rPr kumimoji="0" lang="en-US" altLang="en-US" sz="1400" b="0" i="0" u="none" strike="noStrike" cap="none" normalizeH="0" baseline="0" smtClean="0">
                <a:ln>
                  <a:noFill/>
                </a:ln>
                <a:solidFill>
                  <a:srgbClr val="000000"/>
                </a:solidFill>
                <a:effectLst/>
                <a:latin typeface="Source Code Pro" panose="020B0509030403020204" pitchFamily="49" charset="0"/>
              </a:rPr>
              <a:t>;</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0" i="0" u="none" strike="noStrike" cap="none" normalizeH="0" baseline="0" smtClean="0">
                <a:ln>
                  <a:noFill/>
                </a:ln>
                <a:solidFill>
                  <a:srgbClr val="808000"/>
                </a:solidFill>
                <a:effectLst/>
                <a:latin typeface="Source Code Pro" panose="020B0509030403020204" pitchFamily="49" charset="0"/>
              </a:rPr>
              <a:t>@Override</a:t>
            </a:r>
            <a:br>
              <a:rPr kumimoji="0" lang="en-US" altLang="en-US" sz="1400" b="0" i="0" u="none" strike="noStrike" cap="none" normalizeH="0" baseline="0" smtClean="0">
                <a:ln>
                  <a:noFill/>
                </a:ln>
                <a:solidFill>
                  <a:srgbClr val="808000"/>
                </a:solidFill>
                <a:effectLst/>
                <a:latin typeface="Source Code Pro" panose="020B0509030403020204" pitchFamily="49" charset="0"/>
              </a:rPr>
            </a:br>
            <a:r>
              <a:rPr kumimoji="0" lang="en-US" altLang="en-US" sz="1400" b="0" i="0" u="none" strike="noStrike" cap="none" normalizeH="0" baseline="0" smtClean="0">
                <a:ln>
                  <a:noFill/>
                </a:ln>
                <a:solidFill>
                  <a:srgbClr val="808000"/>
                </a:solidFill>
                <a:effectLst/>
                <a:latin typeface="Source Code Pro" panose="020B0509030403020204" pitchFamily="49" charset="0"/>
              </a:rPr>
              <a:t>    </a:t>
            </a:r>
            <a:r>
              <a:rPr kumimoji="0" lang="en-US" altLang="en-US" sz="1400" b="1" i="0" u="none" strike="noStrike" cap="none" normalizeH="0" baseline="0" smtClean="0">
                <a:ln>
                  <a:noFill/>
                </a:ln>
                <a:solidFill>
                  <a:srgbClr val="000080"/>
                </a:solidFill>
                <a:effectLst/>
                <a:latin typeface="Source Code Pro" panose="020B0509030403020204" pitchFamily="49" charset="0"/>
              </a:rPr>
              <a:t>protected void </a:t>
            </a:r>
            <a:r>
              <a:rPr kumimoji="0" lang="en-US" altLang="en-US" sz="1400" b="0" i="0" u="none" strike="noStrike" cap="none" normalizeH="0" baseline="0" smtClean="0">
                <a:ln>
                  <a:noFill/>
                </a:ln>
                <a:solidFill>
                  <a:srgbClr val="000000"/>
                </a:solidFill>
                <a:effectLst/>
                <a:latin typeface="Source Code Pro" panose="020B0509030403020204" pitchFamily="49" charset="0"/>
              </a:rPr>
              <a:t>onCreate(Bundle savedInstanceState) {</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000080"/>
                </a:solidFill>
                <a:effectLst/>
                <a:latin typeface="Source Code Pro" panose="020B0509030403020204" pitchFamily="49" charset="0"/>
              </a:rPr>
              <a:t>super</a:t>
            </a:r>
            <a:r>
              <a:rPr kumimoji="0" lang="en-US" altLang="en-US" sz="1400" b="0" i="0" u="none" strike="noStrike" cap="none" normalizeH="0" baseline="0" smtClean="0">
                <a:ln>
                  <a:noFill/>
                </a:ln>
                <a:solidFill>
                  <a:srgbClr val="000000"/>
                </a:solidFill>
                <a:effectLst/>
                <a:latin typeface="Source Code Pro" panose="020B0509030403020204" pitchFamily="49" charset="0"/>
              </a:rPr>
              <a:t>.onCreate(savedInstanceState);</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setContentView(R.layout.</a:t>
            </a:r>
            <a:r>
              <a:rPr kumimoji="0" lang="en-US" altLang="en-US" sz="1400" b="1" i="1" u="none" strike="noStrike" cap="none" normalizeH="0" baseline="0" smtClean="0">
                <a:ln>
                  <a:noFill/>
                </a:ln>
                <a:solidFill>
                  <a:srgbClr val="660E7A"/>
                </a:solidFill>
                <a:effectLst/>
                <a:latin typeface="Source Code Pro" panose="020B0509030403020204" pitchFamily="49" charset="0"/>
              </a:rPr>
              <a:t>activity_main</a:t>
            </a:r>
            <a:r>
              <a:rPr kumimoji="0" lang="en-US" altLang="en-US" sz="1400" b="0" i="0" u="none" strike="noStrike" cap="none" normalizeH="0" baseline="0" smtClean="0">
                <a:ln>
                  <a:noFill/>
                </a:ln>
                <a:solidFill>
                  <a:srgbClr val="000000"/>
                </a:solidFill>
                <a:effectLst/>
                <a:latin typeface="Source Code Pro" panose="020B0509030403020204" pitchFamily="49" charset="0"/>
              </a:rPr>
              <a:t>);</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660E7A"/>
                </a:solidFill>
                <a:effectLst/>
                <a:latin typeface="Source Code Pro" panose="020B0509030403020204" pitchFamily="49" charset="0"/>
              </a:rPr>
              <a:t>spin </a:t>
            </a:r>
            <a:r>
              <a:rPr kumimoji="0" lang="en-US" altLang="en-US" sz="1400" b="0" i="0" u="none" strike="noStrike" cap="none" normalizeH="0" baseline="0" smtClean="0">
                <a:ln>
                  <a:noFill/>
                </a:ln>
                <a:solidFill>
                  <a:srgbClr val="000000"/>
                </a:solidFill>
                <a:effectLst/>
                <a:latin typeface="Source Code Pro" panose="020B0509030403020204" pitchFamily="49" charset="0"/>
              </a:rPr>
              <a:t>= (Spinner) findViewById(R.id.</a:t>
            </a:r>
            <a:r>
              <a:rPr kumimoji="0" lang="en-US" altLang="en-US" sz="1400" b="1" i="1" u="none" strike="noStrike" cap="none" normalizeH="0" baseline="0" smtClean="0">
                <a:ln>
                  <a:noFill/>
                </a:ln>
                <a:solidFill>
                  <a:srgbClr val="660E7A"/>
                </a:solidFill>
                <a:effectLst/>
                <a:latin typeface="Source Code Pro" panose="020B0509030403020204" pitchFamily="49" charset="0"/>
              </a:rPr>
              <a:t>spinner</a:t>
            </a:r>
            <a:r>
              <a:rPr kumimoji="0" lang="en-US" altLang="en-US" sz="1400" b="0" i="0" u="none" strike="noStrike" cap="none" normalizeH="0" baseline="0" smtClean="0">
                <a:ln>
                  <a:noFill/>
                </a:ln>
                <a:solidFill>
                  <a:srgbClr val="000000"/>
                </a:solidFill>
                <a:effectLst/>
                <a:latin typeface="Source Code Pro" panose="020B0509030403020204" pitchFamily="49" charset="0"/>
              </a:rPr>
              <a:t>);</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660E7A"/>
                </a:solidFill>
                <a:effectLst/>
                <a:latin typeface="Source Code Pro" panose="020B0509030403020204" pitchFamily="49" charset="0"/>
              </a:rPr>
              <a:t>txt </a:t>
            </a:r>
            <a:r>
              <a:rPr kumimoji="0" lang="en-US" altLang="en-US" sz="1400" b="0" i="0" u="none" strike="noStrike" cap="none" normalizeH="0" baseline="0" smtClean="0">
                <a:ln>
                  <a:noFill/>
                </a:ln>
                <a:solidFill>
                  <a:srgbClr val="000000"/>
                </a:solidFill>
                <a:effectLst/>
                <a:latin typeface="Source Code Pro" panose="020B0509030403020204" pitchFamily="49" charset="0"/>
              </a:rPr>
              <a:t>= (TextView) findViewById(R.id.</a:t>
            </a:r>
            <a:r>
              <a:rPr kumimoji="0" lang="en-US" altLang="en-US" sz="1400" b="1" i="1" u="none" strike="noStrike" cap="none" normalizeH="0" baseline="0" smtClean="0">
                <a:ln>
                  <a:noFill/>
                </a:ln>
                <a:solidFill>
                  <a:srgbClr val="660E7A"/>
                </a:solidFill>
                <a:effectLst/>
                <a:latin typeface="Source Code Pro" panose="020B0509030403020204" pitchFamily="49" charset="0"/>
              </a:rPr>
              <a:t>textView</a:t>
            </a:r>
            <a:r>
              <a:rPr kumimoji="0" lang="en-US" altLang="en-US" sz="1400" b="0" i="0" u="none" strike="noStrike" cap="none" normalizeH="0" baseline="0" smtClean="0">
                <a:ln>
                  <a:noFill/>
                </a:ln>
                <a:solidFill>
                  <a:srgbClr val="000000"/>
                </a:solidFill>
                <a:effectLst/>
                <a:latin typeface="Source Code Pro" panose="020B0509030403020204" pitchFamily="49" charset="0"/>
              </a:rPr>
              <a:t>);</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660E7A"/>
                </a:solidFill>
                <a:effectLst/>
                <a:latin typeface="Source Code Pro" panose="020B0509030403020204" pitchFamily="49" charset="0"/>
              </a:rPr>
              <a:t>CBooks </a:t>
            </a: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000080"/>
                </a:solidFill>
                <a:effectLst/>
                <a:latin typeface="Source Code Pro" panose="020B0509030403020204" pitchFamily="49" charset="0"/>
              </a:rPr>
              <a:t>new </a:t>
            </a:r>
            <a:r>
              <a:rPr kumimoji="0" lang="en-US" altLang="en-US" sz="1400" b="0" i="0" u="none" strike="noStrike" cap="none" normalizeH="0" baseline="0" smtClean="0">
                <a:ln>
                  <a:noFill/>
                </a:ln>
                <a:solidFill>
                  <a:srgbClr val="000000"/>
                </a:solidFill>
                <a:effectLst/>
                <a:latin typeface="Source Code Pro" panose="020B0509030403020204" pitchFamily="49" charset="0"/>
              </a:rPr>
              <a:t>BookTypesClass();</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000080"/>
                </a:solidFill>
                <a:effectLst/>
                <a:latin typeface="Source Code Pro" panose="020B0509030403020204" pitchFamily="49" charset="0"/>
              </a:rPr>
              <a:t>public void </a:t>
            </a:r>
            <a:r>
              <a:rPr kumimoji="0" lang="en-US" altLang="en-US" sz="1400" b="0" i="0" u="none" strike="noStrike" cap="none" normalizeH="0" baseline="0" smtClean="0">
                <a:ln>
                  <a:noFill/>
                </a:ln>
                <a:solidFill>
                  <a:srgbClr val="000000"/>
                </a:solidFill>
                <a:effectLst/>
                <a:latin typeface="Source Code Pro" panose="020B0509030403020204" pitchFamily="49" charset="0"/>
              </a:rPr>
              <a:t>OnFindBooksListener(View view) {</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String s = (String) </a:t>
            </a:r>
            <a:r>
              <a:rPr kumimoji="0" lang="en-US" altLang="en-US" sz="1400" b="1" i="0" u="none" strike="noStrike" cap="none" normalizeH="0" baseline="0" smtClean="0">
                <a:ln>
                  <a:noFill/>
                </a:ln>
                <a:solidFill>
                  <a:srgbClr val="660E7A"/>
                </a:solidFill>
                <a:effectLst/>
                <a:latin typeface="Source Code Pro" panose="020B0509030403020204" pitchFamily="49" charset="0"/>
              </a:rPr>
              <a:t>spin</a:t>
            </a:r>
            <a:r>
              <a:rPr kumimoji="0" lang="en-US" altLang="en-US" sz="1400" b="0" i="0" u="none" strike="noStrike" cap="none" normalizeH="0" baseline="0" smtClean="0">
                <a:ln>
                  <a:noFill/>
                </a:ln>
                <a:solidFill>
                  <a:srgbClr val="000000"/>
                </a:solidFill>
                <a:effectLst/>
                <a:latin typeface="Source Code Pro" panose="020B0509030403020204" pitchFamily="49" charset="0"/>
              </a:rPr>
              <a:t>.getSelectedItem();</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List&lt;String&gt; books = </a:t>
            </a:r>
            <a:r>
              <a:rPr kumimoji="0" lang="en-US" altLang="en-US" sz="1400" b="1" i="0" u="none" strike="noStrike" cap="none" normalizeH="0" baseline="0" smtClean="0">
                <a:ln>
                  <a:noFill/>
                </a:ln>
                <a:solidFill>
                  <a:srgbClr val="660E7A"/>
                </a:solidFill>
                <a:effectLst/>
                <a:latin typeface="Source Code Pro" panose="020B0509030403020204" pitchFamily="49" charset="0"/>
              </a:rPr>
              <a:t>CBooks</a:t>
            </a:r>
            <a:r>
              <a:rPr kumimoji="0" lang="en-US" altLang="en-US" sz="1400" b="0" i="0" u="none" strike="noStrike" cap="none" normalizeH="0" baseline="0" smtClean="0">
                <a:ln>
                  <a:noFill/>
                </a:ln>
                <a:solidFill>
                  <a:srgbClr val="000000"/>
                </a:solidFill>
                <a:effectLst/>
                <a:latin typeface="Source Code Pro" panose="020B0509030403020204" pitchFamily="49" charset="0"/>
              </a:rPr>
              <a:t>.getBooks(s);</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StringBuilder sb = </a:t>
            </a:r>
            <a:r>
              <a:rPr kumimoji="0" lang="en-US" altLang="en-US" sz="1400" b="1" i="0" u="none" strike="noStrike" cap="none" normalizeH="0" baseline="0" smtClean="0">
                <a:ln>
                  <a:noFill/>
                </a:ln>
                <a:solidFill>
                  <a:srgbClr val="000080"/>
                </a:solidFill>
                <a:effectLst/>
                <a:latin typeface="Source Code Pro" panose="020B0509030403020204" pitchFamily="49" charset="0"/>
              </a:rPr>
              <a:t>new </a:t>
            </a:r>
            <a:r>
              <a:rPr kumimoji="0" lang="en-US" altLang="en-US" sz="1400" b="0" i="0" u="none" strike="noStrike" cap="none" normalizeH="0" baseline="0" smtClean="0">
                <a:ln>
                  <a:noFill/>
                </a:ln>
                <a:solidFill>
                  <a:srgbClr val="000000"/>
                </a:solidFill>
                <a:effectLst/>
                <a:latin typeface="Source Code Pro" panose="020B0509030403020204" pitchFamily="49" charset="0"/>
              </a:rPr>
              <a:t>StringBuilder();</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000080"/>
                </a:solidFill>
                <a:effectLst/>
                <a:latin typeface="Source Code Pro" panose="020B0509030403020204" pitchFamily="49" charset="0"/>
              </a:rPr>
              <a:t>for </a:t>
            </a:r>
            <a:r>
              <a:rPr kumimoji="0" lang="en-US" altLang="en-US" sz="1400" b="0" i="0" u="none" strike="noStrike" cap="none" normalizeH="0" baseline="0" smtClean="0">
                <a:ln>
                  <a:noFill/>
                </a:ln>
                <a:solidFill>
                  <a:srgbClr val="000000"/>
                </a:solidFill>
                <a:effectLst/>
                <a:latin typeface="Source Code Pro" panose="020B0509030403020204" pitchFamily="49" charset="0"/>
              </a:rPr>
              <a:t>(String str: books) {</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sb.append(str).append(</a:t>
            </a:r>
            <a:r>
              <a:rPr kumimoji="0" lang="en-US" altLang="en-US" sz="1400" b="1" i="0" u="none" strike="noStrike" cap="none" normalizeH="0" baseline="0" smtClean="0">
                <a:ln>
                  <a:noFill/>
                </a:ln>
                <a:solidFill>
                  <a:srgbClr val="008000"/>
                </a:solidFill>
                <a:effectLst/>
                <a:latin typeface="Source Code Pro" panose="020B0509030403020204" pitchFamily="49" charset="0"/>
              </a:rPr>
              <a:t>"</a:t>
            </a:r>
            <a:r>
              <a:rPr kumimoji="0" lang="en-US" altLang="en-US" sz="1400" b="1" i="0" u="none" strike="noStrike" cap="none" normalizeH="0" baseline="0" smtClean="0">
                <a:ln>
                  <a:noFill/>
                </a:ln>
                <a:solidFill>
                  <a:srgbClr val="000080"/>
                </a:solidFill>
                <a:effectLst/>
                <a:latin typeface="Source Code Pro" panose="020B0509030403020204" pitchFamily="49" charset="0"/>
              </a:rPr>
              <a:t>\n</a:t>
            </a:r>
            <a:r>
              <a:rPr kumimoji="0" lang="en-US" altLang="en-US" sz="1400" b="1" i="0" u="none" strike="noStrike" cap="none" normalizeH="0" baseline="0" smtClean="0">
                <a:ln>
                  <a:noFill/>
                </a:ln>
                <a:solidFill>
                  <a:srgbClr val="008000"/>
                </a:solidFill>
                <a:effectLst/>
                <a:latin typeface="Source Code Pro" panose="020B0509030403020204" pitchFamily="49" charset="0"/>
              </a:rPr>
              <a:t>"</a:t>
            </a:r>
            <a:r>
              <a:rPr kumimoji="0" lang="en-US" altLang="en-US" sz="1400" b="0" i="0" u="none" strike="noStrike" cap="none" normalizeH="0" baseline="0" smtClean="0">
                <a:ln>
                  <a:noFill/>
                </a:ln>
                <a:solidFill>
                  <a:srgbClr val="000000"/>
                </a:solidFill>
                <a:effectLst/>
                <a:latin typeface="Source Code Pro" panose="020B0509030403020204" pitchFamily="49" charset="0"/>
              </a:rPr>
              <a:t>);</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r>
              <a:rPr kumimoji="0" lang="en-US" altLang="en-US" sz="1400" b="1" i="0" u="none" strike="noStrike" cap="none" normalizeH="0" baseline="0" smtClean="0">
                <a:ln>
                  <a:noFill/>
                </a:ln>
                <a:solidFill>
                  <a:srgbClr val="660E7A"/>
                </a:solidFill>
                <a:effectLst/>
                <a:latin typeface="Source Code Pro" panose="020B0509030403020204" pitchFamily="49" charset="0"/>
              </a:rPr>
              <a:t>txt</a:t>
            </a:r>
            <a:r>
              <a:rPr kumimoji="0" lang="en-US" altLang="en-US" sz="1400" b="0" i="0" u="none" strike="noStrike" cap="none" normalizeH="0" baseline="0" smtClean="0">
                <a:ln>
                  <a:noFill/>
                </a:ln>
                <a:solidFill>
                  <a:srgbClr val="000000"/>
                </a:solidFill>
                <a:effectLst/>
                <a:latin typeface="Source Code Pro" panose="020B0509030403020204" pitchFamily="49" charset="0"/>
              </a:rPr>
              <a:t>.setText(sb);</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    }</a:t>
            </a:r>
            <a:br>
              <a:rPr kumimoji="0" lang="en-US" altLang="en-US" sz="1400" b="0" i="0" u="none" strike="noStrike" cap="none" normalizeH="0" baseline="0" smtClean="0">
                <a:ln>
                  <a:noFill/>
                </a:ln>
                <a:solidFill>
                  <a:srgbClr val="000000"/>
                </a:solidFill>
                <a:effectLst/>
                <a:latin typeface="Source Code Pro" panose="020B0509030403020204" pitchFamily="49" charset="0"/>
              </a:rPr>
            </a:br>
            <a:r>
              <a:rPr kumimoji="0" lang="en-US" altLang="en-US" sz="1400" b="0" i="0" u="none" strike="noStrike" cap="none" normalizeH="0" baseline="0" smtClean="0">
                <a:ln>
                  <a:noFill/>
                </a:ln>
                <a:solidFill>
                  <a:srgbClr val="000000"/>
                </a:solidFill>
                <a:effectLst/>
                <a:latin typeface="Source Code Pro" panose="020B05090304030202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593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Most apps need to respond to the user in some way</a:t>
            </a:r>
            <a:r>
              <a:rPr lang="en-US" dirty="0" smtClean="0"/>
              <a:t>.</a:t>
            </a:r>
          </a:p>
          <a:p>
            <a:r>
              <a:rPr lang="en-US" dirty="0" smtClean="0"/>
              <a:t>In </a:t>
            </a:r>
            <a:r>
              <a:rPr lang="en-US" dirty="0"/>
              <a:t>this </a:t>
            </a:r>
            <a:r>
              <a:rPr lang="en-US" dirty="0" smtClean="0"/>
              <a:t>lecture, </a:t>
            </a:r>
            <a:r>
              <a:rPr lang="en-US" dirty="0"/>
              <a:t>you’ll see how you can make your apps a bit more interactive. </a:t>
            </a:r>
            <a:endParaRPr lang="en-US" dirty="0" smtClean="0"/>
          </a:p>
          <a:p>
            <a:r>
              <a:rPr lang="en-US" dirty="0" smtClean="0"/>
              <a:t>You’ll </a:t>
            </a:r>
            <a:r>
              <a:rPr lang="en-US" dirty="0"/>
              <a:t>see how you can get your app to do something in response to the user, and how to get your </a:t>
            </a:r>
            <a:r>
              <a:rPr lang="en-US" dirty="0">
                <a:solidFill>
                  <a:srgbClr val="FF0000"/>
                </a:solidFill>
              </a:rPr>
              <a:t>activity</a:t>
            </a:r>
            <a:r>
              <a:rPr lang="en-US" dirty="0"/>
              <a:t> and </a:t>
            </a:r>
            <a:r>
              <a:rPr lang="en-US" dirty="0">
                <a:solidFill>
                  <a:srgbClr val="FF0000"/>
                </a:solidFill>
              </a:rPr>
              <a:t>layout</a:t>
            </a:r>
            <a:r>
              <a:rPr lang="en-US" dirty="0"/>
              <a:t> talking to each other </a:t>
            </a:r>
            <a:endParaRPr lang="en-US" dirty="0" smtClean="0"/>
          </a:p>
          <a:p>
            <a:r>
              <a:rPr lang="en-US" dirty="0"/>
              <a:t>In this </a:t>
            </a:r>
            <a:r>
              <a:rPr lang="en-US" dirty="0" smtClean="0"/>
              <a:t>lecture, </a:t>
            </a:r>
            <a:r>
              <a:rPr lang="en-US" dirty="0"/>
              <a:t>we’re going to </a:t>
            </a:r>
            <a:r>
              <a:rPr lang="en-US" dirty="0" smtClean="0"/>
              <a:t>create a Book Adviser </a:t>
            </a:r>
            <a:r>
              <a:rPr lang="en-US" dirty="0"/>
              <a:t>app. </a:t>
            </a:r>
            <a:endParaRPr lang="en-US" dirty="0" smtClean="0"/>
          </a:p>
          <a:p>
            <a:r>
              <a:rPr lang="en-US" dirty="0" smtClean="0"/>
              <a:t>In </a:t>
            </a:r>
            <a:r>
              <a:rPr lang="en-US" dirty="0"/>
              <a:t>the app, users can select the types of </a:t>
            </a:r>
            <a:r>
              <a:rPr lang="en-US" dirty="0" smtClean="0"/>
              <a:t>book they like, </a:t>
            </a:r>
            <a:r>
              <a:rPr lang="en-US" dirty="0"/>
              <a:t>click a button, and get back a list of </a:t>
            </a:r>
            <a:r>
              <a:rPr lang="en-US" dirty="0" smtClean="0"/>
              <a:t>books </a:t>
            </a:r>
            <a:r>
              <a:rPr lang="en-US" dirty="0"/>
              <a:t>to </a:t>
            </a:r>
            <a:r>
              <a:rPr lang="en-US" dirty="0" smtClean="0"/>
              <a:t>read. </a:t>
            </a:r>
            <a:endParaRPr lang="en-US" dirty="0"/>
          </a:p>
        </p:txBody>
      </p:sp>
    </p:spTree>
    <p:extLst>
      <p:ext uri="{BB962C8B-B14F-4D97-AF65-F5344CB8AC3E}">
        <p14:creationId xmlns:p14="http://schemas.microsoft.com/office/powerpoint/2010/main" val="3917920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64171" y="508819"/>
            <a:ext cx="4815658" cy="6247683"/>
          </a:xfrm>
          <a:prstGeom prst="rect">
            <a:avLst/>
          </a:prstGeom>
        </p:spPr>
      </p:pic>
    </p:spTree>
    <p:extLst>
      <p:ext uri="{BB962C8B-B14F-4D97-AF65-F5344CB8AC3E}">
        <p14:creationId xmlns:p14="http://schemas.microsoft.com/office/powerpoint/2010/main" val="2601360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Next Lecture</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Chapter </a:t>
            </a:r>
            <a:r>
              <a:rPr lang="en-US" dirty="0" smtClean="0"/>
              <a:t>3</a:t>
            </a:r>
            <a:r>
              <a:rPr lang="en-US" dirty="0"/>
              <a:t>: </a:t>
            </a:r>
            <a:r>
              <a:rPr lang="en-US" dirty="0" smtClean="0"/>
              <a:t>Multiple </a:t>
            </a:r>
            <a:r>
              <a:rPr lang="en-US" dirty="0"/>
              <a:t>activities and intents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 Adviser app</a:t>
            </a:r>
          </a:p>
        </p:txBody>
      </p:sp>
      <p:sp>
        <p:nvSpPr>
          <p:cNvPr id="3" name="Content Placeholder 2"/>
          <p:cNvSpPr>
            <a:spLocks noGrp="1"/>
          </p:cNvSpPr>
          <p:nvPr>
            <p:ph idx="1"/>
          </p:nvPr>
        </p:nvSpPr>
        <p:spPr>
          <a:xfrm>
            <a:off x="457200" y="1371600"/>
            <a:ext cx="5029200" cy="5105400"/>
          </a:xfrm>
        </p:spPr>
        <p:txBody>
          <a:bodyPr/>
          <a:lstStyle/>
          <a:p>
            <a:pPr marL="457200" indent="-457200">
              <a:buFont typeface="+mj-lt"/>
              <a:buAutoNum type="arabicPeriod"/>
            </a:pPr>
            <a:r>
              <a:rPr lang="en-US" dirty="0"/>
              <a:t>The layout specifies what the app will look like. </a:t>
            </a:r>
            <a:endParaRPr lang="en-US" dirty="0" smtClean="0"/>
          </a:p>
          <a:p>
            <a:pPr marL="457200" indent="-457200">
              <a:buFont typeface="+mj-lt"/>
              <a:buAutoNum type="arabicPeriod"/>
            </a:pPr>
            <a:r>
              <a:rPr lang="en-US" dirty="0"/>
              <a:t>The file strings.xml includes any string resources needed by the layout—for example, the label of </a:t>
            </a:r>
            <a:r>
              <a:rPr lang="en-US" dirty="0" smtClean="0"/>
              <a:t>the </a:t>
            </a:r>
            <a:r>
              <a:rPr lang="en-US" dirty="0"/>
              <a:t>button specified in the </a:t>
            </a:r>
            <a:r>
              <a:rPr lang="en-US" dirty="0" smtClean="0"/>
              <a:t>layout</a:t>
            </a:r>
          </a:p>
          <a:p>
            <a:pPr marL="457200" indent="-457200">
              <a:buFont typeface="+mj-lt"/>
              <a:buAutoNum type="arabicPeriod"/>
            </a:pPr>
            <a:r>
              <a:rPr lang="en-US" dirty="0"/>
              <a:t>The activity specifies how the app should interact with the user. </a:t>
            </a:r>
            <a:endParaRPr lang="en-US" dirty="0" smtClean="0"/>
          </a:p>
          <a:p>
            <a:pPr marL="457200" indent="-457200">
              <a:buFont typeface="+mj-lt"/>
              <a:buAutoNum type="arabicPeriod"/>
            </a:pPr>
            <a:r>
              <a:rPr lang="en-US" dirty="0"/>
              <a:t>The custom Java class contains the application logic for the app</a:t>
            </a:r>
          </a:p>
        </p:txBody>
      </p:sp>
      <p:pic>
        <p:nvPicPr>
          <p:cNvPr id="4" name="Picture 3"/>
          <p:cNvPicPr>
            <a:picLocks noChangeAspect="1"/>
          </p:cNvPicPr>
          <p:nvPr/>
        </p:nvPicPr>
        <p:blipFill>
          <a:blip r:embed="rId2"/>
          <a:stretch>
            <a:fillRect/>
          </a:stretch>
        </p:blipFill>
        <p:spPr>
          <a:xfrm>
            <a:off x="5574190" y="1371600"/>
            <a:ext cx="3313561" cy="3581400"/>
          </a:xfrm>
          <a:prstGeom prst="rect">
            <a:avLst/>
          </a:prstGeom>
        </p:spPr>
      </p:pic>
    </p:spTree>
    <p:extLst>
      <p:ext uri="{BB962C8B-B14F-4D97-AF65-F5344CB8AC3E}">
        <p14:creationId xmlns:p14="http://schemas.microsoft.com/office/powerpoint/2010/main" val="2933044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en-US" dirty="0"/>
              <a:t>Create a </a:t>
            </a:r>
            <a:r>
              <a:rPr lang="en-US" dirty="0" smtClean="0"/>
              <a:t>project</a:t>
            </a:r>
          </a:p>
          <a:p>
            <a:pPr marL="457200" indent="-457200">
              <a:lnSpc>
                <a:spcPct val="200000"/>
              </a:lnSpc>
              <a:buFont typeface="+mj-lt"/>
              <a:buAutoNum type="arabicPeriod"/>
            </a:pPr>
            <a:r>
              <a:rPr lang="en-US" dirty="0"/>
              <a:t>Update the </a:t>
            </a:r>
            <a:r>
              <a:rPr lang="en-US" dirty="0" smtClean="0"/>
              <a:t>layout</a:t>
            </a:r>
          </a:p>
          <a:p>
            <a:pPr marL="457200" indent="-457200">
              <a:lnSpc>
                <a:spcPct val="200000"/>
              </a:lnSpc>
              <a:buFont typeface="+mj-lt"/>
              <a:buAutoNum type="arabicPeriod"/>
            </a:pPr>
            <a:r>
              <a:rPr lang="en-US" dirty="0"/>
              <a:t>Wire the layout to the activity. </a:t>
            </a:r>
            <a:endParaRPr lang="en-US" dirty="0" smtClean="0"/>
          </a:p>
          <a:p>
            <a:pPr marL="457200" indent="-457200">
              <a:lnSpc>
                <a:spcPct val="200000"/>
              </a:lnSpc>
              <a:buFont typeface="+mj-lt"/>
              <a:buAutoNum type="arabicPeriod"/>
            </a:pPr>
            <a:r>
              <a:rPr lang="en-US" dirty="0"/>
              <a:t>Write the application logic</a:t>
            </a:r>
          </a:p>
        </p:txBody>
      </p:sp>
    </p:spTree>
    <p:extLst>
      <p:ext uri="{BB962C8B-B14F-4D97-AF65-F5344CB8AC3E}">
        <p14:creationId xmlns:p14="http://schemas.microsoft.com/office/powerpoint/2010/main" val="1667456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a:t>
            </a:r>
            <a:r>
              <a:rPr lang="en-US" dirty="0" smtClean="0"/>
              <a:t>project</a:t>
            </a:r>
            <a:endParaRPr lang="en-US" dirty="0"/>
          </a:p>
        </p:txBody>
      </p:sp>
      <p:pic>
        <p:nvPicPr>
          <p:cNvPr id="4" name="Content Placeholder 3"/>
          <p:cNvPicPr>
            <a:picLocks noGrp="1" noChangeAspect="1"/>
          </p:cNvPicPr>
          <p:nvPr>
            <p:ph idx="1"/>
          </p:nvPr>
        </p:nvPicPr>
        <p:blipFill>
          <a:blip r:embed="rId2"/>
          <a:stretch>
            <a:fillRect/>
          </a:stretch>
        </p:blipFill>
        <p:spPr>
          <a:xfrm>
            <a:off x="1063531" y="1371600"/>
            <a:ext cx="7016938" cy="5105400"/>
          </a:xfrm>
          <a:prstGeom prst="rect">
            <a:avLst/>
          </a:prstGeom>
        </p:spPr>
      </p:pic>
    </p:spTree>
    <p:extLst>
      <p:ext uri="{BB962C8B-B14F-4D97-AF65-F5344CB8AC3E}">
        <p14:creationId xmlns:p14="http://schemas.microsoft.com/office/powerpoint/2010/main" val="401592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the </a:t>
            </a:r>
            <a:r>
              <a:rPr lang="en-US" dirty="0" smtClean="0"/>
              <a:t>layout</a:t>
            </a:r>
            <a:endParaRPr lang="en-US" dirty="0"/>
          </a:p>
        </p:txBody>
      </p:sp>
      <p:pic>
        <p:nvPicPr>
          <p:cNvPr id="4" name="Content Placeholder 3"/>
          <p:cNvPicPr>
            <a:picLocks noGrp="1" noChangeAspect="1"/>
          </p:cNvPicPr>
          <p:nvPr>
            <p:ph idx="1"/>
          </p:nvPr>
        </p:nvPicPr>
        <p:blipFill>
          <a:blip r:embed="rId2"/>
          <a:stretch>
            <a:fillRect/>
          </a:stretch>
        </p:blipFill>
        <p:spPr>
          <a:xfrm>
            <a:off x="1905000" y="1200976"/>
            <a:ext cx="5029200" cy="5630590"/>
          </a:xfrm>
          <a:prstGeom prst="rect">
            <a:avLst/>
          </a:prstGeom>
        </p:spPr>
      </p:pic>
    </p:spTree>
    <p:extLst>
      <p:ext uri="{BB962C8B-B14F-4D97-AF65-F5344CB8AC3E}">
        <p14:creationId xmlns:p14="http://schemas.microsoft.com/office/powerpoint/2010/main" val="929414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the </a:t>
            </a:r>
            <a:r>
              <a:rPr lang="en-US" dirty="0" smtClean="0"/>
              <a:t>layout – Cont.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8229600" cy="3658603"/>
          </a:xfrm>
        </p:spPr>
      </p:pic>
    </p:spTree>
    <p:extLst>
      <p:ext uri="{BB962C8B-B14F-4D97-AF65-F5344CB8AC3E}">
        <p14:creationId xmlns:p14="http://schemas.microsoft.com/office/powerpoint/2010/main" val="3783248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the </a:t>
            </a:r>
            <a:r>
              <a:rPr lang="en-US" dirty="0" smtClean="0"/>
              <a:t>layout –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1153"/>
            <a:ext cx="8229600" cy="3586293"/>
          </a:xfrm>
        </p:spPr>
      </p:pic>
    </p:spTree>
    <p:extLst>
      <p:ext uri="{BB962C8B-B14F-4D97-AF65-F5344CB8AC3E}">
        <p14:creationId xmlns:p14="http://schemas.microsoft.com/office/powerpoint/2010/main" val="24856896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2739&quot;&gt;&lt;object type=&quot;3&quot; unique_id=&quot;12740&quot;&gt;&lt;property id=&quot;20148&quot; value=&quot;5&quot;/&gt;&lt;property id=&quot;20300&quot; value=&quot;Slide 1 - &amp;quot;IT420: Mobile Application Development&amp;quot;&quot;/&gt;&lt;property id=&quot;20307&quot; value=&quot;256&quot;/&gt;&lt;/object&gt;&lt;object type=&quot;3&quot; unique_id=&quot;12741&quot;&gt;&lt;property id=&quot;20148&quot; value=&quot;5&quot;/&gt;&lt;property id=&quot;20300&quot; value=&quot;Slide 2 - &amp;quot;Lecturer Details&amp;quot;&quot;/&gt;&lt;property id=&quot;20307&quot; value=&quot;372&quot;/&gt;&lt;/object&gt;&lt;object type=&quot;3&quot; unique_id=&quot;12742&quot;&gt;&lt;property id=&quot;20148&quot; value=&quot;5&quot;/&gt;&lt;property id=&quot;20300&quot; value=&quot;Slide 3 - &amp;quot;Course Info&amp;quot;&quot;/&gt;&lt;property id=&quot;20307&quot; value=&quot;373&quot;/&gt;&lt;/object&gt;&lt;object type=&quot;3&quot; unique_id=&quot;12743&quot;&gt;&lt;property id=&quot;20148&quot; value=&quot;5&quot;/&gt;&lt;property id=&quot;20300&quot; value=&quot;Slide 4 - &amp;quot;NetBeans IDE&amp;quot;&quot;/&gt;&lt;property id=&quot;20307&quot; value=&quot;399&quot;/&gt;&lt;/object&gt;&lt;object type=&quot;3&quot; unique_id=&quot;12744&quot;&gt;&lt;property id=&quot;20148&quot; value=&quot;5&quot;/&gt;&lt;property id=&quot;20300&quot; value=&quot;Slide 5 - &amp;quot;Grading Policy&amp;quot;&quot;/&gt;&lt;property id=&quot;20307&quot; value=&quot;390&quot;/&gt;&lt;/object&gt;&lt;object type=&quot;3&quot; unique_id=&quot;12745&quot;&gt;&lt;property id=&quot;20148&quot; value=&quot;5&quot;/&gt;&lt;property id=&quot;20300&quot; value=&quot;Slide 6 - &amp;quot;Grading Rules&amp;quot;&quot;/&gt;&lt;property id=&quot;20307&quot; value=&quot;391&quot;/&gt;&lt;/object&gt;&lt;object type=&quot;3&quot; unique_id=&quot;12746&quot;&gt;&lt;property id=&quot;20148&quot; value=&quot;5&quot;/&gt;&lt;property id=&quot;20300&quot; value=&quot;Slide 7 - &amp;quot;Term Project&amp;quot;&quot;/&gt;&lt;property id=&quot;20307&quot; value=&quot;389&quot;/&gt;&lt;/object&gt;&lt;object type=&quot;3&quot; unique_id=&quot;12747&quot;&gt;&lt;property id=&quot;20148&quot; value=&quot;5&quot;/&gt;&lt;property id=&quot;20300&quot; value=&quot;Slide 8 - &amp;quot;What is Network Programming?&amp;quot;&quot;/&gt;&lt;property id=&quot;20307&quot; value=&quot;397&quot;/&gt;&lt;/object&gt;&lt;object type=&quot;3&quot; unique_id=&quot;12748&quot;&gt;&lt;property id=&quot;20148&quot; value=&quot;5&quot;/&gt;&lt;property id=&quot;20300&quot; value=&quot;Slide 9 - &amp;quot;The Key Players&amp;quot;&quot;/&gt;&lt;property id=&quot;20307&quot; value=&quot;398&quot;/&gt;&lt;/object&gt;&lt;object type=&quot;3&quot; unique_id=&quot;12749&quot;&gt;&lt;property id=&quot;20148&quot; value=&quot;5&quot;/&gt;&lt;property id=&quot;20300&quot; value=&quot;Slide 10 - &amp;quot;Course Objective&amp;quot;&quot;/&gt;&lt;property id=&quot;20307&quot; value=&quot;382&quot;/&gt;&lt;/object&gt;&lt;object type=&quot;3&quot; unique_id=&quot;12750&quot;&gt;&lt;property id=&quot;20148&quot; value=&quot;5&quot;/&gt;&lt;property id=&quot;20300&quot; value=&quot;Slide 11 - &amp;quot;Why Java ?&amp;quot;&quot;/&gt;&lt;property id=&quot;20307&quot; value=&quot;394&quot;/&gt;&lt;/object&gt;&lt;object type=&quot;3&quot; unique_id=&quot;12751&quot;&gt;&lt;property id=&quot;20148&quot; value=&quot;5&quot;/&gt;&lt;property id=&quot;20300&quot; value=&quot;Slide 12 - &amp;quot;Why Java ?&amp;quot;&quot;/&gt;&lt;property id=&quot;20307&quot; value=&quot;395&quot;/&gt;&lt;/object&gt;&lt;object type=&quot;3&quot; unique_id=&quot;12752&quot;&gt;&lt;property id=&quot;20148&quot; value=&quot;5&quot;/&gt;&lt;property id=&quot;20300&quot; value=&quot;Slide 13 - &amp;quot;Main Topics&amp;quot;&quot;/&gt;&lt;property id=&quot;20307&quot; value=&quot;388&quot;/&gt;&lt;/object&gt;&lt;object type=&quot;3&quot; unique_id=&quot;12753&quot;&gt;&lt;property id=&quot;20148&quot; value=&quot;5&quot;/&gt;&lt;property id=&quot;20300&quot; value=&quot;Slide 14 - &amp;quot;Java Background&amp;quot;&quot;/&gt;&lt;property id=&quot;20307&quot; value=&quot;392&quot;/&gt;&lt;/object&gt;&lt;object type=&quot;3&quot; unique_id=&quot;12754&quot;&gt;&lt;property id=&quot;20148&quot; value=&quot;5&quot;/&gt;&lt;property id=&quot;20300&quot; value=&quot;Slide 15 - &amp;quot;Computer Networks Background&amp;quot;&quot;/&gt;&lt;property id=&quot;20307&quot; value=&quot;396&quot;/&gt;&lt;/object&gt;&lt;object type=&quot;3&quot; unique_id=&quot;12755&quot;&gt;&lt;property id=&quot;20148&quot; value=&quot;5&quot;/&gt;&lt;property id=&quot;20300&quot; value=&quot;Slide 16 - &amp;quot;Next Lecture&amp;quot;&quot;/&gt;&lt;property id=&quot;20307&quot; value=&quot;384&quot;/&gt;&lt;/object&gt;&lt;/object&gt;&lt;object type=&quot;8&quot; unique_id=&quot;12773&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1">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Lecture1</Template>
  <TotalTime>63033</TotalTime>
  <Words>972</Words>
  <Application>Microsoft Office PowerPoint</Application>
  <PresentationFormat>On-screen Show (4:3)</PresentationFormat>
  <Paragraphs>85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Source Code Pro</vt:lpstr>
      <vt:lpstr>Times New Roman</vt:lpstr>
      <vt:lpstr>Lecture1</vt:lpstr>
      <vt:lpstr>IT420: Selected Topics in IT Mobile Application Development</vt:lpstr>
      <vt:lpstr>Lecturer Details</vt:lpstr>
      <vt:lpstr>Introduction</vt:lpstr>
      <vt:lpstr>Book Adviser app</vt:lpstr>
      <vt:lpstr>Steps</vt:lpstr>
      <vt:lpstr>Create a project</vt:lpstr>
      <vt:lpstr>Update the layout</vt:lpstr>
      <vt:lpstr>Update the layout – Cont.</vt:lpstr>
      <vt:lpstr>Update the layout – Cont.</vt:lpstr>
      <vt:lpstr>A closer look at the layout code</vt:lpstr>
      <vt:lpstr>A closer look at the layout code</vt:lpstr>
      <vt:lpstr>A closer look at the layout code</vt:lpstr>
      <vt:lpstr>A closer look at the layout code</vt:lpstr>
      <vt:lpstr>A closer look at the layout code</vt:lpstr>
      <vt:lpstr>A closer look at the layout code</vt:lpstr>
      <vt:lpstr>Use string resources rather  than hardcoding the text</vt:lpstr>
      <vt:lpstr>Change the layout to use the string resources</vt:lpstr>
      <vt:lpstr>Test Drive the App</vt:lpstr>
      <vt:lpstr>Add values to the spinner</vt:lpstr>
      <vt:lpstr>Adding an array resource</vt:lpstr>
      <vt:lpstr>Connect Activity</vt:lpstr>
      <vt:lpstr>Make the button call a method</vt:lpstr>
      <vt:lpstr>The Activity Class</vt:lpstr>
      <vt:lpstr>OnFindBooksListener</vt:lpstr>
      <vt:lpstr>OnFindBooksListener</vt:lpstr>
      <vt:lpstr>OnFindBooksListener</vt:lpstr>
      <vt:lpstr>The first version of the activity</vt:lpstr>
      <vt:lpstr>Building the custom Java class</vt:lpstr>
      <vt:lpstr>Activity code version 2</vt:lpstr>
      <vt:lpstr>PowerPoint Presentation</vt:lpstr>
      <vt:lpstr>Next Lecture</vt:lpstr>
    </vt:vector>
  </TitlesOfParts>
  <Company>St. Clair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tdame</dc:creator>
  <cp:lastModifiedBy>Dr. Walid Khedr</cp:lastModifiedBy>
  <cp:revision>1843</cp:revision>
  <dcterms:created xsi:type="dcterms:W3CDTF">2005-08-02T10:12:17Z</dcterms:created>
  <dcterms:modified xsi:type="dcterms:W3CDTF">2015-09-26T10:58:43Z</dcterms:modified>
</cp:coreProperties>
</file>