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8"/>
  </p:notesMasterIdLst>
  <p:sldIdLst>
    <p:sldId id="256" r:id="rId2"/>
    <p:sldId id="372" r:id="rId3"/>
    <p:sldId id="385" r:id="rId4"/>
    <p:sldId id="386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94" r:id="rId13"/>
    <p:sldId id="396" r:id="rId14"/>
    <p:sldId id="397" r:id="rId15"/>
    <p:sldId id="395" r:id="rId16"/>
    <p:sldId id="398" r:id="rId17"/>
    <p:sldId id="399" r:id="rId18"/>
    <p:sldId id="400" r:id="rId19"/>
    <p:sldId id="401" r:id="rId20"/>
    <p:sldId id="402" r:id="rId21"/>
    <p:sldId id="403" r:id="rId22"/>
    <p:sldId id="404" r:id="rId23"/>
    <p:sldId id="405" r:id="rId24"/>
    <p:sldId id="406" r:id="rId25"/>
    <p:sldId id="407" r:id="rId26"/>
    <p:sldId id="408" r:id="rId27"/>
    <p:sldId id="409" r:id="rId28"/>
    <p:sldId id="410" r:id="rId29"/>
    <p:sldId id="411" r:id="rId30"/>
    <p:sldId id="412" r:id="rId31"/>
    <p:sldId id="413" r:id="rId32"/>
    <p:sldId id="414" r:id="rId33"/>
    <p:sldId id="415" r:id="rId34"/>
    <p:sldId id="416" r:id="rId35"/>
    <p:sldId id="417" r:id="rId36"/>
    <p:sldId id="384" r:id="rId37"/>
  </p:sldIdLst>
  <p:sldSz cx="9144000" cy="6858000" type="screen4x3"/>
  <p:notesSz cx="6858000" cy="9144000"/>
  <p:custDataLst>
    <p:tags r:id="rId39"/>
  </p:custDataLst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003300"/>
    <a:srgbClr val="FF6600"/>
    <a:srgbClr val="663300"/>
    <a:srgbClr val="080808"/>
    <a:srgbClr val="CC00CC"/>
    <a:srgbClr val="660066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72881" autoAdjust="0"/>
  </p:normalViewPr>
  <p:slideViewPr>
    <p:cSldViewPr>
      <p:cViewPr varScale="1">
        <p:scale>
          <a:sx n="63" d="100"/>
          <a:sy n="63" d="100"/>
        </p:scale>
        <p:origin x="192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300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 b="1">
                <a:solidFill>
                  <a:srgbClr val="DC49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1">
                <a:solidFill>
                  <a:srgbClr val="DC49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 b="1">
                <a:solidFill>
                  <a:srgbClr val="DC49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1">
                <a:solidFill>
                  <a:srgbClr val="DC4900"/>
                </a:solidFill>
              </a:defRPr>
            </a:lvl1pPr>
          </a:lstStyle>
          <a:p>
            <a:fld id="{3E092C82-A823-4EE2-A2AE-FA50496CEB1C}" type="slidenum">
              <a:rPr lang="ar-SA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377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hours = seconds / 3600;</a:t>
            </a:r>
          </a:p>
          <a:p>
            <a:r>
              <a:rPr lang="en-US" dirty="0"/>
              <a:t>                </a:t>
            </a:r>
            <a:r>
              <a:rPr lang="en-US" dirty="0" err="1"/>
              <a:t>int</a:t>
            </a:r>
            <a:r>
              <a:rPr lang="en-US" dirty="0"/>
              <a:t> minutes = (seconds % 3600) / 60;</a:t>
            </a:r>
          </a:p>
          <a:p>
            <a:r>
              <a:rPr lang="en-US" dirty="0"/>
              <a:t>                </a:t>
            </a:r>
            <a:r>
              <a:rPr lang="en-US" dirty="0" err="1"/>
              <a:t>int</a:t>
            </a:r>
            <a:r>
              <a:rPr lang="en-US" dirty="0"/>
              <a:t> secs = seconds % 60;</a:t>
            </a:r>
          </a:p>
          <a:p>
            <a:r>
              <a:rPr lang="en-US" dirty="0"/>
              <a:t>                String time = </a:t>
            </a:r>
            <a:r>
              <a:rPr lang="en-US" dirty="0" err="1"/>
              <a:t>String.format</a:t>
            </a:r>
            <a:r>
              <a:rPr lang="en-US" dirty="0"/>
              <a:t>("%02d:%02d:%02d", hours, minutes, secs);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92C82-A823-4EE2-A2AE-FA50496CEB1C}" type="slidenum">
              <a:rPr lang="ar-SA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45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3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15/9/2012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Computers &amp;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15/9/2012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Computers &amp;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15/9/2012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Computers &amp;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0"/>
            <a:ext cx="1447800" cy="347472"/>
          </a:xfrm>
        </p:spPr>
        <p:txBody>
          <a:bodyPr/>
          <a:lstStyle/>
          <a:p>
            <a:r>
              <a:rPr lang="en-US"/>
              <a:t>15/9/2012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64549" y="0"/>
            <a:ext cx="5655451" cy="347472"/>
          </a:xfrm>
        </p:spPr>
        <p:txBody>
          <a:bodyPr/>
          <a:lstStyle>
            <a:lvl1pPr>
              <a:defRPr b="1" i="1"/>
            </a:lvl1pPr>
          </a:lstStyle>
          <a:p>
            <a:r>
              <a:rPr lang="en-US"/>
              <a:t>Introduction to Computers &amp; Applications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21C64BBB-500E-4E16-B6ED-B24C2577B2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1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7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15/9/2012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Computers &amp;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15/9/2012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Computers &amp;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15/9/2012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Computers &amp;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15/9/2012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Computers &amp;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15/9/2012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Computers &amp;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5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15/9/2012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Computers &amp;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8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2"/>
            <a:ext cx="5904391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15/9/2012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Computers &amp;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15/9/2012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Computers &amp;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377" rtl="0" eaLnBrk="1" latinLnBrk="0" hangingPunct="1">
        <a:spcBef>
          <a:spcPct val="0"/>
        </a:spcBef>
        <a:buNone/>
        <a:defRPr sz="4000" b="0" i="0" u="none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indent="-182875" algn="l" defTabSz="914377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02" indent="-182875" algn="l" defTabSz="914377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15" indent="-182875" algn="l" defTabSz="914377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690" indent="-137157" algn="l" defTabSz="914377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566" indent="-182875" algn="l" defTabSz="914377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41" indent="-182875" algn="l" defTabSz="914377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17" indent="-182875" algn="l" defTabSz="914377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192" indent="-182875" algn="l" defTabSz="914377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133600"/>
            <a:ext cx="8686800" cy="1143000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C00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IT420: Selected Topics in IT</a:t>
            </a:r>
            <a:br>
              <a:rPr lang="en-US" sz="3200" b="1" dirty="0">
                <a:solidFill>
                  <a:srgbClr val="C00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</a:br>
            <a:r>
              <a:rPr lang="en-US" sz="3200" cap="none" dirty="0">
                <a:solidFill>
                  <a:srgbClr val="C00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Mobile Application Development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86200"/>
            <a:ext cx="7315200" cy="1219200"/>
          </a:xfrm>
        </p:spPr>
        <p:txBody>
          <a:bodyPr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808080"/>
                  </a:outerShdw>
                </a:effectLst>
              </a:rPr>
              <a:t>Lecture 4: The Activity Lifecycle</a:t>
            </a:r>
          </a:p>
          <a:p>
            <a:pPr algn="ctr"/>
            <a:endParaRPr lang="en-US" sz="3200" dirty="0">
              <a:effectLst>
                <a:outerShdw blurRad="38100" dist="38100" dir="2700000" algn="tl">
                  <a:srgbClr val="80808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Stopwatch app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82" y="1371600"/>
            <a:ext cx="7189235" cy="5105399"/>
          </a:xfrm>
        </p:spPr>
      </p:pic>
    </p:spTree>
    <p:extLst>
      <p:ext uri="{BB962C8B-B14F-4D97-AF65-F5344CB8AC3E}">
        <p14:creationId xmlns:p14="http://schemas.microsoft.com/office/powerpoint/2010/main" val="2377349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the activity code will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update the stopwatch using a method we’ll create called </a:t>
            </a:r>
            <a:r>
              <a:rPr lang="en-US" dirty="0" err="1"/>
              <a:t>runTimer</a:t>
            </a:r>
            <a:r>
              <a:rPr lang="en-US" dirty="0"/>
              <a:t>(). </a:t>
            </a:r>
          </a:p>
          <a:p>
            <a:r>
              <a:rPr lang="en-US" dirty="0"/>
              <a:t>The </a:t>
            </a:r>
            <a:r>
              <a:rPr lang="en-US" dirty="0" err="1"/>
              <a:t>runTimer</a:t>
            </a:r>
            <a:r>
              <a:rPr lang="en-US" dirty="0"/>
              <a:t>() method will run code every second to check whether the stopwatch is running, increment the number of seconds and display the number of seconds in the text view. </a:t>
            </a:r>
          </a:p>
          <a:p>
            <a:r>
              <a:rPr lang="en-US" dirty="0"/>
              <a:t>To help us with this, we’ll use two private variables to record the state of the stopwatch. We’ll use an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called </a:t>
            </a:r>
            <a:r>
              <a:rPr lang="en-US" dirty="0">
                <a:solidFill>
                  <a:srgbClr val="FF0000"/>
                </a:solidFill>
              </a:rPr>
              <a:t>seconds</a:t>
            </a:r>
            <a:r>
              <a:rPr lang="en-US" dirty="0"/>
              <a:t> to track how many seconds have passed since the stopwatch started running, and a </a:t>
            </a:r>
            <a:r>
              <a:rPr lang="en-US" dirty="0" err="1">
                <a:solidFill>
                  <a:srgbClr val="FF0000"/>
                </a:solidFill>
              </a:rPr>
              <a:t>boolean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called </a:t>
            </a:r>
            <a:r>
              <a:rPr lang="en-US" dirty="0">
                <a:solidFill>
                  <a:srgbClr val="FF0000"/>
                </a:solidFill>
              </a:rPr>
              <a:t>running</a:t>
            </a:r>
            <a:r>
              <a:rPr lang="en-US" dirty="0"/>
              <a:t> to record whether the stopwatch is currently running. </a:t>
            </a:r>
          </a:p>
        </p:txBody>
      </p:sp>
    </p:spTree>
    <p:extLst>
      <p:ext uri="{BB962C8B-B14F-4D97-AF65-F5344CB8AC3E}">
        <p14:creationId xmlns:p14="http://schemas.microsoft.com/office/powerpoint/2010/main" val="2729932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38" y="486794"/>
            <a:ext cx="6556123" cy="6341709"/>
          </a:xfrm>
        </p:spPr>
      </p:pic>
    </p:spTree>
    <p:extLst>
      <p:ext uri="{BB962C8B-B14F-4D97-AF65-F5344CB8AC3E}">
        <p14:creationId xmlns:p14="http://schemas.microsoft.com/office/powerpoint/2010/main" val="1078260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Handlers allow you to schedule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Handler is an Android class you can use to schedule code that should be run at some point in the future. </a:t>
            </a:r>
          </a:p>
          <a:p>
            <a:r>
              <a:rPr lang="en-US" dirty="0"/>
              <a:t>You can also use it to post code that needs to run on a different thread. </a:t>
            </a:r>
          </a:p>
          <a:p>
            <a:r>
              <a:rPr lang="en-US" dirty="0"/>
              <a:t>In our case, we’re going to use a Handler to schedule the stopwatch code to run every second. </a:t>
            </a:r>
          </a:p>
        </p:txBody>
      </p:sp>
    </p:spTree>
    <p:extLst>
      <p:ext uri="{BB962C8B-B14F-4D97-AF65-F5344CB8AC3E}">
        <p14:creationId xmlns:p14="http://schemas.microsoft.com/office/powerpoint/2010/main" val="526177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Handlers allow you to schedule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post() method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postDelayed</a:t>
            </a:r>
            <a:r>
              <a:rPr lang="en-US" dirty="0"/>
              <a:t>() method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09800"/>
            <a:ext cx="8234363" cy="53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86200"/>
            <a:ext cx="8284817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11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runTimer</a:t>
            </a:r>
            <a:r>
              <a:rPr lang="en-US" dirty="0"/>
              <a:t>() method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99" y="1236406"/>
            <a:ext cx="8419002" cy="4876800"/>
          </a:xfrm>
        </p:spPr>
      </p:pic>
    </p:spTree>
    <p:extLst>
      <p:ext uri="{BB962C8B-B14F-4D97-AF65-F5344CB8AC3E}">
        <p14:creationId xmlns:p14="http://schemas.microsoft.com/office/powerpoint/2010/main" val="3826517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 the App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19" y="1371600"/>
            <a:ext cx="7735162" cy="5105400"/>
          </a:xfrm>
        </p:spPr>
      </p:pic>
    </p:spTree>
    <p:extLst>
      <p:ext uri="{BB962C8B-B14F-4D97-AF65-F5344CB8AC3E}">
        <p14:creationId xmlns:p14="http://schemas.microsoft.com/office/powerpoint/2010/main" val="3525697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just happened?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377" y="1600200"/>
            <a:ext cx="8131245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50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just happened?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136" y="1676400"/>
            <a:ext cx="8161727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21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just happened?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676400"/>
            <a:ext cx="8229600" cy="291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6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Lecturer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Walid</a:t>
            </a:r>
            <a:r>
              <a:rPr lang="en-US" dirty="0"/>
              <a:t> </a:t>
            </a:r>
            <a:r>
              <a:rPr lang="en-US" dirty="0" err="1"/>
              <a:t>Khedr</a:t>
            </a:r>
            <a:endParaRPr lang="en-US" dirty="0"/>
          </a:p>
          <a:p>
            <a:pPr lvl="1"/>
            <a:r>
              <a:rPr lang="en-US" dirty="0"/>
              <a:t>Email: khedrw@yahoo.com</a:t>
            </a:r>
          </a:p>
          <a:p>
            <a:pPr lvl="1"/>
            <a:r>
              <a:rPr lang="en-US" dirty="0"/>
              <a:t>Web: www.staff.zu.edu.eg/wkhedr</a:t>
            </a:r>
          </a:p>
          <a:p>
            <a:pPr lvl="1"/>
            <a:r>
              <a:rPr lang="en-US" dirty="0"/>
              <a:t>Department of Information Technology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Device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Android runs your app and starts an activity, it takes into account the device configuration. </a:t>
            </a:r>
          </a:p>
          <a:p>
            <a:r>
              <a:rPr lang="en-US" dirty="0"/>
              <a:t>By this we mean the configuration of the physical device (such as the screen size, screen orientation, and whether there’s a keyboard attached)</a:t>
            </a:r>
          </a:p>
          <a:p>
            <a:r>
              <a:rPr lang="en-US" dirty="0"/>
              <a:t>When the device configuration changes, anything that displays a user interface needs to be updated to match the new configuration. </a:t>
            </a:r>
          </a:p>
          <a:p>
            <a:r>
              <a:rPr lang="en-US" dirty="0"/>
              <a:t>If you rotate your device, it destroys the current activity, and then re-creates it again so that resources appropriate to the new configuration get picked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3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activity lifecycle: from create to destroy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61026"/>
            <a:ext cx="1676400" cy="54939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155786"/>
            <a:ext cx="3886200" cy="56823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1279098"/>
            <a:ext cx="2585231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46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we deal with configuration changes?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There are two options: </a:t>
            </a:r>
          </a:p>
          <a:p>
            <a:pPr marL="731514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we can tell Android to bypass restarting the activity</a:t>
            </a:r>
          </a:p>
          <a:p>
            <a:pPr marL="731514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We can save its current state so that the activity can re-create itself in the same state. </a:t>
            </a:r>
          </a:p>
          <a:p>
            <a:pPr marL="731514" lvl="1" indent="-457200">
              <a:lnSpc>
                <a:spcPct val="200000"/>
              </a:lnSpc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533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Bypass re-creating the activity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394" y="13716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/>
              <a:t>The first option is to tell Android not to restart the activity </a:t>
            </a:r>
          </a:p>
          <a:p>
            <a:r>
              <a:rPr lang="en-US" dirty="0"/>
              <a:t>It’s usually not the best option. </a:t>
            </a:r>
          </a:p>
          <a:p>
            <a:r>
              <a:rPr lang="en-US" dirty="0"/>
              <a:t>If you bypass this, you may have to write a bunch of extra code to deal with the new configuration yourself.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Android encounters this type of configuration change, it makes a call to the </a:t>
            </a:r>
            <a:r>
              <a:rPr lang="en-US" dirty="0" err="1"/>
              <a:t>onConfigurationChanged</a:t>
            </a:r>
            <a:r>
              <a:rPr lang="en-US" dirty="0"/>
              <a:t>(Configuration) method instead of re-creating the activity: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257550"/>
            <a:ext cx="82296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19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the Activity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724400" cy="5105400"/>
          </a:xfrm>
        </p:spPr>
        <p:txBody>
          <a:bodyPr/>
          <a:lstStyle/>
          <a:p>
            <a:r>
              <a:rPr lang="en-US" dirty="0"/>
              <a:t>The better way of dealing with configuration changes is to save the current state of the activity, and then reinstate it in the </a:t>
            </a:r>
            <a:r>
              <a:rPr lang="en-US" dirty="0" err="1"/>
              <a:t>onCreate</a:t>
            </a:r>
            <a:r>
              <a:rPr lang="en-US" dirty="0"/>
              <a:t>() method of the activity. </a:t>
            </a:r>
          </a:p>
          <a:p>
            <a:r>
              <a:rPr lang="en-US" dirty="0"/>
              <a:t>To save the current state of the activity, you need to implement the </a:t>
            </a:r>
            <a:r>
              <a:rPr lang="en-US" dirty="0" err="1"/>
              <a:t>onSaveInstanceState</a:t>
            </a:r>
            <a:r>
              <a:rPr lang="en-US" dirty="0"/>
              <a:t>() method which gets called before the activity gets destroyed,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762000"/>
            <a:ext cx="346710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63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the Activity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onSaveInstanceState</a:t>
            </a:r>
            <a:r>
              <a:rPr lang="en-US" dirty="0"/>
              <a:t>() method takes one parameter, a Bundle. </a:t>
            </a:r>
          </a:p>
          <a:p>
            <a:r>
              <a:rPr lang="en-US" dirty="0"/>
              <a:t>A Bundle allows you to gather together different types of data into a single object: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onCreate</a:t>
            </a:r>
            <a:r>
              <a:rPr lang="en-US" dirty="0"/>
              <a:t>() method gets passed the Bundle as a parameter.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71800"/>
            <a:ext cx="82296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56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Restore the state in </a:t>
            </a:r>
            <a:r>
              <a:rPr lang="en-US" dirty="0" err="1"/>
              <a:t>onCreate</a:t>
            </a:r>
            <a:r>
              <a:rPr lang="en-US" dirty="0"/>
              <a:t>()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58" y="2209800"/>
            <a:ext cx="7920683" cy="2381250"/>
          </a:xfrm>
        </p:spPr>
      </p:pic>
    </p:spTree>
    <p:extLst>
      <p:ext uri="{BB962C8B-B14F-4D97-AF65-F5344CB8AC3E}">
        <p14:creationId xmlns:p14="http://schemas.microsoft.com/office/powerpoint/2010/main" val="670025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drive the app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90050"/>
            <a:ext cx="8229600" cy="4868500"/>
          </a:xfrm>
        </p:spPr>
      </p:pic>
    </p:spTree>
    <p:extLst>
      <p:ext uri="{BB962C8B-B14F-4D97-AF65-F5344CB8AC3E}">
        <p14:creationId xmlns:p14="http://schemas.microsoft.com/office/powerpoint/2010/main" val="12808519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Activity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 three key lifecycle methods that deal with when an activity becomes visible or invisible to the user. </a:t>
            </a:r>
          </a:p>
          <a:p>
            <a:pPr lvl="1"/>
            <a:r>
              <a:rPr lang="en-US" dirty="0" err="1"/>
              <a:t>onStart</a:t>
            </a:r>
            <a:r>
              <a:rPr lang="en-US" dirty="0"/>
              <a:t>():  gets called when your activity becomes visible</a:t>
            </a:r>
          </a:p>
          <a:p>
            <a:pPr lvl="1"/>
            <a:r>
              <a:rPr lang="en-US" dirty="0" err="1"/>
              <a:t>onStop</a:t>
            </a:r>
            <a:r>
              <a:rPr lang="en-US" dirty="0"/>
              <a:t>():  gets called when your activity has stopped being visible</a:t>
            </a:r>
          </a:p>
          <a:p>
            <a:pPr lvl="1"/>
            <a:r>
              <a:rPr lang="en-US" dirty="0" err="1"/>
              <a:t>onRestart</a:t>
            </a:r>
            <a:r>
              <a:rPr lang="en-US" dirty="0"/>
              <a:t>(): gets called after your activity has been made invisible, before it gets made visible again.</a:t>
            </a:r>
          </a:p>
          <a:p>
            <a:r>
              <a:rPr lang="en-US" dirty="0"/>
              <a:t>Just as with </a:t>
            </a:r>
            <a:r>
              <a:rPr lang="en-US" dirty="0" err="1"/>
              <a:t>onCreate</a:t>
            </a:r>
            <a:r>
              <a:rPr lang="en-US" dirty="0"/>
              <a:t>() and </a:t>
            </a:r>
            <a:r>
              <a:rPr lang="en-US" dirty="0" err="1"/>
              <a:t>onDestroy</a:t>
            </a:r>
            <a:r>
              <a:rPr lang="en-US" dirty="0"/>
              <a:t>(), your activity inherits them from the Android Activity class. </a:t>
            </a:r>
          </a:p>
        </p:txBody>
      </p:sp>
    </p:spTree>
    <p:extLst>
      <p:ext uri="{BB962C8B-B14F-4D97-AF65-F5344CB8AC3E}">
        <p14:creationId xmlns:p14="http://schemas.microsoft.com/office/powerpoint/2010/main" val="4128190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772" y="533400"/>
            <a:ext cx="675645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84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an activity is created and destroyed? </a:t>
            </a:r>
          </a:p>
          <a:p>
            <a:r>
              <a:rPr lang="en-US" dirty="0"/>
              <a:t>Which methods get called when an activity is made visible and appears in the foreground</a:t>
            </a:r>
          </a:p>
          <a:p>
            <a:r>
              <a:rPr lang="en-US" dirty="0"/>
              <a:t>Which get called when the activity loses the focus and is hidden? </a:t>
            </a:r>
          </a:p>
          <a:p>
            <a:r>
              <a:rPr lang="en-US" dirty="0"/>
              <a:t>How do you save and restore your activity’s state?</a:t>
            </a:r>
          </a:p>
        </p:txBody>
      </p:sp>
    </p:spTree>
    <p:extLst>
      <p:ext uri="{BB962C8B-B14F-4D97-AF65-F5344CB8AC3E}">
        <p14:creationId xmlns:p14="http://schemas.microsoft.com/office/powerpoint/2010/main" val="3272705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Updating the Stopwatch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First, we need to implement the activity’s </a:t>
            </a:r>
            <a:r>
              <a:rPr lang="en-US" dirty="0" err="1"/>
              <a:t>onStop</a:t>
            </a:r>
            <a:r>
              <a:rPr lang="en-US" dirty="0"/>
              <a:t>() method so that the stopwatch stops running when the app isn’t visible. </a:t>
            </a:r>
          </a:p>
          <a:p>
            <a:pPr>
              <a:lnSpc>
                <a:spcPct val="150000"/>
              </a:lnSpc>
            </a:pPr>
            <a:r>
              <a:rPr lang="en-US" dirty="0"/>
              <a:t>Once we’ve done that, we need to implement the </a:t>
            </a:r>
            <a:r>
              <a:rPr lang="en-US" dirty="0" err="1"/>
              <a:t>onStart</a:t>
            </a:r>
            <a:r>
              <a:rPr lang="en-US" dirty="0"/>
              <a:t>() method so that the stopwatch starts again when the app is visible. </a:t>
            </a:r>
          </a:p>
        </p:txBody>
      </p:sp>
    </p:spTree>
    <p:extLst>
      <p:ext uri="{BB962C8B-B14F-4D97-AF65-F5344CB8AC3E}">
        <p14:creationId xmlns:p14="http://schemas.microsoft.com/office/powerpoint/2010/main" val="21930070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932" y="457200"/>
            <a:ext cx="5540079" cy="6248400"/>
          </a:xfrm>
        </p:spPr>
      </p:pic>
    </p:spTree>
    <p:extLst>
      <p:ext uri="{BB962C8B-B14F-4D97-AF65-F5344CB8AC3E}">
        <p14:creationId xmlns:p14="http://schemas.microsoft.com/office/powerpoint/2010/main" val="864656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an app is only partially visible?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There are two lifecycle methods that deal with when the activity is paused and when it becomes active again:</a:t>
            </a:r>
          </a:p>
          <a:p>
            <a:pPr marL="731514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onPause</a:t>
            </a:r>
            <a:r>
              <a:rPr lang="en-US" dirty="0"/>
              <a:t>() gets called when your activity is visible but another activity has the focus. </a:t>
            </a:r>
          </a:p>
          <a:p>
            <a:pPr marL="731514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onResume</a:t>
            </a:r>
            <a:r>
              <a:rPr lang="en-US" dirty="0"/>
              <a:t>() is called immediately before your activity is about to start interacting with the user</a:t>
            </a:r>
          </a:p>
        </p:txBody>
      </p:sp>
    </p:spTree>
    <p:extLst>
      <p:ext uri="{BB962C8B-B14F-4D97-AF65-F5344CB8AC3E}">
        <p14:creationId xmlns:p14="http://schemas.microsoft.com/office/powerpoint/2010/main" val="31956239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99703"/>
            <a:ext cx="2895600" cy="6377843"/>
          </a:xfrm>
        </p:spPr>
      </p:pic>
    </p:spTree>
    <p:extLst>
      <p:ext uri="{BB962C8B-B14F-4D97-AF65-F5344CB8AC3E}">
        <p14:creationId xmlns:p14="http://schemas.microsoft.com/office/powerpoint/2010/main" val="1087642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20" y="533400"/>
            <a:ext cx="5808280" cy="6121342"/>
          </a:xfrm>
        </p:spPr>
      </p:pic>
    </p:spTree>
    <p:extLst>
      <p:ext uri="{BB962C8B-B14F-4D97-AF65-F5344CB8AC3E}">
        <p14:creationId xmlns:p14="http://schemas.microsoft.com/office/powerpoint/2010/main" val="24100400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381000"/>
            <a:ext cx="6995850" cy="640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4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Next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5: The User Interface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activities work?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032" y="1599998"/>
            <a:ext cx="7795936" cy="46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8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activities work?</a:t>
            </a:r>
          </a:p>
        </p:txBody>
      </p:sp>
      <p:pic>
        <p:nvPicPr>
          <p:cNvPr id="1026" name="Picture 2" descr="C:\Users\Walid\AppData\Local\Temp\SNAGHTMLdd2dd7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229600" cy="438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222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activities work?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658" y="1524000"/>
            <a:ext cx="8229600" cy="286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17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activities work?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52600"/>
            <a:ext cx="8229600" cy="286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89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activities work?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997" y="1828800"/>
            <a:ext cx="7674005" cy="24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84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the activity live for?</a:t>
            </a:r>
          </a:p>
          <a:p>
            <a:r>
              <a:rPr lang="en-US" dirty="0"/>
              <a:t>What happens when your activity disappears from the screen? Is it still running? Is it still in memory? </a:t>
            </a:r>
          </a:p>
          <a:p>
            <a:r>
              <a:rPr lang="en-US" dirty="0"/>
              <a:t>What happens if your app gets interrupted by an incoming phone call? </a:t>
            </a:r>
          </a:p>
          <a:p>
            <a:r>
              <a:rPr lang="en-US" dirty="0"/>
              <a:t>We want to be able to control the behavior of our activities in a whole range of different circumstances, but how?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386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2739&quot;&gt;&lt;object type=&quot;3&quot; unique_id=&quot;12740&quot;&gt;&lt;property id=&quot;20148&quot; value=&quot;5&quot;/&gt;&lt;property id=&quot;20300&quot; value=&quot;Slide 1 - &amp;quot;IT420: Mobile Application Development&amp;quot;&quot;/&gt;&lt;property id=&quot;20307&quot; value=&quot;256&quot;/&gt;&lt;/object&gt;&lt;object type=&quot;3&quot; unique_id=&quot;12741&quot;&gt;&lt;property id=&quot;20148&quot; value=&quot;5&quot;/&gt;&lt;property id=&quot;20300&quot; value=&quot;Slide 2 - &amp;quot;Lecturer Details&amp;quot;&quot;/&gt;&lt;property id=&quot;20307&quot; value=&quot;372&quot;/&gt;&lt;/object&gt;&lt;object type=&quot;3&quot; unique_id=&quot;12742&quot;&gt;&lt;property id=&quot;20148&quot; value=&quot;5&quot;/&gt;&lt;property id=&quot;20300&quot; value=&quot;Slide 3 - &amp;quot;Course Info&amp;quot;&quot;/&gt;&lt;property id=&quot;20307&quot; value=&quot;373&quot;/&gt;&lt;/object&gt;&lt;object type=&quot;3&quot; unique_id=&quot;12743&quot;&gt;&lt;property id=&quot;20148&quot; value=&quot;5&quot;/&gt;&lt;property id=&quot;20300&quot; value=&quot;Slide 4 - &amp;quot;NetBeans IDE&amp;quot;&quot;/&gt;&lt;property id=&quot;20307&quot; value=&quot;399&quot;/&gt;&lt;/object&gt;&lt;object type=&quot;3&quot; unique_id=&quot;12744&quot;&gt;&lt;property id=&quot;20148&quot; value=&quot;5&quot;/&gt;&lt;property id=&quot;20300&quot; value=&quot;Slide 5 - &amp;quot;Grading Policy&amp;quot;&quot;/&gt;&lt;property id=&quot;20307&quot; value=&quot;390&quot;/&gt;&lt;/object&gt;&lt;object type=&quot;3&quot; unique_id=&quot;12745&quot;&gt;&lt;property id=&quot;20148&quot; value=&quot;5&quot;/&gt;&lt;property id=&quot;20300&quot; value=&quot;Slide 6 - &amp;quot;Grading Rules&amp;quot;&quot;/&gt;&lt;property id=&quot;20307&quot; value=&quot;391&quot;/&gt;&lt;/object&gt;&lt;object type=&quot;3&quot; unique_id=&quot;12746&quot;&gt;&lt;property id=&quot;20148&quot; value=&quot;5&quot;/&gt;&lt;property id=&quot;20300&quot; value=&quot;Slide 7 - &amp;quot;Term Project&amp;quot;&quot;/&gt;&lt;property id=&quot;20307&quot; value=&quot;389&quot;/&gt;&lt;/object&gt;&lt;object type=&quot;3&quot; unique_id=&quot;12747&quot;&gt;&lt;property id=&quot;20148&quot; value=&quot;5&quot;/&gt;&lt;property id=&quot;20300&quot; value=&quot;Slide 8 - &amp;quot;What is Network Programming?&amp;quot;&quot;/&gt;&lt;property id=&quot;20307&quot; value=&quot;397&quot;/&gt;&lt;/object&gt;&lt;object type=&quot;3&quot; unique_id=&quot;12748&quot;&gt;&lt;property id=&quot;20148&quot; value=&quot;5&quot;/&gt;&lt;property id=&quot;20300&quot; value=&quot;Slide 9 - &amp;quot;The Key Players&amp;quot;&quot;/&gt;&lt;property id=&quot;20307&quot; value=&quot;398&quot;/&gt;&lt;/object&gt;&lt;object type=&quot;3&quot; unique_id=&quot;12749&quot;&gt;&lt;property id=&quot;20148&quot; value=&quot;5&quot;/&gt;&lt;property id=&quot;20300&quot; value=&quot;Slide 10 - &amp;quot;Course Objective&amp;quot;&quot;/&gt;&lt;property id=&quot;20307&quot; value=&quot;382&quot;/&gt;&lt;/object&gt;&lt;object type=&quot;3&quot; unique_id=&quot;12750&quot;&gt;&lt;property id=&quot;20148&quot; value=&quot;5&quot;/&gt;&lt;property id=&quot;20300&quot; value=&quot;Slide 11 - &amp;quot;Why Java ?&amp;quot;&quot;/&gt;&lt;property id=&quot;20307&quot; value=&quot;394&quot;/&gt;&lt;/object&gt;&lt;object type=&quot;3&quot; unique_id=&quot;12751&quot;&gt;&lt;property id=&quot;20148&quot; value=&quot;5&quot;/&gt;&lt;property id=&quot;20300&quot; value=&quot;Slide 12 - &amp;quot;Why Java ?&amp;quot;&quot;/&gt;&lt;property id=&quot;20307&quot; value=&quot;395&quot;/&gt;&lt;/object&gt;&lt;object type=&quot;3&quot; unique_id=&quot;12752&quot;&gt;&lt;property id=&quot;20148&quot; value=&quot;5&quot;/&gt;&lt;property id=&quot;20300&quot; value=&quot;Slide 13 - &amp;quot;Main Topics&amp;quot;&quot;/&gt;&lt;property id=&quot;20307&quot; value=&quot;388&quot;/&gt;&lt;/object&gt;&lt;object type=&quot;3&quot; unique_id=&quot;12753&quot;&gt;&lt;property id=&quot;20148&quot; value=&quot;5&quot;/&gt;&lt;property id=&quot;20300&quot; value=&quot;Slide 14 - &amp;quot;Java Background&amp;quot;&quot;/&gt;&lt;property id=&quot;20307&quot; value=&quot;392&quot;/&gt;&lt;/object&gt;&lt;object type=&quot;3&quot; unique_id=&quot;12754&quot;&gt;&lt;property id=&quot;20148&quot; value=&quot;5&quot;/&gt;&lt;property id=&quot;20300&quot; value=&quot;Slide 15 - &amp;quot;Computer Networks Background&amp;quot;&quot;/&gt;&lt;property id=&quot;20307&quot; value=&quot;396&quot;/&gt;&lt;/object&gt;&lt;object type=&quot;3&quot; unique_id=&quot;12755&quot;&gt;&lt;property id=&quot;20148&quot; value=&quot;5&quot;/&gt;&lt;property id=&quot;20300&quot; value=&quot;Slide 16 - &amp;quot;Next Lecture&amp;quot;&quot;/&gt;&lt;property id=&quot;20307&quot; value=&quot;384&quot;/&gt;&lt;/object&gt;&lt;/object&gt;&lt;object type=&quot;8&quot; unique_id=&quot;12773&quot;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1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Lecture1</Template>
  <TotalTime>68845</TotalTime>
  <Words>951</Words>
  <Application>Microsoft Office PowerPoint</Application>
  <PresentationFormat>On-screen Show (4:3)</PresentationFormat>
  <Paragraphs>97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Times New Roman</vt:lpstr>
      <vt:lpstr>Lecture1</vt:lpstr>
      <vt:lpstr>IT420: Selected Topics in IT Mobile Application Development</vt:lpstr>
      <vt:lpstr>Lecturer Details</vt:lpstr>
      <vt:lpstr>Introduction</vt:lpstr>
      <vt:lpstr>How do activities work?</vt:lpstr>
      <vt:lpstr>How do activities work?</vt:lpstr>
      <vt:lpstr>How do activities work?</vt:lpstr>
      <vt:lpstr>How do activities work?</vt:lpstr>
      <vt:lpstr>How do activities work?</vt:lpstr>
      <vt:lpstr>Questions</vt:lpstr>
      <vt:lpstr>The Stopwatch app</vt:lpstr>
      <vt:lpstr>How the activity code will work</vt:lpstr>
      <vt:lpstr>PowerPoint Presentation</vt:lpstr>
      <vt:lpstr>Handlers allow you to schedule code</vt:lpstr>
      <vt:lpstr>Handlers allow you to schedule code</vt:lpstr>
      <vt:lpstr>The runTimer() method</vt:lpstr>
      <vt:lpstr>Test Drive the App</vt:lpstr>
      <vt:lpstr>What just happened?</vt:lpstr>
      <vt:lpstr>What just happened?</vt:lpstr>
      <vt:lpstr>What just happened?</vt:lpstr>
      <vt:lpstr> Device Configuration</vt:lpstr>
      <vt:lpstr>The activity lifecycle: from create to destroy</vt:lpstr>
      <vt:lpstr>How do we deal with configuration changes?</vt:lpstr>
      <vt:lpstr>Bypass re-creating the activity </vt:lpstr>
      <vt:lpstr>Saving the Activity State</vt:lpstr>
      <vt:lpstr>Saving the Activity State</vt:lpstr>
      <vt:lpstr>Restore the state in onCreate()</vt:lpstr>
      <vt:lpstr>Test drive the app</vt:lpstr>
      <vt:lpstr>More Activity States</vt:lpstr>
      <vt:lpstr>PowerPoint Presentation</vt:lpstr>
      <vt:lpstr> Updating the Stopwatch App</vt:lpstr>
      <vt:lpstr>PowerPoint Presentation</vt:lpstr>
      <vt:lpstr>What if an app is only partially visible?</vt:lpstr>
      <vt:lpstr>PowerPoint Presentation</vt:lpstr>
      <vt:lpstr>PowerPoint Presentation</vt:lpstr>
      <vt:lpstr>PowerPoint Presentation</vt:lpstr>
      <vt:lpstr>Next Lecture</vt:lpstr>
    </vt:vector>
  </TitlesOfParts>
  <Company>St. Clair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tdame</dc:creator>
  <cp:lastModifiedBy>Dr. Walid Khedr</cp:lastModifiedBy>
  <cp:revision>1951</cp:revision>
  <dcterms:created xsi:type="dcterms:W3CDTF">2005-08-02T10:12:17Z</dcterms:created>
  <dcterms:modified xsi:type="dcterms:W3CDTF">2016-10-30T04:03:58Z</dcterms:modified>
</cp:coreProperties>
</file>