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7"/>
  </p:notesMasterIdLst>
  <p:sldIdLst>
    <p:sldId id="256" r:id="rId2"/>
    <p:sldId id="372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3" r:id="rId11"/>
    <p:sldId id="392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384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6" r:id="rId36"/>
  </p:sldIdLst>
  <p:sldSz cx="9144000" cy="6858000" type="screen4x3"/>
  <p:notesSz cx="6858000" cy="9144000"/>
  <p:custDataLst>
    <p:tags r:id="rId38"/>
  </p:custDataLst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003300"/>
    <a:srgbClr val="FF6600"/>
    <a:srgbClr val="663300"/>
    <a:srgbClr val="080808"/>
    <a:srgbClr val="CC00CC"/>
    <a:srgbClr val="660066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7478" autoAdjust="0"/>
  </p:normalViewPr>
  <p:slideViewPr>
    <p:cSldViewPr>
      <p:cViewPr varScale="1">
        <p:scale>
          <a:sx n="87" d="100"/>
          <a:sy n="87" d="100"/>
        </p:scale>
        <p:origin x="122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00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1">
                <a:solidFill>
                  <a:srgbClr val="DC49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1">
                <a:solidFill>
                  <a:srgbClr val="DC49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1">
                <a:solidFill>
                  <a:srgbClr val="DC49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1">
                <a:solidFill>
                  <a:srgbClr val="DC4900"/>
                </a:solidFill>
              </a:defRPr>
            </a:lvl1pPr>
          </a:lstStyle>
          <a:p>
            <a:fld id="{3E092C82-A823-4EE2-A2AE-FA50496CEB1C}" type="slidenum">
              <a:rPr lang="ar-SA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7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3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0"/>
            <a:ext cx="1447800" cy="347472"/>
          </a:xfrm>
        </p:spPr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64549" y="0"/>
            <a:ext cx="5655451" cy="347472"/>
          </a:xfrm>
        </p:spPr>
        <p:txBody>
          <a:bodyPr/>
          <a:lstStyle>
            <a:lvl1pPr>
              <a:defRPr b="1" i="1"/>
            </a:lvl1pPr>
          </a:lstStyle>
          <a:p>
            <a:r>
              <a:rPr lang="en-US"/>
              <a:t>Introduction to Computers &amp; Applications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21C64BBB-500E-4E16-B6ED-B24C2577B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7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5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8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2"/>
            <a:ext cx="5904391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15/9/2012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Computers &amp;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377" rtl="0" eaLnBrk="1" latinLnBrk="0" hangingPunct="1">
        <a:spcBef>
          <a:spcPct val="0"/>
        </a:spcBef>
        <a:buNone/>
        <a:defRPr sz="4000" b="0" i="0" u="none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690" indent="-137157" algn="l" defTabSz="914377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566" indent="-182875" algn="l" defTabSz="91437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41" indent="-182875" algn="l" defTabSz="91437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17" indent="-182875" algn="l" defTabSz="91437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192" indent="-182875" algn="l" defTabSz="91437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133600"/>
            <a:ext cx="8686800" cy="114300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IT420: Selected Topics in IT</a:t>
            </a:r>
            <a:br>
              <a:rPr lang="en-US" sz="3200" b="1" dirty="0">
                <a:solidFill>
                  <a:srgbClr val="C0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</a:br>
            <a:r>
              <a:rPr lang="en-US" sz="3200" cap="none" dirty="0">
                <a:solidFill>
                  <a:srgbClr val="C0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Mobile Application Development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7315200" cy="1219200"/>
          </a:xfrm>
        </p:spPr>
        <p:txBody>
          <a:bodyPr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Lecture 6: List Views and Adapters</a:t>
            </a:r>
          </a:p>
          <a:p>
            <a:pPr algn="ctr"/>
            <a:endParaRPr lang="en-US" sz="3200" dirty="0">
              <a:effectLst>
                <a:outerShdw blurRad="38100" dist="38100" dir="2700000" algn="tl">
                  <a:srgbClr val="808080"/>
                </a:outerShdw>
              </a:effectLst>
            </a:endParaRPr>
          </a:p>
          <a:p>
            <a:pPr algn="ctr"/>
            <a:endParaRPr lang="en-US" sz="3200" dirty="0">
              <a:effectLst>
                <a:outerShdw blurRad="38100" dist="38100" dir="2700000" algn="tl">
                  <a:srgbClr val="808080"/>
                </a:outerShdw>
              </a:effectLst>
            </a:endParaRPr>
          </a:p>
          <a:p>
            <a:pPr algn="ctr"/>
            <a:endParaRPr lang="en-US" sz="3200" dirty="0">
              <a:effectLst>
                <a:outerShdw blurRad="38100" dist="38100" dir="2700000" algn="tl">
                  <a:srgbClr val="80808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the </a:t>
            </a:r>
            <a:r>
              <a:rPr lang="en-US" dirty="0" err="1"/>
              <a:t>Starbuzz</a:t>
            </a:r>
            <a:r>
              <a:rPr lang="en-US" dirty="0"/>
              <a:t> app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577" y="1524000"/>
            <a:ext cx="8229600" cy="394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19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</a:t>
            </a:r>
            <a:r>
              <a:rPr lang="en-US" dirty="0" err="1"/>
              <a:t>Starbuzz</a:t>
            </a:r>
            <a:r>
              <a:rPr lang="en-US" dirty="0"/>
              <a:t> app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2600"/>
            <a:ext cx="8229600" cy="297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2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455" y="536275"/>
            <a:ext cx="6893090" cy="620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9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1000"/>
            <a:ext cx="6695834" cy="6357009"/>
          </a:xfrm>
        </p:spPr>
      </p:pic>
    </p:spTree>
    <p:extLst>
      <p:ext uri="{BB962C8B-B14F-4D97-AF65-F5344CB8AC3E}">
        <p14:creationId xmlns:p14="http://schemas.microsoft.com/office/powerpoint/2010/main" val="1282346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image files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17" y="1371600"/>
            <a:ext cx="7923765" cy="5105400"/>
          </a:xfrm>
        </p:spPr>
      </p:pic>
    </p:spTree>
    <p:extLst>
      <p:ext uri="{BB962C8B-B14F-4D97-AF65-F5344CB8AC3E}">
        <p14:creationId xmlns:p14="http://schemas.microsoft.com/office/powerpoint/2010/main" val="1835483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top-level layout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3" y="1349252"/>
            <a:ext cx="8650127" cy="4737223"/>
          </a:xfrm>
        </p:spPr>
      </p:pic>
    </p:spTree>
    <p:extLst>
      <p:ext uri="{BB962C8B-B14F-4D97-AF65-F5344CB8AC3E}">
        <p14:creationId xmlns:p14="http://schemas.microsoft.com/office/powerpoint/2010/main" val="1995198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</a:t>
            </a:r>
            <a:r>
              <a:rPr lang="en-US" dirty="0" err="1"/>
              <a:t>ListViews</a:t>
            </a:r>
            <a:r>
              <a:rPr lang="en-US" dirty="0"/>
              <a:t> to respond to clicks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79" y="1447800"/>
            <a:ext cx="8338821" cy="3733800"/>
          </a:xfrm>
        </p:spPr>
      </p:pic>
    </p:spTree>
    <p:extLst>
      <p:ext uri="{BB962C8B-B14F-4D97-AF65-F5344CB8AC3E}">
        <p14:creationId xmlns:p14="http://schemas.microsoft.com/office/powerpoint/2010/main" val="1843690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Drink Category Activity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activity is type of activity that specializes in working with a list. </a:t>
            </a:r>
          </a:p>
          <a:p>
            <a:r>
              <a:rPr lang="en-US" dirty="0"/>
              <a:t>It’s automatically bound to a list view, so you don’t need to create one yourself.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44" y="3352800"/>
            <a:ext cx="761328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93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list activity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2895600"/>
          </a:xfrm>
        </p:spPr>
      </p:pic>
    </p:spTree>
    <p:extLst>
      <p:ext uri="{BB962C8B-B14F-4D97-AF65-F5344CB8AC3E}">
        <p14:creationId xmlns:p14="http://schemas.microsoft.com/office/powerpoint/2010/main" val="24639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Nonstatic</a:t>
            </a:r>
            <a:r>
              <a:rPr lang="en-US" dirty="0"/>
              <a:t> data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display data in a list view that comes from a </a:t>
            </a:r>
            <a:r>
              <a:rPr lang="en-US" dirty="0" err="1"/>
              <a:t>nonstatic</a:t>
            </a:r>
            <a:r>
              <a:rPr lang="en-US" dirty="0"/>
              <a:t> source such as a Java array or database, you need to use an adapter. </a:t>
            </a:r>
          </a:p>
          <a:p>
            <a:r>
              <a:rPr lang="en-US" dirty="0"/>
              <a:t>An adapter acts as a bridge between the data source and the list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505200"/>
            <a:ext cx="68580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4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Lecturer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Walid</a:t>
            </a:r>
            <a:r>
              <a:rPr lang="en-US" dirty="0"/>
              <a:t> </a:t>
            </a:r>
            <a:r>
              <a:rPr lang="en-US" dirty="0" err="1"/>
              <a:t>Khedr</a:t>
            </a:r>
            <a:endParaRPr lang="en-US" dirty="0"/>
          </a:p>
          <a:p>
            <a:pPr lvl="1"/>
            <a:r>
              <a:rPr lang="en-US" dirty="0"/>
              <a:t>Email: khedrw@yahoo.com</a:t>
            </a:r>
          </a:p>
          <a:p>
            <a:pPr lvl="1"/>
            <a:r>
              <a:rPr lang="en-US" dirty="0"/>
              <a:t>Web: www.staff.zu.edu.eg/wkhedr</a:t>
            </a:r>
          </a:p>
          <a:p>
            <a:pPr lvl="1"/>
            <a:r>
              <a:rPr lang="en-US" dirty="0"/>
              <a:t>Department of Information Technology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Nonstatic</a:t>
            </a:r>
            <a:r>
              <a:rPr lang="en-US" dirty="0"/>
              <a:t> data List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1443037"/>
            <a:ext cx="7429500" cy="4962525"/>
          </a:xfrm>
        </p:spPr>
      </p:pic>
    </p:spTree>
    <p:extLst>
      <p:ext uri="{BB962C8B-B14F-4D97-AF65-F5344CB8AC3E}">
        <p14:creationId xmlns:p14="http://schemas.microsoft.com/office/powerpoint/2010/main" val="2220626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231" y="381000"/>
            <a:ext cx="5283538" cy="640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94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ListActivity</a:t>
            </a:r>
            <a:r>
              <a:rPr lang="en-US" sz="2800" dirty="0"/>
              <a:t> implements an item click listener by default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96" y="1676400"/>
            <a:ext cx="8232608" cy="1600200"/>
          </a:xfrm>
        </p:spPr>
      </p:pic>
    </p:spTree>
    <p:extLst>
      <p:ext uri="{BB962C8B-B14F-4D97-AF65-F5344CB8AC3E}">
        <p14:creationId xmlns:p14="http://schemas.microsoft.com/office/powerpoint/2010/main" val="2633809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>
            <a:noAutofit/>
          </a:bodyPr>
          <a:lstStyle/>
          <a:p>
            <a:r>
              <a:rPr lang="en-US" sz="2800" dirty="0"/>
              <a:t>Pass data to an activity using the </a:t>
            </a:r>
            <a:r>
              <a:rPr lang="en-US" sz="2800" dirty="0" err="1"/>
              <a:t>ListActivity</a:t>
            </a:r>
            <a:r>
              <a:rPr lang="en-US" sz="2800" dirty="0"/>
              <a:t> </a:t>
            </a:r>
            <a:r>
              <a:rPr lang="en-US" sz="2800" dirty="0" err="1"/>
              <a:t>onListItemClick</a:t>
            </a:r>
            <a:r>
              <a:rPr lang="en-US" sz="2800" dirty="0"/>
              <a:t>() method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11" y="1600200"/>
            <a:ext cx="8512561" cy="3352800"/>
          </a:xfrm>
        </p:spPr>
      </p:pic>
    </p:spTree>
    <p:extLst>
      <p:ext uri="{BB962C8B-B14F-4D97-AF65-F5344CB8AC3E}">
        <p14:creationId xmlns:p14="http://schemas.microsoft.com/office/powerpoint/2010/main" val="674515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detail activity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67347"/>
            <a:ext cx="7028539" cy="5360191"/>
          </a:xfrm>
        </p:spPr>
      </p:pic>
    </p:spTree>
    <p:extLst>
      <p:ext uri="{BB962C8B-B14F-4D97-AF65-F5344CB8AC3E}">
        <p14:creationId xmlns:p14="http://schemas.microsoft.com/office/powerpoint/2010/main" val="775638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Retrieve data from the intent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482" y="1371600"/>
            <a:ext cx="547303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74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319" y="562155"/>
            <a:ext cx="6917362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88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ar-EG" dirty="0"/>
              <a:t>7</a:t>
            </a:r>
            <a:r>
              <a:rPr lang="en-US" dirty="0"/>
              <a:t>: Fragments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55483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service is a web application or component which communicates with other applications using open protocols like HTTP (Hyper Text Transport Protocol), SOAP (Simple Object Access Protocol).</a:t>
            </a:r>
          </a:p>
          <a:p>
            <a:r>
              <a:rPr lang="en-US" dirty="0"/>
              <a:t>Web services and consumers of Web services (clients) are typically businesses, making Web services business-to-business (B-to-B) transactions. </a:t>
            </a:r>
          </a:p>
          <a:p>
            <a:r>
              <a:rPr lang="en-US" dirty="0"/>
              <a:t>Web Services will always be accessed by software, never directly by humans even though there might be a human using that software. </a:t>
            </a:r>
          </a:p>
          <a:p>
            <a:r>
              <a:rPr lang="en-US" dirty="0"/>
              <a:t>In simple words, websites for humans, Web Services for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21270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show you how lists of data can form the core part of your app design, and how linking them together can create a powerful and easy-to-use app. </a:t>
            </a:r>
          </a:p>
          <a:p>
            <a:r>
              <a:rPr lang="en-US" dirty="0"/>
              <a:t>Along the way, you’ll get your first look of using event listeners and adapters to make your app more dynamic.</a:t>
            </a:r>
          </a:p>
        </p:txBody>
      </p:sp>
    </p:spTree>
    <p:extLst>
      <p:ext uri="{BB962C8B-B14F-4D97-AF65-F5344CB8AC3E}">
        <p14:creationId xmlns:p14="http://schemas.microsoft.com/office/powerpoint/2010/main" val="3272705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pic>
        <p:nvPicPr>
          <p:cNvPr id="1026" name="Picture 2" descr="http://theopentutorials.com/totwp331/wp-content/uploads/introduction-to-web-services_2466/1-ws-intro.jpg?c3a9c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2616200"/>
            <a:ext cx="7188200" cy="26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30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Web Service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along with HTTP forms the basis of web services. </a:t>
            </a:r>
          </a:p>
          <a:p>
            <a:r>
              <a:rPr lang="en-US" dirty="0"/>
              <a:t>XML provides a language which can be used between different platforms and programming languages.</a:t>
            </a:r>
          </a:p>
          <a:p>
            <a:r>
              <a:rPr lang="en-US" dirty="0"/>
              <a:t>The HTTP protocol is the most used Internet protocol.</a:t>
            </a:r>
          </a:p>
          <a:p>
            <a:r>
              <a:rPr lang="en-US" dirty="0"/>
              <a:t>Web services platform consists of the following components:</a:t>
            </a:r>
          </a:p>
          <a:p>
            <a:pPr lvl="1"/>
            <a:r>
              <a:rPr lang="en-US" dirty="0"/>
              <a:t>UDDI (Universal Description, Discovery and Integration)</a:t>
            </a:r>
          </a:p>
          <a:p>
            <a:pPr lvl="1"/>
            <a:r>
              <a:rPr lang="en-US" dirty="0"/>
              <a:t>WSDL (Web Services Description Language)</a:t>
            </a:r>
          </a:p>
          <a:p>
            <a:pPr lvl="1"/>
            <a:r>
              <a:rPr lang="en-US" dirty="0"/>
              <a:t>SOAP (Simple Object Access Protocol)</a:t>
            </a:r>
          </a:p>
        </p:txBody>
      </p:sp>
    </p:spTree>
    <p:extLst>
      <p:ext uri="{BB962C8B-B14F-4D97-AF65-F5344CB8AC3E}">
        <p14:creationId xmlns:p14="http://schemas.microsoft.com/office/powerpoint/2010/main" val="621399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Web Service Architecture</a:t>
            </a:r>
          </a:p>
        </p:txBody>
      </p:sp>
      <p:pic>
        <p:nvPicPr>
          <p:cNvPr id="2050" name="Picture 2" descr="http://theopentutorials.com/totwp331/wp-content/uploads/web-services-platform-architecture_2488/5-ws-platform.jpg?c3a9c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29" y="1600200"/>
            <a:ext cx="6803571" cy="45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911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Web Service Architecture</a:t>
            </a:r>
          </a:p>
        </p:txBody>
      </p:sp>
      <p:pic>
        <p:nvPicPr>
          <p:cNvPr id="3074" name="Picture 2" descr="http://theopentutorials.com/totwp331/wp-content/uploads/web-services-platform_2488/3-ws-working.jpg?c3a9c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61" y="1447799"/>
            <a:ext cx="7213939" cy="481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503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RESTful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RESTful web services are based on the way how our web works. </a:t>
            </a:r>
          </a:p>
          <a:p>
            <a:r>
              <a:rPr lang="en-US" dirty="0"/>
              <a:t>World wide web (www) – the largest distributed application – is based on an architectural style called REST – Representational State Transfer. </a:t>
            </a:r>
          </a:p>
          <a:p>
            <a:r>
              <a:rPr lang="en-US" dirty="0"/>
              <a:t>REST is neither a standard nor a protocol. It is just an architectural style like say for example client-server architecture (client-server is neither a standard nor a protocol). </a:t>
            </a:r>
          </a:p>
          <a:p>
            <a:r>
              <a:rPr lang="en-US" dirty="0"/>
              <a:t>Web services following this architectural style are said to be RESTful Web services.</a:t>
            </a:r>
          </a:p>
        </p:txBody>
      </p:sp>
    </p:spTree>
    <p:extLst>
      <p:ext uri="{BB962C8B-B14F-4D97-AF65-F5344CB8AC3E}">
        <p14:creationId xmlns:p14="http://schemas.microsoft.com/office/powerpoint/2010/main" val="108775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Web Services</a:t>
            </a:r>
          </a:p>
        </p:txBody>
      </p:sp>
      <p:pic>
        <p:nvPicPr>
          <p:cNvPr id="4098" name="Picture 2" descr="http://theopentutorials.com/totwp331/wp-content/uploads/types-of-web-services_2510/4-rest-ws.jpg?c3a9c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430"/>
            <a:ext cx="8229600" cy="464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47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app starts with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restaurant manager wants a new app to entice more customers to their stores. </a:t>
            </a:r>
          </a:p>
          <a:p>
            <a:r>
              <a:rPr lang="en-US" sz="2000" dirty="0"/>
              <a:t>These are some of the ideas they came up with for what the app should include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811639"/>
            <a:ext cx="5638800" cy="404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1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Top-level, category, and detail/edit activities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853" y="1194758"/>
            <a:ext cx="1742148" cy="16806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875419"/>
            <a:ext cx="3419855" cy="20356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104" y="4800601"/>
            <a:ext cx="3646964" cy="196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0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Top-level, category, and detail/edit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user wanted to look at details of one of the drinks. </a:t>
            </a:r>
          </a:p>
          <a:p>
            <a:r>
              <a:rPr lang="en-US" dirty="0"/>
              <a:t>He would launch the app, and be presented with the top-level activity start screen showing her a list of options. </a:t>
            </a:r>
          </a:p>
          <a:p>
            <a:r>
              <a:rPr lang="en-US" dirty="0"/>
              <a:t>The user would click on the option to display a list of drinks. </a:t>
            </a:r>
          </a:p>
          <a:p>
            <a:r>
              <a:rPr lang="en-US" dirty="0"/>
              <a:t>To see details of a particular drink, he would then click on her drink of choice from the list</a:t>
            </a:r>
          </a:p>
        </p:txBody>
      </p:sp>
    </p:spTree>
    <p:extLst>
      <p:ext uri="{BB962C8B-B14F-4D97-AF65-F5344CB8AC3E}">
        <p14:creationId xmlns:p14="http://schemas.microsoft.com/office/powerpoint/2010/main" val="201559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970" y="533400"/>
            <a:ext cx="5480060" cy="5943600"/>
          </a:xfrm>
        </p:spPr>
      </p:pic>
    </p:spTree>
    <p:extLst>
      <p:ext uri="{BB962C8B-B14F-4D97-AF65-F5344CB8AC3E}">
        <p14:creationId xmlns:p14="http://schemas.microsoft.com/office/powerpoint/2010/main" val="289180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ListViews</a:t>
            </a:r>
            <a:r>
              <a:rPr lang="en-US" dirty="0"/>
              <a:t> to navigate to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structure your app in this way, you need a way of navigating between your activities. </a:t>
            </a:r>
          </a:p>
          <a:p>
            <a:r>
              <a:rPr lang="en-US" dirty="0"/>
              <a:t>A common approach used in this situation is to use list views. </a:t>
            </a:r>
          </a:p>
          <a:p>
            <a:r>
              <a:rPr lang="en-US" dirty="0"/>
              <a:t>A list view allows you to display a list of data that you can then use to navigate through the app. 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9222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the </a:t>
            </a:r>
            <a:r>
              <a:rPr lang="en-US" dirty="0" err="1"/>
              <a:t>Starbuzz</a:t>
            </a:r>
            <a:r>
              <a:rPr lang="en-US" dirty="0"/>
              <a:t>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focus on just the drinks. </a:t>
            </a:r>
          </a:p>
          <a:p>
            <a:r>
              <a:rPr lang="en-US" dirty="0"/>
              <a:t>We’re going to build a top-level activity that the user will see when they launch the app, a category activity that will display a list of drinks, and a detail/edit activity that will display details of a single drink.</a:t>
            </a:r>
          </a:p>
          <a:p>
            <a:pPr marL="731514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top-level activity </a:t>
            </a:r>
          </a:p>
          <a:p>
            <a:pPr marL="731514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drinks category activity </a:t>
            </a:r>
          </a:p>
          <a:p>
            <a:pPr marL="731514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drink detail activity</a:t>
            </a:r>
          </a:p>
          <a:p>
            <a:pPr marL="731514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380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2739&quot;&gt;&lt;object type=&quot;3&quot; unique_id=&quot;12740&quot;&gt;&lt;property id=&quot;20148&quot; value=&quot;5&quot;/&gt;&lt;property id=&quot;20300&quot; value=&quot;Slide 1 - &amp;quot;IT420: Mobile Application Development&amp;quot;&quot;/&gt;&lt;property id=&quot;20307&quot; value=&quot;256&quot;/&gt;&lt;/object&gt;&lt;object type=&quot;3&quot; unique_id=&quot;12741&quot;&gt;&lt;property id=&quot;20148&quot; value=&quot;5&quot;/&gt;&lt;property id=&quot;20300&quot; value=&quot;Slide 2 - &amp;quot;Lecturer Details&amp;quot;&quot;/&gt;&lt;property id=&quot;20307&quot; value=&quot;372&quot;/&gt;&lt;/object&gt;&lt;object type=&quot;3&quot; unique_id=&quot;12742&quot;&gt;&lt;property id=&quot;20148&quot; value=&quot;5&quot;/&gt;&lt;property id=&quot;20300&quot; value=&quot;Slide 3 - &amp;quot;Course Info&amp;quot;&quot;/&gt;&lt;property id=&quot;20307&quot; value=&quot;373&quot;/&gt;&lt;/object&gt;&lt;object type=&quot;3&quot; unique_id=&quot;12743&quot;&gt;&lt;property id=&quot;20148&quot; value=&quot;5&quot;/&gt;&lt;property id=&quot;20300&quot; value=&quot;Slide 4 - &amp;quot;NetBeans IDE&amp;quot;&quot;/&gt;&lt;property id=&quot;20307&quot; value=&quot;399&quot;/&gt;&lt;/object&gt;&lt;object type=&quot;3&quot; unique_id=&quot;12744&quot;&gt;&lt;property id=&quot;20148&quot; value=&quot;5&quot;/&gt;&lt;property id=&quot;20300&quot; value=&quot;Slide 5 - &amp;quot;Grading Policy&amp;quot;&quot;/&gt;&lt;property id=&quot;20307&quot; value=&quot;390&quot;/&gt;&lt;/object&gt;&lt;object type=&quot;3&quot; unique_id=&quot;12745&quot;&gt;&lt;property id=&quot;20148&quot; value=&quot;5&quot;/&gt;&lt;property id=&quot;20300&quot; value=&quot;Slide 6 - &amp;quot;Grading Rules&amp;quot;&quot;/&gt;&lt;property id=&quot;20307&quot; value=&quot;391&quot;/&gt;&lt;/object&gt;&lt;object type=&quot;3&quot; unique_id=&quot;12746&quot;&gt;&lt;property id=&quot;20148&quot; value=&quot;5&quot;/&gt;&lt;property id=&quot;20300&quot; value=&quot;Slide 7 - &amp;quot;Term Project&amp;quot;&quot;/&gt;&lt;property id=&quot;20307&quot; value=&quot;389&quot;/&gt;&lt;/object&gt;&lt;object type=&quot;3&quot; unique_id=&quot;12747&quot;&gt;&lt;property id=&quot;20148&quot; value=&quot;5&quot;/&gt;&lt;property id=&quot;20300&quot; value=&quot;Slide 8 - &amp;quot;What is Network Programming?&amp;quot;&quot;/&gt;&lt;property id=&quot;20307&quot; value=&quot;397&quot;/&gt;&lt;/object&gt;&lt;object type=&quot;3&quot; unique_id=&quot;12748&quot;&gt;&lt;property id=&quot;20148&quot; value=&quot;5&quot;/&gt;&lt;property id=&quot;20300&quot; value=&quot;Slide 9 - &amp;quot;The Key Players&amp;quot;&quot;/&gt;&lt;property id=&quot;20307&quot; value=&quot;398&quot;/&gt;&lt;/object&gt;&lt;object type=&quot;3&quot; unique_id=&quot;12749&quot;&gt;&lt;property id=&quot;20148&quot; value=&quot;5&quot;/&gt;&lt;property id=&quot;20300&quot; value=&quot;Slide 10 - &amp;quot;Course Objective&amp;quot;&quot;/&gt;&lt;property id=&quot;20307&quot; value=&quot;382&quot;/&gt;&lt;/object&gt;&lt;object type=&quot;3&quot; unique_id=&quot;12750&quot;&gt;&lt;property id=&quot;20148&quot; value=&quot;5&quot;/&gt;&lt;property id=&quot;20300&quot; value=&quot;Slide 11 - &amp;quot;Why Java ?&amp;quot;&quot;/&gt;&lt;property id=&quot;20307&quot; value=&quot;394&quot;/&gt;&lt;/object&gt;&lt;object type=&quot;3&quot; unique_id=&quot;12751&quot;&gt;&lt;property id=&quot;20148&quot; value=&quot;5&quot;/&gt;&lt;property id=&quot;20300&quot; value=&quot;Slide 12 - &amp;quot;Why Java ?&amp;quot;&quot;/&gt;&lt;property id=&quot;20307&quot; value=&quot;395&quot;/&gt;&lt;/object&gt;&lt;object type=&quot;3&quot; unique_id=&quot;12752&quot;&gt;&lt;property id=&quot;20148&quot; value=&quot;5&quot;/&gt;&lt;property id=&quot;20300&quot; value=&quot;Slide 13 - &amp;quot;Main Topics&amp;quot;&quot;/&gt;&lt;property id=&quot;20307&quot; value=&quot;388&quot;/&gt;&lt;/object&gt;&lt;object type=&quot;3&quot; unique_id=&quot;12753&quot;&gt;&lt;property id=&quot;20148&quot; value=&quot;5&quot;/&gt;&lt;property id=&quot;20300&quot; value=&quot;Slide 14 - &amp;quot;Java Background&amp;quot;&quot;/&gt;&lt;property id=&quot;20307&quot; value=&quot;392&quot;/&gt;&lt;/object&gt;&lt;object type=&quot;3&quot; unique_id=&quot;12754&quot;&gt;&lt;property id=&quot;20148&quot; value=&quot;5&quot;/&gt;&lt;property id=&quot;20300&quot; value=&quot;Slide 15 - &amp;quot;Computer Networks Background&amp;quot;&quot;/&gt;&lt;property id=&quot;20307&quot; value=&quot;396&quot;/&gt;&lt;/object&gt;&lt;object type=&quot;3&quot; unique_id=&quot;12755&quot;&gt;&lt;property id=&quot;20148&quot; value=&quot;5&quot;/&gt;&lt;property id=&quot;20300&quot; value=&quot;Slide 16 - &amp;quot;Next Lecture&amp;quot;&quot;/&gt;&lt;property id=&quot;20307&quot; value=&quot;384&quot;/&gt;&lt;/object&gt;&lt;/object&gt;&lt;object type=&quot;8&quot; unique_id=&quot;12773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1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</Template>
  <TotalTime>75659</TotalTime>
  <Words>764</Words>
  <Application>Microsoft Office PowerPoint</Application>
  <PresentationFormat>On-screen Show (4:3)</PresentationFormat>
  <Paragraphs>78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Times New Roman</vt:lpstr>
      <vt:lpstr>Lecture1</vt:lpstr>
      <vt:lpstr>IT420: Selected Topics in IT Mobile Application Development</vt:lpstr>
      <vt:lpstr>Lecturer Details</vt:lpstr>
      <vt:lpstr>Introduction</vt:lpstr>
      <vt:lpstr>Every app starts with ideas</vt:lpstr>
      <vt:lpstr>Top-level, category, and detail/edit activities</vt:lpstr>
      <vt:lpstr>Top-level, category, and detail/edit activities</vt:lpstr>
      <vt:lpstr>PowerPoint Presentation</vt:lpstr>
      <vt:lpstr>Use ListViews to navigate to data</vt:lpstr>
      <vt:lpstr>Build the Starbuzz app</vt:lpstr>
      <vt:lpstr>Build the Starbuzz app</vt:lpstr>
      <vt:lpstr>Build the Starbuzz app</vt:lpstr>
      <vt:lpstr>PowerPoint Presentation</vt:lpstr>
      <vt:lpstr>PowerPoint Presentation</vt:lpstr>
      <vt:lpstr>The image files</vt:lpstr>
      <vt:lpstr>The top-level layout </vt:lpstr>
      <vt:lpstr>Get ListViews to respond to clicks</vt:lpstr>
      <vt:lpstr>Drink Category Activity </vt:lpstr>
      <vt:lpstr>How to create a list activity</vt:lpstr>
      <vt:lpstr> Nonstatic data List</vt:lpstr>
      <vt:lpstr> Nonstatic data List</vt:lpstr>
      <vt:lpstr>PowerPoint Presentation</vt:lpstr>
      <vt:lpstr>ListActivity implements an item click listener by default</vt:lpstr>
      <vt:lpstr>Pass data to an activity using the ListActivity onListItemClick() method </vt:lpstr>
      <vt:lpstr>The detail activity</vt:lpstr>
      <vt:lpstr>Retrieve data from the intent</vt:lpstr>
      <vt:lpstr>PowerPoint Presentation</vt:lpstr>
      <vt:lpstr>Next Lecture</vt:lpstr>
      <vt:lpstr>WEB SERVICES</vt:lpstr>
      <vt:lpstr>Web Services</vt:lpstr>
      <vt:lpstr>Web Services</vt:lpstr>
      <vt:lpstr>SOAP Web Service Architecture</vt:lpstr>
      <vt:lpstr>SOAP Web Service Architecture</vt:lpstr>
      <vt:lpstr>SOAP Web Service Architecture</vt:lpstr>
      <vt:lpstr>RESTful Web Services</vt:lpstr>
      <vt:lpstr>RESTful Web Services</vt:lpstr>
    </vt:vector>
  </TitlesOfParts>
  <Company>St. Clair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tdame</dc:creator>
  <cp:lastModifiedBy>Dr. Walid Khedr</cp:lastModifiedBy>
  <cp:revision>2069</cp:revision>
  <dcterms:created xsi:type="dcterms:W3CDTF">2005-08-02T10:12:17Z</dcterms:created>
  <dcterms:modified xsi:type="dcterms:W3CDTF">2016-12-04T06:43:59Z</dcterms:modified>
</cp:coreProperties>
</file>