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56" r:id="rId2"/>
    <p:sldId id="372" r:id="rId3"/>
    <p:sldId id="385" r:id="rId4"/>
    <p:sldId id="425" r:id="rId5"/>
    <p:sldId id="426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5" r:id="rId15"/>
    <p:sldId id="394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384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7478" autoAdjust="0"/>
  </p:normalViewPr>
  <p:slideViewPr>
    <p:cSldViewPr>
      <p:cViewPr varScale="1">
        <p:scale>
          <a:sx n="89" d="100"/>
          <a:sy n="89" d="100"/>
        </p:scale>
        <p:origin x="117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smtClean="0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5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90" indent="-137157" algn="l" defTabSz="91437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41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17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192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IT420: Selected Topics in IT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15200" cy="12192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Lecture 7: </a:t>
            </a:r>
            <a:r>
              <a:rPr lang="en-US" sz="3200" dirty="0" smtClean="0">
                <a:effectLst>
                  <a:outerShdw blurRad="38100" dist="38100" dir="2700000" algn="tl">
                    <a:srgbClr val="808080"/>
                  </a:outerShdw>
                </a:effectLst>
              </a:rPr>
              <a:t>Fragments</a:t>
            </a:r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Workout app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1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Workout app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90" y="1371600"/>
            <a:ext cx="680502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dirty="0"/>
              <a:t>The Workout class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7700" y="914400"/>
            <a:ext cx="78486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final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Workout[]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workouts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"The Limb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Loosener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"5 Handstand push-ups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 1-legged squats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15 Pull-ups"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"Core Agony"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"100 Pull-ups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100 Push-ups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100 Sit-ups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100 Squats"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"The Wimp Special"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"5 Pull-ups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 Push-ups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15 Squats"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"Strength and Length"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"500 meter run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21 x 1.5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pood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kettleball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swing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21 x pull-ups"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Workout(String name, String description)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name;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description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description;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getDescription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/>
              <a:t>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3830366"/>
          </a:xfrm>
        </p:spPr>
      </p:pic>
    </p:spTree>
    <p:extLst>
      <p:ext uri="{BB962C8B-B14F-4D97-AF65-F5344CB8AC3E}">
        <p14:creationId xmlns:p14="http://schemas.microsoft.com/office/powerpoint/2010/main" val="40550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layout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75" y="1219199"/>
            <a:ext cx="6015825" cy="5483277"/>
          </a:xfrm>
        </p:spPr>
      </p:pic>
    </p:spTree>
    <p:extLst>
      <p:ext uri="{BB962C8B-B14F-4D97-AF65-F5344CB8AC3E}">
        <p14:creationId xmlns:p14="http://schemas.microsoft.com/office/powerpoint/2010/main" val="13798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onCreateView</a:t>
            </a:r>
            <a:r>
              <a:rPr lang="en-US" dirty="0"/>
              <a:t>() method gets called each time </a:t>
            </a:r>
            <a:r>
              <a:rPr lang="en-US" dirty="0" smtClean="0"/>
              <a:t>Android needs </a:t>
            </a:r>
            <a:r>
              <a:rPr lang="en-US" dirty="0"/>
              <a:t>the fragment’s </a:t>
            </a:r>
            <a:r>
              <a:rPr lang="en-US" dirty="0" smtClean="0"/>
              <a:t>layout</a:t>
            </a:r>
          </a:p>
          <a:p>
            <a:r>
              <a:rPr lang="en-US" dirty="0"/>
              <a:t>You specify the fragment’s layout using the </a:t>
            </a:r>
            <a:r>
              <a:rPr lang="en-US" dirty="0" smtClean="0"/>
              <a:t>code </a:t>
            </a:r>
            <a:r>
              <a:rPr lang="en-US" dirty="0" err="1" smtClean="0"/>
              <a:t>inflater.inflate</a:t>
            </a:r>
            <a:r>
              <a:rPr lang="en-US" dirty="0" smtClean="0"/>
              <a:t>(</a:t>
            </a:r>
            <a:r>
              <a:rPr lang="en-US" dirty="0" err="1" smtClean="0"/>
              <a:t>R.layout.fragment_workout_detail</a:t>
            </a:r>
            <a:r>
              <a:rPr lang="en-US" dirty="0" smtClean="0"/>
              <a:t>, container</a:t>
            </a:r>
            <a:r>
              <a:rPr lang="en-US" dirty="0"/>
              <a:t>, false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container </a:t>
            </a:r>
            <a:r>
              <a:rPr lang="en-US" dirty="0"/>
              <a:t>argument is passed by the activity that uses the fragment.</a:t>
            </a:r>
          </a:p>
          <a:p>
            <a:r>
              <a:rPr lang="en-US" dirty="0"/>
              <a:t>It’s the </a:t>
            </a:r>
            <a:r>
              <a:rPr lang="en-US" dirty="0" err="1"/>
              <a:t>ViewGroup</a:t>
            </a:r>
            <a:r>
              <a:rPr lang="en-US" dirty="0"/>
              <a:t> in the activity that the fragment layout </a:t>
            </a:r>
            <a:r>
              <a:rPr lang="en-US" dirty="0" smtClean="0"/>
              <a:t>needs to </a:t>
            </a:r>
            <a:r>
              <a:rPr lang="en-US" dirty="0"/>
              <a:t>be inserted into.</a:t>
            </a:r>
          </a:p>
        </p:txBody>
      </p:sp>
    </p:spTree>
    <p:extLst>
      <p:ext uri="{BB962C8B-B14F-4D97-AF65-F5344CB8AC3E}">
        <p14:creationId xmlns:p14="http://schemas.microsoft.com/office/powerpoint/2010/main" val="35458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fragment to an activity’s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9" y="1219201"/>
            <a:ext cx="6044534" cy="5485108"/>
          </a:xfrm>
        </p:spPr>
      </p:pic>
    </p:spTree>
    <p:extLst>
      <p:ext uri="{BB962C8B-B14F-4D97-AF65-F5344CB8AC3E}">
        <p14:creationId xmlns:p14="http://schemas.microsoft.com/office/powerpoint/2010/main" val="10469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the workout ID to the fragment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5" y="1371600"/>
            <a:ext cx="7496309" cy="5105400"/>
          </a:xfrm>
        </p:spPr>
      </p:pic>
    </p:spTree>
    <p:extLst>
      <p:ext uri="{BB962C8B-B14F-4D97-AF65-F5344CB8AC3E}">
        <p14:creationId xmlns:p14="http://schemas.microsoft.com/office/powerpoint/2010/main" val="30210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activity to set the workout 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600200"/>
            <a:ext cx="8124825" cy="3981450"/>
          </a:xfrm>
        </p:spPr>
      </p:pic>
    </p:spTree>
    <p:extLst>
      <p:ext uri="{BB962C8B-B14F-4D97-AF65-F5344CB8AC3E}">
        <p14:creationId xmlns:p14="http://schemas.microsoft.com/office/powerpoint/2010/main" val="26805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Lecturer Details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Walid</a:t>
            </a:r>
            <a:r>
              <a:rPr lang="en-US" dirty="0" smtClean="0"/>
              <a:t> </a:t>
            </a:r>
            <a:r>
              <a:rPr lang="en-US" dirty="0" err="1" smtClean="0"/>
              <a:t>Khedr</a:t>
            </a:r>
            <a:endParaRPr lang="en-US" dirty="0" smtClean="0"/>
          </a:p>
          <a:p>
            <a:pPr lvl="1"/>
            <a:r>
              <a:rPr lang="en-US" dirty="0" smtClean="0"/>
              <a:t>Email: khedrw@yahoo.com</a:t>
            </a:r>
          </a:p>
          <a:p>
            <a:pPr lvl="1"/>
            <a:r>
              <a:rPr lang="en-US" dirty="0" smtClean="0"/>
              <a:t>Web: www.staff.zu.edu.eg/wkhedr</a:t>
            </a:r>
          </a:p>
          <a:p>
            <a:pPr lvl="1"/>
            <a:r>
              <a:rPr lang="en-US" dirty="0" smtClean="0"/>
              <a:t>Department of Information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Fragment’s </a:t>
            </a:r>
            <a:r>
              <a:rPr lang="en-US" dirty="0"/>
              <a:t>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11" y="1371600"/>
            <a:ext cx="3657777" cy="5105400"/>
          </a:xfrm>
        </p:spPr>
      </p:pic>
    </p:spTree>
    <p:extLst>
      <p:ext uri="{BB962C8B-B14F-4D97-AF65-F5344CB8AC3E}">
        <p14:creationId xmlns:p14="http://schemas.microsoft.com/office/powerpoint/2010/main" val="3980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dirty="0" smtClean="0"/>
              <a:t>Fragment’s </a:t>
            </a:r>
            <a:r>
              <a:rPr lang="en-US" dirty="0"/>
              <a:t>lifecycle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47" y="1066800"/>
            <a:ext cx="5812505" cy="5555703"/>
          </a:xfrm>
        </p:spPr>
      </p:pic>
    </p:spTree>
    <p:extLst>
      <p:ext uri="{BB962C8B-B14F-4D97-AF65-F5344CB8AC3E}">
        <p14:creationId xmlns:p14="http://schemas.microsoft.com/office/powerpoint/2010/main" val="2833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dirty="0" smtClean="0"/>
              <a:t>Fragment’s </a:t>
            </a:r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smtClean="0"/>
              <a:t>class </a:t>
            </a:r>
            <a:r>
              <a:rPr lang="en-US" dirty="0"/>
              <a:t>doesn’t extend the Activity </a:t>
            </a:r>
            <a:r>
              <a:rPr lang="en-US" dirty="0" smtClean="0"/>
              <a:t>class</a:t>
            </a:r>
          </a:p>
          <a:p>
            <a:r>
              <a:rPr lang="en-US" dirty="0"/>
              <a:t>Unlike an activity, a fragment isn’t a type of context and therefore doesn’t have direct access to global information about the application environment.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fragments must access this information using the context of other objects such as its </a:t>
            </a:r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view’s values in the fragment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8" y="1219200"/>
            <a:ext cx="6458631" cy="5490594"/>
          </a:xfrm>
        </p:spPr>
      </p:pic>
    </p:spTree>
    <p:extLst>
      <p:ext uri="{BB962C8B-B14F-4D97-AF65-F5344CB8AC3E}">
        <p14:creationId xmlns:p14="http://schemas.microsoft.com/office/powerpoint/2010/main" val="9145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fragment with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</a:t>
            </a:r>
            <a:r>
              <a:rPr lang="en-US" dirty="0" smtClean="0"/>
              <a:t>to create </a:t>
            </a:r>
            <a:r>
              <a:rPr lang="en-US" dirty="0"/>
              <a:t>a second fragment that contains a list of the different </a:t>
            </a:r>
            <a:r>
              <a:rPr lang="en-US" dirty="0" smtClean="0"/>
              <a:t>workouts</a:t>
            </a:r>
          </a:p>
          <a:p>
            <a:r>
              <a:rPr lang="en-US" dirty="0"/>
              <a:t>We can use a type of </a:t>
            </a:r>
            <a:r>
              <a:rPr lang="en-US" dirty="0" smtClean="0"/>
              <a:t>fragment called </a:t>
            </a:r>
            <a:r>
              <a:rPr lang="en-US" dirty="0"/>
              <a:t>a </a:t>
            </a:r>
            <a:r>
              <a:rPr lang="en-US" dirty="0" err="1" smtClean="0"/>
              <a:t>ListFragment</a:t>
            </a:r>
            <a:endParaRPr lang="en-US" dirty="0" smtClean="0"/>
          </a:p>
          <a:p>
            <a:r>
              <a:rPr lang="en-US" dirty="0"/>
              <a:t>A list fragment is a type of fragment that specializes in working with a </a:t>
            </a:r>
            <a:r>
              <a:rPr lang="en-US" dirty="0" smtClean="0"/>
              <a:t>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list fragment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1447800"/>
            <a:ext cx="7913716" cy="4267200"/>
          </a:xfrm>
        </p:spPr>
      </p:pic>
    </p:spTree>
    <p:extLst>
      <p:ext uri="{BB962C8B-B14F-4D97-AF65-F5344CB8AC3E}">
        <p14:creationId xmlns:p14="http://schemas.microsoft.com/office/powerpoint/2010/main" val="191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/>
              <a:t>to set the values in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4720" y="1524000"/>
            <a:ext cx="8454559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WorkoutListFragment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ListFragment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WorkoutListFragment()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Required empty public constructor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onCreateView(LayoutInflater inflater, ViewGroup container,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ArrayAdapter&lt;Workout&gt; adpt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ArrayAdapter&lt;Workout&gt;(getActivity(),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android.R.layout.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,Workout.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workouts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setListAdapter(adpt);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.onCreateView(inflater,container,savedInstanceState);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</a:t>
            </a:r>
            <a:r>
              <a:rPr lang="en-US" dirty="0" err="1" smtClean="0"/>
              <a:t>WorkoutListFragment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24000"/>
            <a:ext cx="911018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:paddingLeft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activity_horizontal_margin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:paddingRight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activity_horizontal_margin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:paddingTop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activity_vertical_margin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:paddingBottom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activity_vertical_margin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"horizontal"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"0dp"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"com.wik4apps.workout.WorkoutListFragment"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list_fragment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"0dp"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"com.wik4apps.workout.WorkoutDetailFragment"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detail_fragment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"@layout/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fragment_workout_detail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</a:t>
            </a:r>
            <a:r>
              <a:rPr lang="en-US" dirty="0" err="1"/>
              <a:t>WorkoutDetailFragment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respond to clicks in </a:t>
            </a:r>
            <a:r>
              <a:rPr lang="en-US" dirty="0" err="1"/>
              <a:t>WorkoutListFragment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write code in </a:t>
            </a:r>
            <a:r>
              <a:rPr lang="en-US" dirty="0" err="1"/>
              <a:t>WorkoutListFragment</a:t>
            </a:r>
            <a:r>
              <a:rPr lang="en-US" dirty="0"/>
              <a:t> that talks directly to </a:t>
            </a:r>
            <a:r>
              <a:rPr lang="en-US" dirty="0" err="1"/>
              <a:t>WorkoutDetailFragment</a:t>
            </a:r>
            <a:r>
              <a:rPr lang="en-US" dirty="0"/>
              <a:t>. Can you think why</a:t>
            </a:r>
            <a:r>
              <a:rPr lang="en-US" dirty="0" smtClean="0"/>
              <a:t>?</a:t>
            </a:r>
          </a:p>
          <a:p>
            <a:r>
              <a:rPr lang="en-US" dirty="0"/>
              <a:t>We have two objects that need to talk to each other—the fragment and the activity—and we want them to talk without one side knowing too much about the other.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way we do that in Java is with an </a:t>
            </a:r>
            <a:r>
              <a:rPr lang="en-US" dirty="0" smtClean="0"/>
              <a:t>interface</a:t>
            </a:r>
          </a:p>
          <a:p>
            <a:r>
              <a:rPr lang="en-US" dirty="0"/>
              <a:t>It means that we’ll be able to get the fragment to talk to any kind of activity, so long as that activity implements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117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4" y="533400"/>
            <a:ext cx="4901471" cy="6019800"/>
          </a:xfrm>
        </p:spPr>
      </p:pic>
    </p:spTree>
    <p:extLst>
      <p:ext uri="{BB962C8B-B14F-4D97-AF65-F5344CB8AC3E}">
        <p14:creationId xmlns:p14="http://schemas.microsoft.com/office/powerpoint/2010/main" val="32188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dirty="0"/>
              <a:t>put the exact same app on devices with completely </a:t>
            </a:r>
            <a:r>
              <a:rPr lang="en-US" dirty="0" smtClean="0"/>
              <a:t>different screen </a:t>
            </a:r>
            <a:r>
              <a:rPr lang="en-US" dirty="0"/>
              <a:t>sizes and processors, and have them run in exactly </a:t>
            </a:r>
            <a:r>
              <a:rPr lang="en-US" dirty="0" smtClean="0"/>
              <a:t>the same </a:t>
            </a:r>
            <a:r>
              <a:rPr lang="en-US" dirty="0"/>
              <a:t>way. </a:t>
            </a:r>
            <a:endParaRPr lang="en-US" dirty="0" smtClean="0"/>
          </a:p>
          <a:p>
            <a:r>
              <a:rPr lang="en-US" dirty="0" smtClean="0"/>
              <a:t>But Does that mean they </a:t>
            </a:r>
            <a:r>
              <a:rPr lang="en-US" dirty="0"/>
              <a:t>always have to </a:t>
            </a:r>
            <a:r>
              <a:rPr lang="en-US" dirty="0" smtClean="0"/>
              <a:t>look exactly </a:t>
            </a:r>
            <a:r>
              <a:rPr lang="en-US" dirty="0"/>
              <a:t>the </a:t>
            </a:r>
            <a:r>
              <a:rPr lang="en-US" dirty="0" smtClean="0"/>
              <a:t>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the activity implement the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58" y="1371600"/>
            <a:ext cx="6684883" cy="5105400"/>
          </a:xfrm>
        </p:spPr>
      </p:pic>
    </p:spTree>
    <p:extLst>
      <p:ext uri="{BB962C8B-B14F-4D97-AF65-F5344CB8AC3E}">
        <p14:creationId xmlns:p14="http://schemas.microsoft.com/office/powerpoint/2010/main" val="25119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update the workout details?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WorkoutDetailFragment</a:t>
            </a:r>
            <a:r>
              <a:rPr lang="en-US" dirty="0"/>
              <a:t> updates its views when </a:t>
            </a:r>
            <a:r>
              <a:rPr lang="en-US" dirty="0" smtClean="0"/>
              <a:t>the fragment </a:t>
            </a:r>
            <a:r>
              <a:rPr lang="en-US" dirty="0"/>
              <a:t>is started.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once the fragment is displayed on </a:t>
            </a:r>
            <a:r>
              <a:rPr lang="en-US" dirty="0" smtClean="0"/>
              <a:t>screen, how </a:t>
            </a:r>
            <a:r>
              <a:rPr lang="en-US" dirty="0"/>
              <a:t>do we get the fragment to update the details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</a:t>
            </a:r>
            <a:r>
              <a:rPr lang="en-US" dirty="0"/>
              <a:t>could play with the </a:t>
            </a:r>
            <a:r>
              <a:rPr lang="en-US" dirty="0" smtClean="0"/>
              <a:t>fragment’s lifecycle </a:t>
            </a:r>
            <a:r>
              <a:rPr lang="en-US" dirty="0"/>
              <a:t>so that we get it to update.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we’ll replace </a:t>
            </a:r>
            <a:r>
              <a:rPr lang="en-US" dirty="0" smtClean="0"/>
              <a:t>the detail </a:t>
            </a:r>
            <a:r>
              <a:rPr lang="en-US" dirty="0"/>
              <a:t>fragment with a brand-new detail fragment, </a:t>
            </a:r>
            <a:r>
              <a:rPr lang="en-US" dirty="0" smtClean="0"/>
              <a:t>each time </a:t>
            </a:r>
            <a:r>
              <a:rPr lang="en-US" dirty="0"/>
              <a:t>we want its text to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Fragment </a:t>
            </a:r>
            <a:r>
              <a:rPr lang="en-US" dirty="0"/>
              <a:t>changes can be undone with the back </a:t>
            </a:r>
            <a:r>
              <a:rPr lang="en-US" dirty="0" smtClean="0"/>
              <a:t>button, just </a:t>
            </a:r>
            <a:r>
              <a:rPr lang="en-US" dirty="0"/>
              <a:t>like activity changes can.</a:t>
            </a:r>
          </a:p>
        </p:txBody>
      </p:sp>
    </p:spTree>
    <p:extLst>
      <p:ext uri="{BB962C8B-B14F-4D97-AF65-F5344CB8AC3E}">
        <p14:creationId xmlns:p14="http://schemas.microsoft.com/office/powerpoint/2010/main" val="42335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update—instead, 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fragment </a:t>
            </a:r>
            <a:r>
              <a:rPr lang="en-US" dirty="0" smtClean="0"/>
              <a:t>to an </a:t>
            </a:r>
            <a:r>
              <a:rPr lang="en-US" dirty="0"/>
              <a:t>activity </a:t>
            </a:r>
            <a:r>
              <a:rPr lang="en-US" dirty="0" smtClean="0"/>
              <a:t>using &lt;fragment</a:t>
            </a:r>
            <a:r>
              <a:rPr lang="en-US" dirty="0"/>
              <a:t>&gt; if </a:t>
            </a:r>
            <a:r>
              <a:rPr lang="en-US" dirty="0" smtClean="0"/>
              <a:t>you don't </a:t>
            </a:r>
            <a:r>
              <a:rPr lang="en-US" dirty="0"/>
              <a:t>need it </a:t>
            </a:r>
            <a:r>
              <a:rPr lang="en-US" dirty="0" smtClean="0"/>
              <a:t>to respond </a:t>
            </a:r>
            <a:r>
              <a:rPr lang="en-US" dirty="0"/>
              <a:t>to </a:t>
            </a:r>
            <a:r>
              <a:rPr lang="en-US" dirty="0" smtClean="0"/>
              <a:t>changes in </a:t>
            </a:r>
            <a:r>
              <a:rPr lang="en-US" dirty="0"/>
              <a:t>the user </a:t>
            </a:r>
            <a:r>
              <a:rPr lang="en-US" dirty="0" smtClean="0"/>
              <a:t>interface. Otherwise</a:t>
            </a:r>
            <a:r>
              <a:rPr lang="en-US" dirty="0"/>
              <a:t>, use </a:t>
            </a:r>
            <a:r>
              <a:rPr lang="en-US" dirty="0" smtClean="0"/>
              <a:t>a &lt;</a:t>
            </a:r>
            <a:r>
              <a:rPr lang="en-US" dirty="0" err="1" smtClean="0"/>
              <a:t>FrameLayout</a:t>
            </a:r>
            <a:r>
              <a:rPr lang="en-US" dirty="0"/>
              <a:t>&gt;.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67000"/>
            <a:ext cx="6400800" cy="39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533400"/>
            <a:ext cx="6873765" cy="5943600"/>
          </a:xfrm>
        </p:spPr>
      </p:pic>
    </p:spTree>
    <p:extLst>
      <p:ext uri="{BB962C8B-B14F-4D97-AF65-F5344CB8AC3E}">
        <p14:creationId xmlns:p14="http://schemas.microsoft.com/office/powerpoint/2010/main" val="40899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the device breaks the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79" y="1371600"/>
            <a:ext cx="77678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3590825" cy="3128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versus tablet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19200"/>
            <a:ext cx="5298376" cy="3378777"/>
          </a:xfrm>
        </p:spPr>
      </p:pic>
    </p:spTree>
    <p:extLst>
      <p:ext uri="{BB962C8B-B14F-4D97-AF65-F5344CB8AC3E}">
        <p14:creationId xmlns:p14="http://schemas.microsoft.com/office/powerpoint/2010/main" val="33641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1060"/>
            <a:ext cx="8229600" cy="4826479"/>
          </a:xfrm>
        </p:spPr>
      </p:pic>
    </p:spTree>
    <p:extLst>
      <p:ext uri="{BB962C8B-B14F-4D97-AF65-F5344CB8AC3E}">
        <p14:creationId xmlns:p14="http://schemas.microsoft.com/office/powerpoint/2010/main" val="687920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0" y="1524000"/>
            <a:ext cx="7753915" cy="3962400"/>
          </a:xfrm>
        </p:spPr>
      </p:pic>
    </p:spTree>
    <p:extLst>
      <p:ext uri="{BB962C8B-B14F-4D97-AF65-F5344CB8AC3E}">
        <p14:creationId xmlns:p14="http://schemas.microsoft.com/office/powerpoint/2010/main" val="134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resources for different screens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090737"/>
            <a:ext cx="5391150" cy="3667125"/>
          </a:xfrm>
        </p:spPr>
      </p:pic>
    </p:spTree>
    <p:extLst>
      <p:ext uri="{BB962C8B-B14F-4D97-AF65-F5344CB8AC3E}">
        <p14:creationId xmlns:p14="http://schemas.microsoft.com/office/powerpoint/2010/main" val="7247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resources for different screens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1715"/>
            <a:ext cx="8229600" cy="3965170"/>
          </a:xfrm>
        </p:spPr>
      </p:pic>
    </p:spTree>
    <p:extLst>
      <p:ext uri="{BB962C8B-B14F-4D97-AF65-F5344CB8AC3E}">
        <p14:creationId xmlns:p14="http://schemas.microsoft.com/office/powerpoint/2010/main" val="3143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an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46" y="533400"/>
            <a:ext cx="6901107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MainActivity</a:t>
            </a:r>
            <a:r>
              <a:rPr lang="en-US" dirty="0"/>
              <a:t> phone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6260"/>
            <a:ext cx="8295253" cy="33657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3114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/>
              <a:t>DetailActivity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6389"/>
            <a:ext cx="7429500" cy="32471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4482175"/>
            <a:ext cx="6972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DetailActivity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5" y="1295400"/>
            <a:ext cx="8143875" cy="4962525"/>
          </a:xfrm>
        </p:spPr>
      </p:pic>
    </p:spTree>
    <p:extLst>
      <p:ext uri="{BB962C8B-B14F-4D97-AF65-F5344CB8AC3E}">
        <p14:creationId xmlns:p14="http://schemas.microsoft.com/office/powerpoint/2010/main" val="585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5181600" cy="5269212"/>
          </a:xfrm>
        </p:spPr>
      </p:pic>
    </p:spTree>
    <p:extLst>
      <p:ext uri="{BB962C8B-B14F-4D97-AF65-F5344CB8AC3E}">
        <p14:creationId xmlns:p14="http://schemas.microsoft.com/office/powerpoint/2010/main" val="32862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38" y="457200"/>
            <a:ext cx="501408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Lecture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ar-EG" dirty="0" smtClean="0"/>
              <a:t>7</a:t>
            </a:r>
            <a:r>
              <a:rPr lang="en-US" dirty="0"/>
              <a:t>: </a:t>
            </a:r>
            <a:r>
              <a:rPr lang="en-US" dirty="0" smtClean="0"/>
              <a:t>Fragments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an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8" y="533400"/>
            <a:ext cx="711464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1828800"/>
            <a:ext cx="7515225" cy="2524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600200"/>
            <a:ext cx="7096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the phone and tablet user interfaces look different </a:t>
            </a:r>
            <a:r>
              <a:rPr lang="en-US" dirty="0" smtClean="0"/>
              <a:t>from each </a:t>
            </a:r>
            <a:r>
              <a:rPr lang="en-US" dirty="0"/>
              <a:t>other, we can use separate layouts for large devices </a:t>
            </a:r>
            <a:r>
              <a:rPr lang="en-US" dirty="0" smtClean="0"/>
              <a:t>and small devices</a:t>
            </a:r>
          </a:p>
          <a:p>
            <a:r>
              <a:rPr lang="en-US" dirty="0" smtClean="0"/>
              <a:t>You </a:t>
            </a:r>
            <a:r>
              <a:rPr lang="en-US" dirty="0"/>
              <a:t>also need different Java code to run alongside the </a:t>
            </a:r>
            <a:r>
              <a:rPr lang="en-US" dirty="0" smtClean="0"/>
              <a:t>layouts.</a:t>
            </a:r>
          </a:p>
          <a:p>
            <a:r>
              <a:rPr lang="en-US" dirty="0"/>
              <a:t>The second activity that runs only on phones will need to insert </a:t>
            </a:r>
            <a:r>
              <a:rPr lang="en-US" dirty="0" smtClean="0"/>
              <a:t>the details </a:t>
            </a:r>
            <a:r>
              <a:rPr lang="en-US" dirty="0"/>
              <a:t>of a workout into the layout.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that code will also need </a:t>
            </a:r>
            <a:r>
              <a:rPr lang="en-US" dirty="0" smtClean="0"/>
              <a:t>to be </a:t>
            </a:r>
            <a:r>
              <a:rPr lang="en-US" dirty="0"/>
              <a:t>available in the main activity for when the app is running on </a:t>
            </a:r>
            <a:r>
              <a:rPr lang="en-US" dirty="0" smtClean="0"/>
              <a:t>a tablet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Rather than duplicate the code in the two activities, we can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fragments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fragment?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are like reusable components or </a:t>
            </a:r>
            <a:r>
              <a:rPr lang="en-US" dirty="0" err="1"/>
              <a:t>subactivities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fragment </a:t>
            </a:r>
            <a:r>
              <a:rPr lang="en-US" dirty="0"/>
              <a:t>is used to control part of a screen, and can be </a:t>
            </a:r>
            <a:r>
              <a:rPr lang="en-US" dirty="0" smtClean="0"/>
              <a:t>reused between </a:t>
            </a:r>
            <a:r>
              <a:rPr lang="en-US" dirty="0"/>
              <a:t>screens.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we can create a fragment for </a:t>
            </a:r>
            <a:r>
              <a:rPr lang="en-US" dirty="0" smtClean="0"/>
              <a:t>the list </a:t>
            </a:r>
            <a:r>
              <a:rPr lang="en-US" dirty="0"/>
              <a:t>of workouts, and a fragment to display the details of a </a:t>
            </a:r>
            <a:r>
              <a:rPr lang="en-US" dirty="0" smtClean="0"/>
              <a:t>single workout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fragments can then be shared between layouts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fragment has an associated layout. </a:t>
            </a:r>
            <a:endParaRPr lang="en-US" dirty="0" smtClean="0"/>
          </a:p>
          <a:p>
            <a:r>
              <a:rPr lang="en-US" dirty="0" smtClean="0"/>
              <a:t>If you </a:t>
            </a:r>
            <a:r>
              <a:rPr lang="en-US" dirty="0"/>
              <a:t>design it carefully, the Java code can be used to </a:t>
            </a:r>
            <a:r>
              <a:rPr lang="en-US" dirty="0" smtClean="0"/>
              <a:t>control everything </a:t>
            </a:r>
            <a:r>
              <a:rPr lang="en-US" dirty="0"/>
              <a:t>within the interface.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fragment code </a:t>
            </a:r>
            <a:r>
              <a:rPr lang="en-US" dirty="0" smtClean="0"/>
              <a:t>contains all </a:t>
            </a:r>
            <a:r>
              <a:rPr lang="en-US" dirty="0"/>
              <a:t>that you need to control its layout, it greatly increases </a:t>
            </a:r>
            <a:r>
              <a:rPr lang="en-US" dirty="0" smtClean="0"/>
              <a:t>the chances </a:t>
            </a:r>
            <a:r>
              <a:rPr lang="en-US" dirty="0"/>
              <a:t>that you’ll be able to reuse it elsewhere in the app.</a:t>
            </a:r>
          </a:p>
        </p:txBody>
      </p:sp>
    </p:spTree>
    <p:extLst>
      <p:ext uri="{BB962C8B-B14F-4D97-AF65-F5344CB8AC3E}">
        <p14:creationId xmlns:p14="http://schemas.microsoft.com/office/powerpoint/2010/main" val="15798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2" y="533400"/>
            <a:ext cx="7541755" cy="6019800"/>
          </a:xfrm>
        </p:spPr>
      </p:pic>
    </p:spTree>
    <p:extLst>
      <p:ext uri="{BB962C8B-B14F-4D97-AF65-F5344CB8AC3E}">
        <p14:creationId xmlns:p14="http://schemas.microsoft.com/office/powerpoint/2010/main" val="42008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76056</TotalTime>
  <Words>785</Words>
  <Application>Microsoft Office PowerPoint</Application>
  <PresentationFormat>On-screen Show (4:3)</PresentationFormat>
  <Paragraphs>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Source Code Pro</vt:lpstr>
      <vt:lpstr>Times New Roman</vt:lpstr>
      <vt:lpstr>Lecture1</vt:lpstr>
      <vt:lpstr>IT420: Selected Topics in IT Mobile Application Development</vt:lpstr>
      <vt:lpstr>Lecturer Details</vt:lpstr>
      <vt:lpstr>Introduction</vt:lpstr>
      <vt:lpstr>PowerPoint Presentation</vt:lpstr>
      <vt:lpstr>PowerPoint Presentation</vt:lpstr>
      <vt:lpstr>PowerPoint Presentation</vt:lpstr>
      <vt:lpstr>Introduction</vt:lpstr>
      <vt:lpstr>What is fragment?</vt:lpstr>
      <vt:lpstr>PowerPoint Presentation</vt:lpstr>
      <vt:lpstr>The Workout app structure</vt:lpstr>
      <vt:lpstr>The Workout app structure</vt:lpstr>
      <vt:lpstr>Create the project</vt:lpstr>
      <vt:lpstr>The Workout class</vt:lpstr>
      <vt:lpstr>Fragment code</vt:lpstr>
      <vt:lpstr>Fragment layout code</vt:lpstr>
      <vt:lpstr>Fragment code</vt:lpstr>
      <vt:lpstr>Adding a fragment to an activity’s layout</vt:lpstr>
      <vt:lpstr>Passing the workout ID to the fragment</vt:lpstr>
      <vt:lpstr>Get the activity to set the workout ID</vt:lpstr>
      <vt:lpstr>Fragment’s lifecycle</vt:lpstr>
      <vt:lpstr>Fragment’s lifecycle</vt:lpstr>
      <vt:lpstr>Fragment’s lifecycle</vt:lpstr>
      <vt:lpstr>Set the view’s values in the fragment</vt:lpstr>
      <vt:lpstr>Create a fragment with a list</vt:lpstr>
      <vt:lpstr>How to create a list fragment</vt:lpstr>
      <vt:lpstr>Use ArrayAdapter to set the values in ListView</vt:lpstr>
      <vt:lpstr>Display WorkoutListFragment</vt:lpstr>
      <vt:lpstr>get WorkoutDetailFragment to respond to clicks in WorkoutListFragment</vt:lpstr>
      <vt:lpstr>PowerPoint Presentation</vt:lpstr>
      <vt:lpstr>Make the activity implement the interface</vt:lpstr>
      <vt:lpstr>How do we update the workout details?</vt:lpstr>
      <vt:lpstr>Don’t update—instead, replace</vt:lpstr>
      <vt:lpstr>PowerPoint Presentation</vt:lpstr>
      <vt:lpstr>Rotating the device breaks the app</vt:lpstr>
      <vt:lpstr>Phone versus tablet</vt:lpstr>
      <vt:lpstr>Tablet</vt:lpstr>
      <vt:lpstr>Phone</vt:lpstr>
      <vt:lpstr>Different resources for different screens</vt:lpstr>
      <vt:lpstr>Different resources for different screens</vt:lpstr>
      <vt:lpstr>The MainActivity phone layout</vt:lpstr>
      <vt:lpstr>Create DetailActivity</vt:lpstr>
      <vt:lpstr>Create DetailActivity</vt:lpstr>
      <vt:lpstr>Which layout</vt:lpstr>
      <vt:lpstr>PowerPoint Presentation</vt:lpstr>
      <vt:lpstr>Next Lecture</vt:lpstr>
    </vt:vector>
  </TitlesOfParts>
  <Company>St. Clair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wik</cp:lastModifiedBy>
  <cp:revision>2111</cp:revision>
  <dcterms:created xsi:type="dcterms:W3CDTF">2005-08-02T10:12:17Z</dcterms:created>
  <dcterms:modified xsi:type="dcterms:W3CDTF">2015-12-12T12:05:58Z</dcterms:modified>
</cp:coreProperties>
</file>