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3"/>
  </p:notesMasterIdLst>
  <p:sldIdLst>
    <p:sldId id="256" r:id="rId2"/>
    <p:sldId id="372" r:id="rId3"/>
    <p:sldId id="386" r:id="rId4"/>
    <p:sldId id="387" r:id="rId5"/>
    <p:sldId id="388" r:id="rId6"/>
    <p:sldId id="389" r:id="rId7"/>
    <p:sldId id="390" r:id="rId8"/>
    <p:sldId id="39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3" r:id="rId30"/>
    <p:sldId id="412" r:id="rId31"/>
    <p:sldId id="414" r:id="rId32"/>
    <p:sldId id="415" r:id="rId33"/>
    <p:sldId id="416" r:id="rId34"/>
    <p:sldId id="417" r:id="rId35"/>
    <p:sldId id="418" r:id="rId36"/>
    <p:sldId id="419" r:id="rId37"/>
    <p:sldId id="420" r:id="rId38"/>
    <p:sldId id="421" r:id="rId39"/>
    <p:sldId id="422" r:id="rId40"/>
    <p:sldId id="423" r:id="rId41"/>
    <p:sldId id="424" r:id="rId42"/>
    <p:sldId id="425" r:id="rId43"/>
    <p:sldId id="426" r:id="rId44"/>
    <p:sldId id="427" r:id="rId45"/>
    <p:sldId id="428" r:id="rId46"/>
    <p:sldId id="429" r:id="rId47"/>
    <p:sldId id="430" r:id="rId48"/>
    <p:sldId id="431" r:id="rId49"/>
    <p:sldId id="433" r:id="rId50"/>
    <p:sldId id="432" r:id="rId51"/>
    <p:sldId id="384" r:id="rId52"/>
  </p:sldIdLst>
  <p:sldSz cx="9144000" cy="6858000" type="screen4x3"/>
  <p:notesSz cx="6858000" cy="9144000"/>
  <p:custDataLst>
    <p:tags r:id="rId54"/>
  </p:custDataLst>
  <p:defaultTextStyle>
    <a:defPPr>
      <a:defRPr lang="en-US"/>
    </a:defPPr>
    <a:lvl1pPr algn="ctr" rtl="0" eaLnBrk="0" fontAlgn="base" hangingPunct="0">
      <a:spcBef>
        <a:spcPct val="50000"/>
      </a:spcBef>
      <a:spcAft>
        <a:spcPct val="0"/>
      </a:spcAft>
      <a:defRPr sz="2400" kern="1200">
        <a:solidFill>
          <a:srgbClr val="FFFF00"/>
        </a:solidFill>
        <a:latin typeface="Arial" charset="0"/>
        <a:ea typeface="+mn-ea"/>
        <a:cs typeface="+mn-cs"/>
      </a:defRPr>
    </a:lvl1pPr>
    <a:lvl2pPr marL="457200" algn="ctr" rtl="0" eaLnBrk="0" fontAlgn="base" hangingPunct="0">
      <a:spcBef>
        <a:spcPct val="50000"/>
      </a:spcBef>
      <a:spcAft>
        <a:spcPct val="0"/>
      </a:spcAft>
      <a:defRPr sz="2400" kern="1200">
        <a:solidFill>
          <a:srgbClr val="FFFF00"/>
        </a:solidFill>
        <a:latin typeface="Arial" charset="0"/>
        <a:ea typeface="+mn-ea"/>
        <a:cs typeface="+mn-cs"/>
      </a:defRPr>
    </a:lvl2pPr>
    <a:lvl3pPr marL="914400" algn="ctr" rtl="0" eaLnBrk="0" fontAlgn="base" hangingPunct="0">
      <a:spcBef>
        <a:spcPct val="50000"/>
      </a:spcBef>
      <a:spcAft>
        <a:spcPct val="0"/>
      </a:spcAft>
      <a:defRPr sz="2400" kern="1200">
        <a:solidFill>
          <a:srgbClr val="FFFF00"/>
        </a:solidFill>
        <a:latin typeface="Arial" charset="0"/>
        <a:ea typeface="+mn-ea"/>
        <a:cs typeface="+mn-cs"/>
      </a:defRPr>
    </a:lvl3pPr>
    <a:lvl4pPr marL="1371600" algn="ctr" rtl="0" eaLnBrk="0" fontAlgn="base" hangingPunct="0">
      <a:spcBef>
        <a:spcPct val="50000"/>
      </a:spcBef>
      <a:spcAft>
        <a:spcPct val="0"/>
      </a:spcAft>
      <a:defRPr sz="2400" kern="1200">
        <a:solidFill>
          <a:srgbClr val="FFFF00"/>
        </a:solidFill>
        <a:latin typeface="Arial" charset="0"/>
        <a:ea typeface="+mn-ea"/>
        <a:cs typeface="+mn-cs"/>
      </a:defRPr>
    </a:lvl4pPr>
    <a:lvl5pPr marL="1828800" algn="ctr" rtl="0" eaLnBrk="0" fontAlgn="base" hangingPunct="0">
      <a:spcBef>
        <a:spcPct val="50000"/>
      </a:spcBef>
      <a:spcAft>
        <a:spcPct val="0"/>
      </a:spcAft>
      <a:defRPr sz="2400" kern="1200">
        <a:solidFill>
          <a:srgbClr val="FFFF00"/>
        </a:solidFill>
        <a:latin typeface="Arial" charset="0"/>
        <a:ea typeface="+mn-ea"/>
        <a:cs typeface="+mn-cs"/>
      </a:defRPr>
    </a:lvl5pPr>
    <a:lvl6pPr marL="2286000" algn="l" defTabSz="914400" rtl="0" eaLnBrk="1" latinLnBrk="0" hangingPunct="1">
      <a:defRPr sz="2400" kern="1200">
        <a:solidFill>
          <a:srgbClr val="FFFF00"/>
        </a:solidFill>
        <a:latin typeface="Arial" charset="0"/>
        <a:ea typeface="+mn-ea"/>
        <a:cs typeface="+mn-cs"/>
      </a:defRPr>
    </a:lvl6pPr>
    <a:lvl7pPr marL="2743200" algn="l" defTabSz="914400" rtl="0" eaLnBrk="1" latinLnBrk="0" hangingPunct="1">
      <a:defRPr sz="2400" kern="1200">
        <a:solidFill>
          <a:srgbClr val="FFFF00"/>
        </a:solidFill>
        <a:latin typeface="Arial" charset="0"/>
        <a:ea typeface="+mn-ea"/>
        <a:cs typeface="+mn-cs"/>
      </a:defRPr>
    </a:lvl7pPr>
    <a:lvl8pPr marL="3200400" algn="l" defTabSz="914400" rtl="0" eaLnBrk="1" latinLnBrk="0" hangingPunct="1">
      <a:defRPr sz="2400" kern="1200">
        <a:solidFill>
          <a:srgbClr val="FFFF00"/>
        </a:solidFill>
        <a:latin typeface="Arial" charset="0"/>
        <a:ea typeface="+mn-ea"/>
        <a:cs typeface="+mn-cs"/>
      </a:defRPr>
    </a:lvl8pPr>
    <a:lvl9pPr marL="3657600" algn="l" defTabSz="914400" rtl="0" eaLnBrk="1" latinLnBrk="0" hangingPunct="1">
      <a:defRPr sz="2400" kern="1200">
        <a:solidFill>
          <a:srgbClr val="FFFF00"/>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003300"/>
    <a:srgbClr val="FF6600"/>
    <a:srgbClr val="663300"/>
    <a:srgbClr val="080808"/>
    <a:srgbClr val="CC00CC"/>
    <a:srgbClr val="660066"/>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87478" autoAdjust="0"/>
  </p:normalViewPr>
  <p:slideViewPr>
    <p:cSldViewPr>
      <p:cViewPr varScale="1">
        <p:scale>
          <a:sx n="75" d="100"/>
          <a:sy n="75" d="100"/>
        </p:scale>
        <p:origin x="1550" y="58"/>
      </p:cViewPr>
      <p:guideLst>
        <p:guide orient="horz" pos="2160"/>
        <p:guide pos="2880"/>
      </p:guideLst>
    </p:cSldViewPr>
  </p:slideViewPr>
  <p:outlineViewPr>
    <p:cViewPr>
      <p:scale>
        <a:sx n="33" d="100"/>
        <a:sy n="33" d="100"/>
      </p:scale>
      <p:origin x="48" y="3005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b="1">
                <a:solidFill>
                  <a:srgbClr val="DC4900"/>
                </a:solidFill>
                <a:latin typeface="Arial" charset="0"/>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b="1">
                <a:solidFill>
                  <a:srgbClr val="DC4900"/>
                </a:solidFill>
                <a:latin typeface="Arial" charset="0"/>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b="1">
                <a:solidFill>
                  <a:srgbClr val="DC4900"/>
                </a:solidFill>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b="1">
                <a:solidFill>
                  <a:srgbClr val="DC4900"/>
                </a:solidFill>
              </a:defRPr>
            </a:lvl1pPr>
          </a:lstStyle>
          <a:p>
            <a:fld id="{3E092C82-A823-4EE2-A2AE-FA50496CEB1C}" type="slidenum">
              <a:rPr lang="ar-SA"/>
              <a:pPr/>
              <a:t>‹#›</a:t>
            </a:fld>
            <a:endParaRPr lang="en-US"/>
          </a:p>
        </p:txBody>
      </p:sp>
    </p:spTree>
    <p:extLst>
      <p:ext uri="{BB962C8B-B14F-4D97-AF65-F5344CB8AC3E}">
        <p14:creationId xmlns:p14="http://schemas.microsoft.com/office/powerpoint/2010/main" val="41476377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most database systems, you don’t need to specify the column size in SQLite. Under the hood, the data type is translated into a much broader storage class. This means you can say very generally what kind of data you’re going to store, but you’re not forced to be specific about the size of data.</a:t>
            </a:r>
          </a:p>
        </p:txBody>
      </p:sp>
      <p:sp>
        <p:nvSpPr>
          <p:cNvPr id="4" name="Slide Number Placeholder 3"/>
          <p:cNvSpPr>
            <a:spLocks noGrp="1"/>
          </p:cNvSpPr>
          <p:nvPr>
            <p:ph type="sldNum" sz="quarter" idx="10"/>
          </p:nvPr>
        </p:nvSpPr>
        <p:spPr/>
        <p:txBody>
          <a:bodyPr/>
          <a:lstStyle/>
          <a:p>
            <a:fld id="{3E092C82-A823-4EE2-A2AE-FA50496CEB1C}" type="slidenum">
              <a:rPr lang="ar-SA" smtClean="0"/>
              <a:pPr/>
              <a:t>13</a:t>
            </a:fld>
            <a:endParaRPr lang="en-US"/>
          </a:p>
        </p:txBody>
      </p:sp>
    </p:spTree>
    <p:extLst>
      <p:ext uri="{BB962C8B-B14F-4D97-AF65-F5344CB8AC3E}">
        <p14:creationId xmlns:p14="http://schemas.microsoft.com/office/powerpoint/2010/main" val="3799603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New Roman" pitchFamily="18" charset="0"/>
                <a:ea typeface="+mn-ea"/>
                <a:cs typeface="+mn-cs"/>
              </a:rPr>
              <a:t>"CREATE TABLE STUDENT (_id INTEGER PRIMARY KEY AUTOINCREMENT, "</a:t>
            </a:r>
            <a:br>
              <a:rPr lang="en-US" sz="1200" b="1" kern="1200" dirty="0">
                <a:solidFill>
                  <a:schemeClr val="tx1"/>
                </a:solidFill>
                <a:effectLst/>
                <a:latin typeface="Times New Roman" pitchFamily="18" charset="0"/>
                <a:ea typeface="+mn-ea"/>
                <a:cs typeface="+mn-cs"/>
              </a:rPr>
            </a:br>
            <a:r>
              <a:rPr lang="en-US" sz="1200" b="1" kern="1200" dirty="0">
                <a:solidFill>
                  <a:schemeClr val="tx1"/>
                </a:solidFill>
                <a:effectLst/>
                <a:latin typeface="Times New Roman" pitchFamily="18" charset="0"/>
                <a:ea typeface="+mn-ea"/>
                <a:cs typeface="+mn-cs"/>
              </a:rPr>
              <a:t>        </a:t>
            </a:r>
            <a:r>
              <a:rPr lang="en-US" dirty="0"/>
              <a:t>+ </a:t>
            </a:r>
            <a:r>
              <a:rPr lang="en-US" sz="1200" b="1" kern="1200" dirty="0">
                <a:solidFill>
                  <a:schemeClr val="tx1"/>
                </a:solidFill>
                <a:effectLst/>
                <a:latin typeface="Times New Roman" pitchFamily="18" charset="0"/>
                <a:ea typeface="+mn-ea"/>
                <a:cs typeface="+mn-cs"/>
              </a:rPr>
              <a:t>"NAME TEXT, "</a:t>
            </a:r>
            <a:br>
              <a:rPr lang="en-US" sz="1200" b="1" kern="1200" dirty="0">
                <a:solidFill>
                  <a:schemeClr val="tx1"/>
                </a:solidFill>
                <a:effectLst/>
                <a:latin typeface="Times New Roman" pitchFamily="18" charset="0"/>
                <a:ea typeface="+mn-ea"/>
                <a:cs typeface="+mn-cs"/>
              </a:rPr>
            </a:br>
            <a:r>
              <a:rPr lang="en-US" sz="1200" b="1" kern="1200" dirty="0">
                <a:solidFill>
                  <a:schemeClr val="tx1"/>
                </a:solidFill>
                <a:effectLst/>
                <a:latin typeface="Times New Roman" pitchFamily="18" charset="0"/>
                <a:ea typeface="+mn-ea"/>
                <a:cs typeface="+mn-cs"/>
              </a:rPr>
              <a:t>        </a:t>
            </a:r>
            <a:r>
              <a:rPr lang="en-US" dirty="0"/>
              <a:t>+ </a:t>
            </a:r>
            <a:r>
              <a:rPr lang="en-US" sz="1200" b="1" kern="1200" dirty="0">
                <a:solidFill>
                  <a:schemeClr val="tx1"/>
                </a:solidFill>
                <a:effectLst/>
                <a:latin typeface="Times New Roman" pitchFamily="18" charset="0"/>
                <a:ea typeface="+mn-ea"/>
                <a:cs typeface="+mn-cs"/>
              </a:rPr>
              <a:t>"EMAIL TEXT, "</a:t>
            </a:r>
            <a:br>
              <a:rPr lang="en-US" sz="1200" b="1" kern="1200" dirty="0">
                <a:solidFill>
                  <a:schemeClr val="tx1"/>
                </a:solidFill>
                <a:effectLst/>
                <a:latin typeface="Times New Roman" pitchFamily="18" charset="0"/>
                <a:ea typeface="+mn-ea"/>
                <a:cs typeface="+mn-cs"/>
              </a:rPr>
            </a:br>
            <a:r>
              <a:rPr lang="en-US" sz="1200" b="1" kern="1200" dirty="0">
                <a:solidFill>
                  <a:schemeClr val="tx1"/>
                </a:solidFill>
                <a:effectLst/>
                <a:latin typeface="Times New Roman" pitchFamily="18" charset="0"/>
                <a:ea typeface="+mn-ea"/>
                <a:cs typeface="+mn-cs"/>
              </a:rPr>
              <a:t>        </a:t>
            </a:r>
            <a:r>
              <a:rPr lang="en-US" dirty="0"/>
              <a:t>+ </a:t>
            </a:r>
            <a:r>
              <a:rPr lang="en-US" sz="1200" b="1" kern="1200" dirty="0">
                <a:solidFill>
                  <a:schemeClr val="tx1"/>
                </a:solidFill>
                <a:effectLst/>
                <a:latin typeface="Times New Roman" pitchFamily="18" charset="0"/>
                <a:ea typeface="+mn-ea"/>
                <a:cs typeface="+mn-cs"/>
              </a:rPr>
              <a:t>"IMAGE_RESOURCE_ID INTEGER);"</a:t>
            </a:r>
            <a:endParaRPr lang="en-US" dirty="0"/>
          </a:p>
        </p:txBody>
      </p:sp>
      <p:sp>
        <p:nvSpPr>
          <p:cNvPr id="4" name="Slide Number Placeholder 3"/>
          <p:cNvSpPr>
            <a:spLocks noGrp="1"/>
          </p:cNvSpPr>
          <p:nvPr>
            <p:ph type="sldNum" sz="quarter" idx="10"/>
          </p:nvPr>
        </p:nvSpPr>
        <p:spPr/>
        <p:txBody>
          <a:bodyPr/>
          <a:lstStyle/>
          <a:p>
            <a:fld id="{3E092C82-A823-4EE2-A2AE-FA50496CEB1C}" type="slidenum">
              <a:rPr lang="ar-SA" smtClean="0"/>
              <a:pPr/>
              <a:t>14</a:t>
            </a:fld>
            <a:endParaRPr lang="en-US"/>
          </a:p>
        </p:txBody>
      </p:sp>
    </p:spTree>
    <p:extLst>
      <p:ext uri="{BB962C8B-B14F-4D97-AF65-F5344CB8AC3E}">
        <p14:creationId xmlns:p14="http://schemas.microsoft.com/office/powerpoint/2010/main" val="139791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3"/>
            <a:ext cx="7848600" cy="1927225"/>
          </a:xfrm>
        </p:spPr>
        <p:txBody>
          <a:bodyPr anchor="b">
            <a:noAutofit/>
          </a:bodyPr>
          <a:lstStyle>
            <a:lvl1pPr>
              <a:defRPr sz="5400" cap="all" baseline="0">
                <a:latin typeface="+mn-lt"/>
              </a:defRPr>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15/9/2012</a:t>
            </a:r>
          </a:p>
        </p:txBody>
      </p:sp>
      <p:sp>
        <p:nvSpPr>
          <p:cNvPr id="5" name="Footer Placeholder 4"/>
          <p:cNvSpPr>
            <a:spLocks noGrp="1"/>
          </p:cNvSpPr>
          <p:nvPr>
            <p:ph type="ftr" sz="quarter" idx="11"/>
          </p:nvPr>
        </p:nvSpPr>
        <p:spPr/>
        <p:txBody>
          <a:bodyPr/>
          <a:lstStyle/>
          <a:p>
            <a:r>
              <a:rPr lang="en-US"/>
              <a:t>Introduction to Computers &amp; Applications</a:t>
            </a:r>
          </a:p>
        </p:txBody>
      </p:sp>
      <p:sp>
        <p:nvSpPr>
          <p:cNvPr id="6" name="Slide Number Placeholder 5"/>
          <p:cNvSpPr>
            <a:spLocks noGrp="1"/>
          </p:cNvSpPr>
          <p:nvPr>
            <p:ph type="sldNum" sz="quarter" idx="12"/>
          </p:nvPr>
        </p:nvSpPr>
        <p:spPr/>
        <p:txBody>
          <a:bodyPr/>
          <a:lstStyle/>
          <a:p>
            <a:fld id="{21C64BBB-500E-4E16-B6ED-B24C2577B26F}"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15/9/2012</a:t>
            </a:r>
          </a:p>
        </p:txBody>
      </p:sp>
      <p:sp>
        <p:nvSpPr>
          <p:cNvPr id="5" name="Footer Placeholder 4"/>
          <p:cNvSpPr>
            <a:spLocks noGrp="1"/>
          </p:cNvSpPr>
          <p:nvPr>
            <p:ph type="ftr" sz="quarter" idx="11"/>
          </p:nvPr>
        </p:nvSpPr>
        <p:spPr/>
        <p:txBody>
          <a:bodyPr/>
          <a:lstStyle/>
          <a:p>
            <a:r>
              <a:rPr lang="en-US"/>
              <a:t>Introduction to Computers &amp; Applications</a:t>
            </a:r>
          </a:p>
        </p:txBody>
      </p:sp>
      <p:sp>
        <p:nvSpPr>
          <p:cNvPr id="6" name="Slide Number Placeholder 5"/>
          <p:cNvSpPr>
            <a:spLocks noGrp="1"/>
          </p:cNvSpPr>
          <p:nvPr>
            <p:ph type="sldNum" sz="quarter" idx="12"/>
          </p:nvPr>
        </p:nvSpPr>
        <p:spPr/>
        <p:txBody>
          <a:bodyPr/>
          <a:lstStyle/>
          <a:p>
            <a:fld id="{21C64BBB-500E-4E16-B6ED-B24C2577B2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15/9/2012</a:t>
            </a:r>
          </a:p>
        </p:txBody>
      </p:sp>
      <p:sp>
        <p:nvSpPr>
          <p:cNvPr id="5" name="Footer Placeholder 4"/>
          <p:cNvSpPr>
            <a:spLocks noGrp="1"/>
          </p:cNvSpPr>
          <p:nvPr>
            <p:ph type="ftr" sz="quarter" idx="11"/>
          </p:nvPr>
        </p:nvSpPr>
        <p:spPr/>
        <p:txBody>
          <a:bodyPr/>
          <a:lstStyle/>
          <a:p>
            <a:r>
              <a:rPr lang="en-US"/>
              <a:t>Introduction to Computers &amp; Applications</a:t>
            </a:r>
          </a:p>
        </p:txBody>
      </p:sp>
      <p:sp>
        <p:nvSpPr>
          <p:cNvPr id="6" name="Slide Number Placeholder 5"/>
          <p:cNvSpPr>
            <a:spLocks noGrp="1"/>
          </p:cNvSpPr>
          <p:nvPr>
            <p:ph type="sldNum" sz="quarter" idx="12"/>
          </p:nvPr>
        </p:nvSpPr>
        <p:spPr/>
        <p:txBody>
          <a:bodyPr/>
          <a:lstStyle/>
          <a:p>
            <a:fld id="{21C64BBB-500E-4E16-B6ED-B24C2577B2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371600"/>
            <a:ext cx="8229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0"/>
            <a:ext cx="1447800" cy="347472"/>
          </a:xfrm>
        </p:spPr>
        <p:txBody>
          <a:bodyPr/>
          <a:lstStyle/>
          <a:p>
            <a:r>
              <a:rPr lang="en-US"/>
              <a:t>15/9/2012</a:t>
            </a:r>
          </a:p>
        </p:txBody>
      </p:sp>
      <p:sp>
        <p:nvSpPr>
          <p:cNvPr id="5" name="Footer Placeholder 4"/>
          <p:cNvSpPr>
            <a:spLocks noGrp="1"/>
          </p:cNvSpPr>
          <p:nvPr>
            <p:ph type="ftr" sz="quarter" idx="11"/>
          </p:nvPr>
        </p:nvSpPr>
        <p:spPr>
          <a:xfrm>
            <a:off x="1964549" y="0"/>
            <a:ext cx="5655451" cy="347472"/>
          </a:xfrm>
        </p:spPr>
        <p:txBody>
          <a:bodyPr/>
          <a:lstStyle>
            <a:lvl1pPr>
              <a:defRPr b="1" i="1"/>
            </a:lvl1pPr>
          </a:lstStyle>
          <a:p>
            <a:r>
              <a:rPr lang="en-US"/>
              <a:t>Introduction to Computers &amp; Applications</a:t>
            </a:r>
            <a:endParaRPr lang="en-US" dirty="0"/>
          </a:p>
        </p:txBody>
      </p:sp>
      <p:sp>
        <p:nvSpPr>
          <p:cNvPr id="6" name="Slide Number Placeholder 5"/>
          <p:cNvSpPr>
            <a:spLocks noGrp="1"/>
          </p:cNvSpPr>
          <p:nvPr>
            <p:ph type="sldNum" sz="quarter" idx="12"/>
          </p:nvPr>
        </p:nvSpPr>
        <p:spPr/>
        <p:txBody>
          <a:bodyPr/>
          <a:lstStyle>
            <a:lvl1pPr algn="r">
              <a:defRPr/>
            </a:lvl1pPr>
          </a:lstStyle>
          <a:p>
            <a:fld id="{21C64BBB-500E-4E16-B6ED-B24C2577B26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1"/>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7"/>
            <a:ext cx="7772400" cy="1500187"/>
          </a:xfrm>
        </p:spPr>
        <p:txBody>
          <a:bodyPr anchor="t">
            <a:normAutofit/>
          </a:bodyPr>
          <a:lstStyle>
            <a:lvl1pPr marL="0" indent="0">
              <a:buNone/>
              <a:defRPr sz="2400">
                <a:solidFill>
                  <a:schemeClr val="tx2"/>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15/9/2012</a:t>
            </a:r>
          </a:p>
        </p:txBody>
      </p:sp>
      <p:sp>
        <p:nvSpPr>
          <p:cNvPr id="5" name="Footer Placeholder 4"/>
          <p:cNvSpPr>
            <a:spLocks noGrp="1"/>
          </p:cNvSpPr>
          <p:nvPr>
            <p:ph type="ftr" sz="quarter" idx="11"/>
          </p:nvPr>
        </p:nvSpPr>
        <p:spPr/>
        <p:txBody>
          <a:bodyPr/>
          <a:lstStyle/>
          <a:p>
            <a:r>
              <a:rPr lang="en-US"/>
              <a:t>Introduction to Computers &amp; Applications</a:t>
            </a:r>
          </a:p>
        </p:txBody>
      </p:sp>
      <p:sp>
        <p:nvSpPr>
          <p:cNvPr id="6" name="Slide Number Placeholder 5"/>
          <p:cNvSpPr>
            <a:spLocks noGrp="1"/>
          </p:cNvSpPr>
          <p:nvPr>
            <p:ph type="sldNum" sz="quarter" idx="12"/>
          </p:nvPr>
        </p:nvSpPr>
        <p:spPr/>
        <p:txBody>
          <a:bodyPr/>
          <a:lstStyle/>
          <a:p>
            <a:fld id="{21C64BBB-500E-4E16-B6ED-B24C2577B26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15/9/2012</a:t>
            </a:r>
          </a:p>
        </p:txBody>
      </p:sp>
      <p:sp>
        <p:nvSpPr>
          <p:cNvPr id="6" name="Footer Placeholder 5"/>
          <p:cNvSpPr>
            <a:spLocks noGrp="1"/>
          </p:cNvSpPr>
          <p:nvPr>
            <p:ph type="ftr" sz="quarter" idx="11"/>
          </p:nvPr>
        </p:nvSpPr>
        <p:spPr/>
        <p:txBody>
          <a:bodyPr/>
          <a:lstStyle/>
          <a:p>
            <a:r>
              <a:rPr lang="en-US"/>
              <a:t>Introduction to Computers &amp; Applications</a:t>
            </a:r>
          </a:p>
        </p:txBody>
      </p:sp>
      <p:sp>
        <p:nvSpPr>
          <p:cNvPr id="7" name="Slide Number Placeholder 6"/>
          <p:cNvSpPr>
            <a:spLocks noGrp="1"/>
          </p:cNvSpPr>
          <p:nvPr>
            <p:ph type="sldNum" sz="quarter" idx="12"/>
          </p:nvPr>
        </p:nvSpPr>
        <p:spPr/>
        <p:txBody>
          <a:bodyPr/>
          <a:lstStyle/>
          <a:p>
            <a:fld id="{21C64BBB-500E-4E16-B6ED-B24C2577B26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15/9/2012</a:t>
            </a:r>
          </a:p>
        </p:txBody>
      </p:sp>
      <p:sp>
        <p:nvSpPr>
          <p:cNvPr id="8" name="Footer Placeholder 7"/>
          <p:cNvSpPr>
            <a:spLocks noGrp="1"/>
          </p:cNvSpPr>
          <p:nvPr>
            <p:ph type="ftr" sz="quarter" idx="11"/>
          </p:nvPr>
        </p:nvSpPr>
        <p:spPr/>
        <p:txBody>
          <a:bodyPr/>
          <a:lstStyle/>
          <a:p>
            <a:r>
              <a:rPr lang="en-US"/>
              <a:t>Introduction to Computers &amp; Applications</a:t>
            </a:r>
          </a:p>
        </p:txBody>
      </p:sp>
      <p:sp>
        <p:nvSpPr>
          <p:cNvPr id="9" name="Slide Number Placeholder 8"/>
          <p:cNvSpPr>
            <a:spLocks noGrp="1"/>
          </p:cNvSpPr>
          <p:nvPr>
            <p:ph type="sldNum" sz="quarter" idx="12"/>
          </p:nvPr>
        </p:nvSpPr>
        <p:spPr/>
        <p:txBody>
          <a:bodyPr/>
          <a:lstStyle/>
          <a:p>
            <a:fld id="{21C64BBB-500E-4E16-B6ED-B24C2577B26F}" type="slidenum">
              <a:rPr lang="en-US" smtClean="0"/>
              <a:t>‹#›</a:t>
            </a:fld>
            <a:endParaRPr lang="en-US"/>
          </a:p>
        </p:txBody>
      </p:sp>
      <p:cxnSp>
        <p:nvCxnSpPr>
          <p:cNvPr id="11" name="Straight Connector 10"/>
          <p:cNvCxnSpPr/>
          <p:nvPr/>
        </p:nvCxnSpPr>
        <p:spPr>
          <a:xfrm rot="5400000">
            <a:off x="2217817" y="4045823"/>
            <a:ext cx="4709160" cy="79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15/9/2012</a:t>
            </a:r>
          </a:p>
        </p:txBody>
      </p:sp>
      <p:sp>
        <p:nvSpPr>
          <p:cNvPr id="4" name="Footer Placeholder 3"/>
          <p:cNvSpPr>
            <a:spLocks noGrp="1"/>
          </p:cNvSpPr>
          <p:nvPr>
            <p:ph type="ftr" sz="quarter" idx="11"/>
          </p:nvPr>
        </p:nvSpPr>
        <p:spPr/>
        <p:txBody>
          <a:bodyPr/>
          <a:lstStyle/>
          <a:p>
            <a:r>
              <a:rPr lang="en-US"/>
              <a:t>Introduction to Computers &amp; Applications</a:t>
            </a:r>
          </a:p>
        </p:txBody>
      </p:sp>
      <p:sp>
        <p:nvSpPr>
          <p:cNvPr id="5" name="Slide Number Placeholder 4"/>
          <p:cNvSpPr>
            <a:spLocks noGrp="1"/>
          </p:cNvSpPr>
          <p:nvPr>
            <p:ph type="sldNum" sz="quarter" idx="12"/>
          </p:nvPr>
        </p:nvSpPr>
        <p:spPr/>
        <p:txBody>
          <a:bodyPr/>
          <a:lstStyle/>
          <a:p>
            <a:fld id="{21C64BBB-500E-4E16-B6ED-B24C2577B26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15/9/2012</a:t>
            </a:r>
          </a:p>
        </p:txBody>
      </p:sp>
      <p:sp>
        <p:nvSpPr>
          <p:cNvPr id="3" name="Footer Placeholder 2"/>
          <p:cNvSpPr>
            <a:spLocks noGrp="1"/>
          </p:cNvSpPr>
          <p:nvPr>
            <p:ph type="ftr" sz="quarter" idx="11"/>
          </p:nvPr>
        </p:nvSpPr>
        <p:spPr/>
        <p:txBody>
          <a:bodyPr/>
          <a:lstStyle/>
          <a:p>
            <a:r>
              <a:rPr lang="en-US"/>
              <a:t>Introduction to Computers &amp; Applications</a:t>
            </a:r>
          </a:p>
        </p:txBody>
      </p:sp>
      <p:sp>
        <p:nvSpPr>
          <p:cNvPr id="4" name="Slide Number Placeholder 3"/>
          <p:cNvSpPr>
            <a:spLocks noGrp="1"/>
          </p:cNvSpPr>
          <p:nvPr>
            <p:ph type="sldNum" sz="quarter" idx="12"/>
          </p:nvPr>
        </p:nvSpPr>
        <p:spPr/>
        <p:txBody>
          <a:bodyPr/>
          <a:lstStyle/>
          <a:p>
            <a:fld id="{21C64BBB-500E-4E16-B6ED-B24C2577B2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5"/>
            <a:ext cx="2139696" cy="4243615"/>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15/9/2012</a:t>
            </a:r>
          </a:p>
        </p:txBody>
      </p:sp>
      <p:sp>
        <p:nvSpPr>
          <p:cNvPr id="6" name="Footer Placeholder 5"/>
          <p:cNvSpPr>
            <a:spLocks noGrp="1"/>
          </p:cNvSpPr>
          <p:nvPr>
            <p:ph type="ftr" sz="quarter" idx="11"/>
          </p:nvPr>
        </p:nvSpPr>
        <p:spPr/>
        <p:txBody>
          <a:bodyPr/>
          <a:lstStyle/>
          <a:p>
            <a:r>
              <a:rPr lang="en-US"/>
              <a:t>Introduction to Computers &amp; Applications</a:t>
            </a:r>
          </a:p>
        </p:txBody>
      </p:sp>
      <p:sp>
        <p:nvSpPr>
          <p:cNvPr id="7" name="Slide Number Placeholder 6"/>
          <p:cNvSpPr>
            <a:spLocks noGrp="1"/>
          </p:cNvSpPr>
          <p:nvPr>
            <p:ph type="sldNum" sz="quarter" idx="12"/>
          </p:nvPr>
        </p:nvSpPr>
        <p:spPr/>
        <p:txBody>
          <a:bodyPr/>
          <a:lstStyle/>
          <a:p>
            <a:fld id="{21C64BBB-500E-4E16-B6ED-B24C2577B26F}" type="slidenum">
              <a:rPr lang="en-US" smtClean="0"/>
              <a:t>‹#›</a:t>
            </a:fld>
            <a:endParaRPr lang="en-US"/>
          </a:p>
        </p:txBody>
      </p:sp>
      <p:cxnSp>
        <p:nvCxnSpPr>
          <p:cNvPr id="9" name="Straight Connector 8"/>
          <p:cNvCxnSpPr/>
          <p:nvPr/>
        </p:nvCxnSpPr>
        <p:spPr>
          <a:xfrm rot="5400000">
            <a:off x="-13116" y="3580208"/>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2"/>
            <a:ext cx="5904391"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15/9/2012</a:t>
            </a:r>
          </a:p>
        </p:txBody>
      </p:sp>
      <p:sp>
        <p:nvSpPr>
          <p:cNvPr id="6" name="Footer Placeholder 5"/>
          <p:cNvSpPr>
            <a:spLocks noGrp="1"/>
          </p:cNvSpPr>
          <p:nvPr>
            <p:ph type="ftr" sz="quarter" idx="11"/>
          </p:nvPr>
        </p:nvSpPr>
        <p:spPr/>
        <p:txBody>
          <a:bodyPr/>
          <a:lstStyle/>
          <a:p>
            <a:r>
              <a:rPr lang="en-US"/>
              <a:t>Introduction to Computers &amp; Applications</a:t>
            </a:r>
          </a:p>
        </p:txBody>
      </p:sp>
      <p:sp>
        <p:nvSpPr>
          <p:cNvPr id="7" name="Slide Number Placeholder 6"/>
          <p:cNvSpPr>
            <a:spLocks noGrp="1"/>
          </p:cNvSpPr>
          <p:nvPr>
            <p:ph type="sldNum" sz="quarter" idx="12"/>
          </p:nvPr>
        </p:nvSpPr>
        <p:spPr/>
        <p:txBody>
          <a:bodyPr/>
          <a:lstStyle/>
          <a:p>
            <a:fld id="{21C64BBB-500E-4E16-B6ED-B24C2577B26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r>
              <a:rPr lang="en-US"/>
              <a:t>15/9/2012</a:t>
            </a: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t>Introduction to Computers &amp; Applications</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1C64BBB-500E-4E16-B6ED-B24C2577B26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377" rtl="0" eaLnBrk="1" latinLnBrk="0" hangingPunct="1">
        <a:spcBef>
          <a:spcPct val="0"/>
        </a:spcBef>
        <a:buNone/>
        <a:defRPr sz="4000" b="0" i="0" u="none" kern="1200" spc="-100" baseline="0">
          <a:solidFill>
            <a:schemeClr val="tx2"/>
          </a:solidFill>
          <a:latin typeface="+mj-lt"/>
          <a:ea typeface="+mj-ea"/>
          <a:cs typeface="+mj-cs"/>
        </a:defRPr>
      </a:lvl1pPr>
    </p:titleStyle>
    <p:bodyStyle>
      <a:lvl1pPr marL="182875" indent="-182875" algn="l" defTabSz="914377"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189" indent="-182875" algn="l" defTabSz="914377"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02" indent="-182875" algn="l" defTabSz="914377"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15" indent="-182875" algn="l" defTabSz="914377"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690" indent="-137157" algn="l" defTabSz="914377"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566" indent="-182875" algn="l" defTabSz="914377"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41" indent="-182875" algn="l" defTabSz="914377"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17" indent="-182875" algn="l" defTabSz="914377"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192" indent="-182875" algn="l" defTabSz="914377"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 y="2133600"/>
            <a:ext cx="8686800" cy="1143000"/>
          </a:xfrm>
        </p:spPr>
        <p:txBody>
          <a:bodyPr/>
          <a:lstStyle/>
          <a:p>
            <a:pPr algn="ctr"/>
            <a:r>
              <a:rPr lang="en-US" sz="3200" b="1" dirty="0">
                <a:solidFill>
                  <a:srgbClr val="C00000"/>
                </a:solidFill>
                <a:effectLst>
                  <a:innerShdw blurRad="63500" dist="50800">
                    <a:prstClr val="black">
                      <a:alpha val="50000"/>
                    </a:prstClr>
                  </a:innerShdw>
                </a:effectLst>
              </a:rPr>
              <a:t>IT420: Selected Topics in IT</a:t>
            </a:r>
            <a:br>
              <a:rPr lang="en-US" sz="3200" b="1" dirty="0">
                <a:solidFill>
                  <a:srgbClr val="C00000"/>
                </a:solidFill>
                <a:effectLst>
                  <a:innerShdw blurRad="63500" dist="50800">
                    <a:prstClr val="black">
                      <a:alpha val="50000"/>
                    </a:prstClr>
                  </a:innerShdw>
                </a:effectLst>
              </a:rPr>
            </a:br>
            <a:r>
              <a:rPr lang="en-US" sz="3200" cap="none" dirty="0">
                <a:solidFill>
                  <a:srgbClr val="C00000"/>
                </a:solidFill>
                <a:effectLst>
                  <a:innerShdw blurRad="63500" dist="50800">
                    <a:prstClr val="black">
                      <a:alpha val="50000"/>
                    </a:prstClr>
                  </a:innerShdw>
                </a:effectLst>
              </a:rPr>
              <a:t>Mobile Application Development</a:t>
            </a:r>
          </a:p>
        </p:txBody>
      </p:sp>
      <p:sp>
        <p:nvSpPr>
          <p:cNvPr id="2051" name="Rectangle 3"/>
          <p:cNvSpPr>
            <a:spLocks noGrp="1" noChangeArrowheads="1"/>
          </p:cNvSpPr>
          <p:nvPr>
            <p:ph type="subTitle" idx="1"/>
          </p:nvPr>
        </p:nvSpPr>
        <p:spPr>
          <a:xfrm>
            <a:off x="990600" y="3886200"/>
            <a:ext cx="7315200" cy="1219200"/>
          </a:xfrm>
        </p:spPr>
        <p:txBody>
          <a:bodyPr/>
          <a:lstStyle/>
          <a:p>
            <a:pPr algn="ctr"/>
            <a:r>
              <a:rPr lang="en-US" sz="3200" dirty="0">
                <a:effectLst>
                  <a:outerShdw blurRad="38100" dist="38100" dir="2700000" algn="tl">
                    <a:srgbClr val="808080"/>
                  </a:outerShdw>
                </a:effectLst>
              </a:rPr>
              <a:t>Lecture 11: SQLite databases</a:t>
            </a:r>
          </a:p>
          <a:p>
            <a:pPr algn="ctr"/>
            <a:endParaRPr lang="en-US" sz="3200" dirty="0">
              <a:effectLst>
                <a:outerShdw blurRad="38100" dist="38100" dir="2700000" algn="tl">
                  <a:srgbClr val="808080"/>
                </a:outerShdw>
              </a:effectLst>
            </a:endParaRPr>
          </a:p>
          <a:p>
            <a:pPr algn="ctr"/>
            <a:endParaRPr lang="en-US" sz="3200" dirty="0">
              <a:effectLst>
                <a:outerShdw blurRad="38100" dist="38100" dir="2700000" algn="tl">
                  <a:srgbClr val="808080"/>
                </a:outerShdw>
              </a:effectLst>
            </a:endParaRPr>
          </a:p>
          <a:p>
            <a:pPr algn="ctr"/>
            <a:endParaRPr lang="en-US" sz="3200" dirty="0">
              <a:effectLst>
                <a:outerShdw blurRad="38100" dist="38100" dir="2700000" algn="tl">
                  <a:srgbClr val="80808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StarbuzzDatabaseHelper</a:t>
            </a:r>
            <a:r>
              <a:rPr lang="en-US" dirty="0"/>
              <a:t> Class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143" y="1524000"/>
            <a:ext cx="8240043" cy="4375955"/>
          </a:xfrm>
        </p:spPr>
      </p:pic>
    </p:spTree>
    <p:extLst>
      <p:ext uri="{BB962C8B-B14F-4D97-AF65-F5344CB8AC3E}">
        <p14:creationId xmlns:p14="http://schemas.microsoft.com/office/powerpoint/2010/main" val="289096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 the database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850" y="1600200"/>
            <a:ext cx="7734300" cy="2600325"/>
          </a:xfrm>
        </p:spPr>
      </p:pic>
    </p:spTree>
    <p:extLst>
      <p:ext uri="{BB962C8B-B14F-4D97-AF65-F5344CB8AC3E}">
        <p14:creationId xmlns:p14="http://schemas.microsoft.com/office/powerpoint/2010/main" val="595421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a SQLite database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219200"/>
            <a:ext cx="8229600" cy="3203024"/>
          </a:xfrm>
        </p:spPr>
      </p:pic>
    </p:spTree>
    <p:extLst>
      <p:ext uri="{BB962C8B-B14F-4D97-AF65-F5344CB8AC3E}">
        <p14:creationId xmlns:p14="http://schemas.microsoft.com/office/powerpoint/2010/main" val="73608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classes and data-types</a:t>
            </a:r>
          </a:p>
        </p:txBody>
      </p:sp>
      <p:pic>
        <p:nvPicPr>
          <p:cNvPr id="4" name="Content Placeholder 3"/>
          <p:cNvPicPr>
            <a:picLocks noGrp="1" noChangeAspect="1"/>
          </p:cNvPicPr>
          <p:nvPr>
            <p:ph idx="1"/>
          </p:nvPr>
        </p:nvPicPr>
        <p:blipFill>
          <a:blip r:embed="rId3"/>
          <a:stretch>
            <a:fillRect/>
          </a:stretch>
        </p:blipFill>
        <p:spPr>
          <a:xfrm>
            <a:off x="1143000" y="1600200"/>
            <a:ext cx="7141309" cy="3276600"/>
          </a:xfrm>
          <a:prstGeom prst="rect">
            <a:avLst/>
          </a:prstGeom>
        </p:spPr>
      </p:pic>
    </p:spTree>
    <p:extLst>
      <p:ext uri="{BB962C8B-B14F-4D97-AF65-F5344CB8AC3E}">
        <p14:creationId xmlns:p14="http://schemas.microsoft.com/office/powerpoint/2010/main" val="368178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tables using SQL</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6877" y="1333500"/>
            <a:ext cx="7008175" cy="1600200"/>
          </a:xfrm>
        </p:spPr>
      </p:pic>
      <p:pic>
        <p:nvPicPr>
          <p:cNvPr id="5" name="Picture 4"/>
          <p:cNvPicPr>
            <a:picLocks noChangeAspect="1"/>
          </p:cNvPicPr>
          <p:nvPr/>
        </p:nvPicPr>
        <p:blipFill>
          <a:blip r:embed="rId4"/>
          <a:stretch>
            <a:fillRect/>
          </a:stretch>
        </p:blipFill>
        <p:spPr>
          <a:xfrm>
            <a:off x="0" y="3048000"/>
            <a:ext cx="9121930" cy="3383573"/>
          </a:xfrm>
          <a:prstGeom prst="rect">
            <a:avLst/>
          </a:prstGeom>
        </p:spPr>
      </p:pic>
    </p:spTree>
    <p:extLst>
      <p:ext uri="{BB962C8B-B14F-4D97-AF65-F5344CB8AC3E}">
        <p14:creationId xmlns:p14="http://schemas.microsoft.com/office/powerpoint/2010/main" val="1312317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data</a:t>
            </a:r>
          </a:p>
        </p:txBody>
      </p:sp>
      <p:sp>
        <p:nvSpPr>
          <p:cNvPr id="3" name="Content Placeholder 2"/>
          <p:cNvSpPr>
            <a:spLocks noGrp="1"/>
          </p:cNvSpPr>
          <p:nvPr>
            <p:ph idx="1"/>
          </p:nvPr>
        </p:nvSpPr>
        <p:spPr/>
        <p:txBody>
          <a:bodyPr/>
          <a:lstStyle/>
          <a:p>
            <a:r>
              <a:rPr lang="en-US" dirty="0"/>
              <a:t>The </a:t>
            </a:r>
            <a:r>
              <a:rPr lang="en-US" dirty="0" err="1">
                <a:solidFill>
                  <a:srgbClr val="FF0000"/>
                </a:solidFill>
              </a:rPr>
              <a:t>SQLiteDatabase</a:t>
            </a:r>
            <a:r>
              <a:rPr lang="en-US" dirty="0">
                <a:solidFill>
                  <a:srgbClr val="FF0000"/>
                </a:solidFill>
              </a:rPr>
              <a:t> </a:t>
            </a:r>
            <a:r>
              <a:rPr lang="en-US" dirty="0"/>
              <a:t>class contains several methods that enable you to insert, update, and delete data</a:t>
            </a:r>
          </a:p>
          <a:p>
            <a:r>
              <a:rPr lang="en-US" dirty="0"/>
              <a:t>If you need to prepopulate a SQLite table with data, you can use the </a:t>
            </a:r>
            <a:r>
              <a:rPr lang="en-US" dirty="0" err="1"/>
              <a:t>SQLiteDatabase</a:t>
            </a:r>
            <a:r>
              <a:rPr lang="en-US" dirty="0"/>
              <a:t> insert() method.</a:t>
            </a:r>
          </a:p>
          <a:p>
            <a:r>
              <a:rPr lang="en-US" dirty="0"/>
              <a:t>To use the insert() method, you need to specify the table you want to insert into, and the values you’re inserting. You say what values you want to insert by creating a </a:t>
            </a:r>
            <a:r>
              <a:rPr lang="en-US" dirty="0" err="1"/>
              <a:t>ContentValues</a:t>
            </a:r>
            <a:r>
              <a:rPr lang="en-US" dirty="0"/>
              <a:t> object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737" y="4572000"/>
            <a:ext cx="7248525" cy="1543050"/>
          </a:xfrm>
          <a:prstGeom prst="rect">
            <a:avLst/>
          </a:prstGeom>
        </p:spPr>
      </p:pic>
    </p:spTree>
    <p:extLst>
      <p:ext uri="{BB962C8B-B14F-4D97-AF65-F5344CB8AC3E}">
        <p14:creationId xmlns:p14="http://schemas.microsoft.com/office/powerpoint/2010/main" val="4130960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937" y="1676400"/>
            <a:ext cx="7096125" cy="14573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22" y="3886200"/>
            <a:ext cx="7991475" cy="590550"/>
          </a:xfrm>
          <a:prstGeom prst="rect">
            <a:avLst/>
          </a:prstGeom>
        </p:spPr>
      </p:pic>
    </p:spTree>
    <p:extLst>
      <p:ext uri="{BB962C8B-B14F-4D97-AF65-F5344CB8AC3E}">
        <p14:creationId xmlns:p14="http://schemas.microsoft.com/office/powerpoint/2010/main" val="1978579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875" y="1600200"/>
            <a:ext cx="8096250" cy="21717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973" y="4419600"/>
            <a:ext cx="8458201" cy="965338"/>
          </a:xfrm>
          <a:prstGeom prst="rect">
            <a:avLst/>
          </a:prstGeom>
        </p:spPr>
      </p:pic>
    </p:spTree>
    <p:extLst>
      <p:ext uri="{BB962C8B-B14F-4D97-AF65-F5344CB8AC3E}">
        <p14:creationId xmlns:p14="http://schemas.microsoft.com/office/powerpoint/2010/main" val="2908384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500056" cy="1676400"/>
          </a:xfrm>
        </p:spPr>
      </p:pic>
      <p:pic>
        <p:nvPicPr>
          <p:cNvPr id="6" name="Picture 5"/>
          <p:cNvPicPr>
            <a:picLocks noChangeAspect="1"/>
          </p:cNvPicPr>
          <p:nvPr/>
        </p:nvPicPr>
        <p:blipFill>
          <a:blip r:embed="rId3"/>
          <a:stretch>
            <a:fillRect/>
          </a:stretch>
        </p:blipFill>
        <p:spPr>
          <a:xfrm>
            <a:off x="1219200" y="4114800"/>
            <a:ext cx="6177867" cy="1371600"/>
          </a:xfrm>
          <a:prstGeom prst="rect">
            <a:avLst/>
          </a:prstGeom>
        </p:spPr>
      </p:pic>
    </p:spTree>
    <p:extLst>
      <p:ext uri="{BB962C8B-B14F-4D97-AF65-F5344CB8AC3E}">
        <p14:creationId xmlns:p14="http://schemas.microsoft.com/office/powerpoint/2010/main" val="71267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900" y="457200"/>
            <a:ext cx="5410200" cy="6237566"/>
          </a:xfrm>
        </p:spPr>
      </p:pic>
    </p:spTree>
    <p:extLst>
      <p:ext uri="{BB962C8B-B14F-4D97-AF65-F5344CB8AC3E}">
        <p14:creationId xmlns:p14="http://schemas.microsoft.com/office/powerpoint/2010/main" val="53361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Lecturer Details</a:t>
            </a:r>
          </a:p>
        </p:txBody>
      </p:sp>
      <p:sp>
        <p:nvSpPr>
          <p:cNvPr id="3" name="Content Placeholder 2"/>
          <p:cNvSpPr>
            <a:spLocks noGrp="1"/>
          </p:cNvSpPr>
          <p:nvPr>
            <p:ph idx="1"/>
          </p:nvPr>
        </p:nvSpPr>
        <p:spPr/>
        <p:txBody>
          <a:bodyPr/>
          <a:lstStyle/>
          <a:p>
            <a:r>
              <a:rPr lang="en-US" dirty="0"/>
              <a:t>Dr. </a:t>
            </a:r>
            <a:r>
              <a:rPr lang="en-US" dirty="0" err="1"/>
              <a:t>Walid</a:t>
            </a:r>
            <a:r>
              <a:rPr lang="en-US" dirty="0"/>
              <a:t> </a:t>
            </a:r>
            <a:r>
              <a:rPr lang="en-US" dirty="0" err="1"/>
              <a:t>Khedr</a:t>
            </a:r>
            <a:endParaRPr lang="en-US" dirty="0"/>
          </a:p>
          <a:p>
            <a:pPr lvl="1"/>
            <a:r>
              <a:rPr lang="en-US" dirty="0"/>
              <a:t>Email: khedrw@yahoo.com</a:t>
            </a:r>
          </a:p>
          <a:p>
            <a:pPr lvl="1"/>
            <a:r>
              <a:rPr lang="en-US" dirty="0"/>
              <a:t>Web: www.staff.zu.edu.eg/wkhedr</a:t>
            </a:r>
          </a:p>
          <a:p>
            <a:pPr lvl="1"/>
            <a:r>
              <a:rPr lang="en-US" dirty="0"/>
              <a:t>Department of Information Technology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the database</a:t>
            </a:r>
          </a:p>
        </p:txBody>
      </p:sp>
      <p:sp>
        <p:nvSpPr>
          <p:cNvPr id="3" name="Content Placeholder 2"/>
          <p:cNvSpPr>
            <a:spLocks noGrp="1"/>
          </p:cNvSpPr>
          <p:nvPr>
            <p:ph idx="1"/>
          </p:nvPr>
        </p:nvSpPr>
        <p:spPr/>
        <p:txBody>
          <a:bodyPr/>
          <a:lstStyle/>
          <a:p>
            <a:r>
              <a:rPr lang="en-US" dirty="0"/>
              <a:t>The first scenario is that the user has never installed your app before, and doesn’t have the database installed on her device. In this case, the SQLite helper creates the database the first time the database needs to be accessed, and runs its </a:t>
            </a:r>
            <a:r>
              <a:rPr lang="en-US" dirty="0" err="1"/>
              <a:t>onCreate</a:t>
            </a:r>
            <a:r>
              <a:rPr lang="en-US" dirty="0"/>
              <a:t>() method.</a:t>
            </a:r>
          </a:p>
          <a:p>
            <a:r>
              <a:rPr lang="en-US" dirty="0"/>
              <a:t>The second scenario is where the user installs a new version of your app which includes a different version of the database. If the SQLite helper spots that the database that’s installed is out of date, it will call either the </a:t>
            </a:r>
            <a:r>
              <a:rPr lang="en-US" dirty="0" err="1"/>
              <a:t>onUpgrade</a:t>
            </a:r>
            <a:r>
              <a:rPr lang="en-US" dirty="0"/>
              <a:t>() or </a:t>
            </a:r>
            <a:r>
              <a:rPr lang="en-US" dirty="0" err="1"/>
              <a:t>onDowngrade</a:t>
            </a:r>
            <a:r>
              <a:rPr lang="en-US" dirty="0"/>
              <a:t>() method</a:t>
            </a:r>
          </a:p>
        </p:txBody>
      </p:sp>
    </p:spTree>
    <p:extLst>
      <p:ext uri="{BB962C8B-B14F-4D97-AF65-F5344CB8AC3E}">
        <p14:creationId xmlns:p14="http://schemas.microsoft.com/office/powerpoint/2010/main" val="3582133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00" y="528484"/>
            <a:ext cx="3691477" cy="6115256"/>
          </a:xfrm>
        </p:spPr>
      </p:pic>
    </p:spTree>
    <p:extLst>
      <p:ext uri="{BB962C8B-B14F-4D97-AF65-F5344CB8AC3E}">
        <p14:creationId xmlns:p14="http://schemas.microsoft.com/office/powerpoint/2010/main" val="2850732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173" y="609600"/>
            <a:ext cx="7875654" cy="5791200"/>
          </a:xfrm>
        </p:spPr>
      </p:pic>
    </p:spTree>
    <p:extLst>
      <p:ext uri="{BB962C8B-B14F-4D97-AF65-F5344CB8AC3E}">
        <p14:creationId xmlns:p14="http://schemas.microsoft.com/office/powerpoint/2010/main" val="3623548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the app to use the database</a:t>
            </a:r>
          </a:p>
        </p:txBody>
      </p:sp>
      <p:pic>
        <p:nvPicPr>
          <p:cNvPr id="4" name="Content Placeholder 3"/>
          <p:cNvPicPr>
            <a:picLocks noGrp="1" noChangeAspect="1"/>
          </p:cNvPicPr>
          <p:nvPr>
            <p:ph idx="1"/>
          </p:nvPr>
        </p:nvPicPr>
        <p:blipFill>
          <a:blip r:embed="rId2"/>
          <a:stretch>
            <a:fillRect/>
          </a:stretch>
        </p:blipFill>
        <p:spPr>
          <a:xfrm>
            <a:off x="578358" y="1600200"/>
            <a:ext cx="7987283" cy="4648200"/>
          </a:xfrm>
          <a:prstGeom prst="rect">
            <a:avLst/>
          </a:prstGeom>
        </p:spPr>
      </p:pic>
    </p:spTree>
    <p:extLst>
      <p:ext uri="{BB962C8B-B14F-4D97-AF65-F5344CB8AC3E}">
        <p14:creationId xmlns:p14="http://schemas.microsoft.com/office/powerpoint/2010/main" val="4280255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data from the database</a:t>
            </a:r>
          </a:p>
        </p:txBody>
      </p:sp>
      <p:sp>
        <p:nvSpPr>
          <p:cNvPr id="3" name="Content Placeholder 2"/>
          <p:cNvSpPr>
            <a:spLocks noGrp="1"/>
          </p:cNvSpPr>
          <p:nvPr>
            <p:ph idx="1"/>
          </p:nvPr>
        </p:nvSpPr>
        <p:spPr/>
        <p:txBody>
          <a:bodyPr/>
          <a:lstStyle/>
          <a:p>
            <a:r>
              <a:rPr lang="en-US" dirty="0"/>
              <a:t>You can build a query using the </a:t>
            </a:r>
            <a:r>
              <a:rPr lang="en-US" dirty="0" err="1"/>
              <a:t>SQLiteDatabase</a:t>
            </a:r>
            <a:r>
              <a:rPr lang="en-US" dirty="0"/>
              <a:t> query() method. </a:t>
            </a:r>
          </a:p>
          <a:p>
            <a:r>
              <a:rPr lang="en-US" dirty="0"/>
              <a:t>The query() method returns an object of type Cursor, which your activities can use to access the database.</a:t>
            </a:r>
          </a:p>
          <a:p>
            <a:r>
              <a:rPr lang="en-US" dirty="0"/>
              <a:t>Behind the scenes, Android uses the query() method to construct an SQL SELECT statement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242" y="3810000"/>
            <a:ext cx="7945515" cy="2286000"/>
          </a:xfrm>
          <a:prstGeom prst="rect">
            <a:avLst/>
          </a:prstGeom>
        </p:spPr>
      </p:pic>
    </p:spTree>
    <p:extLst>
      <p:ext uri="{BB962C8B-B14F-4D97-AF65-F5344CB8AC3E}">
        <p14:creationId xmlns:p14="http://schemas.microsoft.com/office/powerpoint/2010/main" val="1486321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method examples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337" y="1219200"/>
            <a:ext cx="7553325" cy="28860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56" y="4572000"/>
            <a:ext cx="7715250" cy="1371600"/>
          </a:xfrm>
          <a:prstGeom prst="rect">
            <a:avLst/>
          </a:prstGeom>
        </p:spPr>
      </p:pic>
    </p:spTree>
    <p:extLst>
      <p:ext uri="{BB962C8B-B14F-4D97-AF65-F5344CB8AC3E}">
        <p14:creationId xmlns:p14="http://schemas.microsoft.com/office/powerpoint/2010/main" val="3938806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method examples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284" y="1447800"/>
            <a:ext cx="8229600" cy="241630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96" y="4038600"/>
            <a:ext cx="7724775" cy="2076450"/>
          </a:xfrm>
          <a:prstGeom prst="rect">
            <a:avLst/>
          </a:prstGeom>
        </p:spPr>
      </p:pic>
    </p:spTree>
    <p:extLst>
      <p:ext uri="{BB962C8B-B14F-4D97-AF65-F5344CB8AC3E}">
        <p14:creationId xmlns:p14="http://schemas.microsoft.com/office/powerpoint/2010/main" val="879916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method examples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144378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886200"/>
            <a:ext cx="8888361" cy="1683321"/>
          </a:xfrm>
          <a:prstGeom prst="rect">
            <a:avLst/>
          </a:prstGeom>
        </p:spPr>
      </p:pic>
    </p:spTree>
    <p:extLst>
      <p:ext uri="{BB962C8B-B14F-4D97-AF65-F5344CB8AC3E}">
        <p14:creationId xmlns:p14="http://schemas.microsoft.com/office/powerpoint/2010/main" val="3517629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method examples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550" y="1524000"/>
            <a:ext cx="8096250" cy="1295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 y="3124200"/>
            <a:ext cx="7372350" cy="2762250"/>
          </a:xfrm>
          <a:prstGeom prst="rect">
            <a:avLst/>
          </a:prstGeom>
        </p:spPr>
      </p:pic>
    </p:spTree>
    <p:extLst>
      <p:ext uri="{BB962C8B-B14F-4D97-AF65-F5344CB8AC3E}">
        <p14:creationId xmlns:p14="http://schemas.microsoft.com/office/powerpoint/2010/main" val="3062552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a reference to the database</a:t>
            </a:r>
          </a:p>
        </p:txBody>
      </p:sp>
      <p:sp>
        <p:nvSpPr>
          <p:cNvPr id="3" name="Content Placeholder 2"/>
          <p:cNvSpPr>
            <a:spLocks noGrp="1"/>
          </p:cNvSpPr>
          <p:nvPr>
            <p:ph idx="1"/>
          </p:nvPr>
        </p:nvSpPr>
        <p:spPr/>
        <p:txBody>
          <a:bodyPr/>
          <a:lstStyle/>
          <a:p>
            <a:r>
              <a:rPr lang="en-US" dirty="0"/>
              <a:t>The </a:t>
            </a:r>
            <a:r>
              <a:rPr lang="en-US" dirty="0" err="1"/>
              <a:t>SQLiteOpenHelper</a:t>
            </a:r>
            <a:r>
              <a:rPr lang="en-US" dirty="0"/>
              <a:t> class implements a couple of methods that can help us with this:</a:t>
            </a:r>
          </a:p>
          <a:p>
            <a:pPr lvl="1"/>
            <a:r>
              <a:rPr lang="en-US" dirty="0" err="1"/>
              <a:t>getReadableDatabase</a:t>
            </a:r>
            <a:r>
              <a:rPr lang="en-US" dirty="0"/>
              <a:t>()</a:t>
            </a:r>
          </a:p>
          <a:p>
            <a:pPr lvl="1"/>
            <a:r>
              <a:rPr lang="en-US" dirty="0" err="1"/>
              <a:t>getWritableDatabase</a:t>
            </a:r>
            <a:r>
              <a:rPr lang="en-US" dirty="0"/>
              <a:t>(). </a:t>
            </a:r>
          </a:p>
          <a:p>
            <a:r>
              <a:rPr lang="en-US" dirty="0"/>
              <a:t>Each of these methods returns an object of type </a:t>
            </a:r>
            <a:r>
              <a:rPr lang="en-US" dirty="0" err="1"/>
              <a:t>SQLiteDatabase</a:t>
            </a:r>
            <a:r>
              <a:rPr lang="en-US" dirty="0"/>
              <a:t>, which gives us access to the database</a:t>
            </a:r>
          </a:p>
        </p:txBody>
      </p:sp>
    </p:spTree>
    <p:extLst>
      <p:ext uri="{BB962C8B-B14F-4D97-AF65-F5344CB8AC3E}">
        <p14:creationId xmlns:p14="http://schemas.microsoft.com/office/powerpoint/2010/main" val="3007193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We’re going to change the </a:t>
            </a:r>
            <a:r>
              <a:rPr lang="en-US" dirty="0" err="1"/>
              <a:t>Starbuzz</a:t>
            </a:r>
            <a:r>
              <a:rPr lang="en-US" dirty="0"/>
              <a:t> database so that it gets its data from a SQLite database.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618" y="2439800"/>
            <a:ext cx="4576763" cy="4037200"/>
          </a:xfrm>
          <a:prstGeom prst="rect">
            <a:avLst/>
          </a:prstGeom>
        </p:spPr>
      </p:pic>
    </p:spTree>
    <p:extLst>
      <p:ext uri="{BB962C8B-B14F-4D97-AF65-F5344CB8AC3E}">
        <p14:creationId xmlns:p14="http://schemas.microsoft.com/office/powerpoint/2010/main" val="3860107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a reference to the database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371601"/>
            <a:ext cx="4211332" cy="4572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7132" y="1524000"/>
            <a:ext cx="4011735" cy="3276600"/>
          </a:xfrm>
          <a:prstGeom prst="rect">
            <a:avLst/>
          </a:prstGeom>
        </p:spPr>
      </p:pic>
    </p:spTree>
    <p:extLst>
      <p:ext uri="{BB962C8B-B14F-4D97-AF65-F5344CB8AC3E}">
        <p14:creationId xmlns:p14="http://schemas.microsoft.com/office/powerpoint/2010/main" val="4195889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getting a cursor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975" y="1447800"/>
            <a:ext cx="8020050" cy="4029075"/>
          </a:xfrm>
        </p:spPr>
      </p:pic>
    </p:spTree>
    <p:extLst>
      <p:ext uri="{BB962C8B-B14F-4D97-AF65-F5344CB8AC3E}">
        <p14:creationId xmlns:p14="http://schemas.microsoft.com/office/powerpoint/2010/main" val="2665615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cursors</a:t>
            </a:r>
          </a:p>
        </p:txBody>
      </p:sp>
      <p:sp>
        <p:nvSpPr>
          <p:cNvPr id="3" name="Content Placeholder 2"/>
          <p:cNvSpPr>
            <a:spLocks noGrp="1"/>
          </p:cNvSpPr>
          <p:nvPr>
            <p:ph idx="1"/>
          </p:nvPr>
        </p:nvSpPr>
        <p:spPr/>
        <p:txBody>
          <a:bodyPr/>
          <a:lstStyle/>
          <a:p>
            <a:r>
              <a:rPr lang="en-US" dirty="0"/>
              <a:t>There are four main methods you use to navigate through the records in a cursor. These methods are:</a:t>
            </a:r>
          </a:p>
          <a:p>
            <a:pPr lvl="1">
              <a:lnSpc>
                <a:spcPct val="150000"/>
              </a:lnSpc>
            </a:pPr>
            <a:r>
              <a:rPr lang="en-US" dirty="0" err="1"/>
              <a:t>moveToFirst</a:t>
            </a:r>
            <a:r>
              <a:rPr lang="en-US" dirty="0"/>
              <a:t>()</a:t>
            </a:r>
          </a:p>
          <a:p>
            <a:pPr lvl="1">
              <a:lnSpc>
                <a:spcPct val="150000"/>
              </a:lnSpc>
            </a:pPr>
            <a:r>
              <a:rPr lang="en-US" dirty="0" err="1"/>
              <a:t>moveToLast</a:t>
            </a:r>
            <a:r>
              <a:rPr lang="en-US" dirty="0"/>
              <a:t>(),</a:t>
            </a:r>
          </a:p>
          <a:p>
            <a:pPr lvl="1">
              <a:lnSpc>
                <a:spcPct val="150000"/>
              </a:lnSpc>
            </a:pPr>
            <a:r>
              <a:rPr lang="en-US" dirty="0" err="1"/>
              <a:t>moveToPrevious</a:t>
            </a:r>
            <a:r>
              <a:rPr lang="en-US" dirty="0"/>
              <a:t>()</a:t>
            </a:r>
          </a:p>
          <a:p>
            <a:pPr lvl="1">
              <a:lnSpc>
                <a:spcPct val="150000"/>
              </a:lnSpc>
            </a:pPr>
            <a:r>
              <a:rPr lang="en-US" dirty="0" err="1"/>
              <a:t>moveToNext</a:t>
            </a:r>
            <a:r>
              <a:rPr lang="en-US" dirty="0"/>
              <a:t>().</a:t>
            </a:r>
          </a:p>
        </p:txBody>
      </p:sp>
    </p:spTree>
    <p:extLst>
      <p:ext uri="{BB962C8B-B14F-4D97-AF65-F5344CB8AC3E}">
        <p14:creationId xmlns:p14="http://schemas.microsoft.com/office/powerpoint/2010/main" val="298253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cursor values</a:t>
            </a:r>
          </a:p>
        </p:txBody>
      </p:sp>
      <p:sp>
        <p:nvSpPr>
          <p:cNvPr id="3" name="Content Placeholder 2"/>
          <p:cNvSpPr>
            <a:spLocks noGrp="1"/>
          </p:cNvSpPr>
          <p:nvPr>
            <p:ph idx="1"/>
          </p:nvPr>
        </p:nvSpPr>
        <p:spPr/>
        <p:txBody>
          <a:bodyPr/>
          <a:lstStyle/>
          <a:p>
            <a:r>
              <a:rPr lang="en-US" dirty="0"/>
              <a:t>You retrieve a value from the current record in a cursor using its get*() methods. </a:t>
            </a:r>
          </a:p>
          <a:p>
            <a:r>
              <a:rPr lang="en-US" dirty="0"/>
              <a:t>The exact method you use for this depends on the type of value you want to retrieve. </a:t>
            </a:r>
          </a:p>
          <a:p>
            <a:r>
              <a:rPr lang="en-US" dirty="0"/>
              <a:t>As an example, the </a:t>
            </a:r>
            <a:r>
              <a:rPr lang="en-US" dirty="0" err="1"/>
              <a:t>getString</a:t>
            </a:r>
            <a:r>
              <a:rPr lang="en-US" dirty="0"/>
              <a:t>() method returns the value of a column as a String, and the </a:t>
            </a:r>
            <a:r>
              <a:rPr lang="en-US" dirty="0" err="1"/>
              <a:t>getInt</a:t>
            </a:r>
            <a:r>
              <a:rPr lang="en-US" dirty="0"/>
              <a:t>() method returns the value of a column as an int. </a:t>
            </a:r>
          </a:p>
          <a:p>
            <a:r>
              <a:rPr lang="en-US" dirty="0"/>
              <a:t>Each of the methods takes a single parameter, the column index.</a:t>
            </a:r>
          </a:p>
        </p:txBody>
      </p:sp>
    </p:spTree>
    <p:extLst>
      <p:ext uri="{BB962C8B-B14F-4D97-AF65-F5344CB8AC3E}">
        <p14:creationId xmlns:p14="http://schemas.microsoft.com/office/powerpoint/2010/main" val="2235628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the cursor and database</a:t>
            </a:r>
          </a:p>
        </p:txBody>
      </p:sp>
      <p:sp>
        <p:nvSpPr>
          <p:cNvPr id="3" name="Content Placeholder 2"/>
          <p:cNvSpPr>
            <a:spLocks noGrp="1"/>
          </p:cNvSpPr>
          <p:nvPr>
            <p:ph idx="1"/>
          </p:nvPr>
        </p:nvSpPr>
        <p:spPr/>
        <p:txBody>
          <a:bodyPr/>
          <a:lstStyle/>
          <a:p>
            <a:r>
              <a:rPr lang="en-US" dirty="0"/>
              <a:t>You do this by calling the cursor and database close() methods:</a:t>
            </a:r>
          </a:p>
          <a:p>
            <a:pPr lvl="1">
              <a:lnSpc>
                <a:spcPct val="200000"/>
              </a:lnSpc>
            </a:pPr>
            <a:r>
              <a:rPr lang="en-US" dirty="0" err="1"/>
              <a:t>cursor.close</a:t>
            </a:r>
            <a:r>
              <a:rPr lang="en-US" dirty="0"/>
              <a:t>();</a:t>
            </a:r>
          </a:p>
          <a:p>
            <a:pPr lvl="1">
              <a:lnSpc>
                <a:spcPct val="200000"/>
              </a:lnSpc>
            </a:pPr>
            <a:r>
              <a:rPr lang="en-US" dirty="0" err="1"/>
              <a:t>db.close</a:t>
            </a:r>
            <a:r>
              <a:rPr lang="en-US" dirty="0"/>
              <a:t>();</a:t>
            </a:r>
          </a:p>
        </p:txBody>
      </p:sp>
    </p:spTree>
    <p:extLst>
      <p:ext uri="{BB962C8B-B14F-4D97-AF65-F5344CB8AC3E}">
        <p14:creationId xmlns:p14="http://schemas.microsoft.com/office/powerpoint/2010/main" val="3989915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DrinkActivity</a:t>
            </a:r>
            <a:r>
              <a:rPr lang="en-US" dirty="0"/>
              <a:t> code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02650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395" y="533400"/>
            <a:ext cx="5889679" cy="6019800"/>
          </a:xfrm>
        </p:spPr>
      </p:pic>
    </p:spTree>
    <p:extLst>
      <p:ext uri="{BB962C8B-B14F-4D97-AF65-F5344CB8AC3E}">
        <p14:creationId xmlns:p14="http://schemas.microsoft.com/office/powerpoint/2010/main" val="2945066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296" y="533400"/>
            <a:ext cx="6512225" cy="6172200"/>
          </a:xfrm>
        </p:spPr>
      </p:pic>
    </p:spTree>
    <p:extLst>
      <p:ext uri="{BB962C8B-B14F-4D97-AF65-F5344CB8AC3E}">
        <p14:creationId xmlns:p14="http://schemas.microsoft.com/office/powerpoint/2010/main" val="1050797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DrinkCategoryActivity</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429140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160" y="533400"/>
            <a:ext cx="5977039" cy="6267332"/>
          </a:xfrm>
        </p:spPr>
      </p:pic>
    </p:spTree>
    <p:extLst>
      <p:ext uri="{BB962C8B-B14F-4D97-AF65-F5344CB8AC3E}">
        <p14:creationId xmlns:p14="http://schemas.microsoft.com/office/powerpoint/2010/main" val="1179162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SQLite?</a:t>
            </a:r>
          </a:p>
        </p:txBody>
      </p:sp>
      <p:sp>
        <p:nvSpPr>
          <p:cNvPr id="3" name="Content Placeholder 2"/>
          <p:cNvSpPr>
            <a:spLocks noGrp="1"/>
          </p:cNvSpPr>
          <p:nvPr>
            <p:ph idx="1"/>
          </p:nvPr>
        </p:nvSpPr>
        <p:spPr/>
        <p:txBody>
          <a:bodyPr/>
          <a:lstStyle/>
          <a:p>
            <a:r>
              <a:rPr lang="en-US" dirty="0">
                <a:solidFill>
                  <a:srgbClr val="FF0000"/>
                </a:solidFill>
              </a:rPr>
              <a:t>It’s lightweight</a:t>
            </a:r>
            <a:r>
              <a:rPr lang="en-US" dirty="0"/>
              <a:t>: Most database systems need a special database server process in order to work. SQLite doesn’t, a SQLite database is just a file.</a:t>
            </a:r>
          </a:p>
          <a:p>
            <a:r>
              <a:rPr lang="en-US" dirty="0">
                <a:solidFill>
                  <a:srgbClr val="FF0000"/>
                </a:solidFill>
              </a:rPr>
              <a:t>It’s optimized for a single user</a:t>
            </a:r>
            <a:r>
              <a:rPr lang="en-US" dirty="0"/>
              <a:t>: so we shouldn’t have to identify ourselves with a username and password.</a:t>
            </a:r>
          </a:p>
          <a:p>
            <a:r>
              <a:rPr lang="en-US" dirty="0">
                <a:solidFill>
                  <a:srgbClr val="FF0000"/>
                </a:solidFill>
              </a:rPr>
              <a:t>It’s stable and fast</a:t>
            </a:r>
            <a:r>
              <a:rPr lang="en-US" dirty="0"/>
              <a:t>: the code that reads and writes the data is written in optimized C code. Not only is it fast, but it also reduces the amount of processor power it needs</a:t>
            </a:r>
          </a:p>
        </p:txBody>
      </p:sp>
    </p:spTree>
    <p:extLst>
      <p:ext uri="{BB962C8B-B14F-4D97-AF65-F5344CB8AC3E}">
        <p14:creationId xmlns:p14="http://schemas.microsoft.com/office/powerpoint/2010/main" val="1772063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we replace the array data in the </a:t>
            </a:r>
            <a:r>
              <a:rPr lang="en-US" dirty="0" err="1"/>
              <a:t>ListView</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8225" y="1295400"/>
            <a:ext cx="7067550" cy="21812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25" y="4267200"/>
            <a:ext cx="7381875" cy="2209800"/>
          </a:xfrm>
          <a:prstGeom prst="rect">
            <a:avLst/>
          </a:prstGeom>
        </p:spPr>
      </p:pic>
    </p:spTree>
    <p:extLst>
      <p:ext uri="{BB962C8B-B14F-4D97-AF65-F5344CB8AC3E}">
        <p14:creationId xmlns:p14="http://schemas.microsoft.com/office/powerpoint/2010/main" val="4259656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Cursor Adapter</a:t>
            </a:r>
          </a:p>
        </p:txBody>
      </p:sp>
      <p:sp>
        <p:nvSpPr>
          <p:cNvPr id="3" name="Content Placeholder 2"/>
          <p:cNvSpPr>
            <a:spLocks noGrp="1"/>
          </p:cNvSpPr>
          <p:nvPr>
            <p:ph idx="1"/>
          </p:nvPr>
        </p:nvSpPr>
        <p:spPr/>
        <p:txBody>
          <a:bodyPr/>
          <a:lstStyle/>
          <a:p>
            <a:r>
              <a:rPr lang="en-US" dirty="0"/>
              <a:t>A </a:t>
            </a:r>
            <a:r>
              <a:rPr lang="en-US" dirty="0" err="1"/>
              <a:t>CursorAdapter</a:t>
            </a:r>
            <a:r>
              <a:rPr lang="en-US" dirty="0"/>
              <a:t> reads just enough data</a:t>
            </a:r>
          </a:p>
          <a:p>
            <a:r>
              <a:rPr lang="en-US" dirty="0"/>
              <a:t>The </a:t>
            </a:r>
            <a:r>
              <a:rPr lang="en-US" dirty="0" err="1"/>
              <a:t>ListView</a:t>
            </a:r>
            <a:r>
              <a:rPr lang="en-US" dirty="0"/>
              <a:t> can only display a limited number of items at one time. </a:t>
            </a:r>
          </a:p>
          <a:p>
            <a:r>
              <a:rPr lang="en-US" dirty="0"/>
              <a:t>On a small device, it might only initially show, say, the first 11 coffees. </a:t>
            </a:r>
          </a:p>
          <a:p>
            <a:r>
              <a:rPr lang="en-US" dirty="0"/>
              <a:t>If we were using an array, we would have to read all 300 coffees from the database into the array before we could display any on the screen.</a:t>
            </a:r>
          </a:p>
          <a:p>
            <a:r>
              <a:rPr lang="en-US" dirty="0"/>
              <a:t>That’s not how it works with a </a:t>
            </a:r>
            <a:r>
              <a:rPr lang="en-US" dirty="0" err="1"/>
              <a:t>CursorAdapter</a:t>
            </a:r>
            <a:r>
              <a:rPr lang="en-US" dirty="0"/>
              <a:t>.</a:t>
            </a:r>
          </a:p>
        </p:txBody>
      </p:sp>
    </p:spTree>
    <p:extLst>
      <p:ext uri="{BB962C8B-B14F-4D97-AF65-F5344CB8AC3E}">
        <p14:creationId xmlns:p14="http://schemas.microsoft.com/office/powerpoint/2010/main" val="19256383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700" y="1752600"/>
            <a:ext cx="7848600" cy="2352675"/>
          </a:xfrm>
        </p:spPr>
      </p:pic>
    </p:spTree>
    <p:extLst>
      <p:ext uri="{BB962C8B-B14F-4D97-AF65-F5344CB8AC3E}">
        <p14:creationId xmlns:p14="http://schemas.microsoft.com/office/powerpoint/2010/main" val="2608748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dirty="0" err="1"/>
              <a:t>SimpleCursorAdapter</a:t>
            </a:r>
            <a:endParaRPr lang="en-US" dirty="0"/>
          </a:p>
        </p:txBody>
      </p:sp>
      <p:sp>
        <p:nvSpPr>
          <p:cNvPr id="3" name="Content Placeholder 2"/>
          <p:cNvSpPr>
            <a:spLocks noGrp="1"/>
          </p:cNvSpPr>
          <p:nvPr>
            <p:ph idx="1"/>
          </p:nvPr>
        </p:nvSpPr>
        <p:spPr/>
        <p:txBody>
          <a:bodyPr/>
          <a:lstStyle/>
          <a:p>
            <a:r>
              <a:rPr lang="en-US" dirty="0"/>
              <a:t>We’re going to create a simple cursor adapter to use with our app. </a:t>
            </a:r>
          </a:p>
          <a:p>
            <a:r>
              <a:rPr lang="en-US" dirty="0"/>
              <a:t>A </a:t>
            </a:r>
            <a:r>
              <a:rPr lang="en-US" dirty="0" err="1"/>
              <a:t>SimpleCursorAdapter</a:t>
            </a:r>
            <a:r>
              <a:rPr lang="en-US" dirty="0"/>
              <a:t> is an implementation of </a:t>
            </a:r>
            <a:r>
              <a:rPr lang="en-US" dirty="0" err="1"/>
              <a:t>CursorAdapter</a:t>
            </a:r>
            <a:r>
              <a:rPr lang="en-US" dirty="0"/>
              <a:t> that can be used in most cases where you need to display cursor data in a list view. </a:t>
            </a:r>
          </a:p>
          <a:p>
            <a:r>
              <a:rPr lang="en-US" dirty="0"/>
              <a:t>It takes columns from a cursor, and maps them to </a:t>
            </a:r>
            <a:r>
              <a:rPr lang="en-US" dirty="0" err="1"/>
              <a:t>TextViews</a:t>
            </a:r>
            <a:r>
              <a:rPr lang="en-US" dirty="0"/>
              <a:t> or </a:t>
            </a:r>
            <a:r>
              <a:rPr lang="en-US" dirty="0" err="1"/>
              <a:t>ImageViews</a:t>
            </a:r>
            <a:r>
              <a:rPr lang="en-US" dirty="0"/>
              <a:t>.</a:t>
            </a:r>
          </a:p>
          <a:p>
            <a:endParaRPr lang="en-US" dirty="0"/>
          </a:p>
        </p:txBody>
      </p:sp>
    </p:spTree>
    <p:extLst>
      <p:ext uri="{BB962C8B-B14F-4D97-AF65-F5344CB8AC3E}">
        <p14:creationId xmlns:p14="http://schemas.microsoft.com/office/powerpoint/2010/main" val="1148778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81000"/>
            <a:ext cx="8816953" cy="31242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138" y="3657600"/>
            <a:ext cx="7686675" cy="3276600"/>
          </a:xfrm>
          <a:prstGeom prst="rect">
            <a:avLst/>
          </a:prstGeom>
        </p:spPr>
      </p:pic>
    </p:spTree>
    <p:extLst>
      <p:ext uri="{BB962C8B-B14F-4D97-AF65-F5344CB8AC3E}">
        <p14:creationId xmlns:p14="http://schemas.microsoft.com/office/powerpoint/2010/main" val="3588335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revised code for </a:t>
            </a:r>
            <a:r>
              <a:rPr lang="en-US" dirty="0" err="1"/>
              <a:t>DrinkCategoryActivity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953712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457200"/>
            <a:ext cx="6084804" cy="6172566"/>
          </a:xfrm>
        </p:spPr>
      </p:pic>
    </p:spTree>
    <p:extLst>
      <p:ext uri="{BB962C8B-B14F-4D97-AF65-F5344CB8AC3E}">
        <p14:creationId xmlns:p14="http://schemas.microsoft.com/office/powerpoint/2010/main" val="3044036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381000"/>
            <a:ext cx="6471556" cy="6248400"/>
          </a:xfrm>
        </p:spPr>
      </p:pic>
    </p:spTree>
    <p:extLst>
      <p:ext uri="{BB962C8B-B14F-4D97-AF65-F5344CB8AC3E}">
        <p14:creationId xmlns:p14="http://schemas.microsoft.com/office/powerpoint/2010/main" val="23691778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AsyncTask</a:t>
            </a:r>
            <a:r>
              <a:rPr lang="en-US" dirty="0"/>
              <a:t> performs asynchronous tasks</a:t>
            </a:r>
          </a:p>
        </p:txBody>
      </p:sp>
      <p:sp>
        <p:nvSpPr>
          <p:cNvPr id="3" name="Content Placeholder 2"/>
          <p:cNvSpPr>
            <a:spLocks noGrp="1"/>
          </p:cNvSpPr>
          <p:nvPr>
            <p:ph idx="1"/>
          </p:nvPr>
        </p:nvSpPr>
        <p:spPr/>
        <p:txBody>
          <a:bodyPr>
            <a:normAutofit lnSpcReduction="10000"/>
          </a:bodyPr>
          <a:lstStyle/>
          <a:p>
            <a:r>
              <a:rPr lang="en-US" dirty="0"/>
              <a:t>The </a:t>
            </a:r>
            <a:r>
              <a:rPr lang="en-US" dirty="0" err="1"/>
              <a:t>AsyncTask</a:t>
            </a:r>
            <a:r>
              <a:rPr lang="en-US" dirty="0"/>
              <a:t> class lets you perform operations in the background. </a:t>
            </a:r>
          </a:p>
          <a:p>
            <a:r>
              <a:rPr lang="en-US" dirty="0"/>
              <a:t>When they’ve finished running, it then allows you to update views in the main event thread.</a:t>
            </a:r>
          </a:p>
          <a:p>
            <a:r>
              <a:rPr lang="en-US" dirty="0"/>
              <a:t>You create an </a:t>
            </a:r>
            <a:r>
              <a:rPr lang="en-US" dirty="0" err="1"/>
              <a:t>AsyncTask</a:t>
            </a:r>
            <a:r>
              <a:rPr lang="en-US" dirty="0"/>
              <a:t> by extending the </a:t>
            </a:r>
            <a:r>
              <a:rPr lang="en-US" dirty="0" err="1"/>
              <a:t>AsyncTask</a:t>
            </a:r>
            <a:r>
              <a:rPr lang="en-US" dirty="0"/>
              <a:t> class, and implementing its </a:t>
            </a:r>
            <a:r>
              <a:rPr lang="en-US" dirty="0" err="1"/>
              <a:t>doInBackground</a:t>
            </a:r>
            <a:r>
              <a:rPr lang="en-US" dirty="0"/>
              <a:t>() method. </a:t>
            </a:r>
          </a:p>
          <a:p>
            <a:r>
              <a:rPr lang="en-US" dirty="0"/>
              <a:t>The code in this method runs in a background thread, so it’s the perfect place for you to put database code. </a:t>
            </a:r>
          </a:p>
          <a:p>
            <a:r>
              <a:rPr lang="en-US" dirty="0"/>
              <a:t>The </a:t>
            </a:r>
            <a:r>
              <a:rPr lang="en-US" dirty="0" err="1"/>
              <a:t>AsyncTask</a:t>
            </a:r>
            <a:r>
              <a:rPr lang="en-US" dirty="0"/>
              <a:t> class also has an </a:t>
            </a:r>
            <a:r>
              <a:rPr lang="en-US" dirty="0" err="1"/>
              <a:t>onPreExecute</a:t>
            </a:r>
            <a:r>
              <a:rPr lang="en-US" dirty="0"/>
              <a:t>() method that runs before </a:t>
            </a:r>
            <a:r>
              <a:rPr lang="en-US" dirty="0" err="1"/>
              <a:t>doInBackground</a:t>
            </a:r>
            <a:r>
              <a:rPr lang="en-US" dirty="0"/>
              <a:t>(), and an </a:t>
            </a:r>
            <a:r>
              <a:rPr lang="en-US" dirty="0" err="1"/>
              <a:t>onPostExecute</a:t>
            </a:r>
            <a:r>
              <a:rPr lang="en-US" dirty="0"/>
              <a:t>() method that runs afterward. </a:t>
            </a:r>
          </a:p>
          <a:p>
            <a:r>
              <a:rPr lang="en-US" dirty="0"/>
              <a:t>There’s an </a:t>
            </a:r>
            <a:r>
              <a:rPr lang="en-US" dirty="0" err="1"/>
              <a:t>onProgressUpdate</a:t>
            </a:r>
            <a:r>
              <a:rPr lang="en-US" dirty="0"/>
              <a:t>() method if you need to publish task progress.</a:t>
            </a:r>
          </a:p>
        </p:txBody>
      </p:sp>
    </p:spTree>
    <p:extLst>
      <p:ext uri="{BB962C8B-B14F-4D97-AF65-F5344CB8AC3E}">
        <p14:creationId xmlns:p14="http://schemas.microsoft.com/office/powerpoint/2010/main" val="41531398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719875" y="381000"/>
            <a:ext cx="7966925" cy="557711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nsolas" panose="020B0609020204030204" pitchFamily="49" charset="0"/>
              </a:rPr>
              <a:t>private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rPr>
              <a:t>class</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660066"/>
                </a:solidFill>
                <a:effectLst/>
                <a:latin typeface="Consolas" panose="020B0609020204030204" pitchFamily="49" charset="0"/>
              </a:rPr>
              <a:t>DownloadFilesTask</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rPr>
              <a:t>extends</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660066"/>
                </a:solidFill>
                <a:effectLst/>
                <a:latin typeface="Consolas" panose="020B0609020204030204" pitchFamily="49" charset="0"/>
              </a:rPr>
              <a:t>AsyncTask</a:t>
            </a:r>
            <a:r>
              <a:rPr kumimoji="0" lang="en-US" altLang="en-US" sz="1600" b="0" i="0" u="none" strike="noStrike" cap="none" normalizeH="0" baseline="0" dirty="0">
                <a:ln>
                  <a:noFill/>
                </a:ln>
                <a:solidFill>
                  <a:srgbClr val="666600"/>
                </a:solidFill>
                <a:effectLst/>
                <a:latin typeface="Consolas" panose="020B0609020204030204" pitchFamily="49" charset="0"/>
              </a:rPr>
              <a:t>&lt;</a:t>
            </a:r>
            <a:r>
              <a:rPr kumimoji="0" lang="en-US" altLang="en-US" sz="1600" b="0" i="0" u="none" strike="noStrike" cap="none" normalizeH="0" baseline="0" dirty="0">
                <a:ln>
                  <a:noFill/>
                </a:ln>
                <a:solidFill>
                  <a:srgbClr val="000000"/>
                </a:solidFill>
                <a:effectLst/>
                <a:latin typeface="Consolas" panose="020B0609020204030204" pitchFamily="49" charset="0"/>
              </a:rPr>
              <a:t>URL</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0066"/>
                </a:solidFill>
                <a:effectLst/>
                <a:latin typeface="Consolas" panose="020B0609020204030204" pitchFamily="49" charset="0"/>
              </a:rPr>
              <a:t>Integer</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0066"/>
                </a:solidFill>
                <a:effectLst/>
                <a:latin typeface="Consolas" panose="020B0609020204030204" pitchFamily="49" charset="0"/>
              </a:rPr>
              <a:t>Long</a:t>
            </a:r>
            <a:r>
              <a:rPr kumimoji="0" lang="en-US" altLang="en-US" sz="1600" b="0" i="0" u="none" strike="noStrike" cap="none" normalizeH="0" baseline="0" dirty="0">
                <a:ln>
                  <a:noFill/>
                </a:ln>
                <a:solidFill>
                  <a:srgbClr val="666600"/>
                </a:solidFill>
                <a:effectLst/>
                <a:latin typeface="Consolas" panose="020B0609020204030204" pitchFamily="49" charset="0"/>
              </a:rPr>
              <a:t>&gt;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rPr>
              <a:t>protected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0066"/>
                </a:solidFill>
                <a:effectLst/>
                <a:latin typeface="Consolas" panose="020B0609020204030204" pitchFamily="49" charset="0"/>
              </a:rPr>
              <a:t>Long</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doInBackground</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URL</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urls</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88"/>
                </a:solidFill>
                <a:effectLst/>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rPr>
              <a:t> count </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urls</a:t>
            </a:r>
            <a:r>
              <a:rPr kumimoji="0" lang="en-US" altLang="en-US" sz="1600" b="0" i="0" u="none" strike="noStrike" cap="none" normalizeH="0" baseline="0" dirty="0" err="1">
                <a:ln>
                  <a:noFill/>
                </a:ln>
                <a:solidFill>
                  <a:srgbClr val="6666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length</a:t>
            </a:r>
            <a:r>
              <a:rPr kumimoji="0" lang="en-US" altLang="en-US" sz="1600" b="0" i="0" u="none" strike="noStrike" cap="none" normalizeH="0" baseline="0" dirty="0">
                <a:ln>
                  <a:noFill/>
                </a:ln>
                <a:solidFill>
                  <a:srgbClr val="6666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rPr>
              <a:t>long</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totalSize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6666"/>
                </a:solidFill>
                <a:effectLst/>
                <a:latin typeface="Consolas" panose="020B0609020204030204" pitchFamily="49" charset="0"/>
              </a:rPr>
              <a:t>0</a:t>
            </a:r>
            <a:r>
              <a:rPr kumimoji="0" lang="en-US" altLang="en-US" sz="1600" b="0" i="0" u="none" strike="noStrike" cap="none" normalizeH="0" baseline="0" dirty="0">
                <a:ln>
                  <a:noFill/>
                </a:ln>
                <a:solidFill>
                  <a:srgbClr val="6666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rPr>
              <a:t>for</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err="1">
                <a:ln>
                  <a:noFill/>
                </a:ln>
                <a:solidFill>
                  <a:srgbClr val="000088"/>
                </a:solidFill>
                <a:effectLst/>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6666"/>
                </a:solidFill>
                <a:effectLst/>
                <a:latin typeface="Consolas" panose="020B0609020204030204" pitchFamily="49" charset="0"/>
              </a:rPr>
              <a:t>0</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&lt;</a:t>
            </a:r>
            <a:r>
              <a:rPr kumimoji="0" lang="en-US" altLang="en-US" sz="1600" b="0" i="0" u="none" strike="noStrike" cap="none" normalizeH="0" baseline="0" dirty="0">
                <a:ln>
                  <a:noFill/>
                </a:ln>
                <a:solidFill>
                  <a:srgbClr val="000000"/>
                </a:solidFill>
                <a:effectLst/>
                <a:latin typeface="Consolas" panose="020B0609020204030204" pitchFamily="49" charset="0"/>
              </a:rPr>
              <a:t> count</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totalSize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660066"/>
                </a:solidFill>
                <a:effectLst/>
                <a:latin typeface="Consolas" panose="020B0609020204030204" pitchFamily="49" charset="0"/>
              </a:rPr>
              <a:t>Downloader</a:t>
            </a:r>
            <a:r>
              <a:rPr kumimoji="0" lang="en-US" altLang="en-US" sz="1600" b="0" i="0" u="none" strike="noStrike" cap="none" normalizeH="0" baseline="0" dirty="0" err="1">
                <a:ln>
                  <a:noFill/>
                </a:ln>
                <a:solidFill>
                  <a:srgbClr val="6666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downloadFile</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urls</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6666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publishProgress</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err="1">
                <a:ln>
                  <a:noFill/>
                </a:ln>
                <a:solidFill>
                  <a:srgbClr val="000088"/>
                </a:solidFill>
                <a:effectLst/>
                <a:latin typeface="Consolas" panose="020B0609020204030204" pitchFamily="49" charset="0"/>
              </a:rPr>
              <a:t>int</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88"/>
                </a:solidFill>
                <a:effectLst/>
                <a:latin typeface="Consolas" panose="020B0609020204030204" pitchFamily="49" charset="0"/>
              </a:rPr>
              <a:t>float</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count</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6666"/>
                </a:solidFill>
                <a:effectLst/>
                <a:latin typeface="Consolas" panose="020B0609020204030204" pitchFamily="49" charset="0"/>
              </a:rPr>
              <a:t>100</a:t>
            </a:r>
            <a:r>
              <a:rPr kumimoji="0" lang="en-US" altLang="en-US" sz="1600" b="0" i="0" u="none" strike="noStrike" cap="none" normalizeH="0" baseline="0" dirty="0">
                <a:ln>
                  <a:noFill/>
                </a:ln>
                <a:solidFill>
                  <a:srgbClr val="6666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6600"/>
                </a:solidFill>
                <a:effectLst/>
                <a:latin typeface="Consolas" panose="020B0609020204030204" pitchFamily="49" charset="0"/>
              </a:rPr>
              <a:t>// Escape early if cancel() is called</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isCancelled</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rPr>
              <a:t>break</a:t>
            </a:r>
            <a:r>
              <a:rPr kumimoji="0" lang="en-US" altLang="en-US" sz="1600" b="0" i="0" u="none" strike="noStrike" cap="none" normalizeH="0" baseline="0" dirty="0">
                <a:ln>
                  <a:noFill/>
                </a:ln>
                <a:solidFill>
                  <a:srgbClr val="6666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rPr>
              <a:t>return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totalSize</a:t>
            </a:r>
            <a:r>
              <a:rPr kumimoji="0" lang="en-US" altLang="en-US" sz="1600" b="0" i="0" u="none" strike="noStrike" cap="none" normalizeH="0" baseline="0" dirty="0">
                <a:ln>
                  <a:noFill/>
                </a:ln>
                <a:solidFill>
                  <a:srgbClr val="6666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rPr>
              <a:t>protected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onProgressUpdate</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660066"/>
                </a:solidFill>
                <a:effectLst/>
                <a:latin typeface="Consolas" panose="020B0609020204030204" pitchFamily="49" charset="0"/>
              </a:rPr>
              <a:t>Integer</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progress</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setProgressPercent</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progress</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6666"/>
                </a:solidFill>
                <a:effectLst/>
                <a:latin typeface="Consolas" panose="020B0609020204030204" pitchFamily="49" charset="0"/>
              </a:rPr>
              <a:t>0</a:t>
            </a:r>
            <a:r>
              <a:rPr kumimoji="0" lang="en-US" altLang="en-US" sz="1600" b="0" i="0" u="none" strike="noStrike" cap="none" normalizeH="0" baseline="0" dirty="0">
                <a:ln>
                  <a:noFill/>
                </a:ln>
                <a:solidFill>
                  <a:srgbClr val="6666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rPr>
              <a:t>protected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onPostExecute</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660066"/>
                </a:solidFill>
                <a:effectLst/>
                <a:latin typeface="Consolas" panose="020B0609020204030204" pitchFamily="49" charset="0"/>
              </a:rPr>
              <a:t>Long</a:t>
            </a:r>
            <a:r>
              <a:rPr kumimoji="0" lang="en-US" altLang="en-US" sz="1600" b="0" i="0" u="none" strike="noStrike" cap="none" normalizeH="0" baseline="0" dirty="0">
                <a:ln>
                  <a:noFill/>
                </a:ln>
                <a:solidFill>
                  <a:srgbClr val="000000"/>
                </a:solidFill>
                <a:effectLst/>
                <a:latin typeface="Consolas" panose="020B0609020204030204" pitchFamily="49" charset="0"/>
              </a:rPr>
              <a:t> result</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showDialog</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880000"/>
                </a:solidFill>
                <a:effectLst/>
                <a:latin typeface="Consolas" panose="020B0609020204030204" pitchFamily="49" charset="0"/>
              </a:rPr>
              <a:t>"Downloaded "</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result </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880000"/>
                </a:solidFill>
                <a:effectLst/>
                <a:latin typeface="Consolas" panose="020B0609020204030204" pitchFamily="49" charset="0"/>
              </a:rPr>
              <a:t>" bytes"</a:t>
            </a:r>
            <a:r>
              <a:rPr kumimoji="0" lang="en-US" altLang="en-US" sz="1600" b="0" i="0" u="none" strike="noStrike" cap="none" normalizeH="0" baseline="0" dirty="0">
                <a:ln>
                  <a:noFill/>
                </a:ln>
                <a:solidFill>
                  <a:srgbClr val="6666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990600" y="6110517"/>
            <a:ext cx="6096000" cy="4064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0" i="0" u="none" strike="noStrike" cap="none" normalizeH="0" baseline="0">
                <a:ln>
                  <a:noFill/>
                </a:ln>
                <a:solidFill>
                  <a:srgbClr val="000088"/>
                </a:solidFill>
                <a:effectLst/>
                <a:latin typeface="Consolas" panose="020B0609020204030204" pitchFamily="49" charset="0"/>
              </a:rPr>
              <a:t>new</a:t>
            </a: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0" i="0" u="none" strike="noStrike" cap="none" normalizeH="0" baseline="0">
                <a:ln>
                  <a:noFill/>
                </a:ln>
                <a:solidFill>
                  <a:srgbClr val="660066"/>
                </a:solidFill>
                <a:effectLst/>
                <a:latin typeface="Consolas" panose="020B0609020204030204" pitchFamily="49" charset="0"/>
              </a:rPr>
              <a:t>DownloadFilesTask</a:t>
            </a:r>
            <a:r>
              <a:rPr kumimoji="0" lang="en-US" altLang="en-US" sz="1600" b="0" i="0" u="none" strike="noStrike" cap="none" normalizeH="0" baseline="0">
                <a:ln>
                  <a:noFill/>
                </a:ln>
                <a:solidFill>
                  <a:srgbClr val="666600"/>
                </a:solidFill>
                <a:effectLst/>
                <a:latin typeface="Consolas" panose="020B0609020204030204" pitchFamily="49" charset="0"/>
              </a:rPr>
              <a:t>().</a:t>
            </a:r>
            <a:r>
              <a:rPr kumimoji="0" lang="en-US" altLang="en-US" sz="1600" b="0" i="0" u="none" strike="noStrike" cap="none" normalizeH="0" baseline="0">
                <a:ln>
                  <a:noFill/>
                </a:ln>
                <a:solidFill>
                  <a:srgbClr val="000000"/>
                </a:solidFill>
                <a:effectLst/>
                <a:latin typeface="Consolas" panose="020B0609020204030204" pitchFamily="49" charset="0"/>
              </a:rPr>
              <a:t>execute</a:t>
            </a:r>
            <a:r>
              <a:rPr kumimoji="0" lang="en-US" altLang="en-US" sz="1600" b="0" i="0" u="none" strike="noStrike" cap="none" normalizeH="0" baseline="0">
                <a:ln>
                  <a:noFill/>
                </a:ln>
                <a:solidFill>
                  <a:srgbClr val="666600"/>
                </a:solidFill>
                <a:effectLst/>
                <a:latin typeface="Consolas" panose="020B0609020204030204" pitchFamily="49" charset="0"/>
              </a:rPr>
              <a:t>(</a:t>
            </a:r>
            <a:r>
              <a:rPr kumimoji="0" lang="en-US" altLang="en-US" sz="1600" b="0" i="0" u="none" strike="noStrike" cap="none" normalizeH="0" baseline="0">
                <a:ln>
                  <a:noFill/>
                </a:ln>
                <a:solidFill>
                  <a:srgbClr val="000000"/>
                </a:solidFill>
                <a:effectLst/>
                <a:latin typeface="Consolas" panose="020B0609020204030204" pitchFamily="49" charset="0"/>
              </a:rPr>
              <a:t>url1</a:t>
            </a:r>
            <a:r>
              <a:rPr kumimoji="0" lang="en-US" altLang="en-US" sz="1600" b="0" i="0" u="none" strike="noStrike" cap="none" normalizeH="0" baseline="0">
                <a:ln>
                  <a:noFill/>
                </a:ln>
                <a:solidFill>
                  <a:srgbClr val="666600"/>
                </a:solidFill>
                <a:effectLst/>
                <a:latin typeface="Consolas" panose="020B0609020204030204" pitchFamily="49" charset="0"/>
              </a:rPr>
              <a:t>,</a:t>
            </a:r>
            <a:r>
              <a:rPr kumimoji="0" lang="en-US" altLang="en-US" sz="1600" b="0" i="0" u="none" strike="noStrike" cap="none" normalizeH="0" baseline="0">
                <a:ln>
                  <a:noFill/>
                </a:ln>
                <a:solidFill>
                  <a:srgbClr val="000000"/>
                </a:solidFill>
                <a:effectLst/>
                <a:latin typeface="Consolas" panose="020B0609020204030204" pitchFamily="49" charset="0"/>
              </a:rPr>
              <a:t> url2</a:t>
            </a:r>
            <a:r>
              <a:rPr kumimoji="0" lang="en-US" altLang="en-US" sz="1600" b="0" i="0" u="none" strike="noStrike" cap="none" normalizeH="0" baseline="0">
                <a:ln>
                  <a:noFill/>
                </a:ln>
                <a:solidFill>
                  <a:srgbClr val="666600"/>
                </a:solidFill>
                <a:effectLst/>
                <a:latin typeface="Consolas" panose="020B0609020204030204" pitchFamily="49" charset="0"/>
              </a:rPr>
              <a:t>,</a:t>
            </a:r>
            <a:r>
              <a:rPr kumimoji="0" lang="en-US" altLang="en-US" sz="1600" b="0" i="0" u="none" strike="noStrike" cap="none" normalizeH="0" baseline="0">
                <a:ln>
                  <a:noFill/>
                </a:ln>
                <a:solidFill>
                  <a:srgbClr val="000000"/>
                </a:solidFill>
                <a:effectLst/>
                <a:latin typeface="Consolas" panose="020B0609020204030204" pitchFamily="49" charset="0"/>
              </a:rPr>
              <a:t> url3</a:t>
            </a:r>
            <a:r>
              <a:rPr kumimoji="0" lang="en-US" altLang="en-US" sz="1600" b="0" i="0" u="none" strike="noStrike" cap="none" normalizeH="0" baseline="0">
                <a:ln>
                  <a:noFill/>
                </a:ln>
                <a:solidFill>
                  <a:srgbClr val="666600"/>
                </a:solidFill>
                <a:effectLst/>
                <a:latin typeface="Consolas" panose="020B0609020204030204" pitchFamily="49" charset="0"/>
              </a:rPr>
              <a:t>);</a:t>
            </a:r>
            <a:r>
              <a:rPr kumimoji="0" lang="en-US" altLang="en-US" sz="1100" b="0" i="0" u="none" strike="noStrike" cap="none" normalizeH="0" baseline="0">
                <a:ln>
                  <a:noFill/>
                </a:ln>
                <a:solidFill>
                  <a:schemeClr val="tx1"/>
                </a:solidFill>
                <a:effectLst/>
              </a:rPr>
              <a:t> </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642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Where’s the database stored?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2476500"/>
            <a:ext cx="3619500" cy="352669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25" y="1514475"/>
            <a:ext cx="7981950" cy="666750"/>
          </a:xfrm>
          <a:prstGeom prst="rect">
            <a:avLst/>
          </a:prstGeom>
        </p:spPr>
      </p:pic>
    </p:spTree>
    <p:extLst>
      <p:ext uri="{BB962C8B-B14F-4D97-AF65-F5344CB8AC3E}">
        <p14:creationId xmlns:p14="http://schemas.microsoft.com/office/powerpoint/2010/main" val="34665357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857353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Next Lecture</a:t>
            </a:r>
          </a:p>
        </p:txBody>
      </p:sp>
      <p:sp>
        <p:nvSpPr>
          <p:cNvPr id="3" name="Content Placeholder 2"/>
          <p:cNvSpPr>
            <a:spLocks noGrp="1"/>
          </p:cNvSpPr>
          <p:nvPr>
            <p:ph idx="1"/>
          </p:nvPr>
        </p:nvSpPr>
        <p:spPr/>
        <p:txBody>
          <a:bodyPr/>
          <a:lstStyle/>
          <a:p>
            <a:r>
              <a:rPr lang="en-US"/>
              <a:t>Chapter 10</a:t>
            </a:r>
            <a:endParaRPr lang="en-US" dirty="0"/>
          </a:p>
          <a:p>
            <a:endParaRPr lang="en-US" dirty="0"/>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comes with SQLite classes</a:t>
            </a:r>
          </a:p>
        </p:txBody>
      </p:sp>
      <p:pic>
        <p:nvPicPr>
          <p:cNvPr id="4" name="Content Placeholder 3"/>
          <p:cNvPicPr>
            <a:picLocks noGrp="1" noChangeAspect="1"/>
          </p:cNvPicPr>
          <p:nvPr>
            <p:ph idx="1"/>
          </p:nvPr>
        </p:nvPicPr>
        <p:blipFill>
          <a:blip r:embed="rId2"/>
          <a:stretch>
            <a:fillRect/>
          </a:stretch>
        </p:blipFill>
        <p:spPr>
          <a:xfrm>
            <a:off x="234408" y="1447800"/>
            <a:ext cx="8675184" cy="3886200"/>
          </a:xfrm>
          <a:prstGeom prst="rect">
            <a:avLst/>
          </a:prstGeom>
        </p:spPr>
      </p:pic>
    </p:spTree>
    <p:extLst>
      <p:ext uri="{BB962C8B-B14F-4D97-AF65-F5344CB8AC3E}">
        <p14:creationId xmlns:p14="http://schemas.microsoft.com/office/powerpoint/2010/main" val="1088788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a:t>
            </a:r>
            <a:r>
              <a:rPr lang="en-US" dirty="0" err="1"/>
              <a:t>Starbuzz</a:t>
            </a:r>
            <a:r>
              <a:rPr lang="en-US" dirty="0"/>
              <a:t> app structure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0"/>
            <a:ext cx="8229600" cy="3525613"/>
          </a:xfrm>
        </p:spPr>
      </p:pic>
    </p:spTree>
    <p:extLst>
      <p:ext uri="{BB962C8B-B14F-4D97-AF65-F5344CB8AC3E}">
        <p14:creationId xmlns:p14="http://schemas.microsoft.com/office/powerpoint/2010/main" val="392774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the app to use a database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633" y="1371600"/>
            <a:ext cx="7640734" cy="5105400"/>
          </a:xfrm>
        </p:spPr>
      </p:pic>
    </p:spTree>
    <p:extLst>
      <p:ext uri="{BB962C8B-B14F-4D97-AF65-F5344CB8AC3E}">
        <p14:creationId xmlns:p14="http://schemas.microsoft.com/office/powerpoint/2010/main" val="203093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SQLiteOpenHelper</a:t>
            </a:r>
            <a:r>
              <a:rPr lang="en-US" dirty="0"/>
              <a:t> class</a:t>
            </a:r>
          </a:p>
        </p:txBody>
      </p:sp>
      <p:sp>
        <p:nvSpPr>
          <p:cNvPr id="3" name="Content Placeholder 2"/>
          <p:cNvSpPr>
            <a:spLocks noGrp="1"/>
          </p:cNvSpPr>
          <p:nvPr>
            <p:ph idx="1"/>
          </p:nvPr>
        </p:nvSpPr>
        <p:spPr/>
        <p:txBody>
          <a:bodyPr/>
          <a:lstStyle/>
          <a:p>
            <a:r>
              <a:rPr lang="en-US" dirty="0"/>
              <a:t>You create a SQLite helper by writing a class that extends the </a:t>
            </a:r>
            <a:r>
              <a:rPr lang="en-US" dirty="0" err="1"/>
              <a:t>SQLiteOpenHelper</a:t>
            </a:r>
            <a:r>
              <a:rPr lang="en-US" dirty="0"/>
              <a:t> class. </a:t>
            </a:r>
          </a:p>
          <a:p>
            <a:r>
              <a:rPr lang="en-US" dirty="0"/>
              <a:t>When you do this, you must override the </a:t>
            </a:r>
            <a:r>
              <a:rPr lang="en-US" dirty="0" err="1">
                <a:solidFill>
                  <a:srgbClr val="FF0000"/>
                </a:solidFill>
              </a:rPr>
              <a:t>onCreate</a:t>
            </a:r>
            <a:r>
              <a:rPr lang="en-US" dirty="0"/>
              <a:t>() and </a:t>
            </a:r>
            <a:r>
              <a:rPr lang="en-US" dirty="0" err="1">
                <a:solidFill>
                  <a:srgbClr val="FF0000"/>
                </a:solidFill>
              </a:rPr>
              <a:t>onUpgrade</a:t>
            </a:r>
            <a:r>
              <a:rPr lang="en-US" dirty="0"/>
              <a:t>() methods. </a:t>
            </a:r>
          </a:p>
          <a:p>
            <a:r>
              <a:rPr lang="en-US" dirty="0"/>
              <a:t>These methods are mandatory.</a:t>
            </a:r>
          </a:p>
        </p:txBody>
      </p:sp>
    </p:spTree>
    <p:extLst>
      <p:ext uri="{BB962C8B-B14F-4D97-AF65-F5344CB8AC3E}">
        <p14:creationId xmlns:p14="http://schemas.microsoft.com/office/powerpoint/2010/main" val="29923197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2739&quot;&gt;&lt;object type=&quot;3&quot; unique_id=&quot;12740&quot;&gt;&lt;property id=&quot;20148&quot; value=&quot;5&quot;/&gt;&lt;property id=&quot;20300&quot; value=&quot;Slide 1 - &amp;quot;IT420: Mobile Application Development&amp;quot;&quot;/&gt;&lt;property id=&quot;20307&quot; value=&quot;256&quot;/&gt;&lt;/object&gt;&lt;object type=&quot;3&quot; unique_id=&quot;12741&quot;&gt;&lt;property id=&quot;20148&quot; value=&quot;5&quot;/&gt;&lt;property id=&quot;20300&quot; value=&quot;Slide 2 - &amp;quot;Lecturer Details&amp;quot;&quot;/&gt;&lt;property id=&quot;20307&quot; value=&quot;372&quot;/&gt;&lt;/object&gt;&lt;object type=&quot;3&quot; unique_id=&quot;12742&quot;&gt;&lt;property id=&quot;20148&quot; value=&quot;5&quot;/&gt;&lt;property id=&quot;20300&quot; value=&quot;Slide 3 - &amp;quot;Course Info&amp;quot;&quot;/&gt;&lt;property id=&quot;20307&quot; value=&quot;373&quot;/&gt;&lt;/object&gt;&lt;object type=&quot;3&quot; unique_id=&quot;12743&quot;&gt;&lt;property id=&quot;20148&quot; value=&quot;5&quot;/&gt;&lt;property id=&quot;20300&quot; value=&quot;Slide 4 - &amp;quot;NetBeans IDE&amp;quot;&quot;/&gt;&lt;property id=&quot;20307&quot; value=&quot;399&quot;/&gt;&lt;/object&gt;&lt;object type=&quot;3&quot; unique_id=&quot;12744&quot;&gt;&lt;property id=&quot;20148&quot; value=&quot;5&quot;/&gt;&lt;property id=&quot;20300&quot; value=&quot;Slide 5 - &amp;quot;Grading Policy&amp;quot;&quot;/&gt;&lt;property id=&quot;20307&quot; value=&quot;390&quot;/&gt;&lt;/object&gt;&lt;object type=&quot;3&quot; unique_id=&quot;12745&quot;&gt;&lt;property id=&quot;20148&quot; value=&quot;5&quot;/&gt;&lt;property id=&quot;20300&quot; value=&quot;Slide 6 - &amp;quot;Grading Rules&amp;quot;&quot;/&gt;&lt;property id=&quot;20307&quot; value=&quot;391&quot;/&gt;&lt;/object&gt;&lt;object type=&quot;3&quot; unique_id=&quot;12746&quot;&gt;&lt;property id=&quot;20148&quot; value=&quot;5&quot;/&gt;&lt;property id=&quot;20300&quot; value=&quot;Slide 7 - &amp;quot;Term Project&amp;quot;&quot;/&gt;&lt;property id=&quot;20307&quot; value=&quot;389&quot;/&gt;&lt;/object&gt;&lt;object type=&quot;3&quot; unique_id=&quot;12747&quot;&gt;&lt;property id=&quot;20148&quot; value=&quot;5&quot;/&gt;&lt;property id=&quot;20300&quot; value=&quot;Slide 8 - &amp;quot;What is Network Programming?&amp;quot;&quot;/&gt;&lt;property id=&quot;20307&quot; value=&quot;397&quot;/&gt;&lt;/object&gt;&lt;object type=&quot;3&quot; unique_id=&quot;12748&quot;&gt;&lt;property id=&quot;20148&quot; value=&quot;5&quot;/&gt;&lt;property id=&quot;20300&quot; value=&quot;Slide 9 - &amp;quot;The Key Players&amp;quot;&quot;/&gt;&lt;property id=&quot;20307&quot; value=&quot;398&quot;/&gt;&lt;/object&gt;&lt;object type=&quot;3&quot; unique_id=&quot;12749&quot;&gt;&lt;property id=&quot;20148&quot; value=&quot;5&quot;/&gt;&lt;property id=&quot;20300&quot; value=&quot;Slide 10 - &amp;quot;Course Objective&amp;quot;&quot;/&gt;&lt;property id=&quot;20307&quot; value=&quot;382&quot;/&gt;&lt;/object&gt;&lt;object type=&quot;3&quot; unique_id=&quot;12750&quot;&gt;&lt;property id=&quot;20148&quot; value=&quot;5&quot;/&gt;&lt;property id=&quot;20300&quot; value=&quot;Slide 11 - &amp;quot;Why Java ?&amp;quot;&quot;/&gt;&lt;property id=&quot;20307&quot; value=&quot;394&quot;/&gt;&lt;/object&gt;&lt;object type=&quot;3&quot; unique_id=&quot;12751&quot;&gt;&lt;property id=&quot;20148&quot; value=&quot;5&quot;/&gt;&lt;property id=&quot;20300&quot; value=&quot;Slide 12 - &amp;quot;Why Java ?&amp;quot;&quot;/&gt;&lt;property id=&quot;20307&quot; value=&quot;395&quot;/&gt;&lt;/object&gt;&lt;object type=&quot;3&quot; unique_id=&quot;12752&quot;&gt;&lt;property id=&quot;20148&quot; value=&quot;5&quot;/&gt;&lt;property id=&quot;20300&quot; value=&quot;Slide 13 - &amp;quot;Main Topics&amp;quot;&quot;/&gt;&lt;property id=&quot;20307&quot; value=&quot;388&quot;/&gt;&lt;/object&gt;&lt;object type=&quot;3&quot; unique_id=&quot;12753&quot;&gt;&lt;property id=&quot;20148&quot; value=&quot;5&quot;/&gt;&lt;property id=&quot;20300&quot; value=&quot;Slide 14 - &amp;quot;Java Background&amp;quot;&quot;/&gt;&lt;property id=&quot;20307&quot; value=&quot;392&quot;/&gt;&lt;/object&gt;&lt;object type=&quot;3&quot; unique_id=&quot;12754&quot;&gt;&lt;property id=&quot;20148&quot; value=&quot;5&quot;/&gt;&lt;property id=&quot;20300&quot; value=&quot;Slide 15 - &amp;quot;Computer Networks Background&amp;quot;&quot;/&gt;&lt;property id=&quot;20307&quot; value=&quot;396&quot;/&gt;&lt;/object&gt;&lt;object type=&quot;3&quot; unique_id=&quot;12755&quot;&gt;&lt;property id=&quot;20148&quot; value=&quot;5&quot;/&gt;&lt;property id=&quot;20300&quot; value=&quot;Slide 16 - &amp;quot;Next Lecture&amp;quot;&quot;/&gt;&lt;property id=&quot;20307&quot; value=&quot;384&quot;/&gt;&lt;/object&gt;&lt;/object&gt;&lt;object type=&quot;8&quot; unique_id=&quot;12773&quo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cture1">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Lecture1</Template>
  <TotalTime>75073</TotalTime>
  <Words>1042</Words>
  <Application>Microsoft Office PowerPoint</Application>
  <PresentationFormat>On-screen Show (4:3)</PresentationFormat>
  <Paragraphs>99</Paragraphs>
  <Slides>51</Slides>
  <Notes>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Consolas</vt:lpstr>
      <vt:lpstr>Times New Roman</vt:lpstr>
      <vt:lpstr>Lecture1</vt:lpstr>
      <vt:lpstr>IT420: Selected Topics in IT Mobile Application Development</vt:lpstr>
      <vt:lpstr>Lecturer Details</vt:lpstr>
      <vt:lpstr>Introduction</vt:lpstr>
      <vt:lpstr>Why SQLite?</vt:lpstr>
      <vt:lpstr>Where’s the database stored?</vt:lpstr>
      <vt:lpstr>Android comes with SQLite classes</vt:lpstr>
      <vt:lpstr>The current Starbuzz app structure</vt:lpstr>
      <vt:lpstr>Change the app to use a database</vt:lpstr>
      <vt:lpstr>The SQLiteOpenHelper class</vt:lpstr>
      <vt:lpstr>StarbuzzDatabaseHelper Class</vt:lpstr>
      <vt:lpstr>Specify the database</vt:lpstr>
      <vt:lpstr>Inside a SQLite database</vt:lpstr>
      <vt:lpstr>Storage classes and data-types</vt:lpstr>
      <vt:lpstr>Create tables using SQL</vt:lpstr>
      <vt:lpstr>Inserting data</vt:lpstr>
      <vt:lpstr>Inserting data</vt:lpstr>
      <vt:lpstr>Update data</vt:lpstr>
      <vt:lpstr>Delete Data</vt:lpstr>
      <vt:lpstr>PowerPoint Presentation</vt:lpstr>
      <vt:lpstr>Change the database</vt:lpstr>
      <vt:lpstr>PowerPoint Presentation</vt:lpstr>
      <vt:lpstr>PowerPoint Presentation</vt:lpstr>
      <vt:lpstr>Change the app to use the database</vt:lpstr>
      <vt:lpstr>Get data from the database</vt:lpstr>
      <vt:lpstr>query() method examples</vt:lpstr>
      <vt:lpstr>query() method examples</vt:lpstr>
      <vt:lpstr>query() method examples</vt:lpstr>
      <vt:lpstr>query() method examples</vt:lpstr>
      <vt:lpstr>Get a reference to the database</vt:lpstr>
      <vt:lpstr>Get a reference to the database</vt:lpstr>
      <vt:lpstr>The code for getting a cursor</vt:lpstr>
      <vt:lpstr>Navigating cursors</vt:lpstr>
      <vt:lpstr>Getting cursor values</vt:lpstr>
      <vt:lpstr>Close the cursor and database</vt:lpstr>
      <vt:lpstr>The DrinkActivity code</vt:lpstr>
      <vt:lpstr>PowerPoint Presentation</vt:lpstr>
      <vt:lpstr>PowerPoint Presentation</vt:lpstr>
      <vt:lpstr>DrinkCategoryActivity</vt:lpstr>
      <vt:lpstr>PowerPoint Presentation</vt:lpstr>
      <vt:lpstr>How do we replace the array data in the ListView?</vt:lpstr>
      <vt:lpstr>The Cursor Adapter</vt:lpstr>
      <vt:lpstr>PowerPoint Presentation</vt:lpstr>
      <vt:lpstr>A SimpleCursorAdapter</vt:lpstr>
      <vt:lpstr>PowerPoint Presentation</vt:lpstr>
      <vt:lpstr>The revised code for DrinkCategoryActivity</vt:lpstr>
      <vt:lpstr>PowerPoint Presentation</vt:lpstr>
      <vt:lpstr>PowerPoint Presentation</vt:lpstr>
      <vt:lpstr>AsyncTask performs asynchronous tasks</vt:lpstr>
      <vt:lpstr>PowerPoint Presentation</vt:lpstr>
      <vt:lpstr>PowerPoint Presentation</vt:lpstr>
      <vt:lpstr>Next Lecture</vt:lpstr>
    </vt:vector>
  </TitlesOfParts>
  <Company>St. Clair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tdame</dc:creator>
  <cp:lastModifiedBy>Dr. Walid Khedr</cp:lastModifiedBy>
  <cp:revision>2140</cp:revision>
  <dcterms:created xsi:type="dcterms:W3CDTF">2005-08-02T10:12:17Z</dcterms:created>
  <dcterms:modified xsi:type="dcterms:W3CDTF">2017-12-03T04:34:39Z</dcterms:modified>
</cp:coreProperties>
</file>