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1"/>
  </p:notesMasterIdLst>
  <p:sldIdLst>
    <p:sldId id="256" r:id="rId2"/>
    <p:sldId id="372" r:id="rId3"/>
    <p:sldId id="416" r:id="rId4"/>
    <p:sldId id="431" r:id="rId5"/>
    <p:sldId id="417" r:id="rId6"/>
    <p:sldId id="418" r:id="rId7"/>
    <p:sldId id="419" r:id="rId8"/>
    <p:sldId id="420" r:id="rId9"/>
    <p:sldId id="421" r:id="rId10"/>
    <p:sldId id="422" r:id="rId11"/>
    <p:sldId id="423" r:id="rId12"/>
    <p:sldId id="424" r:id="rId13"/>
    <p:sldId id="425" r:id="rId14"/>
    <p:sldId id="426" r:id="rId15"/>
    <p:sldId id="427" r:id="rId16"/>
    <p:sldId id="428" r:id="rId17"/>
    <p:sldId id="429" r:id="rId18"/>
    <p:sldId id="430" r:id="rId19"/>
    <p:sldId id="384" r:id="rId20"/>
  </p:sldIdLst>
  <p:sldSz cx="9144000" cy="6858000" type="screen4x3"/>
  <p:notesSz cx="6858000" cy="9144000"/>
  <p:custDataLst>
    <p:tags r:id="rId22"/>
  </p:custDataLst>
  <p:defaultTextStyle>
    <a:defPPr>
      <a:defRPr lang="en-US"/>
    </a:defPPr>
    <a:lvl1pPr algn="ctr" rtl="0" eaLnBrk="0" fontAlgn="base" hangingPunct="0">
      <a:spcBef>
        <a:spcPct val="50000"/>
      </a:spcBef>
      <a:spcAft>
        <a:spcPct val="0"/>
      </a:spcAft>
      <a:defRPr sz="2400" kern="1200">
        <a:solidFill>
          <a:srgbClr val="FFFF00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50000"/>
      </a:spcBef>
      <a:spcAft>
        <a:spcPct val="0"/>
      </a:spcAft>
      <a:defRPr sz="2400" kern="1200">
        <a:solidFill>
          <a:srgbClr val="FFFF00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50000"/>
      </a:spcBef>
      <a:spcAft>
        <a:spcPct val="0"/>
      </a:spcAft>
      <a:defRPr sz="2400" kern="1200">
        <a:solidFill>
          <a:srgbClr val="FFFF00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50000"/>
      </a:spcBef>
      <a:spcAft>
        <a:spcPct val="0"/>
      </a:spcAft>
      <a:defRPr sz="2400" kern="1200">
        <a:solidFill>
          <a:srgbClr val="FFFF00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50000"/>
      </a:spcBef>
      <a:spcAft>
        <a:spcPct val="0"/>
      </a:spcAft>
      <a:defRPr sz="2400" kern="1200">
        <a:solidFill>
          <a:srgbClr val="FFFF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FFFF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FFFF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FFFF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FFFF00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99"/>
    <a:srgbClr val="003300"/>
    <a:srgbClr val="FF6600"/>
    <a:srgbClr val="663300"/>
    <a:srgbClr val="080808"/>
    <a:srgbClr val="CC00CC"/>
    <a:srgbClr val="660066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87478" autoAdjust="0"/>
  </p:normalViewPr>
  <p:slideViewPr>
    <p:cSldViewPr>
      <p:cViewPr varScale="1">
        <p:scale>
          <a:sx n="75" d="100"/>
          <a:sy n="75" d="100"/>
        </p:scale>
        <p:origin x="155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300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 b="1">
                <a:solidFill>
                  <a:srgbClr val="DC49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1">
                <a:solidFill>
                  <a:srgbClr val="DC49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 b="1">
                <a:solidFill>
                  <a:srgbClr val="DC49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1">
                <a:solidFill>
                  <a:srgbClr val="DC4900"/>
                </a:solidFill>
              </a:defRPr>
            </a:lvl1pPr>
          </a:lstStyle>
          <a:p>
            <a:fld id="{3E092C82-A823-4EE2-A2AE-FA50496CEB1C}" type="slidenum">
              <a:rPr lang="ar-SA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377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92C82-A823-4EE2-A2AE-FA50496CEB1C}" type="slidenum">
              <a:rPr lang="ar-SA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899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2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15/9/2012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Computers &amp;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4BBB-500E-4E16-B6ED-B24C2577B26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15/9/2012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Computers &amp;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4BBB-500E-4E16-B6ED-B24C2577B2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15/9/2012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Computers &amp;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4BBB-500E-4E16-B6ED-B24C2577B2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858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0"/>
            <a:ext cx="1447800" cy="347472"/>
          </a:xfrm>
        </p:spPr>
        <p:txBody>
          <a:bodyPr/>
          <a:lstStyle/>
          <a:p>
            <a:r>
              <a:rPr lang="en-US"/>
              <a:t>15/9/2012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64549" y="0"/>
            <a:ext cx="5655451" cy="347472"/>
          </a:xfrm>
        </p:spPr>
        <p:txBody>
          <a:bodyPr/>
          <a:lstStyle>
            <a:lvl1pPr>
              <a:defRPr b="1" i="1"/>
            </a:lvl1pPr>
          </a:lstStyle>
          <a:p>
            <a:r>
              <a:rPr lang="en-US"/>
              <a:t>Introduction to Computers &amp; Applications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21C64BBB-500E-4E16-B6ED-B24C2577B2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1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6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15/9/2012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Computers &amp;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4BBB-500E-4E16-B6ED-B24C2577B26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15/9/2012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Computers &amp;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4BBB-500E-4E16-B6ED-B24C2577B2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15/9/2012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Computers &amp; Applications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4BBB-500E-4E16-B6ED-B24C2577B26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4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15/9/2012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Computers &amp;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4BBB-500E-4E16-B6ED-B24C2577B2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15/9/2012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Computers &amp;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4BBB-500E-4E16-B6ED-B24C2577B2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4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15/9/2012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Computers &amp;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4BBB-500E-4E16-B6ED-B24C2577B26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7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15/9/2012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Computers &amp;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4BBB-500E-4E16-B6ED-B24C2577B2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/>
              <a:t>15/9/2012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/>
              <a:t>Introduction to Computers &amp;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1C64BBB-500E-4E16-B6ED-B24C2577B26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b="0" i="0" u="none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2133600"/>
            <a:ext cx="8686800" cy="1143000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rgbClr val="C0000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IT420: Selected Topics in IT</a:t>
            </a:r>
            <a:br>
              <a:rPr lang="en-US" sz="3200" b="1" dirty="0">
                <a:solidFill>
                  <a:srgbClr val="C0000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</a:br>
            <a:r>
              <a:rPr lang="en-US" sz="3200" cap="none" dirty="0">
                <a:solidFill>
                  <a:srgbClr val="C0000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Mobile Application Development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219200"/>
          </a:xfrm>
        </p:spPr>
        <p:txBody>
          <a:bodyPr/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808080"/>
                  </a:outerShdw>
                </a:effectLst>
              </a:rPr>
              <a:t>XML Review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Syntax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XML Elements Must Have a Closing Tag</a:t>
            </a:r>
          </a:p>
          <a:p>
            <a:r>
              <a:rPr lang="en-US" dirty="0"/>
              <a:t>XML Tags are Case Sensitive</a:t>
            </a:r>
          </a:p>
          <a:p>
            <a:r>
              <a:rPr lang="en-US" dirty="0"/>
              <a:t>XML Elements Must be Properly Nested</a:t>
            </a:r>
          </a:p>
          <a:p>
            <a:r>
              <a:rPr lang="en-US" dirty="0"/>
              <a:t>XML Documents Must Have a Root Element</a:t>
            </a:r>
          </a:p>
          <a:p>
            <a:r>
              <a:rPr lang="en-US" dirty="0"/>
              <a:t>XML Attribute Values Must be Quoted</a:t>
            </a:r>
          </a:p>
          <a:p>
            <a:r>
              <a:rPr lang="en-US" dirty="0"/>
              <a:t>Comments in XML, &lt;!-- This is a comment --&gt;</a:t>
            </a:r>
          </a:p>
          <a:p>
            <a:r>
              <a:rPr lang="en-US" dirty="0"/>
              <a:t>Entity References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&lt;message&gt;if salary &lt; 1000 then&lt;/message&gt; X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&lt;message&gt;if salary &amp;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1000 then&lt;/message&gt; √</a:t>
            </a:r>
          </a:p>
          <a:p>
            <a:pPr lvl="1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006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Syntax Rules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9905480"/>
              </p:ext>
            </p:extLst>
          </p:nvPr>
        </p:nvGraphicFramePr>
        <p:xfrm>
          <a:off x="481781" y="2286000"/>
          <a:ext cx="8229600" cy="1981200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&amp;lt;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&lt;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less than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&amp;gt;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&gt;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greater than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&amp;amp;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&amp;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ampersand 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&amp;apos;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'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apostrophe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&amp;quot;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"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quotation mark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351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 XML element is everything from (including) the element's start tag to (including) the element's end tag.</a:t>
            </a:r>
          </a:p>
          <a:p>
            <a:r>
              <a:rPr lang="en-US" dirty="0"/>
              <a:t>An element can contain:</a:t>
            </a:r>
          </a:p>
          <a:p>
            <a:pPr lvl="1"/>
            <a:r>
              <a:rPr lang="en-US" dirty="0"/>
              <a:t>other elements</a:t>
            </a:r>
          </a:p>
          <a:p>
            <a:pPr lvl="1"/>
            <a:r>
              <a:rPr lang="en-US" dirty="0"/>
              <a:t>text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/>
              <a:t>or a mix of all of the above...</a:t>
            </a:r>
          </a:p>
          <a:p>
            <a:pPr marL="548640" lvl="2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bookstore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book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category=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"CHILDREN"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title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Harry Potter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/title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author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J K. Rowling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/author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year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2005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/year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price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29.99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/price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/book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book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category=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"WEB"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title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Learning XML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/title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author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Erik T. Ray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/author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year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2003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/year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price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39.95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/price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/book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/bookstore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074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XML elements can have attributes, just like HTML.</a:t>
            </a:r>
          </a:p>
          <a:p>
            <a:r>
              <a:rPr lang="en-US" dirty="0"/>
              <a:t>Attributes are designed to contain data related to a specific element.</a:t>
            </a:r>
          </a:p>
          <a:p>
            <a:r>
              <a:rPr lang="en-US" dirty="0"/>
              <a:t>XML Attributes Must be Quoted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person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gender=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"female"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/>
              <a:t>XML Elements vs. Attributes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person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gender=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"female"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Anna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Smith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/person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person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gender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female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/gender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Anna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Smith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/person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902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Attributes for Metadata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messages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note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id=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"501"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to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Tove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/to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Jani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/from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heading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Reminder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/heading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Don't forget me this weekend!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/body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/note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note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id=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"502"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to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Jani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/to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Tove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/from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heading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Re: Reminder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/heading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 will not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/body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/note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/messages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015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Namespaces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 Conflicts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Apples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/td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Bananas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/td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/table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African Coffee Table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/name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80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/width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120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/length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/table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630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Namespaces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Solving the Name Conflict Using a Prefix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h:table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h:tr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h:td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Apples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h:td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h:td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Bananas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h:td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h:tr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h:table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f:table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f:name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African Coffee Table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f:name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f:width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80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f:width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f:length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120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f:length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f:table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851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Namespaces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When using prefixes in XML, a so-called namespace for the prefix must be defined.</a:t>
            </a:r>
          </a:p>
          <a:p>
            <a:r>
              <a:rPr lang="en-US" dirty="0"/>
              <a:t>The namespace is defined by the </a:t>
            </a:r>
            <a:r>
              <a:rPr lang="en-US" dirty="0" err="1"/>
              <a:t>xmlns</a:t>
            </a:r>
            <a:r>
              <a:rPr lang="en-US" dirty="0"/>
              <a:t> attribute in the start tag of an element.</a:t>
            </a:r>
          </a:p>
          <a:p>
            <a:r>
              <a:rPr lang="en-US" dirty="0"/>
              <a:t>The namespace declaration has the following syntax. </a:t>
            </a:r>
            <a:r>
              <a:rPr lang="en-US" dirty="0" err="1"/>
              <a:t>xmlns:prefix</a:t>
            </a:r>
            <a:r>
              <a:rPr lang="en-US" dirty="0"/>
              <a:t>="URI".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root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h:table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xmlns:h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"http://www.w3.org/TR/html4/"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h:tr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h:td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Apples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h:td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h:td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Bananas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h:td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h:tr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h:table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f:table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xmlns:f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"http://www.w3schools.com/furniture"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f:name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African Coffee Table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f:name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f:width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80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f:width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f:length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120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f:length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f:table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/root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589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Namespaces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When using prefixes in XML, a so-called namespace for the prefix must be defined.</a:t>
            </a:r>
          </a:p>
          <a:p>
            <a:r>
              <a:rPr lang="en-US" dirty="0"/>
              <a:t>The namespace is defined by the </a:t>
            </a:r>
            <a:r>
              <a:rPr lang="en-US" dirty="0" err="1"/>
              <a:t>xmlns</a:t>
            </a:r>
            <a:r>
              <a:rPr lang="en-US" dirty="0"/>
              <a:t> attribute in the start tag of an element.</a:t>
            </a:r>
          </a:p>
          <a:p>
            <a:r>
              <a:rPr lang="en-US" dirty="0"/>
              <a:t>The namespace declaration has the following syntax. </a:t>
            </a:r>
            <a:r>
              <a:rPr lang="en-US" dirty="0" err="1"/>
              <a:t>xmlns:prefix</a:t>
            </a:r>
            <a:r>
              <a:rPr lang="en-US" dirty="0"/>
              <a:t>="URI".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root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xmlns:h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"http://www.w3.org/TR/html4/"</a:t>
            </a: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xmlns:f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"http://www.w3schools.com/furniture"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h:table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h:tr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h:td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Apples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h:td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h:td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Bananas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h:td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h:tr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h:table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f:table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f:name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African Coffee Table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f:name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f:width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80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f:width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f:length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120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f:length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f:table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/root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339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Beginning XML 5th Edition</a:t>
            </a:r>
          </a:p>
        </p:txBody>
      </p:sp>
      <p:pic>
        <p:nvPicPr>
          <p:cNvPr id="1026" name="Picture 2" descr="http://ecx.images-amazon.com/images/I/51YHztmo5CL._SX392_BO1,204,203,200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950" y="1371600"/>
            <a:ext cx="3752850" cy="475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Lecturer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Dr. </a:t>
            </a:r>
            <a:r>
              <a:rPr lang="en-US" dirty="0" err="1"/>
              <a:t>Walid</a:t>
            </a:r>
            <a:r>
              <a:rPr lang="en-US" dirty="0"/>
              <a:t> </a:t>
            </a:r>
            <a:r>
              <a:rPr lang="en-US" dirty="0" err="1"/>
              <a:t>Khedr</a:t>
            </a:r>
            <a:endParaRPr lang="en-US" dirty="0"/>
          </a:p>
          <a:p>
            <a:pPr lvl="1"/>
            <a:r>
              <a:rPr lang="en-US" dirty="0"/>
              <a:t>Email: khedrw@yahoo.com</a:t>
            </a:r>
          </a:p>
          <a:p>
            <a:pPr lvl="1"/>
            <a:r>
              <a:rPr lang="en-US" dirty="0"/>
              <a:t>Web: www.staff.zu.edu.eg/wkhedr</a:t>
            </a:r>
          </a:p>
          <a:p>
            <a:pPr lvl="1"/>
            <a:r>
              <a:rPr lang="en-US" dirty="0"/>
              <a:t>Department of Information Technology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XML?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300" dirty="0"/>
              <a:t>XML stands for </a:t>
            </a:r>
            <a:r>
              <a:rPr lang="en-US" sz="2300" dirty="0" err="1"/>
              <a:t>EXtensible</a:t>
            </a:r>
            <a:r>
              <a:rPr lang="en-US" sz="2300" dirty="0"/>
              <a:t> Markup Language</a:t>
            </a:r>
          </a:p>
          <a:p>
            <a:endParaRPr lang="en-US" sz="2300" dirty="0"/>
          </a:p>
          <a:p>
            <a:r>
              <a:rPr lang="en-US" sz="2300" dirty="0"/>
              <a:t>XML is a markup language much like HTML</a:t>
            </a:r>
          </a:p>
          <a:p>
            <a:endParaRPr lang="en-US" sz="2300" dirty="0"/>
          </a:p>
          <a:p>
            <a:r>
              <a:rPr lang="en-US" sz="2300" dirty="0"/>
              <a:t>XML was designed to describe data, not to display data</a:t>
            </a:r>
          </a:p>
          <a:p>
            <a:endParaRPr lang="en-US" sz="2300" dirty="0"/>
          </a:p>
          <a:p>
            <a:r>
              <a:rPr lang="en-US" sz="2300" dirty="0"/>
              <a:t>XML tags are not predefined. You must define your own tags</a:t>
            </a:r>
          </a:p>
          <a:p>
            <a:endParaRPr lang="en-US" sz="2300" dirty="0"/>
          </a:p>
          <a:p>
            <a:r>
              <a:rPr lang="en-US" sz="2300" dirty="0"/>
              <a:t>XML is designed to be self-descriptive</a:t>
            </a:r>
          </a:p>
        </p:txBody>
      </p:sp>
    </p:spTree>
    <p:extLst>
      <p:ext uri="{BB962C8B-B14F-4D97-AF65-F5344CB8AC3E}">
        <p14:creationId xmlns:p14="http://schemas.microsoft.com/office/powerpoint/2010/main" val="2767736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992F2-9DBD-4144-B8DE-8DB847AD7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Vs XML</a:t>
            </a:r>
          </a:p>
        </p:txBody>
      </p:sp>
      <p:pic>
        <p:nvPicPr>
          <p:cNvPr id="1026" name="Picture 2" descr="http://www.enggpedia.com/answers/?qa=blob&amp;qa_blobid=5373346494800865436">
            <a:extLst>
              <a:ext uri="{FF2B5EF4-FFF2-40B4-BE49-F238E27FC236}">
                <a16:creationId xmlns:a16="http://schemas.microsoft.com/office/drawing/2014/main" id="{5CA5C08D-DC1A-46F0-9D28-1E7A27DB0ED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41" y="1447800"/>
            <a:ext cx="846518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571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Difference Between XML and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XML is not a replacement for HTML.</a:t>
            </a:r>
          </a:p>
          <a:p>
            <a:endParaRPr lang="en-US" dirty="0"/>
          </a:p>
          <a:p>
            <a:r>
              <a:rPr lang="en-US" dirty="0"/>
              <a:t>XML and HTML were designed with different goals:</a:t>
            </a:r>
          </a:p>
          <a:p>
            <a:pPr lvl="1"/>
            <a:r>
              <a:rPr lang="en-US" dirty="0"/>
              <a:t>XML was designed to describe data, with focus on what data is</a:t>
            </a:r>
          </a:p>
          <a:p>
            <a:pPr lvl="1"/>
            <a:r>
              <a:rPr lang="en-US" dirty="0"/>
              <a:t>HTML was designed to display data, with focus on how data looks</a:t>
            </a:r>
          </a:p>
        </p:txBody>
      </p:sp>
    </p:spTree>
    <p:extLst>
      <p:ext uri="{BB962C8B-B14F-4D97-AF65-F5344CB8AC3E}">
        <p14:creationId xmlns:p14="http://schemas.microsoft.com/office/powerpoint/2010/main" val="231208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Does Not DO Anything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XML does not DO anything.</a:t>
            </a:r>
          </a:p>
          <a:p>
            <a:r>
              <a:rPr lang="en-US" dirty="0"/>
              <a:t>The following example is a note to </a:t>
            </a:r>
            <a:r>
              <a:rPr lang="en-US" dirty="0" err="1"/>
              <a:t>Tove</a:t>
            </a:r>
            <a:r>
              <a:rPr lang="en-US" dirty="0"/>
              <a:t>, from </a:t>
            </a:r>
            <a:r>
              <a:rPr lang="en-US" dirty="0" err="1"/>
              <a:t>Jani</a:t>
            </a:r>
            <a:r>
              <a:rPr lang="en-US" dirty="0"/>
              <a:t>, stored as XML:</a:t>
            </a:r>
          </a:p>
          <a:p>
            <a:pPr marL="274320" lvl="1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note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en-US" sz="2400" dirty="0"/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to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Tove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/to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en-US" sz="2400" dirty="0"/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Jani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/from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en-US" sz="2400" dirty="0"/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heading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Reminder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/heading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en-US" sz="2400" dirty="0"/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Don't forget me this weekend!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/body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en-US" sz="2400" dirty="0"/>
            </a:b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/note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800" dirty="0"/>
              <a:t>But still, this XML document does not DO anything. </a:t>
            </a:r>
          </a:p>
          <a:p>
            <a:r>
              <a:rPr lang="en-US" sz="2800" dirty="0"/>
              <a:t>It is just information wrapped in tags. </a:t>
            </a:r>
          </a:p>
          <a:p>
            <a:r>
              <a:rPr lang="en-US" sz="2800" dirty="0"/>
              <a:t>Someone must write a piece of software to send, receive or display it.</a:t>
            </a:r>
          </a:p>
        </p:txBody>
      </p:sp>
    </p:spTree>
    <p:extLst>
      <p:ext uri="{BB962C8B-B14F-4D97-AF65-F5344CB8AC3E}">
        <p14:creationId xmlns:p14="http://schemas.microsoft.com/office/powerpoint/2010/main" val="179370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Does Not DO Anything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tags in the example above (like &lt;to&gt; and &lt;from&gt;) are not defined in any XML standard. These tags are "invented" by the author of the XML document.</a:t>
            </a:r>
          </a:p>
          <a:p>
            <a:endParaRPr lang="en-US" dirty="0"/>
          </a:p>
          <a:p>
            <a:r>
              <a:rPr lang="en-US" dirty="0"/>
              <a:t>That is because the XML language has no predefined tags.</a:t>
            </a:r>
          </a:p>
          <a:p>
            <a:endParaRPr lang="en-US" dirty="0"/>
          </a:p>
          <a:p>
            <a:r>
              <a:rPr lang="en-US" dirty="0"/>
              <a:t>The tags used in HTML are predefined. HTML documents can only use tags defined in the HTML standard (like &lt;p&gt;, &lt;h1&gt;, etc.).</a:t>
            </a:r>
          </a:p>
          <a:p>
            <a:endParaRPr lang="en-US" dirty="0"/>
          </a:p>
          <a:p>
            <a:r>
              <a:rPr lang="en-US" dirty="0"/>
              <a:t>XML allows the author to define his/her own tags and his/her own document structure.</a:t>
            </a:r>
          </a:p>
        </p:txBody>
      </p:sp>
    </p:spTree>
    <p:extLst>
      <p:ext uri="{BB962C8B-B14F-4D97-AF65-F5344CB8AC3E}">
        <p14:creationId xmlns:p14="http://schemas.microsoft.com/office/powerpoint/2010/main" val="3063368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XML documents must contain a root element. </a:t>
            </a:r>
          </a:p>
          <a:p>
            <a:r>
              <a:rPr lang="en-US" dirty="0"/>
              <a:t>The elements in an XML document form a document tree.</a:t>
            </a:r>
          </a:p>
          <a:p>
            <a:r>
              <a:rPr lang="en-US" dirty="0"/>
              <a:t>The tree starts at the root and branches to the lowest level of the tree.</a:t>
            </a:r>
          </a:p>
          <a:p>
            <a:endParaRPr lang="en-US" dirty="0"/>
          </a:p>
        </p:txBody>
      </p:sp>
      <p:pic>
        <p:nvPicPr>
          <p:cNvPr id="11266" name="Picture 2" descr="DOM node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010" y="3048000"/>
            <a:ext cx="6059979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7175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bookstore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book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category=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"COOKING"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title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lang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en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Everyday Italian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/title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author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Giada De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Laurentiis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/author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year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2005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/year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price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30.00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/price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/book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book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category=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"CHILDREN"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title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lang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en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Harry Potter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/title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author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J K. Rowling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/author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year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2005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/year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price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29.99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/price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/book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book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category=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"WEB"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title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lang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en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Learning XML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/title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author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Erik T. Ray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/author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year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2003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/year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price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39.95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/price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/book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/bookstore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615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0.0&quot;&gt;&lt;object type=&quot;1&quot; unique_id=&quot;10001&quot;&gt;&lt;object type=&quot;2&quot; unique_id=&quot;12739&quot;&gt;&lt;object type=&quot;3&quot; unique_id=&quot;12740&quot;&gt;&lt;property id=&quot;20148&quot; value=&quot;5&quot;/&gt;&lt;property id=&quot;20300&quot; value=&quot;Slide 1 - &amp;quot;IT420: Mobile Application Development&amp;quot;&quot;/&gt;&lt;property id=&quot;20307&quot; value=&quot;256&quot;/&gt;&lt;/object&gt;&lt;object type=&quot;3&quot; unique_id=&quot;12741&quot;&gt;&lt;property id=&quot;20148&quot; value=&quot;5&quot;/&gt;&lt;property id=&quot;20300&quot; value=&quot;Slide 2 - &amp;quot;Lecturer Details&amp;quot;&quot;/&gt;&lt;property id=&quot;20307&quot; value=&quot;372&quot;/&gt;&lt;/object&gt;&lt;object type=&quot;3&quot; unique_id=&quot;12742&quot;&gt;&lt;property id=&quot;20148&quot; value=&quot;5&quot;/&gt;&lt;property id=&quot;20300&quot; value=&quot;Slide 3 - &amp;quot;Course Info&amp;quot;&quot;/&gt;&lt;property id=&quot;20307&quot; value=&quot;373&quot;/&gt;&lt;/object&gt;&lt;object type=&quot;3&quot; unique_id=&quot;12743&quot;&gt;&lt;property id=&quot;20148&quot; value=&quot;5&quot;/&gt;&lt;property id=&quot;20300&quot; value=&quot;Slide 4 - &amp;quot;NetBeans IDE&amp;quot;&quot;/&gt;&lt;property id=&quot;20307&quot; value=&quot;399&quot;/&gt;&lt;/object&gt;&lt;object type=&quot;3&quot; unique_id=&quot;12744&quot;&gt;&lt;property id=&quot;20148&quot; value=&quot;5&quot;/&gt;&lt;property id=&quot;20300&quot; value=&quot;Slide 5 - &amp;quot;Grading Policy&amp;quot;&quot;/&gt;&lt;property id=&quot;20307&quot; value=&quot;390&quot;/&gt;&lt;/object&gt;&lt;object type=&quot;3&quot; unique_id=&quot;12745&quot;&gt;&lt;property id=&quot;20148&quot; value=&quot;5&quot;/&gt;&lt;property id=&quot;20300&quot; value=&quot;Slide 6 - &amp;quot;Grading Rules&amp;quot;&quot;/&gt;&lt;property id=&quot;20307&quot; value=&quot;391&quot;/&gt;&lt;/object&gt;&lt;object type=&quot;3&quot; unique_id=&quot;12746&quot;&gt;&lt;property id=&quot;20148&quot; value=&quot;5&quot;/&gt;&lt;property id=&quot;20300&quot; value=&quot;Slide 7 - &amp;quot;Term Project&amp;quot;&quot;/&gt;&lt;property id=&quot;20307&quot; value=&quot;389&quot;/&gt;&lt;/object&gt;&lt;object type=&quot;3&quot; unique_id=&quot;12747&quot;&gt;&lt;property id=&quot;20148&quot; value=&quot;5&quot;/&gt;&lt;property id=&quot;20300&quot; value=&quot;Slide 8 - &amp;quot;What is Network Programming?&amp;quot;&quot;/&gt;&lt;property id=&quot;20307&quot; value=&quot;397&quot;/&gt;&lt;/object&gt;&lt;object type=&quot;3&quot; unique_id=&quot;12748&quot;&gt;&lt;property id=&quot;20148&quot; value=&quot;5&quot;/&gt;&lt;property id=&quot;20300&quot; value=&quot;Slide 9 - &amp;quot;The Key Players&amp;quot;&quot;/&gt;&lt;property id=&quot;20307&quot; value=&quot;398&quot;/&gt;&lt;/object&gt;&lt;object type=&quot;3&quot; unique_id=&quot;12749&quot;&gt;&lt;property id=&quot;20148&quot; value=&quot;5&quot;/&gt;&lt;property id=&quot;20300&quot; value=&quot;Slide 10 - &amp;quot;Course Objective&amp;quot;&quot;/&gt;&lt;property id=&quot;20307&quot; value=&quot;382&quot;/&gt;&lt;/object&gt;&lt;object type=&quot;3&quot; unique_id=&quot;12750&quot;&gt;&lt;property id=&quot;20148&quot; value=&quot;5&quot;/&gt;&lt;property id=&quot;20300&quot; value=&quot;Slide 11 - &amp;quot;Why Java ?&amp;quot;&quot;/&gt;&lt;property id=&quot;20307&quot; value=&quot;394&quot;/&gt;&lt;/object&gt;&lt;object type=&quot;3&quot; unique_id=&quot;12751&quot;&gt;&lt;property id=&quot;20148&quot; value=&quot;5&quot;/&gt;&lt;property id=&quot;20300&quot; value=&quot;Slide 12 - &amp;quot;Why Java ?&amp;quot;&quot;/&gt;&lt;property id=&quot;20307&quot; value=&quot;395&quot;/&gt;&lt;/object&gt;&lt;object type=&quot;3&quot; unique_id=&quot;12752&quot;&gt;&lt;property id=&quot;20148&quot; value=&quot;5&quot;/&gt;&lt;property id=&quot;20300&quot; value=&quot;Slide 13 - &amp;quot;Main Topics&amp;quot;&quot;/&gt;&lt;property id=&quot;20307&quot; value=&quot;388&quot;/&gt;&lt;/object&gt;&lt;object type=&quot;3&quot; unique_id=&quot;12753&quot;&gt;&lt;property id=&quot;20148&quot; value=&quot;5&quot;/&gt;&lt;property id=&quot;20300&quot; value=&quot;Slide 14 - &amp;quot;Java Background&amp;quot;&quot;/&gt;&lt;property id=&quot;20307&quot; value=&quot;392&quot;/&gt;&lt;/object&gt;&lt;object type=&quot;3&quot; unique_id=&quot;12754&quot;&gt;&lt;property id=&quot;20148&quot; value=&quot;5&quot;/&gt;&lt;property id=&quot;20300&quot; value=&quot;Slide 15 - &amp;quot;Computer Networks Background&amp;quot;&quot;/&gt;&lt;property id=&quot;20307&quot; value=&quot;396&quot;/&gt;&lt;/object&gt;&lt;object type=&quot;3&quot; unique_id=&quot;12755&quot;&gt;&lt;property id=&quot;20148&quot; value=&quot;5&quot;/&gt;&lt;property id=&quot;20300&quot; value=&quot;Slide 16 - &amp;quot;Next Lecture&amp;quot;&quot;/&gt;&lt;property id=&quot;20307&quot; value=&quot;384&quot;/&gt;&lt;/object&gt;&lt;/object&gt;&lt;object type=&quot;8&quot; unique_id=&quot;12773&quot;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cture1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Lecture1</Template>
  <TotalTime>58964</TotalTime>
  <Words>625</Words>
  <Application>Microsoft Office PowerPoint</Application>
  <PresentationFormat>On-screen Show (4:3)</PresentationFormat>
  <Paragraphs>110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Consolas</vt:lpstr>
      <vt:lpstr>Times New Roman</vt:lpstr>
      <vt:lpstr>Lecture1</vt:lpstr>
      <vt:lpstr>IT420: Selected Topics in IT Mobile Application Development</vt:lpstr>
      <vt:lpstr>Lecturer Details</vt:lpstr>
      <vt:lpstr>What is XML?</vt:lpstr>
      <vt:lpstr>HTML Vs XML</vt:lpstr>
      <vt:lpstr>The Difference Between XML and HTML</vt:lpstr>
      <vt:lpstr>XML Does Not DO Anything</vt:lpstr>
      <vt:lpstr>XML Does Not DO Anything</vt:lpstr>
      <vt:lpstr>XML Tree</vt:lpstr>
      <vt:lpstr>XML Tree</vt:lpstr>
      <vt:lpstr>XML Syntax Rules</vt:lpstr>
      <vt:lpstr>XML Syntax Rules</vt:lpstr>
      <vt:lpstr>XML Elements</vt:lpstr>
      <vt:lpstr>XML Attributes</vt:lpstr>
      <vt:lpstr>XML Attributes for Metadata</vt:lpstr>
      <vt:lpstr>XML Namespaces</vt:lpstr>
      <vt:lpstr>XML Namespaces</vt:lpstr>
      <vt:lpstr>XML Namespaces</vt:lpstr>
      <vt:lpstr>XML Namespaces</vt:lpstr>
      <vt:lpstr>Reading</vt:lpstr>
    </vt:vector>
  </TitlesOfParts>
  <Company>St. Clair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tdame</dc:creator>
  <cp:lastModifiedBy>Dr. Walid Khedr</cp:lastModifiedBy>
  <cp:revision>1743</cp:revision>
  <dcterms:created xsi:type="dcterms:W3CDTF">2005-08-02T10:12:17Z</dcterms:created>
  <dcterms:modified xsi:type="dcterms:W3CDTF">2017-10-08T10:46:01Z</dcterms:modified>
</cp:coreProperties>
</file>