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87" r:id="rId3"/>
    <p:sldId id="257" r:id="rId5"/>
    <p:sldId id="258" r:id="rId6"/>
    <p:sldId id="272" r:id="rId7"/>
    <p:sldId id="259" r:id="rId8"/>
    <p:sldId id="271" r:id="rId9"/>
    <p:sldId id="270" r:id="rId10"/>
    <p:sldId id="273" r:id="rId11"/>
    <p:sldId id="274" r:id="rId12"/>
    <p:sldId id="275" r:id="rId13"/>
    <p:sldId id="276" r:id="rId14"/>
    <p:sldId id="277" r:id="rId15"/>
    <p:sldId id="278" r:id="rId16"/>
    <p:sldId id="279" r:id="rId17"/>
    <p:sldId id="280" r:id="rId18"/>
    <p:sldId id="268" r:id="rId19"/>
    <p:sldId id="26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4FFA5D3-FA8B-4E8F-B84D-44909C69632D}"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fld>
            <a:endParaRPr lang="en-US" dirty="0"/>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4.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325" y="2280285"/>
            <a:ext cx="8769985" cy="1510030"/>
          </a:xfrm>
        </p:spPr>
        <p:txBody>
          <a:bodyPr>
            <a:normAutofit/>
          </a:bodyPr>
          <a:lstStyle/>
          <a:p>
            <a:pPr algn="l"/>
            <a:r>
              <a:rPr lang="en-US" sz="3110" b="1" dirty="0">
                <a:solidFill>
                  <a:schemeClr val="accent5"/>
                </a:solidFill>
                <a:latin typeface="Bell MT" panose="02020503060305020303" pitchFamily="18" charset="0"/>
                <a:sym typeface="+mn-ea"/>
              </a:rPr>
              <a:t>Project Presentation on Let’sChat</a:t>
            </a:r>
            <a:br>
              <a:rPr lang="en-US" b="1" dirty="0">
                <a:latin typeface="Bell MT" panose="02020503060305020303" pitchFamily="18" charset="0"/>
              </a:rPr>
            </a:br>
            <a:endParaRPr lang="en-US" dirty="0"/>
          </a:p>
        </p:txBody>
      </p:sp>
      <p:sp>
        <p:nvSpPr>
          <p:cNvPr id="3" name="Subtitle 2"/>
          <p:cNvSpPr>
            <a:spLocks noGrp="1"/>
          </p:cNvSpPr>
          <p:nvPr>
            <p:ph type="subTitle" idx="1"/>
          </p:nvPr>
        </p:nvSpPr>
        <p:spPr>
          <a:xfrm>
            <a:off x="187325" y="4680585"/>
            <a:ext cx="3883025" cy="734695"/>
          </a:xfrm>
        </p:spPr>
        <p:txBody>
          <a:bodyPr/>
          <a:lstStyle/>
          <a:p>
            <a:pPr algn="l"/>
            <a:r>
              <a:rPr lang="en-GB" altLang="en-US" dirty="0"/>
              <a:t>Submitted to:-Ashima MEHTA</a:t>
            </a:r>
            <a:endParaRPr lang="en-GB" altLang="en-US" dirty="0"/>
          </a:p>
        </p:txBody>
      </p:sp>
      <p:graphicFrame>
        <p:nvGraphicFramePr>
          <p:cNvPr id="5" name="Table 4"/>
          <p:cNvGraphicFramePr>
            <a:graphicFrameLocks noGrp="1"/>
          </p:cNvGraphicFramePr>
          <p:nvPr/>
        </p:nvGraphicFramePr>
        <p:xfrm>
          <a:off x="0" y="5767705"/>
          <a:ext cx="9144000" cy="1057275"/>
        </p:xfrm>
        <a:graphic>
          <a:graphicData uri="http://schemas.openxmlformats.org/drawingml/2006/table">
            <a:tbl>
              <a:tblPr firstRow="1" bandRow="1">
                <a:tableStyleId>{85BE263C-DBD7-4A20-BB59-AAB30ACAA65A}</a:tableStyleId>
              </a:tblPr>
              <a:tblGrid>
                <a:gridCol w="5363210"/>
                <a:gridCol w="3780790"/>
              </a:tblGrid>
              <a:tr h="509905">
                <a:tc>
                  <a:txBody>
                    <a:bodyPr/>
                    <a:lstStyle/>
                    <a:p>
                      <a:r>
                        <a:rPr lang="en-US" sz="1400" b="1" dirty="0">
                          <a:solidFill>
                            <a:schemeClr val="bg1"/>
                          </a:solidFill>
                          <a:latin typeface="Arial" panose="020B0604020202020204" pitchFamily="34" charset="0"/>
                          <a:cs typeface="Arial" panose="020B0604020202020204" pitchFamily="34" charset="0"/>
                        </a:rPr>
                        <a:t>Name of the students:-</a:t>
                      </a:r>
                      <a:r>
                        <a:rPr lang="en-GB" altLang="en-US" sz="1400" b="1" dirty="0">
                          <a:solidFill>
                            <a:schemeClr val="bg1"/>
                          </a:solidFill>
                          <a:latin typeface="Arial" panose="020B0604020202020204" pitchFamily="34" charset="0"/>
                          <a:cs typeface="Arial" panose="020B0604020202020204" pitchFamily="34" charset="0"/>
                        </a:rPr>
                        <a:t>Ravi Raj,Shubham Yadav,Rohit Yadav,Rakib Khan</a:t>
                      </a:r>
                      <a:endParaRPr lang="en-GB" altLang="en-US" sz="1400" b="1" dirty="0">
                        <a:solidFill>
                          <a:schemeClr val="bg1"/>
                        </a:solidFill>
                        <a:latin typeface="Arial" panose="020B0604020202020204" pitchFamily="34" charset="0"/>
                        <a:cs typeface="Arial" panose="020B0604020202020204" pitchFamily="34" charset="0"/>
                      </a:endParaRPr>
                    </a:p>
                  </a:txBody>
                  <a:tcPr marL="68580" marR="68580" marT="34290" marB="34290">
                    <a:lnL>
                      <a:noFill/>
                    </a:lnL>
                    <a:lnR>
                      <a:noFill/>
                    </a:lnR>
                    <a:lnT w="25400" cmpd="sng">
                      <a:noFill/>
                    </a:lnT>
                    <a:lnB w="25400" cmpd="sng">
                      <a:noFill/>
                    </a:lnB>
                    <a:lnTlToBr w="12700" cmpd="sng">
                      <a:noFill/>
                      <a:prstDash val="solid"/>
                    </a:lnTlToBr>
                    <a:lnBlToTr w="12700" cmpd="sng">
                      <a:noFill/>
                      <a:prstDash val="solid"/>
                    </a:lnBlToTr>
                    <a:solidFill>
                      <a:srgbClr val="CC4D40"/>
                    </a:solidFill>
                  </a:tcPr>
                </a:tc>
                <a:tc>
                  <a:txBody>
                    <a:bodyPr/>
                    <a:lstStyle/>
                    <a:p>
                      <a:pPr algn="r"/>
                      <a:r>
                        <a:rPr lang="en-US" sz="1400" b="1" dirty="0">
                          <a:solidFill>
                            <a:schemeClr val="bg1"/>
                          </a:solidFill>
                          <a:latin typeface="Arial" panose="020B0604020202020204" pitchFamily="34" charset="0"/>
                          <a:cs typeface="Arial" panose="020B0604020202020204" pitchFamily="34" charset="0"/>
                        </a:rPr>
                        <a:t>Date:</a:t>
                      </a:r>
                      <a:endParaRPr lang="en-US" sz="1400" b="1" dirty="0">
                        <a:solidFill>
                          <a:schemeClr val="bg1"/>
                        </a:solidFill>
                        <a:latin typeface="Arial" panose="020B0604020202020204" pitchFamily="34" charset="0"/>
                        <a:cs typeface="Arial" panose="020B0604020202020204" pitchFamily="34" charset="0"/>
                      </a:endParaRPr>
                    </a:p>
                    <a:p>
                      <a:pPr algn="r"/>
                      <a:r>
                        <a:rPr lang="en-GB" altLang="en-US" sz="1400" b="1" dirty="0">
                          <a:solidFill>
                            <a:schemeClr val="bg1"/>
                          </a:solidFill>
                          <a:latin typeface="Arial" panose="020B0604020202020204" pitchFamily="34" charset="0"/>
                          <a:cs typeface="Arial" panose="020B0604020202020204" pitchFamily="34" charset="0"/>
                        </a:rPr>
                        <a:t>12/08/2021</a:t>
                      </a:r>
                      <a:endParaRPr lang="en-GB" altLang="en-US" sz="1400" b="1" dirty="0">
                        <a:solidFill>
                          <a:schemeClr val="bg1"/>
                        </a:solidFill>
                        <a:latin typeface="Arial" panose="020B0604020202020204" pitchFamily="34" charset="0"/>
                        <a:cs typeface="Arial" panose="020B0604020202020204" pitchFamily="34" charset="0"/>
                      </a:endParaRPr>
                    </a:p>
                  </a:txBody>
                  <a:tcPr marL="68580" marR="68580" marT="34290" marB="34290">
                    <a:lnL>
                      <a:noFill/>
                    </a:lnL>
                    <a:lnR>
                      <a:noFill/>
                    </a:lnR>
                    <a:lnT w="25400" cmpd="sng">
                      <a:noFill/>
                    </a:lnT>
                    <a:lnB w="25400" cmpd="sng">
                      <a:noFill/>
                    </a:lnB>
                    <a:lnTlToBr w="12700" cmpd="sng">
                      <a:noFill/>
                      <a:prstDash val="solid"/>
                    </a:lnTlToBr>
                    <a:lnBlToTr w="12700" cmpd="sng">
                      <a:noFill/>
                      <a:prstDash val="solid"/>
                    </a:lnBlToTr>
                    <a:solidFill>
                      <a:srgbClr val="CC4D40"/>
                    </a:solidFill>
                  </a:tcPr>
                </a:tc>
              </a:tr>
              <a:tr h="54737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b="1" dirty="0">
                          <a:solidFill>
                            <a:schemeClr val="bg1"/>
                          </a:solidFill>
                          <a:latin typeface="Arial" panose="020B0604020202020204" pitchFamily="34" charset="0"/>
                          <a:cs typeface="Arial" panose="020B0604020202020204" pitchFamily="34" charset="0"/>
                        </a:rPr>
                        <a:t>Branch </a:t>
                      </a:r>
                      <a:r>
                        <a:rPr lang="en-US" sz="1600" b="1" baseline="0" dirty="0">
                          <a:solidFill>
                            <a:schemeClr val="bg1"/>
                          </a:solidFill>
                          <a:latin typeface="Arial" panose="020B0604020202020204" pitchFamily="34" charset="0"/>
                          <a:cs typeface="Arial" panose="020B0604020202020204" pitchFamily="34" charset="0"/>
                        </a:rPr>
                        <a:t> &amp; Semester : </a:t>
                      </a:r>
                      <a:r>
                        <a:rPr lang="en-GB" altLang="en-US" sz="1600" b="1" baseline="0" dirty="0">
                          <a:solidFill>
                            <a:schemeClr val="bg1"/>
                          </a:solidFill>
                          <a:latin typeface="Arial" panose="020B0604020202020204" pitchFamily="34" charset="0"/>
                          <a:cs typeface="Arial" panose="020B0604020202020204" pitchFamily="34" charset="0"/>
                        </a:rPr>
                        <a:t>C.S.E-3 ,1</a:t>
                      </a:r>
                      <a:r>
                        <a:rPr lang="en-GB" altLang="en-US" sz="1800" b="1" baseline="0" dirty="0">
                          <a:solidFill>
                            <a:schemeClr val="bg1"/>
                          </a:solidFill>
                          <a:latin typeface="Arial" panose="020B0604020202020204" pitchFamily="34" charset="0"/>
                          <a:cs typeface="Arial" panose="020B0604020202020204" pitchFamily="34" charset="0"/>
                        </a:rPr>
                        <a:t> </a:t>
                      </a:r>
                      <a:endParaRPr lang="en-GB" altLang="en-US" sz="1800" b="1" baseline="0" dirty="0">
                        <a:solidFill>
                          <a:schemeClr val="bg1"/>
                        </a:solidFill>
                        <a:latin typeface="Arial" panose="020B0604020202020204" pitchFamily="34" charset="0"/>
                        <a:cs typeface="Arial" panose="020B0604020202020204" pitchFamily="34" charset="0"/>
                      </a:endParaRPr>
                    </a:p>
                  </a:txBody>
                  <a:tcPr marL="68580" marR="68580" marT="34290" marB="34290">
                    <a:lnL>
                      <a:noFill/>
                    </a:lnL>
                    <a:lnR>
                      <a:noFill/>
                    </a:lnR>
                    <a:lnT w="25400" cmpd="sng">
                      <a:noFill/>
                    </a:lnT>
                    <a:lnB w="25400" cmpd="sng">
                      <a:noFill/>
                    </a:lnB>
                    <a:lnTlToBr w="12700" cmpd="sng">
                      <a:noFill/>
                      <a:prstDash val="solid"/>
                    </a:lnTlToBr>
                    <a:lnBlToTr w="12700" cmpd="sng">
                      <a:noFill/>
                      <a:prstDash val="solid"/>
                    </a:lnBlToTr>
                    <a:solidFill>
                      <a:srgbClr val="CC4D40"/>
                    </a:solidFill>
                  </a:tcPr>
                </a:tc>
                <a:tc>
                  <a:txBody>
                    <a:bodyPr/>
                    <a:lstStyle/>
                    <a:p>
                      <a:pPr algn="r"/>
                      <a:r>
                        <a:rPr lang="en-US" sz="1400" b="1" dirty="0">
                          <a:solidFill>
                            <a:schemeClr val="bg1"/>
                          </a:solidFill>
                          <a:latin typeface="Arial" panose="020B0604020202020204" pitchFamily="34" charset="0"/>
                          <a:cs typeface="Arial" panose="020B0604020202020204" pitchFamily="34" charset="0"/>
                        </a:rPr>
                        <a:t>Roll number of students:-</a:t>
                      </a:r>
                      <a:endParaRPr lang="en-US" sz="1400" b="1" dirty="0">
                        <a:solidFill>
                          <a:schemeClr val="bg1"/>
                        </a:solidFill>
                        <a:latin typeface="Arial" panose="020B0604020202020204" pitchFamily="34" charset="0"/>
                        <a:cs typeface="Arial" panose="020B0604020202020204" pitchFamily="34" charset="0"/>
                      </a:endParaRPr>
                    </a:p>
                    <a:p>
                      <a:pPr algn="r"/>
                      <a:r>
                        <a:rPr lang="en-GB" altLang="en-US" sz="1400" b="1" dirty="0">
                          <a:solidFill>
                            <a:schemeClr val="bg1"/>
                          </a:solidFill>
                          <a:latin typeface="Arial" panose="020B0604020202020204" pitchFamily="34" charset="0"/>
                          <a:cs typeface="Arial" panose="020B0604020202020204" pitchFamily="34" charset="0"/>
                        </a:rPr>
                        <a:t>22131,22160,22145,22129</a:t>
                      </a:r>
                      <a:endParaRPr lang="en-GB" altLang="en-US" sz="1400" b="1" dirty="0">
                        <a:solidFill>
                          <a:schemeClr val="bg1"/>
                        </a:solidFill>
                        <a:latin typeface="Arial" panose="020B0604020202020204" pitchFamily="34" charset="0"/>
                        <a:cs typeface="Arial" panose="020B0604020202020204" pitchFamily="34" charset="0"/>
                      </a:endParaRPr>
                    </a:p>
                  </a:txBody>
                  <a:tcPr marL="68580" marR="68580" marT="34290" marB="34290">
                    <a:lnL>
                      <a:noFill/>
                    </a:lnL>
                    <a:lnR>
                      <a:noFill/>
                    </a:lnR>
                    <a:lnT w="25400" cmpd="sng">
                      <a:noFill/>
                    </a:lnT>
                    <a:lnB w="25400" cmpd="sng">
                      <a:noFill/>
                    </a:lnB>
                    <a:lnTlToBr w="12700" cmpd="sng">
                      <a:noFill/>
                      <a:prstDash val="solid"/>
                    </a:lnTlToBr>
                    <a:lnBlToTr w="12700" cmpd="sng">
                      <a:noFill/>
                      <a:prstDash val="solid"/>
                    </a:lnBlToTr>
                    <a:solidFill>
                      <a:srgbClr val="CC4D40"/>
                    </a:solidFill>
                  </a:tcPr>
                </a:tc>
              </a:tr>
            </a:tbl>
          </a:graphicData>
        </a:graphic>
      </p:graphicFrame>
      <p:sp>
        <p:nvSpPr>
          <p:cNvPr id="14" name="Rectangle 13"/>
          <p:cNvSpPr/>
          <p:nvPr/>
        </p:nvSpPr>
        <p:spPr>
          <a:xfrm>
            <a:off x="-1" y="857250"/>
            <a:ext cx="102870" cy="4732020"/>
          </a:xfrm>
          <a:prstGeom prst="rect">
            <a:avLst/>
          </a:prstGeom>
          <a:solidFill>
            <a:srgbClr val="CC4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p:cNvSpPr/>
          <p:nvPr/>
        </p:nvSpPr>
        <p:spPr>
          <a:xfrm>
            <a:off x="9041552" y="857250"/>
            <a:ext cx="102870" cy="4732020"/>
          </a:xfrm>
          <a:prstGeom prst="rect">
            <a:avLst/>
          </a:prstGeom>
          <a:solidFill>
            <a:srgbClr val="CC4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Slide Number Placeholder 14"/>
          <p:cNvSpPr>
            <a:spLocks noGrp="1"/>
          </p:cNvSpPr>
          <p:nvPr>
            <p:ph type="sldNum" sz="quarter" idx="12"/>
          </p:nvPr>
        </p:nvSpPr>
        <p:spPr>
          <a:xfrm>
            <a:off x="8481060" y="861333"/>
            <a:ext cx="476250" cy="273844"/>
          </a:xfrm>
          <a:prstGeom prst="roundRect">
            <a:avLst/>
          </a:prstGeom>
          <a:solidFill>
            <a:srgbClr val="CC4D40"/>
          </a:solidFill>
        </p:spPr>
        <p:style>
          <a:lnRef idx="1">
            <a:schemeClr val="accent6"/>
          </a:lnRef>
          <a:fillRef idx="2">
            <a:schemeClr val="accent6"/>
          </a:fillRef>
          <a:effectRef idx="1">
            <a:schemeClr val="accent6"/>
          </a:effectRef>
          <a:fontRef idx="minor">
            <a:schemeClr val="dk1"/>
          </a:fontRef>
        </p:style>
        <p:txBody>
          <a:bodyPr/>
          <a:lstStyle/>
          <a:p>
            <a:pPr algn="ctr"/>
            <a:fld id="{7112F15D-D53C-4B48-B2E1-A72E55FC6BD2}" type="slidenum">
              <a:rPr lang="en-US" sz="750" smtClean="0">
                <a:solidFill>
                  <a:schemeClr val="tx1"/>
                </a:solidFill>
                <a:latin typeface="Arial Black" panose="020B0A04020102020204" pitchFamily="34" charset="0"/>
              </a:rPr>
            </a:fld>
            <a:endParaRPr lang="en-US" sz="750" dirty="0">
              <a:solidFill>
                <a:schemeClr val="tx1"/>
              </a:solidFill>
              <a:latin typeface="Arial Black" panose="020B0A04020102020204" pitchFamily="34" charset="0"/>
            </a:endParaRPr>
          </a:p>
        </p:txBody>
      </p:sp>
      <p:sp>
        <p:nvSpPr>
          <p:cNvPr id="19" name="TextBox 18"/>
          <p:cNvSpPr txBox="1"/>
          <p:nvPr/>
        </p:nvSpPr>
        <p:spPr>
          <a:xfrm>
            <a:off x="5029200" y="1371600"/>
            <a:ext cx="1371600" cy="299085"/>
          </a:xfrm>
          <a:prstGeom prst="rect">
            <a:avLst/>
          </a:prstGeom>
          <a:noFill/>
        </p:spPr>
        <p:txBody>
          <a:bodyPr wrap="square" rtlCol="0">
            <a:spAutoFit/>
          </a:bodyPr>
          <a:lstStyle/>
          <a:p>
            <a:endParaRPr lang="en-US" sz="1350" dirty="0"/>
          </a:p>
        </p:txBody>
      </p:sp>
      <p:pic>
        <p:nvPicPr>
          <p:cNvPr id="22" name="Picture 2" descr="Image result for dronacharya college of engineeri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3337560" cy="6781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857256"/>
            <a:ext cx="9144000" cy="590931"/>
          </a:xfrm>
          <a:prstGeom prst="rect">
            <a:avLst/>
          </a:prstGeom>
        </p:spPr>
        <p:txBody>
          <a:bodyPr wrap="square">
            <a:spAutoFit/>
          </a:bodyPr>
          <a:lstStyle/>
          <a:p>
            <a:pPr algn="ctr">
              <a:lnSpc>
                <a:spcPct val="90000"/>
              </a:lnSpc>
            </a:pPr>
            <a:r>
              <a:rPr lang="en-US" altLang="zh-CN" sz="3600" b="1" dirty="0">
                <a:latin typeface="Century Schoolbook" panose="02040604050505020304" pitchFamily="18" charset="0"/>
              </a:rPr>
              <a:t>Server code</a:t>
            </a:r>
            <a:endParaRPr lang="en-US" altLang="zh-CN" sz="3600" b="1" dirty="0">
              <a:latin typeface="Century Schoolbook" panose="02040604050505020304" pitchFamily="18" charset="0"/>
            </a:endParaRPr>
          </a:p>
        </p:txBody>
      </p:sp>
      <p:sp>
        <p:nvSpPr>
          <p:cNvPr id="8" name="Rectangle 7"/>
          <p:cNvSpPr/>
          <p:nvPr/>
        </p:nvSpPr>
        <p:spPr>
          <a:xfrm>
            <a:off x="3" y="1634103"/>
            <a:ext cx="9143999" cy="3970318"/>
          </a:xfrm>
          <a:prstGeom prst="rect">
            <a:avLst/>
          </a:prstGeom>
        </p:spPr>
        <p:txBody>
          <a:bodyPr wrap="square">
            <a:spAutoFit/>
          </a:bodyPr>
          <a:lstStyle/>
          <a:p>
            <a:r>
              <a:rPr lang="en-US" sz="1400" dirty="0">
                <a:latin typeface="Consolas" panose="020B0609020204030204" pitchFamily="49" charset="0"/>
              </a:rPr>
              <a:t>public void </a:t>
            </a:r>
            <a:r>
              <a:rPr lang="en-US" sz="1400" dirty="0" err="1">
                <a:latin typeface="Consolas" panose="020B0609020204030204" pitchFamily="49" charset="0"/>
              </a:rPr>
              <a:t>startServer</a:t>
            </a:r>
            <a:r>
              <a:rPr lang="en-US" sz="1400" dirty="0">
                <a:latin typeface="Consolas" panose="020B0609020204030204" pitchFamily="49" charset="0"/>
              </a:rPr>
              <a:t>() throws </a:t>
            </a:r>
            <a:r>
              <a:rPr lang="en-US" sz="1400" dirty="0" err="1">
                <a:latin typeface="Consolas" panose="020B0609020204030204" pitchFamily="49" charset="0"/>
              </a:rPr>
              <a:t>IOException</a:t>
            </a:r>
            <a:r>
              <a:rPr lang="en-US" sz="1400" dirty="0">
                <a:latin typeface="Consolas" panose="020B0609020204030204" pitchFamily="49" charset="0"/>
              </a:rPr>
              <a:t>, </a:t>
            </a:r>
            <a:r>
              <a:rPr lang="en-US" sz="1400" dirty="0" err="1">
                <a:latin typeface="Consolas" panose="020B0609020204030204" pitchFamily="49" charset="0"/>
              </a:rPr>
              <a:t>BindException</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int port = “</a:t>
            </a:r>
            <a:r>
              <a:rPr lang="en-US" sz="1400" dirty="0" err="1">
                <a:latin typeface="Consolas" panose="020B0609020204030204" pitchFamily="49" charset="0"/>
              </a:rPr>
              <a:t>PK”.hashcode</a:t>
            </a:r>
            <a:r>
              <a:rPr lang="en-US" sz="1400" dirty="0">
                <a:latin typeface="Consolas" panose="020B0609020204030204" pitchFamily="49" charset="0"/>
              </a:rPr>
              <a:t>();</a:t>
            </a:r>
            <a:endParaRPr lang="en-US" sz="1400" dirty="0">
              <a:latin typeface="Consolas" panose="020B0609020204030204" pitchFamily="49" charset="0"/>
            </a:endParaRPr>
          </a:p>
          <a:p>
            <a:r>
              <a:rPr lang="en-US" sz="1400" dirty="0">
                <a:latin typeface="Consolas" panose="020B0609020204030204" pitchFamily="49" charset="0"/>
              </a:rPr>
              <a:t>		server = new ServerSocket(port);</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serverinfo</a:t>
            </a:r>
            <a:r>
              <a:rPr lang="en-US" sz="1400" dirty="0">
                <a:latin typeface="Consolas" panose="020B0609020204030204" pitchFamily="49" charset="0"/>
              </a:rPr>
              <a:t> = "Server Established at:\</a:t>
            </a:r>
            <a:r>
              <a:rPr lang="en-US" sz="1400" dirty="0" err="1">
                <a:latin typeface="Consolas" panose="020B0609020204030204" pitchFamily="49" charset="0"/>
              </a:rPr>
              <a:t>nport</a:t>
            </a:r>
            <a:r>
              <a:rPr lang="en-US" sz="1400" dirty="0">
                <a:latin typeface="Consolas" panose="020B0609020204030204" pitchFamily="49" charset="0"/>
              </a:rPr>
              <a:t> = "+port+"\</a:t>
            </a:r>
            <a:r>
              <a:rPr lang="en-US" sz="1400" dirty="0" err="1">
                <a:latin typeface="Consolas" panose="020B0609020204030204" pitchFamily="49" charset="0"/>
              </a:rPr>
              <a:t>nIP</a:t>
            </a:r>
            <a:r>
              <a:rPr lang="en-US" sz="1400" dirty="0">
                <a:latin typeface="Consolas" panose="020B0609020204030204" pitchFamily="49" charset="0"/>
              </a:rPr>
              <a:t> = "+</a:t>
            </a:r>
            <a:r>
              <a:rPr lang="en-US" sz="1400" dirty="0" err="1">
                <a:latin typeface="Consolas" panose="020B0609020204030204" pitchFamily="49" charset="0"/>
              </a:rPr>
              <a:t>InetAddress.getLocalHost</a:t>
            </a:r>
            <a:r>
              <a:rPr lang="en-US" sz="1400" dirty="0">
                <a:latin typeface="Consolas" panose="020B0609020204030204" pitchFamily="49" charset="0"/>
              </a:rPr>
              <a:t>();</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serverInfo.setText</a:t>
            </a:r>
            <a:r>
              <a:rPr lang="en-US" sz="1400" dirty="0">
                <a:latin typeface="Consolas" panose="020B0609020204030204" pitchFamily="49" charset="0"/>
              </a:rPr>
              <a:t>(</a:t>
            </a:r>
            <a:r>
              <a:rPr lang="en-US" sz="1400" dirty="0" err="1">
                <a:latin typeface="Consolas" panose="020B0609020204030204" pitchFamily="49" charset="0"/>
              </a:rPr>
              <a:t>serverinfo</a:t>
            </a:r>
            <a:r>
              <a:rPr lang="en-US" sz="1400" dirty="0">
                <a:latin typeface="Consolas" panose="020B0609020204030204" pitchFamily="49" charset="0"/>
              </a:rPr>
              <a:t>); //GUI</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clientInfo.setText</a:t>
            </a:r>
            <a:r>
              <a:rPr lang="en-US" sz="1400" dirty="0">
                <a:latin typeface="Consolas" panose="020B0609020204030204" pitchFamily="49" charset="0"/>
              </a:rPr>
              <a:t>(</a:t>
            </a:r>
            <a:r>
              <a:rPr lang="en-US" sz="1400" dirty="0" err="1">
                <a:latin typeface="Consolas" panose="020B0609020204030204" pitchFamily="49" charset="0"/>
              </a:rPr>
              <a:t>clientinfo</a:t>
            </a:r>
            <a:r>
              <a:rPr lang="en-US" sz="1400" dirty="0">
                <a:latin typeface="Consolas" panose="020B0609020204030204" pitchFamily="49" charset="0"/>
              </a:rPr>
              <a:t>);//GUI</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while(true)</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clientCount</a:t>
            </a:r>
            <a:r>
              <a:rPr lang="en-US" sz="1400" dirty="0">
                <a:latin typeface="Consolas" panose="020B0609020204030204" pitchFamily="49" charset="0"/>
              </a:rPr>
              <a:t>++;</a:t>
            </a:r>
            <a:endParaRPr lang="en-US" sz="1400" dirty="0">
              <a:latin typeface="Consolas" panose="020B0609020204030204" pitchFamily="49" charset="0"/>
            </a:endParaRPr>
          </a:p>
          <a:p>
            <a:r>
              <a:rPr lang="en-US" sz="1400" dirty="0">
                <a:latin typeface="Consolas" panose="020B0609020204030204" pitchFamily="49" charset="0"/>
              </a:rPr>
              <a:t>			client = </a:t>
            </a:r>
            <a:r>
              <a:rPr lang="en-US" sz="1400" dirty="0" err="1">
                <a:latin typeface="Consolas" panose="020B0609020204030204" pitchFamily="49" charset="0"/>
              </a:rPr>
              <a:t>server.accept</a:t>
            </a:r>
            <a:r>
              <a:rPr lang="en-US" sz="1400" dirty="0">
                <a:latin typeface="Consolas" panose="020B0609020204030204" pitchFamily="49" charset="0"/>
              </a:rPr>
              <a:t>(); //Waiting state</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ClientHandler</a:t>
            </a:r>
            <a:r>
              <a:rPr lang="en-US" sz="1400" dirty="0">
                <a:latin typeface="Consolas" panose="020B0609020204030204" pitchFamily="49" charset="0"/>
              </a:rPr>
              <a:t> thread = new </a:t>
            </a:r>
            <a:r>
              <a:rPr lang="en-US" sz="1400" dirty="0" err="1">
                <a:latin typeface="Consolas" panose="020B0609020204030204" pitchFamily="49" charset="0"/>
              </a:rPr>
              <a:t>ClientHandler</a:t>
            </a:r>
            <a:r>
              <a:rPr lang="en-US" sz="1400" dirty="0">
                <a:latin typeface="Consolas" panose="020B0609020204030204" pitchFamily="49" charset="0"/>
              </a:rPr>
              <a:t>(client, </a:t>
            </a:r>
            <a:r>
              <a:rPr lang="en-US" sz="1400" dirty="0" err="1">
                <a:latin typeface="Consolas" panose="020B0609020204030204" pitchFamily="49" charset="0"/>
              </a:rPr>
              <a:t>clientCount</a:t>
            </a:r>
            <a:r>
              <a:rPr lang="en-US" sz="1400" dirty="0">
                <a:latin typeface="Consolas" panose="020B0609020204030204" pitchFamily="49" charset="0"/>
              </a:rPr>
              <a:t>);</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thread.start</a:t>
            </a:r>
            <a:r>
              <a:rPr lang="en-US" sz="1400" dirty="0">
                <a:latin typeface="Consolas" panose="020B0609020204030204" pitchFamily="49" charset="0"/>
              </a:rPr>
              <a:t>(); //Connected state</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users.add</a:t>
            </a:r>
            <a:r>
              <a:rPr lang="en-US" sz="1400" dirty="0">
                <a:latin typeface="Consolas" panose="020B0609020204030204" pitchFamily="49" charset="0"/>
              </a:rPr>
              <a:t>(thread);// add in to HashMap</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91584" y="335847"/>
            <a:ext cx="5901744" cy="6186309"/>
          </a:xfrm>
          <a:prstGeom prst="rect">
            <a:avLst/>
          </a:prstGeom>
        </p:spPr>
        <p:txBody>
          <a:bodyPr wrap="square">
            <a:spAutoFit/>
          </a:bodyPr>
          <a:lstStyle/>
          <a:p>
            <a:r>
              <a:rPr lang="en-US" sz="1200" dirty="0">
                <a:latin typeface="Consolas" panose="020B0609020204030204" pitchFamily="49" charset="0"/>
                <a:cs typeface="Times New Roman" panose="02020603050405020304" pitchFamily="18" charset="0"/>
              </a:rPr>
              <a:t>class </a:t>
            </a:r>
            <a:r>
              <a:rPr lang="en-US" sz="1200" dirty="0" err="1">
                <a:latin typeface="Consolas" panose="020B0609020204030204" pitchFamily="49" charset="0"/>
                <a:cs typeface="Times New Roman" panose="02020603050405020304" pitchFamily="18" charset="0"/>
              </a:rPr>
              <a:t>ClientHandler</a:t>
            </a:r>
            <a:r>
              <a:rPr lang="en-US" sz="1200" dirty="0">
                <a:latin typeface="Consolas" panose="020B0609020204030204" pitchFamily="49" charset="0"/>
                <a:cs typeface="Times New Roman" panose="02020603050405020304" pitchFamily="18" charset="0"/>
              </a:rPr>
              <a:t> extends Thread</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Socket client = null;</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DataInputStream</a:t>
            </a:r>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inBuffer</a:t>
            </a:r>
            <a:r>
              <a:rPr lang="en-US" sz="1200" dirty="0">
                <a:latin typeface="Consolas" panose="020B0609020204030204" pitchFamily="49" charset="0"/>
                <a:cs typeface="Times New Roman" panose="02020603050405020304" pitchFamily="18" charset="0"/>
              </a:rPr>
              <a:t> = null;</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DataOutputStream</a:t>
            </a:r>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outBuffer</a:t>
            </a:r>
            <a:r>
              <a:rPr lang="en-US" sz="1200" dirty="0">
                <a:latin typeface="Consolas" panose="020B0609020204030204" pitchFamily="49" charset="0"/>
                <a:cs typeface="Times New Roman" panose="02020603050405020304" pitchFamily="18" charset="0"/>
              </a:rPr>
              <a:t> = null;</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String name = null;</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int </a:t>
            </a:r>
            <a:r>
              <a:rPr lang="en-US" sz="1200" dirty="0" err="1">
                <a:latin typeface="Consolas" panose="020B0609020204030204" pitchFamily="49" charset="0"/>
                <a:cs typeface="Times New Roman" panose="02020603050405020304" pitchFamily="18" charset="0"/>
              </a:rPr>
              <a:t>clientNo</a:t>
            </a:r>
            <a:r>
              <a:rPr lang="en-US" sz="1200" dirty="0">
                <a:latin typeface="Consolas" panose="020B0609020204030204" pitchFamily="49" charset="0"/>
                <a:cs typeface="Times New Roman" panose="02020603050405020304" pitchFamily="18" charset="0"/>
              </a:rPr>
              <a:t>;</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public </a:t>
            </a:r>
            <a:r>
              <a:rPr lang="en-US" sz="1200" dirty="0" err="1">
                <a:latin typeface="Consolas" panose="020B0609020204030204" pitchFamily="49" charset="0"/>
                <a:cs typeface="Times New Roman" panose="02020603050405020304" pitchFamily="18" charset="0"/>
              </a:rPr>
              <a:t>ClientHandler</a:t>
            </a:r>
            <a:r>
              <a:rPr lang="en-US" sz="1200" dirty="0">
                <a:latin typeface="Consolas" panose="020B0609020204030204" pitchFamily="49" charset="0"/>
                <a:cs typeface="Times New Roman" panose="02020603050405020304" pitchFamily="18" charset="0"/>
              </a:rPr>
              <a:t>(Socket client, int id) throws </a:t>
            </a:r>
            <a:r>
              <a:rPr lang="en-US" sz="1200" dirty="0" err="1">
                <a:latin typeface="Consolas" panose="020B0609020204030204" pitchFamily="49" charset="0"/>
                <a:cs typeface="Times New Roman" panose="02020603050405020304" pitchFamily="18" charset="0"/>
              </a:rPr>
              <a:t>IOException</a:t>
            </a:r>
            <a:r>
              <a:rPr lang="en-US" sz="1200" dirty="0">
                <a:latin typeface="Consolas" panose="020B0609020204030204" pitchFamily="49" charset="0"/>
                <a:cs typeface="Times New Roman" panose="02020603050405020304" pitchFamily="18" charset="0"/>
              </a:rPr>
              <a:t> </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this.client</a:t>
            </a:r>
            <a:r>
              <a:rPr lang="en-US" sz="1200" dirty="0">
                <a:latin typeface="Consolas" panose="020B0609020204030204" pitchFamily="49" charset="0"/>
                <a:cs typeface="Times New Roman" panose="02020603050405020304" pitchFamily="18" charset="0"/>
              </a:rPr>
              <a:t> = client;</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clientNo</a:t>
            </a:r>
            <a:r>
              <a:rPr lang="en-US" sz="1200" dirty="0">
                <a:latin typeface="Consolas" panose="020B0609020204030204" pitchFamily="49" charset="0"/>
                <a:cs typeface="Times New Roman" panose="02020603050405020304" pitchFamily="18" charset="0"/>
              </a:rPr>
              <a:t> = id;</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inBuffer</a:t>
            </a:r>
            <a:r>
              <a:rPr lang="en-US" sz="1200" dirty="0">
                <a:latin typeface="Consolas" panose="020B0609020204030204" pitchFamily="49" charset="0"/>
                <a:cs typeface="Times New Roman" panose="02020603050405020304" pitchFamily="18" charset="0"/>
              </a:rPr>
              <a:t> = new </a:t>
            </a:r>
            <a:r>
              <a:rPr lang="en-US" sz="1200" dirty="0" err="1">
                <a:latin typeface="Consolas" panose="020B0609020204030204" pitchFamily="49" charset="0"/>
                <a:cs typeface="Times New Roman" panose="02020603050405020304" pitchFamily="18" charset="0"/>
              </a:rPr>
              <a:t>DataInputStream</a:t>
            </a:r>
            <a:r>
              <a:rPr lang="en-US" sz="1200" dirty="0">
                <a:latin typeface="Consolas" panose="020B0609020204030204" pitchFamily="49" charset="0"/>
                <a:cs typeface="Times New Roman" panose="02020603050405020304" pitchFamily="18" charset="0"/>
              </a:rPr>
              <a:t>(</a:t>
            </a:r>
            <a:r>
              <a:rPr lang="en-US" sz="1200" dirty="0" err="1">
                <a:latin typeface="Consolas" panose="020B0609020204030204" pitchFamily="49" charset="0"/>
                <a:cs typeface="Times New Roman" panose="02020603050405020304" pitchFamily="18" charset="0"/>
              </a:rPr>
              <a:t>client.getInputStream</a:t>
            </a:r>
            <a:r>
              <a:rPr lang="en-US" sz="1200" dirty="0">
                <a:latin typeface="Consolas" panose="020B0609020204030204" pitchFamily="49" charset="0"/>
                <a:cs typeface="Times New Roman" panose="02020603050405020304" pitchFamily="18" charset="0"/>
              </a:rPr>
              <a:t>());</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outBuffer</a:t>
            </a:r>
            <a:r>
              <a:rPr lang="en-US" sz="1200" dirty="0">
                <a:latin typeface="Consolas" panose="020B0609020204030204" pitchFamily="49" charset="0"/>
                <a:cs typeface="Times New Roman" panose="02020603050405020304" pitchFamily="18" charset="0"/>
              </a:rPr>
              <a:t> = new </a:t>
            </a:r>
            <a:r>
              <a:rPr lang="en-US" sz="1200" dirty="0" err="1">
                <a:latin typeface="Consolas" panose="020B0609020204030204" pitchFamily="49" charset="0"/>
                <a:cs typeface="Times New Roman" panose="02020603050405020304" pitchFamily="18" charset="0"/>
              </a:rPr>
              <a:t>DataOutputStream</a:t>
            </a:r>
            <a:r>
              <a:rPr lang="en-US" sz="1200" dirty="0">
                <a:latin typeface="Consolas" panose="020B0609020204030204" pitchFamily="49" charset="0"/>
                <a:cs typeface="Times New Roman" panose="02020603050405020304" pitchFamily="18" charset="0"/>
              </a:rPr>
              <a:t>(</a:t>
            </a:r>
            <a:r>
              <a:rPr lang="en-US" sz="1200" dirty="0" err="1">
                <a:latin typeface="Consolas" panose="020B0609020204030204" pitchFamily="49" charset="0"/>
                <a:cs typeface="Times New Roman" panose="02020603050405020304" pitchFamily="18" charset="0"/>
              </a:rPr>
              <a:t>client.getOutputStream</a:t>
            </a:r>
            <a:r>
              <a:rPr lang="en-US" sz="1200" dirty="0">
                <a:latin typeface="Consolas" panose="020B0609020204030204" pitchFamily="49" charset="0"/>
                <a:cs typeface="Times New Roman" panose="02020603050405020304" pitchFamily="18" charset="0"/>
              </a:rPr>
              <a:t>());</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name = </a:t>
            </a:r>
            <a:r>
              <a:rPr lang="en-US" sz="1200" dirty="0" err="1">
                <a:latin typeface="Consolas" panose="020B0609020204030204" pitchFamily="49" charset="0"/>
                <a:cs typeface="Times New Roman" panose="02020603050405020304" pitchFamily="18" charset="0"/>
              </a:rPr>
              <a:t>inBuffer.readUTF</a:t>
            </a:r>
            <a:r>
              <a:rPr lang="en-US" sz="1200" dirty="0">
                <a:latin typeface="Consolas" panose="020B0609020204030204" pitchFamily="49" charset="0"/>
                <a:cs typeface="Times New Roman" panose="02020603050405020304" pitchFamily="18" charset="0"/>
              </a:rPr>
              <a:t>();</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clientList.add</a:t>
            </a:r>
            <a:r>
              <a:rPr lang="en-US" sz="1200" dirty="0">
                <a:latin typeface="Consolas" panose="020B0609020204030204" pitchFamily="49" charset="0"/>
                <a:cs typeface="Times New Roman" panose="02020603050405020304" pitchFamily="18" charset="0"/>
              </a:rPr>
              <a:t>(name);</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serverinfo</a:t>
            </a:r>
            <a:r>
              <a:rPr lang="en-US" sz="1200" dirty="0">
                <a:latin typeface="Consolas" panose="020B0609020204030204" pitchFamily="49" charset="0"/>
                <a:cs typeface="Times New Roman" panose="02020603050405020304" pitchFamily="18" charset="0"/>
              </a:rPr>
              <a:t> = "New Client "+name +" Connected.";</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serverInfo.append</a:t>
            </a:r>
            <a:r>
              <a:rPr lang="en-US" sz="1200" dirty="0">
                <a:latin typeface="Consolas" panose="020B0609020204030204" pitchFamily="49" charset="0"/>
                <a:cs typeface="Times New Roman" panose="02020603050405020304" pitchFamily="18" charset="0"/>
              </a:rPr>
              <a:t>("\n"+</a:t>
            </a:r>
            <a:r>
              <a:rPr lang="en-US" sz="1200" dirty="0" err="1">
                <a:latin typeface="Consolas" panose="020B0609020204030204" pitchFamily="49" charset="0"/>
                <a:cs typeface="Times New Roman" panose="02020603050405020304" pitchFamily="18" charset="0"/>
              </a:rPr>
              <a:t>serverinfo</a:t>
            </a:r>
            <a:r>
              <a:rPr lang="en-US" sz="1200" dirty="0">
                <a:latin typeface="Consolas" panose="020B0609020204030204" pitchFamily="49" charset="0"/>
                <a:cs typeface="Times New Roman" panose="02020603050405020304" pitchFamily="18" charset="0"/>
              </a:rPr>
              <a:t>);</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broadCastToAll</a:t>
            </a:r>
            <a:r>
              <a:rPr lang="en-US" sz="1200" dirty="0">
                <a:latin typeface="Consolas" panose="020B0609020204030204" pitchFamily="49" charset="0"/>
                <a:cs typeface="Times New Roman" panose="02020603050405020304" pitchFamily="18" charset="0"/>
              </a:rPr>
              <a:t>(</a:t>
            </a:r>
            <a:r>
              <a:rPr lang="en-US" sz="1200" dirty="0" err="1">
                <a:latin typeface="Consolas" panose="020B0609020204030204" pitchFamily="49" charset="0"/>
                <a:cs typeface="Times New Roman" panose="02020603050405020304" pitchFamily="18" charset="0"/>
              </a:rPr>
              <a:t>serverinfo</a:t>
            </a:r>
            <a:r>
              <a:rPr lang="en-US" sz="1200" dirty="0">
                <a:latin typeface="Consolas" panose="020B0609020204030204" pitchFamily="49" charset="0"/>
                <a:cs typeface="Times New Roman" panose="02020603050405020304" pitchFamily="18" charset="0"/>
              </a:rPr>
              <a:t>);</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outBuffer.flush</a:t>
            </a:r>
            <a:r>
              <a:rPr lang="en-US" sz="1200" dirty="0">
                <a:latin typeface="Consolas" panose="020B0609020204030204" pitchFamily="49" charset="0"/>
                <a:cs typeface="Times New Roman" panose="02020603050405020304" pitchFamily="18" charset="0"/>
              </a:rPr>
              <a:t>();</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if(</a:t>
            </a:r>
            <a:r>
              <a:rPr lang="en-US" sz="1200" dirty="0" err="1">
                <a:latin typeface="Consolas" panose="020B0609020204030204" pitchFamily="49" charset="0"/>
                <a:cs typeface="Times New Roman" panose="02020603050405020304" pitchFamily="18" charset="0"/>
              </a:rPr>
              <a:t>clientList.size</a:t>
            </a:r>
            <a:r>
              <a:rPr lang="en-US" sz="1200" dirty="0">
                <a:latin typeface="Consolas" panose="020B0609020204030204" pitchFamily="49" charset="0"/>
                <a:cs typeface="Times New Roman" panose="02020603050405020304" pitchFamily="18" charset="0"/>
              </a:rPr>
              <a:t>()&lt;2)</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String data = ("Only you are online now.");</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outBuffer.writeUTF</a:t>
            </a:r>
            <a:r>
              <a:rPr lang="en-US" sz="1200" dirty="0">
                <a:latin typeface="Consolas" panose="020B0609020204030204" pitchFamily="49" charset="0"/>
                <a:cs typeface="Times New Roman" panose="02020603050405020304" pitchFamily="18" charset="0"/>
              </a:rPr>
              <a:t>(data);</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else</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String data = </a:t>
            </a:r>
            <a:r>
              <a:rPr lang="en-US" sz="1200" dirty="0" err="1">
                <a:latin typeface="Consolas" panose="020B0609020204030204" pitchFamily="49" charset="0"/>
                <a:cs typeface="Times New Roman" panose="02020603050405020304" pitchFamily="18" charset="0"/>
              </a:rPr>
              <a:t>getOnlineUsers</a:t>
            </a:r>
            <a:r>
              <a:rPr lang="en-US" sz="1200" dirty="0">
                <a:latin typeface="Consolas" panose="020B0609020204030204" pitchFamily="49" charset="0"/>
                <a:cs typeface="Times New Roman" panose="02020603050405020304" pitchFamily="18" charset="0"/>
              </a:rPr>
              <a:t>();</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outBuffer.writeUTF</a:t>
            </a:r>
            <a:r>
              <a:rPr lang="en-US" sz="1200" dirty="0">
                <a:latin typeface="Consolas" panose="020B0609020204030204" pitchFamily="49" charset="0"/>
                <a:cs typeface="Times New Roman" panose="02020603050405020304" pitchFamily="18" charset="0"/>
              </a:rPr>
              <a:t>(data);</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endParaRPr lang="en-US" sz="1200" dirty="0">
              <a:latin typeface="Consolas" panose="020B0609020204030204" pitchFamily="49"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8070" y="474345"/>
            <a:ext cx="8690020" cy="5909310"/>
          </a:xfrm>
          <a:prstGeom prst="rect">
            <a:avLst/>
          </a:prstGeom>
        </p:spPr>
        <p:txBody>
          <a:bodyPr wrap="square" numCol="1">
            <a:spAutoFit/>
          </a:bodyPr>
          <a:lstStyle/>
          <a:p>
            <a:r>
              <a:rPr lang="en-US" sz="1400" dirty="0">
                <a:latin typeface="Consolas" panose="020B0609020204030204" pitchFamily="49" charset="0"/>
              </a:rPr>
              <a:t>public void </a:t>
            </a:r>
            <a:r>
              <a:rPr lang="en-US" sz="1400" dirty="0" err="1">
                <a:latin typeface="Consolas" panose="020B0609020204030204" pitchFamily="49" charset="0"/>
              </a:rPr>
              <a:t>sendMessage</a:t>
            </a:r>
            <a:r>
              <a:rPr lang="en-US" sz="1400" dirty="0">
                <a:latin typeface="Consolas" panose="020B0609020204030204" pitchFamily="49" charset="0"/>
              </a:rPr>
              <a:t>(String message) throws </a:t>
            </a:r>
            <a:r>
              <a:rPr lang="en-US" sz="1400" dirty="0" err="1">
                <a:latin typeface="Consolas" panose="020B0609020204030204" pitchFamily="49" charset="0"/>
              </a:rPr>
              <a:t>IOException</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outBuffer.flush</a:t>
            </a:r>
            <a:r>
              <a:rPr lang="en-US" sz="1400" dirty="0">
                <a:latin typeface="Consolas" panose="020B0609020204030204" pitchFamily="49" charset="0"/>
              </a:rPr>
              <a:t>();</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outBuffer.writeUTF</a:t>
            </a:r>
            <a:r>
              <a:rPr lang="en-US" sz="1400" dirty="0">
                <a:latin typeface="Consolas" panose="020B0609020204030204" pitchFamily="49" charset="0"/>
              </a:rPr>
              <a:t>(message);</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@Override</a:t>
            </a:r>
            <a:endParaRPr lang="en-US" sz="1400" dirty="0">
              <a:latin typeface="Consolas" panose="020B0609020204030204" pitchFamily="49" charset="0"/>
            </a:endParaRPr>
          </a:p>
          <a:p>
            <a:r>
              <a:rPr lang="en-US" sz="1400" dirty="0">
                <a:latin typeface="Consolas" panose="020B0609020204030204" pitchFamily="49" charset="0"/>
              </a:rPr>
              <a:t>		public void run()</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while(true)</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try {</a:t>
            </a:r>
            <a:endParaRPr lang="en-US" sz="1400" dirty="0">
              <a:latin typeface="Consolas" panose="020B0609020204030204" pitchFamily="49" charset="0"/>
            </a:endParaRPr>
          </a:p>
          <a:p>
            <a:r>
              <a:rPr lang="en-US" sz="1400" dirty="0">
                <a:latin typeface="Consolas" panose="020B0609020204030204" pitchFamily="49" charset="0"/>
              </a:rPr>
              <a:t>					String message = </a:t>
            </a:r>
            <a:r>
              <a:rPr lang="en-US" sz="1400" dirty="0" err="1">
                <a:latin typeface="Consolas" panose="020B0609020204030204" pitchFamily="49" charset="0"/>
              </a:rPr>
              <a:t>inBuffer.readUTF</a:t>
            </a:r>
            <a:r>
              <a:rPr lang="en-US" sz="1400" dirty="0">
                <a:latin typeface="Consolas" panose="020B0609020204030204" pitchFamily="49" charset="0"/>
              </a:rPr>
              <a:t>();</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clientinfo</a:t>
            </a:r>
            <a:r>
              <a:rPr lang="en-US" sz="1400" dirty="0">
                <a:latin typeface="Consolas" panose="020B0609020204030204" pitchFamily="49" charset="0"/>
              </a:rPr>
              <a:t> = name+"::"+message;</a:t>
            </a:r>
            <a:endParaRPr lang="en-US" sz="1400" dirty="0">
              <a:latin typeface="Consolas" panose="020B0609020204030204" pitchFamily="49" charset="0"/>
            </a:endParaRPr>
          </a:p>
          <a:p>
            <a:r>
              <a:rPr lang="en-US" sz="1400" dirty="0">
                <a:latin typeface="Consolas" panose="020B0609020204030204" pitchFamily="49" charset="0"/>
              </a:rPr>
              <a:t>					if(</a:t>
            </a:r>
            <a:r>
              <a:rPr lang="en-US" sz="1400" dirty="0" err="1">
                <a:latin typeface="Consolas" panose="020B0609020204030204" pitchFamily="49" charset="0"/>
              </a:rPr>
              <a:t>message.toUpperCase</a:t>
            </a:r>
            <a:r>
              <a:rPr lang="en-US" sz="1400" dirty="0">
                <a:latin typeface="Consolas" panose="020B0609020204030204" pitchFamily="49" charset="0"/>
              </a:rPr>
              <a:t>().equals("!GETONLINEUSERS")){</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outBuffer.flush</a:t>
            </a:r>
            <a:r>
              <a:rPr lang="en-US" sz="1400" dirty="0">
                <a:latin typeface="Consolas" panose="020B0609020204030204" pitchFamily="49" charset="0"/>
              </a:rPr>
              <a:t>();</a:t>
            </a:r>
            <a:endParaRPr lang="en-US" sz="1400" dirty="0">
              <a:latin typeface="Consolas" panose="020B0609020204030204" pitchFamily="49" charset="0"/>
            </a:endParaRPr>
          </a:p>
          <a:p>
            <a:r>
              <a:rPr lang="en-US" sz="1400" dirty="0">
                <a:latin typeface="Consolas" panose="020B0609020204030204" pitchFamily="49" charset="0"/>
              </a:rPr>
              <a:t>						if(</a:t>
            </a:r>
            <a:r>
              <a:rPr lang="en-US" sz="1400" dirty="0" err="1">
                <a:latin typeface="Consolas" panose="020B0609020204030204" pitchFamily="49" charset="0"/>
              </a:rPr>
              <a:t>clientList.size</a:t>
            </a:r>
            <a:r>
              <a:rPr lang="en-US" sz="1400" dirty="0">
                <a:latin typeface="Consolas" panose="020B0609020204030204" pitchFamily="49" charset="0"/>
              </a:rPr>
              <a:t>()&lt;2){</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outBuffer.writeUTF</a:t>
            </a:r>
            <a:r>
              <a:rPr lang="en-US" sz="1400" dirty="0">
                <a:latin typeface="Consolas" panose="020B0609020204030204" pitchFamily="49" charset="0"/>
              </a:rPr>
              <a:t>(("Only you are online now."));</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else{</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outBuffer.writeUTF</a:t>
            </a:r>
            <a:r>
              <a:rPr lang="en-US" sz="1400" dirty="0">
                <a:latin typeface="Consolas" panose="020B0609020204030204" pitchFamily="49" charset="0"/>
              </a:rPr>
              <a:t>((</a:t>
            </a:r>
            <a:r>
              <a:rPr lang="en-US" sz="1400" dirty="0" err="1">
                <a:latin typeface="Consolas" panose="020B0609020204030204" pitchFamily="49" charset="0"/>
              </a:rPr>
              <a:t>getOnlineUsers</a:t>
            </a:r>
            <a:r>
              <a:rPr lang="en-US" sz="1400" dirty="0">
                <a:latin typeface="Consolas" panose="020B0609020204030204" pitchFamily="49" charset="0"/>
              </a:rPr>
              <a:t>()));</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else if(</a:t>
            </a:r>
            <a:r>
              <a:rPr lang="en-US" sz="1400" dirty="0" err="1">
                <a:latin typeface="Consolas" panose="020B0609020204030204" pitchFamily="49" charset="0"/>
              </a:rPr>
              <a:t>message.contains</a:t>
            </a:r>
            <a:r>
              <a:rPr lang="en-US" sz="1400" dirty="0">
                <a:latin typeface="Consolas" panose="020B0609020204030204" pitchFamily="49" charset="0"/>
              </a:rPr>
              <a:t>("@")){</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clientinfo</a:t>
            </a:r>
            <a:r>
              <a:rPr lang="en-US" sz="1400" dirty="0">
                <a:latin typeface="Consolas" panose="020B0609020204030204" pitchFamily="49" charset="0"/>
              </a:rPr>
              <a:t> = </a:t>
            </a:r>
            <a:r>
              <a:rPr lang="en-US" sz="1400" dirty="0" err="1">
                <a:latin typeface="Consolas" panose="020B0609020204030204" pitchFamily="49" charset="0"/>
              </a:rPr>
              <a:t>broadCastToOne</a:t>
            </a:r>
            <a:r>
              <a:rPr lang="en-US" sz="1400" dirty="0">
                <a:latin typeface="Consolas" panose="020B0609020204030204" pitchFamily="49" charset="0"/>
              </a:rPr>
              <a:t>(</a:t>
            </a:r>
            <a:r>
              <a:rPr lang="en-US" sz="1400" dirty="0" err="1">
                <a:latin typeface="Consolas" panose="020B0609020204030204" pitchFamily="49" charset="0"/>
              </a:rPr>
              <a:t>clientinfo</a:t>
            </a:r>
            <a:r>
              <a:rPr lang="en-US" sz="1400" dirty="0">
                <a:latin typeface="Consolas" panose="020B0609020204030204" pitchFamily="49" charset="0"/>
              </a:rPr>
              <a:t>);</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2203" y="674400"/>
            <a:ext cx="7804598" cy="5509200"/>
          </a:xfrm>
          <a:prstGeom prst="rect">
            <a:avLst/>
          </a:prstGeom>
        </p:spPr>
        <p:txBody>
          <a:bodyPr wrap="square">
            <a:spAutoFit/>
          </a:bodyPr>
          <a:lstStyle/>
          <a:p>
            <a:r>
              <a:rPr lang="en-US" sz="1600" dirty="0">
                <a:latin typeface="Consolas" panose="020B0609020204030204" pitchFamily="49" charset="0"/>
              </a:rPr>
              <a:t>			else{</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broadCastToAll</a:t>
            </a:r>
            <a:r>
              <a:rPr lang="en-US" sz="1600" dirty="0">
                <a:latin typeface="Consolas" panose="020B0609020204030204" pitchFamily="49" charset="0"/>
              </a:rPr>
              <a:t>(</a:t>
            </a:r>
            <a:r>
              <a:rPr lang="en-US" sz="1600" dirty="0" err="1">
                <a:latin typeface="Consolas" panose="020B0609020204030204" pitchFamily="49" charset="0"/>
              </a:rPr>
              <a:t>clientinfo</a:t>
            </a:r>
            <a:r>
              <a:rPr lang="en-US" sz="1600" dirty="0">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clientInfo.append</a:t>
            </a:r>
            <a:r>
              <a:rPr lang="en-US" sz="1600" dirty="0">
                <a:latin typeface="Consolas" panose="020B0609020204030204" pitchFamily="49" charset="0"/>
              </a:rPr>
              <a:t>("\n"+</a:t>
            </a:r>
            <a:r>
              <a:rPr lang="en-US" sz="1600" dirty="0" err="1">
                <a:latin typeface="Consolas" panose="020B0609020204030204" pitchFamily="49" charset="0"/>
              </a:rPr>
              <a:t>clientinfo</a:t>
            </a:r>
            <a:r>
              <a:rPr lang="en-US" sz="1600" dirty="0">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catch(</a:t>
            </a:r>
            <a:r>
              <a:rPr lang="en-US" sz="1600" dirty="0" err="1">
                <a:latin typeface="Consolas" panose="020B0609020204030204" pitchFamily="49" charset="0"/>
              </a:rPr>
              <a:t>SocketException</a:t>
            </a:r>
            <a:r>
              <a:rPr lang="en-US" sz="1600" dirty="0">
                <a:latin typeface="Consolas" panose="020B0609020204030204" pitchFamily="49" charset="0"/>
              </a:rPr>
              <a:t> e) {</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serverinfo</a:t>
            </a:r>
            <a:r>
              <a:rPr lang="en-US" sz="1600" dirty="0">
                <a:latin typeface="Consolas" panose="020B0609020204030204" pitchFamily="49" charset="0"/>
              </a:rPr>
              <a:t> = "Connection closed by: </a:t>
            </a:r>
            <a:r>
              <a:rPr lang="en-US" sz="1600" dirty="0" err="1">
                <a:latin typeface="Consolas" panose="020B0609020204030204" pitchFamily="49" charset="0"/>
              </a:rPr>
              <a:t>Client__"+name</a:t>
            </a:r>
            <a:r>
              <a:rPr lang="en-US" sz="1600" dirty="0">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serverInfo.append</a:t>
            </a:r>
            <a:r>
              <a:rPr lang="en-US" sz="1600" dirty="0">
                <a:latin typeface="Consolas" panose="020B0609020204030204" pitchFamily="49" charset="0"/>
              </a:rPr>
              <a:t>("\n"+</a:t>
            </a:r>
            <a:r>
              <a:rPr lang="en-US" sz="1600" dirty="0" err="1">
                <a:latin typeface="Consolas" panose="020B0609020204030204" pitchFamily="49" charset="0"/>
              </a:rPr>
              <a:t>serverinfo</a:t>
            </a:r>
            <a:r>
              <a:rPr lang="en-US" sz="1600" dirty="0">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clientList.remove</a:t>
            </a:r>
            <a:r>
              <a:rPr lang="en-US" sz="1600" dirty="0">
                <a:latin typeface="Consolas" panose="020B0609020204030204" pitchFamily="49" charset="0"/>
              </a:rPr>
              <a:t>(name);</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users.remove</a:t>
            </a:r>
            <a:r>
              <a:rPr lang="en-US" sz="1600" dirty="0">
                <a:latin typeface="Consolas" panose="020B0609020204030204" pitchFamily="49" charset="0"/>
              </a:rPr>
              <a:t>(this);</a:t>
            </a:r>
            <a:endParaRPr lang="en-US" sz="1600" dirty="0">
              <a:latin typeface="Consolas" panose="020B0609020204030204" pitchFamily="49" charset="0"/>
            </a:endParaRPr>
          </a:p>
          <a:p>
            <a:r>
              <a:rPr lang="en-US" sz="1600" dirty="0">
                <a:latin typeface="Consolas" panose="020B0609020204030204" pitchFamily="49" charset="0"/>
              </a:rPr>
              <a:t>					try {</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broadCastToAll</a:t>
            </a:r>
            <a:r>
              <a:rPr lang="en-US" sz="1600" dirty="0">
                <a:latin typeface="Consolas" panose="020B0609020204030204" pitchFamily="49" charset="0"/>
              </a:rPr>
              <a:t>(</a:t>
            </a:r>
            <a:r>
              <a:rPr lang="en-US" sz="1600" dirty="0" err="1">
                <a:latin typeface="Consolas" panose="020B0609020204030204" pitchFamily="49" charset="0"/>
              </a:rPr>
              <a:t>serverinfo</a:t>
            </a:r>
            <a:r>
              <a:rPr lang="en-US" sz="1600" dirty="0">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client.close</a:t>
            </a:r>
            <a:r>
              <a:rPr lang="en-US" sz="1600" dirty="0">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					} catch (</a:t>
            </a:r>
            <a:r>
              <a:rPr lang="en-US" sz="1600" dirty="0" err="1">
                <a:latin typeface="Consolas" panose="020B0609020204030204" pitchFamily="49" charset="0"/>
              </a:rPr>
              <a:t>IOException</a:t>
            </a:r>
            <a:r>
              <a:rPr lang="en-US" sz="1600" dirty="0">
                <a:latin typeface="Consolas" panose="020B0609020204030204" pitchFamily="49" charset="0"/>
              </a:rPr>
              <a:t> e1) {}</a:t>
            </a:r>
            <a:endParaRPr lang="en-US" sz="1600" dirty="0">
              <a:latin typeface="Consolas" panose="020B0609020204030204" pitchFamily="49" charset="0"/>
            </a:endParaRPr>
          </a:p>
          <a:p>
            <a:r>
              <a:rPr lang="en-US" sz="1600" dirty="0">
                <a:latin typeface="Consolas" panose="020B0609020204030204" pitchFamily="49" charset="0"/>
              </a:rPr>
              <a:t>					break;</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catch (</a:t>
            </a:r>
            <a:r>
              <a:rPr lang="en-US" sz="1600" dirty="0" err="1">
                <a:latin typeface="Consolas" panose="020B0609020204030204" pitchFamily="49" charset="0"/>
              </a:rPr>
              <a:t>IOException</a:t>
            </a:r>
            <a:r>
              <a:rPr lang="en-US" sz="1600" dirty="0">
                <a:latin typeface="Consolas" panose="020B0609020204030204" pitchFamily="49" charset="0"/>
              </a:rPr>
              <a:t> e) {</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e.printStackTrace</a:t>
            </a:r>
            <a:r>
              <a:rPr lang="en-US" sz="1600" dirty="0">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43609"/>
            <a:ext cx="9144000" cy="590931"/>
          </a:xfrm>
          <a:prstGeom prst="rect">
            <a:avLst/>
          </a:prstGeom>
        </p:spPr>
        <p:txBody>
          <a:bodyPr wrap="square">
            <a:spAutoFit/>
          </a:bodyPr>
          <a:lstStyle/>
          <a:p>
            <a:pPr algn="ctr">
              <a:lnSpc>
                <a:spcPct val="90000"/>
              </a:lnSpc>
            </a:pPr>
            <a:r>
              <a:rPr lang="en-US" altLang="zh-CN" sz="3600" b="1" dirty="0">
                <a:latin typeface="Century Schoolbook" panose="02040604050505020304" pitchFamily="18" charset="0"/>
              </a:rPr>
              <a:t>Client code</a:t>
            </a:r>
            <a:endParaRPr lang="en-US" altLang="zh-CN" sz="3600" b="1" dirty="0">
              <a:latin typeface="Century Schoolbook" panose="02040604050505020304" pitchFamily="18" charset="0"/>
            </a:endParaRPr>
          </a:p>
        </p:txBody>
      </p:sp>
      <p:sp>
        <p:nvSpPr>
          <p:cNvPr id="5" name="Rectangle 4"/>
          <p:cNvSpPr/>
          <p:nvPr/>
        </p:nvSpPr>
        <p:spPr>
          <a:xfrm>
            <a:off x="670506" y="1134538"/>
            <a:ext cx="7802988" cy="5509200"/>
          </a:xfrm>
          <a:prstGeom prst="rect">
            <a:avLst/>
          </a:prstGeom>
        </p:spPr>
        <p:txBody>
          <a:bodyPr wrap="square">
            <a:spAutoFit/>
          </a:bodyPr>
          <a:lstStyle/>
          <a:p>
            <a:r>
              <a:rPr lang="en-US" sz="1600" dirty="0">
                <a:latin typeface="Consolas" panose="020B0609020204030204" pitchFamily="49" charset="0"/>
              </a:rPr>
              <a:t>public void run(String name) throws </a:t>
            </a:r>
            <a:r>
              <a:rPr lang="en-US" sz="1600" dirty="0" err="1">
                <a:latin typeface="Consolas" panose="020B0609020204030204" pitchFamily="49" charset="0"/>
              </a:rPr>
              <a:t>IOException</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client = new Socket(</a:t>
            </a:r>
            <a:r>
              <a:rPr lang="en-US" sz="1600" dirty="0" err="1">
                <a:latin typeface="Consolas" panose="020B0609020204030204" pitchFamily="49" charset="0"/>
              </a:rPr>
              <a:t>ip</a:t>
            </a:r>
            <a:r>
              <a:rPr lang="en-US" sz="1600" dirty="0">
                <a:latin typeface="Consolas" panose="020B0609020204030204" pitchFamily="49" charset="0"/>
              </a:rPr>
              <a:t>, port);</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setTitle</a:t>
            </a:r>
            <a:r>
              <a:rPr lang="en-US" sz="1600" dirty="0">
                <a:latin typeface="Consolas" panose="020B0609020204030204" pitchFamily="49" charset="0"/>
              </a:rPr>
              <a:t>(name+"_"+</a:t>
            </a:r>
            <a:r>
              <a:rPr lang="en-US" sz="1600" dirty="0" err="1">
                <a:latin typeface="Consolas" panose="020B0609020204030204" pitchFamily="49" charset="0"/>
              </a:rPr>
              <a:t>InetAddress.getLocalHost</a:t>
            </a:r>
            <a:r>
              <a:rPr lang="en-US" sz="1600" dirty="0">
                <a:latin typeface="Consolas" panose="020B0609020204030204" pitchFamily="49" charset="0"/>
              </a:rPr>
              <a:t>()+":"+port);</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inBuffer</a:t>
            </a:r>
            <a:r>
              <a:rPr lang="en-US" sz="1600" dirty="0">
                <a:latin typeface="Consolas" panose="020B0609020204030204" pitchFamily="49" charset="0"/>
              </a:rPr>
              <a:t> = new </a:t>
            </a:r>
            <a:r>
              <a:rPr lang="en-US" sz="1600" dirty="0" err="1">
                <a:latin typeface="Consolas" panose="020B0609020204030204" pitchFamily="49" charset="0"/>
              </a:rPr>
              <a:t>DataInputStream</a:t>
            </a:r>
            <a:r>
              <a:rPr lang="en-US" sz="1600" dirty="0">
                <a:latin typeface="Consolas" panose="020B0609020204030204" pitchFamily="49" charset="0"/>
              </a:rPr>
              <a:t>(</a:t>
            </a:r>
            <a:r>
              <a:rPr lang="en-US" sz="1600" dirty="0" err="1">
                <a:latin typeface="Consolas" panose="020B0609020204030204" pitchFamily="49" charset="0"/>
              </a:rPr>
              <a:t>client.getInputStream</a:t>
            </a:r>
            <a:r>
              <a:rPr lang="en-US" sz="1600" dirty="0">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outBuffer</a:t>
            </a:r>
            <a:r>
              <a:rPr lang="en-US" sz="1600" dirty="0">
                <a:latin typeface="Consolas" panose="020B0609020204030204" pitchFamily="49" charset="0"/>
              </a:rPr>
              <a:t> = new </a:t>
            </a:r>
            <a:r>
              <a:rPr lang="en-US" sz="1600" dirty="0" err="1">
                <a:latin typeface="Consolas" panose="020B0609020204030204" pitchFamily="49" charset="0"/>
              </a:rPr>
              <a:t>DataOutputStream</a:t>
            </a:r>
            <a:r>
              <a:rPr lang="en-US" sz="1600" dirty="0">
                <a:latin typeface="Consolas" panose="020B0609020204030204" pitchFamily="49" charset="0"/>
              </a:rPr>
              <a:t>(</a:t>
            </a:r>
            <a:r>
              <a:rPr lang="en-US" sz="1600" dirty="0" err="1">
                <a:latin typeface="Consolas" panose="020B0609020204030204" pitchFamily="49" charset="0"/>
              </a:rPr>
              <a:t>client.getOutputStream</a:t>
            </a:r>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outBuffer.writeUTF</a:t>
            </a:r>
            <a:r>
              <a:rPr lang="en-US" sz="1600" dirty="0">
                <a:latin typeface="Consolas" panose="020B0609020204030204" pitchFamily="49" charset="0"/>
              </a:rPr>
              <a:t>(name);</a:t>
            </a:r>
            <a:endParaRPr lang="en-US" sz="1600" dirty="0">
              <a:latin typeface="Consolas" panose="020B0609020204030204" pitchFamily="49" charset="0"/>
            </a:endParaRPr>
          </a:p>
          <a:p>
            <a:r>
              <a:rPr lang="en-US" sz="1600" dirty="0">
                <a:latin typeface="Consolas" panose="020B0609020204030204" pitchFamily="49" charset="0"/>
              </a:rPr>
              <a:t>		while(true)</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try</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String str = </a:t>
            </a:r>
            <a:r>
              <a:rPr lang="en-US" sz="1600" dirty="0" err="1">
                <a:latin typeface="Consolas" panose="020B0609020204030204" pitchFamily="49" charset="0"/>
              </a:rPr>
              <a:t>inBuffer.readUTF</a:t>
            </a:r>
            <a:r>
              <a:rPr lang="en-US" sz="1600" dirty="0">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				info = (str);									</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setTextIntoField</a:t>
            </a:r>
            <a:r>
              <a:rPr lang="en-US" sz="1600" dirty="0">
                <a:latin typeface="Consolas" panose="020B0609020204030204" pitchFamily="49" charset="0"/>
              </a:rPr>
              <a:t>(info); 			</a:t>
            </a:r>
            <a:endParaRPr lang="en-US" sz="1600" dirty="0">
              <a:latin typeface="Consolas" panose="020B0609020204030204" pitchFamily="49" charset="0"/>
            </a:endParaRPr>
          </a:p>
          <a:p>
            <a:r>
              <a:rPr lang="en-US" sz="1600" dirty="0">
                <a:latin typeface="Consolas" panose="020B0609020204030204" pitchFamily="49" charset="0"/>
              </a:rPr>
              <a:t>			}catch(</a:t>
            </a:r>
            <a:r>
              <a:rPr lang="en-US" sz="1600" dirty="0" err="1">
                <a:latin typeface="Consolas" panose="020B0609020204030204" pitchFamily="49" charset="0"/>
              </a:rPr>
              <a:t>SocketException</a:t>
            </a:r>
            <a:r>
              <a:rPr lang="en-US" sz="1600" dirty="0">
                <a:latin typeface="Consolas" panose="020B0609020204030204" pitchFamily="49" charset="0"/>
              </a:rPr>
              <a:t> e) {</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JOptionPane.showMessageDialog</a:t>
            </a:r>
            <a:r>
              <a:rPr lang="en-US" sz="1600" dirty="0">
                <a:latin typeface="Consolas" panose="020B0609020204030204" pitchFamily="49" charset="0"/>
              </a:rPr>
              <a:t>(this, "Server Has Stopped/Closed.");</a:t>
            </a:r>
            <a:endParaRPr lang="en-US" sz="1600" dirty="0">
              <a:latin typeface="Consolas" panose="020B0609020204030204" pitchFamily="49" charset="0"/>
            </a:endParaRPr>
          </a:p>
          <a:p>
            <a:r>
              <a:rPr lang="en-US" sz="1600" dirty="0">
                <a:latin typeface="Consolas" panose="020B0609020204030204" pitchFamily="49" charset="0"/>
              </a:rPr>
              <a:t>				break;</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72834" y="1162802"/>
            <a:ext cx="5998335" cy="4801314"/>
          </a:xfrm>
          <a:prstGeom prst="rect">
            <a:avLst/>
          </a:prstGeom>
        </p:spPr>
        <p:txBody>
          <a:bodyPr wrap="square">
            <a:spAutoFit/>
          </a:bodyPr>
          <a:lstStyle/>
          <a:p>
            <a:r>
              <a:rPr lang="en-US" dirty="0">
                <a:latin typeface="Consolas" panose="020B0609020204030204" pitchFamily="49" charset="0"/>
              </a:rPr>
              <a:t>public void </a:t>
            </a:r>
            <a:r>
              <a:rPr lang="en-US" dirty="0" err="1">
                <a:latin typeface="Consolas" panose="020B0609020204030204" pitchFamily="49" charset="0"/>
              </a:rPr>
              <a:t>sendToOne</a:t>
            </a:r>
            <a:r>
              <a:rPr lang="en-US" dirty="0">
                <a:latin typeface="Consolas" panose="020B0609020204030204" pitchFamily="49" charset="0"/>
              </a:rPr>
              <a:t>(String name) throws </a:t>
            </a:r>
            <a:r>
              <a:rPr lang="en-US" dirty="0" err="1">
                <a:latin typeface="Consolas" panose="020B0609020204030204" pitchFamily="49" charset="0"/>
              </a:rPr>
              <a:t>IOException</a:t>
            </a:r>
            <a:endParaRPr lang="en-US" dirty="0">
              <a:latin typeface="Consolas" panose="020B0609020204030204" pitchFamily="49" charset="0"/>
            </a:endParaRPr>
          </a:p>
          <a:p>
            <a:r>
              <a:rPr lang="en-US"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outBuffer.flush</a:t>
            </a:r>
            <a:r>
              <a:rPr lang="en-US" dirty="0">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String data = </a:t>
            </a:r>
            <a:r>
              <a:rPr lang="en-US" dirty="0" err="1">
                <a:latin typeface="Consolas" panose="020B0609020204030204" pitchFamily="49" charset="0"/>
              </a:rPr>
              <a:t>msg.getText</a:t>
            </a:r>
            <a:r>
              <a:rPr lang="en-US" dirty="0">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data = "@"+name+": "+data;</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outBuffer.writeUTF</a:t>
            </a:r>
            <a:r>
              <a:rPr lang="en-US" dirty="0">
                <a:latin typeface="Consolas" panose="020B0609020204030204" pitchFamily="49" charset="0"/>
              </a:rPr>
              <a:t>(data);</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msg.setText</a:t>
            </a:r>
            <a:r>
              <a:rPr lang="en-US" dirty="0">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endParaRPr lang="en-US" dirty="0">
              <a:latin typeface="Consolas" panose="020B0609020204030204" pitchFamily="49" charset="0"/>
            </a:endParaRPr>
          </a:p>
          <a:p>
            <a:endParaRPr lang="en-US" dirty="0">
              <a:latin typeface="Consolas" panose="020B0609020204030204" pitchFamily="49" charset="0"/>
            </a:endParaRPr>
          </a:p>
          <a:p>
            <a:r>
              <a:rPr lang="en-US" dirty="0">
                <a:latin typeface="Consolas" panose="020B0609020204030204" pitchFamily="49" charset="0"/>
              </a:rPr>
              <a:t>public void </a:t>
            </a:r>
            <a:r>
              <a:rPr lang="en-US" dirty="0" err="1">
                <a:latin typeface="Consolas" panose="020B0609020204030204" pitchFamily="49" charset="0"/>
              </a:rPr>
              <a:t>sendAll</a:t>
            </a:r>
            <a:r>
              <a:rPr lang="en-US" dirty="0">
                <a:latin typeface="Consolas" panose="020B0609020204030204" pitchFamily="49" charset="0"/>
              </a:rPr>
              <a:t>() throws </a:t>
            </a:r>
            <a:r>
              <a:rPr lang="en-US" dirty="0" err="1">
                <a:latin typeface="Consolas" panose="020B0609020204030204" pitchFamily="49" charset="0"/>
              </a:rPr>
              <a:t>IOException</a:t>
            </a:r>
            <a:endParaRPr lang="en-US" dirty="0">
              <a:latin typeface="Consolas" panose="020B0609020204030204" pitchFamily="49" charset="0"/>
            </a:endParaRPr>
          </a:p>
          <a:p>
            <a:r>
              <a:rPr lang="en-US"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outBuffer.flush</a:t>
            </a:r>
            <a:r>
              <a:rPr lang="en-US" dirty="0">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String dt = </a:t>
            </a:r>
            <a:r>
              <a:rPr lang="en-US" dirty="0" err="1">
                <a:latin typeface="Consolas" panose="020B0609020204030204" pitchFamily="49" charset="0"/>
              </a:rPr>
              <a:t>msg.getText</a:t>
            </a:r>
            <a:r>
              <a:rPr lang="en-US" dirty="0">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outBuffer.writeUTF</a:t>
            </a:r>
            <a:r>
              <a:rPr lang="en-US" dirty="0">
                <a:latin typeface="Consolas" panose="020B0609020204030204" pitchFamily="49" charset="0"/>
              </a:rPr>
              <a:t>(dt);</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msg.setText</a:t>
            </a:r>
            <a:r>
              <a:rPr lang="en-US" dirty="0">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endParaRPr lang="en-US" dirty="0">
              <a:latin typeface="Consolas" panose="020B06090202040302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53050" y="1447800"/>
            <a:ext cx="3276600" cy="3276600"/>
          </a:xfrm>
          <a:prstGeom prst="rect">
            <a:avLst/>
          </a:prstGeom>
        </p:spPr>
      </p:pic>
      <p:sp>
        <p:nvSpPr>
          <p:cNvPr id="5" name="TextBox 4"/>
          <p:cNvSpPr txBox="1"/>
          <p:nvPr/>
        </p:nvSpPr>
        <p:spPr>
          <a:xfrm>
            <a:off x="228604" y="2957131"/>
            <a:ext cx="6238875" cy="715581"/>
          </a:xfrm>
          <a:prstGeom prst="rect">
            <a:avLst/>
          </a:prstGeom>
          <a:noFill/>
        </p:spPr>
        <p:txBody>
          <a:bodyPr wrap="square" rtlCol="0">
            <a:spAutoFit/>
          </a:bodyPr>
          <a:lstStyle/>
          <a:p>
            <a:r>
              <a:rPr lang="en-US" sz="4050" dirty="0">
                <a:solidFill>
                  <a:srgbClr val="FF0000"/>
                </a:solidFill>
                <a:latin typeface="Arial Black" panose="020B0A04020102020204" pitchFamily="34" charset="0"/>
              </a:rPr>
              <a:t>Have You Any Query</a:t>
            </a:r>
            <a:endParaRPr lang="en-US" sz="4050" dirty="0">
              <a:solidFill>
                <a:srgbClr val="FF0000"/>
              </a:solidFill>
              <a:latin typeface="Arial Black" panose="020B0A040201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lum bright="70000" contrast="-70000"/>
            <a:extLst>
              <a:ext uri="{28A0092B-C50C-407E-A947-70E740481C1C}">
                <a14:useLocalDpi xmlns:a14="http://schemas.microsoft.com/office/drawing/2010/main" val="0"/>
              </a:ext>
            </a:extLst>
          </a:blip>
          <a:stretch>
            <a:fillRect/>
          </a:stretch>
        </p:blipFill>
        <p:spPr>
          <a:xfrm>
            <a:off x="852566" y="1924202"/>
            <a:ext cx="3486031" cy="3486031"/>
          </a:xfrm>
          <a:prstGeom prst="rect">
            <a:avLst/>
          </a:prstGeom>
        </p:spPr>
      </p:pic>
      <p:sp>
        <p:nvSpPr>
          <p:cNvPr id="10" name="Rectangle 9"/>
          <p:cNvSpPr/>
          <p:nvPr/>
        </p:nvSpPr>
        <p:spPr>
          <a:xfrm>
            <a:off x="3133669" y="1210611"/>
            <a:ext cx="5705865" cy="1985159"/>
          </a:xfrm>
          <a:prstGeom prst="rect">
            <a:avLst/>
          </a:prstGeom>
          <a:noFill/>
        </p:spPr>
        <p:txBody>
          <a:bodyPr wrap="square" lIns="68580" tIns="34290" rIns="68580" bIns="3429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2450" b="1" dirty="0">
                <a:ln>
                  <a:solidFill>
                    <a:schemeClr val="tx1"/>
                  </a:solidFill>
                </a:ln>
                <a:effectLst>
                  <a:glow rad="406400">
                    <a:schemeClr val="tx1">
                      <a:alpha val="19000"/>
                    </a:schemeClr>
                  </a:glow>
                </a:effectLst>
                <a:latin typeface="Edwardian Script ITC" panose="030303020407070D0804" pitchFamily="66" charset="0"/>
              </a:rPr>
              <a:t>Thank you</a:t>
            </a:r>
            <a:endParaRPr lang="en-US" sz="12450" b="1" dirty="0">
              <a:ln>
                <a:solidFill>
                  <a:schemeClr val="tx1"/>
                </a:solidFill>
              </a:ln>
              <a:effectLst>
                <a:glow rad="406400">
                  <a:schemeClr val="tx1">
                    <a:alpha val="19000"/>
                  </a:schemeClr>
                </a:glow>
              </a:effectLst>
              <a:latin typeface="Edwardian Script ITC" panose="030303020407070D0804"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Rectangle 4"/>
          <p:cNvSpPr>
            <a:spLocks noGrp="1" noChangeArrowheads="1"/>
          </p:cNvSpPr>
          <p:nvPr/>
        </p:nvSpPr>
        <p:spPr bwMode="auto">
          <a:xfrm>
            <a:off x="2510666" y="1552990"/>
            <a:ext cx="4122668" cy="3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700" dirty="0">
                <a:latin typeface="Century Schoolbook" panose="02040604050505020304" pitchFamily="18" charset="0"/>
                <a:ea typeface="SimSun" panose="02010600030101010101" pitchFamily="2" charset="-122"/>
              </a:rPr>
              <a:t>Project Overview</a:t>
            </a:r>
            <a:endParaRPr lang="en-US" altLang="zh-CN" sz="2700" dirty="0">
              <a:latin typeface="Century Schoolbook" panose="02040604050505020304" pitchFamily="18" charset="0"/>
              <a:ea typeface="SimSun" panose="02010600030101010101" pitchFamily="2" charset="-122"/>
            </a:endParaRPr>
          </a:p>
          <a:p>
            <a:pPr>
              <a:lnSpc>
                <a:spcPct val="90000"/>
              </a:lnSpc>
            </a:pPr>
            <a:r>
              <a:rPr lang="en-US" altLang="zh-CN" sz="2700" dirty="0">
                <a:latin typeface="Century Schoolbook" panose="02040604050505020304" pitchFamily="18" charset="0"/>
                <a:ea typeface="SimSun" panose="02010600030101010101" pitchFamily="2" charset="-122"/>
              </a:rPr>
              <a:t>Project Description:</a:t>
            </a:r>
            <a:endParaRPr lang="en-US" altLang="zh-CN" sz="2700" dirty="0">
              <a:latin typeface="Century Schoolbook" panose="02040604050505020304" pitchFamily="18" charset="0"/>
              <a:ea typeface="SimSun" panose="02010600030101010101" pitchFamily="2" charset="-122"/>
            </a:endParaRPr>
          </a:p>
          <a:p>
            <a:pPr lvl="1">
              <a:lnSpc>
                <a:spcPct val="90000"/>
              </a:lnSpc>
            </a:pPr>
            <a:r>
              <a:rPr lang="en-US" altLang="zh-CN" sz="2400" dirty="0">
                <a:latin typeface="Century Schoolbook" panose="02040604050505020304" pitchFamily="18" charset="0"/>
                <a:ea typeface="SimSun" panose="02010600030101010101" pitchFamily="2" charset="-122"/>
              </a:rPr>
              <a:t>Server Description</a:t>
            </a:r>
            <a:endParaRPr lang="en-US" altLang="zh-CN" sz="2400" dirty="0">
              <a:latin typeface="Century Schoolbook" panose="02040604050505020304" pitchFamily="18" charset="0"/>
              <a:ea typeface="SimSun" panose="02010600030101010101" pitchFamily="2" charset="-122"/>
            </a:endParaRPr>
          </a:p>
          <a:p>
            <a:pPr lvl="1">
              <a:lnSpc>
                <a:spcPct val="90000"/>
              </a:lnSpc>
            </a:pPr>
            <a:r>
              <a:rPr lang="en-US" altLang="zh-CN" sz="2400" dirty="0">
                <a:latin typeface="Century Schoolbook" panose="02040604050505020304" pitchFamily="18" charset="0"/>
                <a:ea typeface="SimSun" panose="02010600030101010101" pitchFamily="2" charset="-122"/>
              </a:rPr>
              <a:t>Client Description</a:t>
            </a:r>
            <a:endParaRPr lang="en-US" altLang="zh-CN" sz="2400" dirty="0">
              <a:latin typeface="Century Schoolbook" panose="02040604050505020304" pitchFamily="18" charset="0"/>
              <a:ea typeface="SimSun" panose="02010600030101010101" pitchFamily="2" charset="-122"/>
            </a:endParaRPr>
          </a:p>
          <a:p>
            <a:pPr>
              <a:lnSpc>
                <a:spcPct val="90000"/>
              </a:lnSpc>
            </a:pPr>
            <a:r>
              <a:rPr lang="en-US" altLang="zh-CN" sz="2700" dirty="0">
                <a:latin typeface="Century Schoolbook" panose="02040604050505020304" pitchFamily="18" charset="0"/>
                <a:ea typeface="SimSun" panose="02010600030101010101" pitchFamily="2" charset="-122"/>
              </a:rPr>
              <a:t>How server works</a:t>
            </a:r>
            <a:endParaRPr lang="en-US" altLang="zh-CN" sz="2700" dirty="0">
              <a:latin typeface="Century Schoolbook" panose="02040604050505020304" pitchFamily="18" charset="0"/>
              <a:ea typeface="SimSun" panose="02010600030101010101" pitchFamily="2" charset="-122"/>
            </a:endParaRPr>
          </a:p>
          <a:p>
            <a:pPr>
              <a:lnSpc>
                <a:spcPct val="90000"/>
              </a:lnSpc>
            </a:pPr>
            <a:r>
              <a:rPr lang="en-US" altLang="zh-CN" sz="2700" dirty="0">
                <a:latin typeface="Century Schoolbook" panose="02040604050505020304" pitchFamily="18" charset="0"/>
                <a:ea typeface="SimSun" panose="02010600030101010101" pitchFamily="2" charset="-122"/>
              </a:rPr>
              <a:t>How client works</a:t>
            </a:r>
            <a:endParaRPr lang="en-US" altLang="zh-CN" sz="2700" dirty="0">
              <a:latin typeface="Century Schoolbook" panose="02040604050505020304" pitchFamily="18" charset="0"/>
              <a:ea typeface="SimSun" panose="02010600030101010101" pitchFamily="2" charset="-122"/>
            </a:endParaRPr>
          </a:p>
          <a:p>
            <a:pPr>
              <a:lnSpc>
                <a:spcPct val="90000"/>
              </a:lnSpc>
            </a:pPr>
            <a:r>
              <a:rPr lang="en-US" altLang="zh-CN" sz="2700" dirty="0">
                <a:latin typeface="Century Schoolbook" panose="02040604050505020304" pitchFamily="18" charset="0"/>
                <a:ea typeface="SimSun" panose="02010600030101010101" pitchFamily="2" charset="-122"/>
              </a:rPr>
              <a:t>Server code</a:t>
            </a:r>
            <a:endParaRPr lang="en-US" altLang="zh-CN" sz="2700" dirty="0">
              <a:latin typeface="Century Schoolbook" panose="02040604050505020304" pitchFamily="18" charset="0"/>
              <a:ea typeface="SimSun" panose="02010600030101010101" pitchFamily="2" charset="-122"/>
            </a:endParaRPr>
          </a:p>
          <a:p>
            <a:pPr>
              <a:lnSpc>
                <a:spcPct val="90000"/>
              </a:lnSpc>
            </a:pPr>
            <a:r>
              <a:rPr lang="en-US" altLang="zh-CN" sz="2700" dirty="0">
                <a:latin typeface="Century Schoolbook" panose="02040604050505020304" pitchFamily="18" charset="0"/>
                <a:ea typeface="SimSun" panose="02010600030101010101" pitchFamily="2" charset="-122"/>
              </a:rPr>
              <a:t>Client code</a:t>
            </a:r>
            <a:endParaRPr lang="en-US" altLang="zh-CN" sz="2700" dirty="0">
              <a:latin typeface="Century Schoolbook" panose="02040604050505020304" pitchFamily="18" charset="0"/>
              <a:ea typeface="SimSun" panose="02010600030101010101" pitchFamily="2" charset="-122"/>
            </a:endParaRPr>
          </a:p>
        </p:txBody>
      </p:sp>
      <p:sp>
        <p:nvSpPr>
          <p:cNvPr id="6" name="Rectangle 5"/>
          <p:cNvSpPr>
            <a:spLocks noGrp="1" noChangeArrowheads="1"/>
          </p:cNvSpPr>
          <p:nvPr/>
        </p:nvSpPr>
        <p:spPr bwMode="auto">
          <a:xfrm>
            <a:off x="0" y="857253"/>
            <a:ext cx="9144000" cy="69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a:lstStyle>
          <a:p>
            <a:r>
              <a:rPr lang="en-US" altLang="zh-CN" sz="3000" b="1" dirty="0">
                <a:solidFill>
                  <a:schemeClr val="tx1"/>
                </a:solidFill>
                <a:effectLst>
                  <a:outerShdw blurRad="38100" dist="38100" dir="2700000" algn="tl">
                    <a:srgbClr val="000000"/>
                  </a:outerShdw>
                </a:effectLst>
                <a:latin typeface="Bell MT" panose="02020503060305020303" pitchFamily="18" charset="0"/>
                <a:ea typeface="SimSun" panose="02010600030101010101" pitchFamily="2" charset="-122"/>
              </a:rPr>
              <a:t>Contents</a:t>
            </a:r>
            <a:endParaRPr lang="en-US" altLang="zh-CN" sz="3000" b="1" dirty="0">
              <a:solidFill>
                <a:schemeClr val="tx1"/>
              </a:solidFill>
              <a:effectLst>
                <a:outerShdw blurRad="38100" dist="38100" dir="2700000" algn="tl">
                  <a:srgbClr val="000000"/>
                </a:outerShdw>
              </a:effectLst>
              <a:latin typeface="Bell MT" panose="02020503060305020303" pitchFamily="18" charset="0"/>
              <a:ea typeface="SimSun"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 y="857256"/>
            <a:ext cx="9143999" cy="590931"/>
          </a:xfrm>
          <a:prstGeom prst="rect">
            <a:avLst/>
          </a:prstGeom>
        </p:spPr>
        <p:txBody>
          <a:bodyPr wrap="square">
            <a:spAutoFit/>
          </a:bodyPr>
          <a:lstStyle/>
          <a:p>
            <a:pPr algn="ctr">
              <a:lnSpc>
                <a:spcPct val="90000"/>
              </a:lnSpc>
            </a:pPr>
            <a:r>
              <a:rPr lang="en-US" altLang="zh-CN" sz="3600" dirty="0">
                <a:latin typeface="Century Schoolbook" panose="02040604050505020304" pitchFamily="18" charset="0"/>
              </a:rPr>
              <a:t>Project Overview</a:t>
            </a:r>
            <a:endParaRPr lang="en-US" altLang="zh-TW" sz="3600" dirty="0">
              <a:latin typeface="Century Schoolbook" panose="02040604050505020304" pitchFamily="18" charset="0"/>
              <a:ea typeface="SimSun" panose="02010600030101010101" pitchFamily="2" charset="-122"/>
            </a:endParaRPr>
          </a:p>
        </p:txBody>
      </p:sp>
      <p:sp>
        <p:nvSpPr>
          <p:cNvPr id="6" name="TextBox 5"/>
          <p:cNvSpPr txBox="1"/>
          <p:nvPr/>
        </p:nvSpPr>
        <p:spPr>
          <a:xfrm>
            <a:off x="536718" y="1890924"/>
            <a:ext cx="8070575" cy="3139321"/>
          </a:xfrm>
          <a:prstGeom prst="rect">
            <a:avLst/>
          </a:prstGeom>
          <a:noFill/>
        </p:spPr>
        <p:txBody>
          <a:bodyPr wrap="square" rtlCol="0">
            <a:spAutoFit/>
          </a:bodyPr>
          <a:lstStyle/>
          <a:p>
            <a:pPr marL="257175" indent="-257175">
              <a:buAutoNum type="arabicPeriod"/>
            </a:pPr>
            <a:r>
              <a:rPr lang="en-US" dirty="0"/>
              <a:t>This project is built using the Core Java.</a:t>
            </a:r>
            <a:endParaRPr lang="en-US" dirty="0"/>
          </a:p>
          <a:p>
            <a:pPr marL="257175" indent="-257175">
              <a:buAutoNum type="arabicPeriod"/>
            </a:pPr>
            <a:r>
              <a:rPr lang="en-US" dirty="0"/>
              <a:t>I have used java10 to compile and run this application. </a:t>
            </a:r>
            <a:endParaRPr lang="en-US" dirty="0"/>
          </a:p>
          <a:p>
            <a:pPr marL="257175" indent="-257175">
              <a:buAutoNum type="arabicPeriod"/>
            </a:pPr>
            <a:r>
              <a:rPr lang="en-US" dirty="0"/>
              <a:t>I have used java.swing package for making GUI for this application.</a:t>
            </a:r>
            <a:endParaRPr lang="en-US" dirty="0"/>
          </a:p>
          <a:p>
            <a:pPr marL="257175" indent="-257175">
              <a:buAutoNum type="arabicPeriod"/>
            </a:pPr>
            <a:r>
              <a:rPr lang="en-US" dirty="0"/>
              <a:t>I have used Jtatto UIManager to change the look and feel of the java.swing GUI.</a:t>
            </a:r>
            <a:endParaRPr lang="en-US" dirty="0"/>
          </a:p>
          <a:p>
            <a:pPr marL="257175" indent="-257175">
              <a:buAutoNum type="arabicPeriod"/>
            </a:pPr>
            <a:r>
              <a:rPr lang="en-US" dirty="0"/>
              <a:t>This project is created for chatting purpose.</a:t>
            </a:r>
            <a:endParaRPr lang="en-US" dirty="0"/>
          </a:p>
          <a:p>
            <a:pPr marL="257175" indent="-257175">
              <a:buAutoNum type="arabicPeriod"/>
            </a:pPr>
            <a:r>
              <a:rPr lang="en-US" dirty="0"/>
              <a:t>Multiple users can connect to the server, which can handle all the connected users.</a:t>
            </a:r>
            <a:endParaRPr lang="en-US" dirty="0"/>
          </a:p>
          <a:p>
            <a:pPr marL="257175" indent="-257175">
              <a:buAutoNum type="arabicPeriod"/>
            </a:pPr>
            <a:r>
              <a:rPr lang="en-US" dirty="0"/>
              <a:t>Single user can send the message like other chat applications, by select that particular user in the client list.</a:t>
            </a:r>
            <a:endParaRPr lang="en-US" dirty="0"/>
          </a:p>
          <a:p>
            <a:pPr marL="257175" indent="-257175">
              <a:buAutoNum type="arabicPeriod"/>
            </a:pPr>
            <a:r>
              <a:rPr lang="en-US" dirty="0"/>
              <a:t>It is very simple and easy to use.</a:t>
            </a:r>
            <a:endParaRPr lang="en-US" dirty="0"/>
          </a:p>
          <a:p>
            <a:pPr marL="257175" indent="-257175">
              <a:buAutoNum type="arabicPeriod"/>
            </a:pPr>
            <a:endParaRPr lang="en-US" dirty="0"/>
          </a:p>
          <a:p>
            <a:pPr marL="257175" indent="-257175">
              <a:buAutoNum type="arabicPeriod"/>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857256"/>
            <a:ext cx="9144000" cy="590931"/>
          </a:xfrm>
          <a:prstGeom prst="rect">
            <a:avLst/>
          </a:prstGeom>
        </p:spPr>
        <p:txBody>
          <a:bodyPr wrap="square">
            <a:spAutoFit/>
          </a:bodyPr>
          <a:lstStyle/>
          <a:p>
            <a:pPr algn="ctr">
              <a:lnSpc>
                <a:spcPct val="90000"/>
              </a:lnSpc>
            </a:pPr>
            <a:r>
              <a:rPr lang="en-US" altLang="zh-CN" sz="3600" b="1" dirty="0">
                <a:latin typeface="Century Schoolbook" panose="02040604050505020304" pitchFamily="18" charset="0"/>
              </a:rPr>
              <a:t>Project Description</a:t>
            </a:r>
            <a:endParaRPr lang="en-US" altLang="zh-CN" sz="3600" b="1" dirty="0">
              <a:latin typeface="Century Schoolbook" panose="02040604050505020304" pitchFamily="18" charset="0"/>
            </a:endParaRPr>
          </a:p>
        </p:txBody>
      </p:sp>
      <p:sp>
        <p:nvSpPr>
          <p:cNvPr id="8" name="TextBox 7"/>
          <p:cNvSpPr txBox="1"/>
          <p:nvPr/>
        </p:nvSpPr>
        <p:spPr>
          <a:xfrm>
            <a:off x="1152661" y="1663139"/>
            <a:ext cx="6838682" cy="3554819"/>
          </a:xfrm>
          <a:prstGeom prst="rect">
            <a:avLst/>
          </a:prstGeom>
          <a:noFill/>
        </p:spPr>
        <p:txBody>
          <a:bodyPr wrap="square" rtlCol="0">
            <a:spAutoFit/>
          </a:bodyPr>
          <a:lstStyle/>
          <a:p>
            <a:r>
              <a:rPr lang="en-US" sz="1500" dirty="0"/>
              <a:t>This is an networking based project, created by using java networking concept, this is basically an client-server model based networking, to create this application I used the TCP/IP model of network protocol, to build the server I have used the multithreading also to handle the multiple clients at one time, Multithreading provides us to handle  multiple processes at one time.</a:t>
            </a:r>
            <a:endParaRPr lang="en-US" sz="1500" dirty="0"/>
          </a:p>
          <a:p>
            <a:endParaRPr lang="en-US" sz="1500" dirty="0"/>
          </a:p>
          <a:p>
            <a:r>
              <a:rPr lang="en-US" sz="1500" dirty="0"/>
              <a:t>Packages used to build the UI interface:</a:t>
            </a:r>
            <a:endParaRPr lang="en-US" sz="1500" dirty="0"/>
          </a:p>
          <a:p>
            <a:r>
              <a:rPr lang="en-US" sz="1500" dirty="0"/>
              <a:t>	-javax.swing package </a:t>
            </a:r>
            <a:endParaRPr lang="en-US" sz="1500" dirty="0"/>
          </a:p>
          <a:p>
            <a:r>
              <a:rPr lang="en-US" sz="1500" dirty="0"/>
              <a:t>	-java.awt package</a:t>
            </a:r>
            <a:endParaRPr lang="en-US" sz="1500" dirty="0"/>
          </a:p>
          <a:p>
            <a:endParaRPr lang="en-US" sz="1500" dirty="0"/>
          </a:p>
          <a:p>
            <a:r>
              <a:rPr lang="en-US" sz="1500" dirty="0"/>
              <a:t>Packages used to build the client-Server model:</a:t>
            </a:r>
            <a:endParaRPr lang="en-US" sz="1500" dirty="0"/>
          </a:p>
          <a:p>
            <a:r>
              <a:rPr lang="en-US" sz="1500" dirty="0"/>
              <a:t>	-java.net package </a:t>
            </a:r>
            <a:endParaRPr lang="en-US" sz="1500" dirty="0"/>
          </a:p>
          <a:p>
            <a:r>
              <a:rPr lang="en-US" sz="1500" dirty="0"/>
              <a:t>	-java.io package</a:t>
            </a:r>
            <a:endParaRPr lang="en-US" sz="1500" dirty="0"/>
          </a:p>
          <a:p>
            <a:r>
              <a:rPr lang="en-US" sz="1500" dirty="0"/>
              <a:t>	-java.util package</a:t>
            </a:r>
            <a:endParaRPr lang="en-US" sz="1500" dirty="0"/>
          </a:p>
          <a:p>
            <a:endParaRPr lang="en-US" sz="1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857256"/>
            <a:ext cx="9144000" cy="590931"/>
          </a:xfrm>
          <a:prstGeom prst="rect">
            <a:avLst/>
          </a:prstGeom>
        </p:spPr>
        <p:txBody>
          <a:bodyPr wrap="square">
            <a:spAutoFit/>
          </a:bodyPr>
          <a:lstStyle/>
          <a:p>
            <a:pPr algn="ctr">
              <a:lnSpc>
                <a:spcPct val="90000"/>
              </a:lnSpc>
            </a:pPr>
            <a:r>
              <a:rPr lang="en-US" altLang="zh-CN" sz="3600" b="1" dirty="0">
                <a:latin typeface="Century Schoolbook" panose="02040604050505020304" pitchFamily="18" charset="0"/>
              </a:rPr>
              <a:t>Server Description</a:t>
            </a:r>
            <a:endParaRPr lang="en-US" altLang="zh-CN" sz="3600" b="1" dirty="0">
              <a:latin typeface="Century Schoolbook" panose="02040604050505020304" pitchFamily="18" charset="0"/>
            </a:endParaRPr>
          </a:p>
        </p:txBody>
      </p:sp>
      <p:sp>
        <p:nvSpPr>
          <p:cNvPr id="9" name="TextBox 8"/>
          <p:cNvSpPr txBox="1"/>
          <p:nvPr/>
        </p:nvSpPr>
        <p:spPr>
          <a:xfrm>
            <a:off x="0" y="2361938"/>
            <a:ext cx="3135686" cy="3000821"/>
          </a:xfrm>
          <a:prstGeom prst="rect">
            <a:avLst/>
          </a:prstGeom>
          <a:noFill/>
        </p:spPr>
        <p:txBody>
          <a:bodyPr wrap="square" rtlCol="0">
            <a:spAutoFit/>
          </a:bodyPr>
          <a:lstStyle/>
          <a:p>
            <a:r>
              <a:rPr lang="en-US" b="1" dirty="0"/>
              <a:t>To start this project first start the server as:</a:t>
            </a:r>
            <a:endParaRPr lang="en-US" b="1" dirty="0"/>
          </a:p>
          <a:p>
            <a:endParaRPr lang="en-US" b="1" dirty="0"/>
          </a:p>
          <a:p>
            <a:r>
              <a:rPr lang="en-US" sz="1500" dirty="0">
                <a:latin typeface="Times New Roman" panose="02020603050405020304" pitchFamily="18" charset="0"/>
                <a:cs typeface="Times New Roman" panose="02020603050405020304" pitchFamily="18" charset="0"/>
              </a:rPr>
              <a:t>You don’t need to provide any information to the server.</a:t>
            </a:r>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When you start the server it’ll detect all the information automatically.</a:t>
            </a:r>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When you’ll start the server it shows the information which is detect from the computer system,</a:t>
            </a:r>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like port number and IP address and this details shows on server.</a:t>
            </a:r>
            <a:endParaRPr lang="en-US" sz="15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3135692" y="2035675"/>
            <a:ext cx="6008315" cy="396508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41345"/>
            <a:ext cx="9144000" cy="590931"/>
          </a:xfrm>
          <a:prstGeom prst="rect">
            <a:avLst/>
          </a:prstGeom>
        </p:spPr>
        <p:txBody>
          <a:bodyPr wrap="square">
            <a:spAutoFit/>
          </a:bodyPr>
          <a:lstStyle/>
          <a:p>
            <a:pPr algn="ctr">
              <a:lnSpc>
                <a:spcPct val="90000"/>
              </a:lnSpc>
            </a:pPr>
            <a:r>
              <a:rPr lang="en-US" altLang="zh-CN" sz="3600" b="1" dirty="0">
                <a:latin typeface="Century Schoolbook" panose="02040604050505020304" pitchFamily="18" charset="0"/>
              </a:rPr>
              <a:t>Client Description</a:t>
            </a:r>
            <a:endParaRPr lang="en-US" altLang="zh-CN" sz="3600" b="1" dirty="0">
              <a:latin typeface="Century Schoolbook" panose="02040604050505020304" pitchFamily="18" charset="0"/>
            </a:endParaRPr>
          </a:p>
        </p:txBody>
      </p:sp>
      <p:pic>
        <p:nvPicPr>
          <p:cNvPr id="6" name="Picture 5"/>
          <p:cNvPicPr>
            <a:picLocks noChangeAspect="1"/>
          </p:cNvPicPr>
          <p:nvPr/>
        </p:nvPicPr>
        <p:blipFill>
          <a:blip r:embed="rId1"/>
          <a:stretch>
            <a:fillRect/>
          </a:stretch>
        </p:blipFill>
        <p:spPr>
          <a:xfrm>
            <a:off x="28166" y="4985501"/>
            <a:ext cx="2128838" cy="971550"/>
          </a:xfrm>
          <a:prstGeom prst="rect">
            <a:avLst/>
          </a:prstGeom>
        </p:spPr>
      </p:pic>
      <p:pic>
        <p:nvPicPr>
          <p:cNvPr id="8" name="Picture 7"/>
          <p:cNvPicPr>
            <a:picLocks noChangeAspect="1"/>
          </p:cNvPicPr>
          <p:nvPr/>
        </p:nvPicPr>
        <p:blipFill>
          <a:blip r:embed="rId2"/>
          <a:stretch>
            <a:fillRect/>
          </a:stretch>
        </p:blipFill>
        <p:spPr>
          <a:xfrm>
            <a:off x="2157005" y="5708986"/>
            <a:ext cx="2114550" cy="950119"/>
          </a:xfrm>
          <a:prstGeom prst="rect">
            <a:avLst/>
          </a:prstGeom>
        </p:spPr>
      </p:pic>
      <p:pic>
        <p:nvPicPr>
          <p:cNvPr id="10" name="Picture 9"/>
          <p:cNvPicPr>
            <a:picLocks noChangeAspect="1"/>
          </p:cNvPicPr>
          <p:nvPr/>
        </p:nvPicPr>
        <p:blipFill>
          <a:blip r:embed="rId3"/>
          <a:stretch>
            <a:fillRect/>
          </a:stretch>
        </p:blipFill>
        <p:spPr>
          <a:xfrm>
            <a:off x="4759150" y="2407139"/>
            <a:ext cx="4371975" cy="4314825"/>
          </a:xfrm>
          <a:prstGeom prst="rect">
            <a:avLst/>
          </a:prstGeom>
        </p:spPr>
      </p:pic>
      <p:sp>
        <p:nvSpPr>
          <p:cNvPr id="12" name="Arrow: Down 11"/>
          <p:cNvSpPr/>
          <p:nvPr/>
        </p:nvSpPr>
        <p:spPr>
          <a:xfrm rot="16200000">
            <a:off x="4358440" y="6000670"/>
            <a:ext cx="333142" cy="487594"/>
          </a:xfrm>
          <a:prstGeom prst="downArrow">
            <a:avLst>
              <a:gd name="adj1" fmla="val 41489"/>
              <a:gd name="adj2" fmla="val 56383"/>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13" name="TextBox 12"/>
          <p:cNvSpPr txBox="1"/>
          <p:nvPr/>
        </p:nvSpPr>
        <p:spPr>
          <a:xfrm>
            <a:off x="1389005" y="1501320"/>
            <a:ext cx="3139226" cy="2793072"/>
          </a:xfrm>
          <a:prstGeom prst="rect">
            <a:avLst/>
          </a:prstGeom>
          <a:noFill/>
        </p:spPr>
        <p:txBody>
          <a:bodyPr wrap="square" rtlCol="0">
            <a:spAutoFit/>
          </a:bodyPr>
          <a:lstStyle/>
          <a:p>
            <a:r>
              <a:rPr lang="en-US" sz="1350" dirty="0"/>
              <a:t>When you’ll start the client application, first it’ll ask your name after it it’ll ask the IP address, at the IP address field you need to enter your server machine’s IP address, if you don’t know the server machine IP address then see it on server machine it will shows the IP address of that machine if you are run both client and server a in the same machine then you can enter the “localhost” in place of IP address.</a:t>
            </a:r>
            <a:endParaRPr lang="en-US" sz="1350" dirty="0"/>
          </a:p>
          <a:p>
            <a:endParaRPr lang="en-US" sz="1350" dirty="0"/>
          </a:p>
          <a:p>
            <a:r>
              <a:rPr lang="en-US" sz="1350" dirty="0"/>
              <a:t>After entered the details the client will open and you can chat with other clients.</a:t>
            </a:r>
            <a:endParaRPr lang="en-US" sz="1350" dirty="0"/>
          </a:p>
        </p:txBody>
      </p:sp>
      <p:sp>
        <p:nvSpPr>
          <p:cNvPr id="16" name="Rectangle 15"/>
          <p:cNvSpPr/>
          <p:nvPr/>
        </p:nvSpPr>
        <p:spPr>
          <a:xfrm>
            <a:off x="924060" y="5957051"/>
            <a:ext cx="164206" cy="453980"/>
          </a:xfrm>
          <a:prstGeom prst="rect">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Arrow: Down 16"/>
          <p:cNvSpPr/>
          <p:nvPr/>
        </p:nvSpPr>
        <p:spPr>
          <a:xfrm rot="16200000">
            <a:off x="1447853" y="5805135"/>
            <a:ext cx="349566" cy="1068738"/>
          </a:xfrm>
          <a:prstGeom prst="downArrow">
            <a:avLst>
              <a:gd name="adj1" fmla="val 41489"/>
              <a:gd name="adj2" fmla="val 56383"/>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0" y="858505"/>
            <a:ext cx="9144000" cy="51409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031" y="561786"/>
            <a:ext cx="9144000" cy="590931"/>
          </a:xfrm>
          <a:prstGeom prst="rect">
            <a:avLst/>
          </a:prstGeom>
        </p:spPr>
        <p:txBody>
          <a:bodyPr wrap="square">
            <a:spAutoFit/>
          </a:bodyPr>
          <a:lstStyle/>
          <a:p>
            <a:pPr algn="ctr">
              <a:lnSpc>
                <a:spcPct val="90000"/>
              </a:lnSpc>
            </a:pPr>
            <a:r>
              <a:rPr lang="en-US" altLang="zh-CN" sz="3600" b="1" dirty="0">
                <a:latin typeface="Century Schoolbook" panose="02040604050505020304" pitchFamily="18" charset="0"/>
              </a:rPr>
              <a:t>How Server Works?</a:t>
            </a:r>
            <a:endParaRPr lang="en-US" altLang="zh-CN" sz="3600" b="1" dirty="0">
              <a:latin typeface="Century Schoolbook" panose="02040604050505020304" pitchFamily="18" charset="0"/>
            </a:endParaRPr>
          </a:p>
        </p:txBody>
      </p:sp>
      <p:sp>
        <p:nvSpPr>
          <p:cNvPr id="5" name="TextBox 4"/>
          <p:cNvSpPr txBox="1"/>
          <p:nvPr/>
        </p:nvSpPr>
        <p:spPr>
          <a:xfrm>
            <a:off x="845175" y="1512003"/>
            <a:ext cx="7762742" cy="5109091"/>
          </a:xfrm>
          <a:prstGeom prst="rect">
            <a:avLst/>
          </a:prstGeom>
          <a:noFill/>
        </p:spPr>
        <p:txBody>
          <a:bodyPr wrap="square" rtlCol="0">
            <a:spAutoFit/>
          </a:bodyPr>
          <a:lstStyle/>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The java.net.ServerSocket class represents a server socket. </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It is constructed on a particular port. Then it calls accept() to listen for incoming connections. accept() blocks until a connection is detected.</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Then accept() returns a java.net.Socket object you use to perform the actual communication with the client. </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In this project the server runs on the port number 2555 which is generated by using the string hashcode() method, which converts a string into hashcode.</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When server start it needs two thing IP of computer system which is detected automatically and port number which is given internally into the source code.</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If you want to test the connection into the local system then you don’t need any network, if you want to run it on the multiple computer’s or laptops then connect your server machine a network connection.</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Is doesn’t need any internet connection, it needs only a simple network connection without internet.</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When server will started it is ready to connect with the clients.</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Here server will two tasks first is waiting for clients and another is handle the connected clients.</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Server will always on waiting for new clients.</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The two classes java.io.DataInputStream and java.io.DataOutputStream are used to send and receive the messages to the server.</a:t>
            </a:r>
            <a:endParaRPr lang="en-US" altLang="en-US" sz="1600" dirty="0">
              <a:latin typeface="Times New Roman" panose="02020603050405020304" pitchFamily="18" charset="0"/>
              <a:cs typeface="Times New Roman" panose="02020603050405020304" pitchFamily="18" charset="0"/>
            </a:endParaRPr>
          </a:p>
        </p:txBody>
      </p:sp>
      <p:sp>
        <p:nvSpPr>
          <p:cNvPr id="7" name="Rectangle 2"/>
          <p:cNvSpPr>
            <a:spLocks noChangeArrowheads="1"/>
          </p:cNvSpPr>
          <p:nvPr/>
        </p:nvSpPr>
        <p:spPr bwMode="auto">
          <a:xfrm>
            <a:off x="1" y="718753"/>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endParaRPr lang="en-US" altLang="en-US" sz="13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7256"/>
            <a:ext cx="9144000" cy="590931"/>
          </a:xfrm>
          <a:prstGeom prst="rect">
            <a:avLst/>
          </a:prstGeom>
        </p:spPr>
        <p:txBody>
          <a:bodyPr wrap="square">
            <a:spAutoFit/>
          </a:bodyPr>
          <a:lstStyle/>
          <a:p>
            <a:pPr algn="ctr">
              <a:lnSpc>
                <a:spcPct val="90000"/>
              </a:lnSpc>
            </a:pPr>
            <a:r>
              <a:rPr lang="en-US" altLang="zh-CN" sz="3600" b="1" dirty="0">
                <a:latin typeface="Century Schoolbook" panose="02040604050505020304" pitchFamily="18" charset="0"/>
              </a:rPr>
              <a:t>How Client Works?</a:t>
            </a:r>
            <a:endParaRPr lang="en-US" altLang="zh-CN" sz="3600" b="1" dirty="0">
              <a:latin typeface="Century Schoolbook" panose="02040604050505020304" pitchFamily="18" charset="0"/>
            </a:endParaRPr>
          </a:p>
        </p:txBody>
      </p:sp>
      <p:sp>
        <p:nvSpPr>
          <p:cNvPr id="7" name="Rectangle 6"/>
          <p:cNvSpPr/>
          <p:nvPr/>
        </p:nvSpPr>
        <p:spPr>
          <a:xfrm>
            <a:off x="1039970" y="1722652"/>
            <a:ext cx="7064063" cy="4278094"/>
          </a:xfrm>
          <a:prstGeom prst="rect">
            <a:avLst/>
          </a:prstGeom>
        </p:spPr>
        <p:txBody>
          <a:bodyPr wrap="square">
            <a:spAutoFit/>
          </a:bodyPr>
          <a:lstStyle/>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The java.net.Socket class represents a (client) socket. </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It is constructed on a particular port on which server is running. </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In this project the client runs on the port number 2555 and IP address on which server is running. </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When client start it needs two thing IP of server system on which server is running and user name, both are provided at run time, the port number is given internally in the source code.</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If you want to test the connection into the local system then you don’t need any network, if you want to run it on the multiple computer’s or laptops then connect your computer to the server machine by using a wireless or wired network connection.</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Is doesn’t need any internet connection, it needs only a simple network connection without internet. </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When client start it needs two types of buffers for message transmission, one is input buffer for which we’re use the java.io.DataInputStream for reading or getting the messages from the server, another is output buffer for which we’re using the java.io.DataOutputStream for sending the messages to the server.</a:t>
            </a:r>
            <a:endParaRPr lang="en-US"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0</TotalTime>
  <Words>7933</Words>
  <Application>WPS Presentation</Application>
  <PresentationFormat>On-screen Show (4:3)</PresentationFormat>
  <Paragraphs>238</Paragraphs>
  <Slides>17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Arial</vt:lpstr>
      <vt:lpstr>SimSun</vt:lpstr>
      <vt:lpstr>Wingdings</vt:lpstr>
      <vt:lpstr>Century Schoolbook</vt:lpstr>
      <vt:lpstr>Bell MT</vt:lpstr>
      <vt:lpstr>Times New Roman</vt:lpstr>
      <vt:lpstr>Consolas</vt:lpstr>
      <vt:lpstr>Arial Black</vt:lpstr>
      <vt:lpstr>Edwardian Script ITC</vt:lpstr>
      <vt:lpstr>Tw Cen MT</vt:lpstr>
      <vt:lpstr>Microsoft YaHei</vt:lpstr>
      <vt:lpstr>Arial Unicode MS</vt:lpstr>
      <vt:lpstr>Calibri</vt:lpstr>
      <vt:lpstr>Droplet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dc:creator>
  <cp:lastModifiedBy>Ravi Raj</cp:lastModifiedBy>
  <cp:revision>46</cp:revision>
  <dcterms:created xsi:type="dcterms:W3CDTF">2018-10-08T16:07:00Z</dcterms:created>
  <dcterms:modified xsi:type="dcterms:W3CDTF">2021-12-08T06:47:20Z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A33F23CA1FF24415A94AC6EE7A6F06D2</vt:lpwstr>
  </property>
  <property fmtid="{D5CDD505-2E9C-101B-9397-08002B2CF9AE}" pid="3" name="KSOProductBuildVer">
    <vt:lpwstr>1033-11.2.0.10382</vt:lpwstr>
  </property>
</Properties>
</file>