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74" r:id="rId1"/>
  </p:sldMasterIdLst>
  <p:notesMasterIdLst>
    <p:notesMasterId r:id="rId14"/>
  </p:notesMasterIdLst>
  <p:sldIdLst>
    <p:sldId id="256" r:id="rId2"/>
    <p:sldId id="257" r:id="rId3"/>
    <p:sldId id="261" r:id="rId4"/>
    <p:sldId id="258" r:id="rId5"/>
    <p:sldId id="268" r:id="rId6"/>
    <p:sldId id="263" r:id="rId7"/>
    <p:sldId id="269" r:id="rId8"/>
    <p:sldId id="265" r:id="rId9"/>
    <p:sldId id="270" r:id="rId10"/>
    <p:sldId id="271" r:id="rId11"/>
    <p:sldId id="272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31A57-D526-1F42-A5CD-3AC7567E473B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12E0E-5826-574F-97D3-7A30E0CAE7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12E0E-5826-574F-97D3-7A30E0CAE73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377C-EEE9-AB4C-8F61-4B7CBE69805B}" type="datetimeFigureOut">
              <a:rPr lang="en-US" smtClean="0"/>
              <a:pPr/>
              <a:t>12/19/16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DE59-4137-4D48-B129-6F73E76150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377C-EEE9-AB4C-8F61-4B7CBE69805B}" type="datetimeFigureOut">
              <a:rPr lang="en-US" smtClean="0"/>
              <a:pPr/>
              <a:t>12/19/16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DE59-4137-4D48-B129-6F73E76150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377C-EEE9-AB4C-8F61-4B7CBE69805B}" type="datetimeFigureOut">
              <a:rPr lang="en-US" smtClean="0"/>
              <a:pPr/>
              <a:t>12/19/16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DE59-4137-4D48-B129-6F73E76150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18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377C-EEE9-AB4C-8F61-4B7CBE69805B}" type="datetimeFigureOut">
              <a:rPr lang="en-US" smtClean="0"/>
              <a:pPr/>
              <a:t>12/19/16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DE59-4137-4D48-B129-6F73E76150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377C-EEE9-AB4C-8F61-4B7CBE69805B}" type="datetimeFigureOut">
              <a:rPr lang="en-US" smtClean="0"/>
              <a:pPr/>
              <a:t>12/19/16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DE59-4137-4D48-B129-6F73E76150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18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377C-EEE9-AB4C-8F61-4B7CBE69805B}" type="datetimeFigureOut">
              <a:rPr lang="en-US" smtClean="0"/>
              <a:pPr/>
              <a:t>12/19/16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DE59-4137-4D48-B129-6F73E76150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377C-EEE9-AB4C-8F61-4B7CBE69805B}" type="datetimeFigureOut">
              <a:rPr lang="en-US" smtClean="0"/>
              <a:pPr/>
              <a:t>12/19/16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DE59-4137-4D48-B129-6F73E76150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377C-EEE9-AB4C-8F61-4B7CBE69805B}" type="datetimeFigureOut">
              <a:rPr lang="en-US" smtClean="0"/>
              <a:pPr/>
              <a:t>12/19/16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DE59-4137-4D48-B129-6F73E76150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3001377C-EEE9-AB4C-8F61-4B7CBE69805B}" type="datetimeFigureOut">
              <a:rPr lang="en-US" smtClean="0"/>
              <a:pPr/>
              <a:t>12/19/16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FAEDDE59-4137-4D48-B129-6F73E76150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001377C-EEE9-AB4C-8F61-4B7CBE69805B}" type="datetimeFigureOut">
              <a:rPr lang="en-US" smtClean="0"/>
              <a:pPr/>
              <a:t>12/19/16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377C-EEE9-AB4C-8F61-4B7CBE69805B}" type="datetimeFigureOut">
              <a:rPr lang="en-US" smtClean="0"/>
              <a:pPr/>
              <a:t>12/19/16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DE59-4137-4D48-B129-6F73E76150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377C-EEE9-AB4C-8F61-4B7CBE69805B}" type="datetimeFigureOut">
              <a:rPr lang="en-US" smtClean="0"/>
              <a:pPr/>
              <a:t>12/19/16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DE59-4137-4D48-B129-6F73E76150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377C-EEE9-AB4C-8F61-4B7CBE69805B}" type="datetimeFigureOut">
              <a:rPr lang="en-US" smtClean="0"/>
              <a:pPr/>
              <a:t>12/19/16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DE59-4137-4D48-B129-6F73E76150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377C-EEE9-AB4C-8F61-4B7CBE69805B}" type="datetimeFigureOut">
              <a:rPr lang="en-US" smtClean="0"/>
              <a:pPr/>
              <a:t>12/19/16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DE59-4137-4D48-B129-6F73E76150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377C-EEE9-AB4C-8F61-4B7CBE69805B}" type="datetimeFigureOut">
              <a:rPr lang="en-US" smtClean="0"/>
              <a:pPr/>
              <a:t>12/19/16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DE59-4137-4D48-B129-6F73E76150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001377C-EEE9-AB4C-8F61-4B7CBE69805B}" type="datetimeFigureOut">
              <a:rPr lang="en-US" smtClean="0"/>
              <a:pPr/>
              <a:t>12/19/16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AEDDE59-4137-4D48-B129-6F73E76150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4673600"/>
            <a:ext cx="5724862" cy="1846961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Neutra Text TF-Light Alt"/>
                <a:cs typeface="Neutra Text TF-Light Alt"/>
              </a:rPr>
              <a:t>Whole Foods</a:t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Neutra Text TF-Light Alt"/>
                <a:cs typeface="Neutra Text TF-Light Alt"/>
              </a:rPr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Neutra Text TF-Light Alt"/>
                <a:cs typeface="Neutra Text TF-Light Alt"/>
              </a:rPr>
              <a:t>Expansion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Neutra Text TF-Light Alt"/>
              <a:cs typeface="Neutra Text TF-Light A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885" y="365238"/>
            <a:ext cx="6342044" cy="430836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87884" y="365237"/>
            <a:ext cx="24765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Neutra Text TF-Light Alt"/>
                <a:cs typeface="Neutra Text TF-Light Alt"/>
              </a:rPr>
              <a:t>Rick Shapiro</a:t>
            </a:r>
            <a:endParaRPr lang="en-US" sz="2800" u="sng" dirty="0">
              <a:solidFill>
                <a:schemeClr val="accent6">
                  <a:lumMod val="60000"/>
                  <a:lumOff val="40000"/>
                </a:schemeClr>
              </a:solidFill>
              <a:latin typeface="Neutra Text TF-Light Alt"/>
              <a:cs typeface="Neutra Text TF-Light A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5143501"/>
            <a:ext cx="5724862" cy="762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Neutra Text TF-Light Alt"/>
                <a:cs typeface="Neutra Text TF-Light Alt"/>
              </a:rPr>
              <a:t>Analysis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Neutra Text TF-Light Alt"/>
              <a:cs typeface="Neutra Text TF-Light A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9569" y="762000"/>
            <a:ext cx="57248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Female Single</a:t>
            </a:r>
          </a:p>
          <a:p>
            <a:r>
              <a:rPr lang="en-US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	- Not a strong correlation with </a:t>
            </a:r>
            <a:r>
              <a:rPr lang="en-US" i="1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p</a:t>
            </a:r>
            <a:r>
              <a:rPr lang="en-US" i="1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ercent </a:t>
            </a:r>
            <a:r>
              <a:rPr lang="en-US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of single females</a:t>
            </a:r>
          </a:p>
          <a:p>
            <a:r>
              <a:rPr lang="en-US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	- However still an important feature for </a:t>
            </a:r>
            <a:r>
              <a:rPr lang="en-US" dirty="0" err="1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gboost</a:t>
            </a:r>
            <a:endParaRPr lang="en-US" dirty="0" smtClean="0">
              <a:solidFill>
                <a:srgbClr val="900000"/>
              </a:solidFill>
              <a:latin typeface="Neutra Text TF-Light Alt"/>
              <a:cs typeface="Neutra Text TF-Light Alt"/>
            </a:endParaRPr>
          </a:p>
          <a:p>
            <a:r>
              <a:rPr lang="en-US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	- Indicates a combination of population and proportion single female as important</a:t>
            </a:r>
          </a:p>
          <a:p>
            <a:r>
              <a:rPr lang="en-US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	- Only 4 counties with greater than 200K single females without </a:t>
            </a:r>
            <a:r>
              <a:rPr lang="en-US" dirty="0" err="1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wholefoods</a:t>
            </a:r>
            <a:r>
              <a:rPr lang="en-US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… same as population &gt; 1M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5143501"/>
            <a:ext cx="5724862" cy="762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Neutra Text TF-Light Alt"/>
                <a:cs typeface="Neutra Text TF-Light Alt"/>
              </a:rPr>
              <a:t>Analysis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Neutra Text TF-Light Alt"/>
              <a:cs typeface="Neutra Text TF-Light A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9569" y="762000"/>
            <a:ext cx="572486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College Grads</a:t>
            </a:r>
          </a:p>
          <a:p>
            <a:r>
              <a:rPr lang="en-US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	- Slight positive correlation</a:t>
            </a:r>
          </a:p>
          <a:p>
            <a:r>
              <a:rPr lang="en-US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	- Counties that had a Whole Foods had an average </a:t>
            </a:r>
            <a:r>
              <a:rPr lang="en-US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g</a:t>
            </a:r>
            <a:r>
              <a:rPr lang="en-US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raduation </a:t>
            </a:r>
            <a:r>
              <a:rPr lang="en-US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r</a:t>
            </a:r>
            <a:r>
              <a:rPr lang="en-US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ate of 36%</a:t>
            </a:r>
          </a:p>
          <a:p>
            <a:r>
              <a:rPr lang="en-US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	- Wayne MI, San Bernardino CA, Queens &amp; Bronx NY all have graduation rates under 35%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143501"/>
            <a:ext cx="6139032" cy="762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Neutra Text TF-Light Alt"/>
                <a:cs typeface="Neutra Text TF-Light Alt"/>
              </a:rPr>
              <a:t>Conclusion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Neutra Text TF-Light Alt"/>
              <a:cs typeface="Neutra Text TF-Light A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6600" y="1130716"/>
            <a:ext cx="48641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Neutra Text TF-Light Alt"/>
                <a:cs typeface="Neutra Text TF-Light Alt"/>
              </a:rPr>
              <a:t> Explore Feature Interactions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  <a:latin typeface="Neutra Text TF-Light Alt"/>
              <a:cs typeface="Neutra Text TF-Light Alt"/>
            </a:endParaRP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Neutra Text TF-Light Alt"/>
                <a:cs typeface="Neutra Text TF-Light Alt"/>
              </a:rPr>
              <a:t> Model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Neutra Text TF-Light Alt"/>
                <a:cs typeface="Neutra Text TF-Light Alt"/>
              </a:rPr>
              <a:t>Interpretation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Neutra Text TF-Light Alt"/>
                <a:cs typeface="Neutra Text TF-Light Alt"/>
              </a:rPr>
              <a:t>- Incorporate Earnings/Revenue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Neutra Text TF-Light Alt"/>
              <a:cs typeface="Neutra Text TF-Light A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21712" y="2484735"/>
            <a:ext cx="5778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5F8804"/>
                </a:solidFill>
                <a:latin typeface="Neutra Text TF-Light Alt"/>
                <a:cs typeface="Neutra Text TF-Light Alt"/>
              </a:rPr>
              <a:t>https://</a:t>
            </a:r>
            <a:r>
              <a:rPr lang="en-US" sz="2400" dirty="0" err="1" smtClean="0">
                <a:solidFill>
                  <a:srgbClr val="5F8804"/>
                </a:solidFill>
                <a:latin typeface="Neutra Text TF-Light Alt"/>
                <a:cs typeface="Neutra Text TF-Light Alt"/>
              </a:rPr>
              <a:t>www.linkedin.com/in/rickshapirony</a:t>
            </a:r>
            <a:endParaRPr lang="en-US" sz="2400" dirty="0">
              <a:solidFill>
                <a:srgbClr val="5F8804"/>
              </a:solidFill>
              <a:latin typeface="Neutra Text TF-Light Alt"/>
              <a:cs typeface="Neutra Text TF-Light A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21712" y="3013501"/>
            <a:ext cx="35573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Neutra Text TF-Light Alt"/>
                <a:cs typeface="Neutra Text TF-Light Alt"/>
              </a:rPr>
              <a:t>https://rshap91.github.io/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Neutra Text TF-Light Alt"/>
              <a:cs typeface="Neutra Text TF-Light A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21712" y="3475166"/>
            <a:ext cx="38117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Neutra Text TF-Light Alt"/>
                <a:cs typeface="Neutra Text TF-Light Alt"/>
              </a:rPr>
              <a:t>https://github.com/rshap91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Neutra Text TF-Light Alt"/>
              <a:cs typeface="Neutra Text TF-Light A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7649" y="545524"/>
            <a:ext cx="22861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Neutra Text TF-Light Alt"/>
                <a:cs typeface="Neutra Text TF-Light Alt"/>
              </a:rPr>
              <a:t>Rick Shapiro</a:t>
            </a:r>
            <a:endParaRPr lang="en-US" sz="3200" u="sng" dirty="0">
              <a:solidFill>
                <a:schemeClr val="accent6">
                  <a:lumMod val="60000"/>
                  <a:lumOff val="40000"/>
                </a:schemeClr>
              </a:solidFill>
              <a:latin typeface="Neutra Text TF-Light Alt"/>
              <a:cs typeface="Neutra Text TF-Light A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5143501"/>
            <a:ext cx="5724862" cy="762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Neutra Text TF-Light Alt"/>
                <a:cs typeface="Neutra Text TF-Light Alt"/>
              </a:rPr>
              <a:t>Background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Neutra Text TF-Light Alt"/>
              <a:cs typeface="Neutra Text TF-Light A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5705" y="1131814"/>
            <a:ext cx="6593927" cy="256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accent6">
                    <a:lumMod val="75000"/>
                  </a:schemeClr>
                </a:solidFill>
                <a:latin typeface="Neutra Text TF-Light Alt"/>
                <a:cs typeface="Neutra Text TF-Light Alt"/>
              </a:rPr>
              <a:t>	- 520 Stores in United States</a:t>
            </a:r>
          </a:p>
          <a:p>
            <a:endParaRPr lang="en-US" sz="2300" dirty="0" smtClean="0">
              <a:solidFill>
                <a:schemeClr val="accent6">
                  <a:lumMod val="75000"/>
                </a:schemeClr>
              </a:solidFill>
              <a:latin typeface="Neutra Text TF-Light Alt"/>
              <a:cs typeface="Neutra Text TF-Light Alt"/>
            </a:endParaRPr>
          </a:p>
          <a:p>
            <a:r>
              <a:rPr lang="en-US" sz="2300" dirty="0" smtClean="0">
                <a:solidFill>
                  <a:schemeClr val="accent6">
                    <a:lumMod val="75000"/>
                  </a:schemeClr>
                </a:solidFill>
                <a:latin typeface="Neutra Text TF-Light Alt"/>
                <a:cs typeface="Neutra Text TF-Light Alt"/>
              </a:rPr>
              <a:t>	- ML to Predict Locations By County</a:t>
            </a:r>
          </a:p>
          <a:p>
            <a:endParaRPr lang="en-US" sz="2300" dirty="0" smtClean="0">
              <a:solidFill>
                <a:schemeClr val="accent6">
                  <a:lumMod val="75000"/>
                </a:schemeClr>
              </a:solidFill>
              <a:latin typeface="Neutra Text TF-Light Alt"/>
              <a:cs typeface="Neutra Text TF-Light Alt"/>
            </a:endParaRPr>
          </a:p>
          <a:p>
            <a:r>
              <a:rPr lang="en-US" sz="2300" dirty="0" smtClean="0">
                <a:solidFill>
                  <a:schemeClr val="accent6">
                    <a:lumMod val="75000"/>
                  </a:schemeClr>
                </a:solidFill>
                <a:latin typeface="Neutra Text TF-Light Alt"/>
                <a:cs typeface="Neutra Text TF-Light Alt"/>
              </a:rPr>
              <a:t>	- ACS Health, Housing, Demographic Data</a:t>
            </a:r>
          </a:p>
          <a:p>
            <a:endParaRPr lang="en-US" sz="2300" dirty="0" smtClean="0">
              <a:solidFill>
                <a:schemeClr val="accent6">
                  <a:lumMod val="75000"/>
                </a:schemeClr>
              </a:solidFill>
              <a:latin typeface="Neutra Text TF-Light Alt"/>
              <a:cs typeface="Neutra Text TF-Light Alt"/>
            </a:endParaRPr>
          </a:p>
          <a:p>
            <a:r>
              <a:rPr lang="en-US" sz="2300" dirty="0" smtClean="0">
                <a:solidFill>
                  <a:schemeClr val="accent6">
                    <a:lumMod val="75000"/>
                  </a:schemeClr>
                </a:solidFill>
                <a:latin typeface="Neutra Text TF-Light Alt"/>
                <a:cs typeface="Neutra Text TF-Light Alt"/>
              </a:rPr>
              <a:t>	- Competing Businesses </a:t>
            </a:r>
            <a:endParaRPr lang="en-US" sz="2300" dirty="0">
              <a:solidFill>
                <a:schemeClr val="accent6">
                  <a:lumMod val="75000"/>
                </a:schemeClr>
              </a:solidFill>
              <a:latin typeface="Neutra Text TF-Light Alt"/>
              <a:cs typeface="Neutra Text TF-Light A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5143501"/>
            <a:ext cx="5724862" cy="762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Neutra Text TF-Light Alt"/>
                <a:cs typeface="Neutra Text TF-Light Alt"/>
              </a:rPr>
              <a:t>Features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Neutra Text TF-Light Alt"/>
              <a:cs typeface="Neutra Text TF-Light A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7611" y="1248938"/>
            <a:ext cx="58176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Neutra Text TF-Light Alt"/>
                <a:cs typeface="Neutra Text TF-Light Alt"/>
              </a:rPr>
              <a:t>	-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Neutra Text TF-Light Alt"/>
                <a:cs typeface="Neutra Text TF-Light Alt"/>
              </a:rPr>
              <a:t> Locations of Starbucks, McDonalds, Trader Joes, Target,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Neutra Text TF-Light Alt"/>
                <a:cs typeface="Neutra Text TF-Light Alt"/>
              </a:rPr>
              <a:t>Walmart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  <a:latin typeface="Neutra Text TF-Light Alt"/>
              <a:cs typeface="Neutra Text TF-Light Alt"/>
            </a:endParaRPr>
          </a:p>
          <a:p>
            <a:endParaRPr lang="en-US" sz="2000" dirty="0" smtClean="0">
              <a:solidFill>
                <a:schemeClr val="accent6">
                  <a:lumMod val="75000"/>
                </a:schemeClr>
              </a:solidFill>
              <a:latin typeface="Neutra Text TF-Light Alt"/>
              <a:cs typeface="Neutra Text TF-Light Alt"/>
            </a:endParaRP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Neutra Text TF-Light Alt"/>
                <a:cs typeface="Neutra Text TF-Light Alt"/>
              </a:rPr>
              <a:t>	- County Ancestry, Age, Education, Income, Marital Status, &amp; Gender Demographics</a:t>
            </a:r>
          </a:p>
          <a:p>
            <a:endParaRPr lang="en-US" sz="2000" dirty="0" smtClean="0">
              <a:solidFill>
                <a:schemeClr val="accent6">
                  <a:lumMod val="75000"/>
                </a:schemeClr>
              </a:solidFill>
              <a:latin typeface="Neutra Text TF-Light Alt"/>
              <a:cs typeface="Neutra Text TF-Light Alt"/>
            </a:endParaRP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Neutra Text TF-Light Alt"/>
                <a:cs typeface="Neutra Text TF-Light Alt"/>
              </a:rPr>
              <a:t>	- Supp Statistics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Neutra Text TF-Light Alt"/>
                <a:cs typeface="Neutra Text TF-Light Alt"/>
              </a:rPr>
              <a:t>eg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Neutra Text TF-Light Alt"/>
                <a:cs typeface="Neutra Text TF-Light Alt"/>
              </a:rPr>
              <a:t>. Alcohol Drinking, Smoking, Disease Prevalence, &amp; Crime Rate.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  <a:latin typeface="Neutra Text TF-Light Alt"/>
              <a:cs typeface="Neutra Text TF-Light A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5143501"/>
            <a:ext cx="5724862" cy="762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Neutra Text TF-Light Alt"/>
                <a:cs typeface="Neutra Text TF-Light Alt"/>
              </a:rPr>
              <a:t>Modeling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Neutra Text TF-Light Alt"/>
              <a:cs typeface="Neutra Text TF-Light A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500" y="1333500"/>
            <a:ext cx="60120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	- </a:t>
            </a:r>
            <a:r>
              <a:rPr lang="en-US" sz="2800" u="sng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Python </a:t>
            </a:r>
            <a:r>
              <a:rPr lang="en-US" sz="2800" u="sng" dirty="0" err="1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Sci</a:t>
            </a:r>
            <a:r>
              <a:rPr lang="en-US" sz="2800" u="sng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-Kit </a:t>
            </a:r>
            <a:r>
              <a:rPr lang="en-US" sz="2800" u="sng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Learn</a:t>
            </a:r>
          </a:p>
          <a:p>
            <a:endParaRPr lang="en-US" sz="2800" dirty="0" smtClean="0">
              <a:solidFill>
                <a:srgbClr val="900000"/>
              </a:solidFill>
              <a:latin typeface="Neutra Text TF-Light Alt"/>
              <a:cs typeface="Neutra Text TF-Light Alt"/>
            </a:endParaRPr>
          </a:p>
          <a:p>
            <a:r>
              <a:rPr lang="en-US" sz="2800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	- </a:t>
            </a:r>
            <a:r>
              <a:rPr lang="en-US" sz="2800" u="sng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Logistic Regression</a:t>
            </a:r>
            <a:endParaRPr lang="en-US" sz="2800" u="sng" dirty="0" smtClean="0">
              <a:solidFill>
                <a:srgbClr val="900000"/>
              </a:solidFill>
              <a:latin typeface="Neutra Text TF-Light Alt"/>
              <a:cs typeface="Neutra Text TF-Light Alt"/>
            </a:endParaRPr>
          </a:p>
          <a:p>
            <a:endParaRPr lang="en-US" sz="2800" dirty="0" smtClean="0">
              <a:solidFill>
                <a:srgbClr val="900000"/>
              </a:solidFill>
              <a:latin typeface="Neutra Text TF-Light Alt"/>
              <a:cs typeface="Neutra Text TF-Light Alt"/>
            </a:endParaRPr>
          </a:p>
          <a:p>
            <a:r>
              <a:rPr lang="en-US" sz="2800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	</a:t>
            </a:r>
            <a:r>
              <a:rPr lang="en-US" sz="2800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- </a:t>
            </a:r>
            <a:r>
              <a:rPr lang="en-US" sz="2800" u="sng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Gradient Boosted</a:t>
            </a:r>
            <a:r>
              <a:rPr lang="en-US" sz="2800" u="sng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 Trees</a:t>
            </a:r>
          </a:p>
          <a:p>
            <a:endParaRPr lang="en-US" sz="2800" dirty="0" smtClean="0">
              <a:solidFill>
                <a:srgbClr val="900000"/>
              </a:solidFill>
              <a:latin typeface="Neutra Text TF-Light Alt"/>
              <a:cs typeface="Neutra Text TF-Light A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5143501"/>
            <a:ext cx="5724862" cy="762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Neutra Text TF-Light Alt"/>
                <a:cs typeface="Neutra Text TF-Light Alt"/>
              </a:rPr>
              <a:t>Modeling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Neutra Text TF-Light Alt"/>
              <a:cs typeface="Neutra Text TF-Light A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500" y="1083812"/>
            <a:ext cx="60120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Tx/>
              <a:buChar char="-"/>
            </a:pPr>
            <a:r>
              <a:rPr lang="en-US" sz="2800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Imbalanced Classes</a:t>
            </a:r>
          </a:p>
          <a:p>
            <a:pPr lvl="1"/>
            <a:endParaRPr lang="en-US" sz="2800" dirty="0" smtClean="0">
              <a:solidFill>
                <a:srgbClr val="900000"/>
              </a:solidFill>
              <a:latin typeface="Neutra Text TF-Light Alt"/>
              <a:cs typeface="Neutra Text TF-Light Alt"/>
            </a:endParaRPr>
          </a:p>
          <a:p>
            <a:pPr lvl="1">
              <a:buFontTx/>
              <a:buChar char="-"/>
            </a:pPr>
            <a:r>
              <a:rPr lang="en-US" sz="2800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 3000 counties, </a:t>
            </a:r>
            <a:r>
              <a:rPr lang="en-US" sz="2800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186 containing at least 1 Whole Foods</a:t>
            </a:r>
          </a:p>
          <a:p>
            <a:pPr lvl="1"/>
            <a:endParaRPr lang="en-US" sz="2800" dirty="0" smtClean="0">
              <a:solidFill>
                <a:srgbClr val="900000"/>
              </a:solidFill>
              <a:latin typeface="Neutra Text TF-Light Alt"/>
              <a:cs typeface="Neutra Text TF-Light Alt"/>
            </a:endParaRPr>
          </a:p>
          <a:p>
            <a:pPr lvl="1">
              <a:buFontTx/>
              <a:buChar char="-"/>
            </a:pPr>
            <a:r>
              <a:rPr lang="en-US" sz="2800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 Oversampled for training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5143501"/>
            <a:ext cx="5724862" cy="762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Neutra Text TF-Light Alt"/>
                <a:cs typeface="Neutra Text TF-Light Alt"/>
              </a:rPr>
              <a:t>Results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Neutra Text TF-Light Alt"/>
              <a:cs typeface="Neutra Text TF-Light A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13756" y="480834"/>
            <a:ext cx="37364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	</a:t>
            </a:r>
            <a:endParaRPr lang="en-US" sz="2000" dirty="0" smtClean="0">
              <a:solidFill>
                <a:srgbClr val="900000"/>
              </a:solidFill>
              <a:latin typeface="Neutra Text TF-Light Alt"/>
              <a:cs typeface="Neutra Text TF-Light Alt"/>
            </a:endParaRPr>
          </a:p>
          <a:p>
            <a:pPr algn="ctr"/>
            <a:r>
              <a:rPr lang="en-US" sz="2000" u="sng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Logistic Regression</a:t>
            </a:r>
            <a:r>
              <a:rPr lang="en-US" sz="2000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:</a:t>
            </a:r>
          </a:p>
          <a:p>
            <a:pPr algn="ctr"/>
            <a:r>
              <a:rPr lang="en-US" sz="2000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Accuracy: 96%</a:t>
            </a:r>
          </a:p>
          <a:p>
            <a:pPr algn="ctr"/>
            <a:r>
              <a:rPr lang="en-US" sz="2000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Precision: 55%</a:t>
            </a:r>
          </a:p>
          <a:p>
            <a:pPr algn="ctr"/>
            <a:r>
              <a:rPr lang="en-US" sz="2000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Recall: 80%</a:t>
            </a:r>
          </a:p>
          <a:p>
            <a:pPr algn="ctr"/>
            <a:r>
              <a:rPr lang="en-US" sz="2000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AUC: 98%</a:t>
            </a:r>
          </a:p>
          <a:p>
            <a:pPr algn="ctr"/>
            <a:endParaRPr lang="en-US" sz="2000" dirty="0" smtClean="0">
              <a:solidFill>
                <a:srgbClr val="900000"/>
              </a:solidFill>
              <a:latin typeface="Neutra Text TF-Light Alt"/>
              <a:cs typeface="Neutra Text TF-Light Alt"/>
            </a:endParaRPr>
          </a:p>
          <a:p>
            <a:pPr algn="ctr"/>
            <a:r>
              <a:rPr lang="en-US" sz="2000" u="sng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Gradient Boosted Trees</a:t>
            </a:r>
            <a:r>
              <a:rPr lang="en-US" sz="2000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:</a:t>
            </a:r>
          </a:p>
          <a:p>
            <a:pPr algn="ctr"/>
            <a:r>
              <a:rPr lang="en-US" sz="2000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Accuracy: 97%</a:t>
            </a:r>
          </a:p>
          <a:p>
            <a:pPr algn="ctr"/>
            <a:r>
              <a:rPr lang="en-US" sz="2000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Precision: 61%</a:t>
            </a:r>
          </a:p>
          <a:p>
            <a:pPr algn="ctr"/>
            <a:r>
              <a:rPr lang="en-US" sz="2000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Recall : 78%</a:t>
            </a:r>
          </a:p>
          <a:p>
            <a:pPr algn="ctr"/>
            <a:r>
              <a:rPr lang="en-US" sz="2000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AUC : 98%</a:t>
            </a:r>
          </a:p>
          <a:p>
            <a:pPr algn="ctr"/>
            <a:endParaRPr lang="en-US" sz="2000" dirty="0" smtClean="0">
              <a:solidFill>
                <a:srgbClr val="900000"/>
              </a:solidFill>
              <a:latin typeface="Neutra Text TF-Light Alt"/>
              <a:cs typeface="Neutra Text TF-Light Alt"/>
            </a:endParaRPr>
          </a:p>
          <a:p>
            <a:pPr algn="ctr"/>
            <a:endParaRPr lang="en-US" sz="2000" dirty="0" smtClean="0">
              <a:solidFill>
                <a:srgbClr val="900000"/>
              </a:solidFill>
              <a:latin typeface="Neutra Text TF-Light Alt"/>
              <a:cs typeface="Neutra Text TF-Light A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27600"/>
            <a:ext cx="6139032" cy="17145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Neutra Text TF-Light Alt"/>
                <a:cs typeface="Neutra Text TF-Light Alt"/>
              </a:rPr>
              <a:t>Expansions</a:t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Neutra Text TF-Light Alt"/>
                <a:cs typeface="Neutra Text TF-Light Alt"/>
              </a:rPr>
            </a:br>
            <a:r>
              <a:rPr lang="en-US" sz="3200" i="1" dirty="0" smtClean="0">
                <a:solidFill>
                  <a:schemeClr val="accent5">
                    <a:lumMod val="75000"/>
                  </a:schemeClr>
                </a:solidFill>
                <a:latin typeface="Neutra Text TF-Light Alt"/>
                <a:cs typeface="Neutra Text TF-Light Alt"/>
              </a:rPr>
              <a:t>&amp; </a:t>
            </a:r>
            <a:r>
              <a:rPr lang="en-US" sz="3200" i="1" dirty="0" smtClean="0">
                <a:solidFill>
                  <a:schemeClr val="accent5">
                    <a:lumMod val="75000"/>
                  </a:schemeClr>
                </a:solidFill>
                <a:latin typeface="Neutra Text TF-Light Alt"/>
                <a:cs typeface="Neutra Text TF-Light Alt"/>
              </a:rPr>
              <a:t>Recommendations</a:t>
            </a:r>
            <a:endParaRPr lang="en-US" sz="3200" i="1" dirty="0">
              <a:solidFill>
                <a:schemeClr val="accent5">
                  <a:lumMod val="75000"/>
                </a:schemeClr>
              </a:solidFill>
              <a:latin typeface="Neutra Text TF-Light Alt"/>
              <a:cs typeface="Neutra Text TF-Light A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30383" y="184114"/>
          <a:ext cx="7984388" cy="5096363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996097"/>
                <a:gridCol w="1996097"/>
                <a:gridCol w="1996097"/>
                <a:gridCol w="1996097"/>
              </a:tblGrid>
              <a:tr h="397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County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Close To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Probability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2497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900000"/>
                          </a:solidFill>
                          <a:latin typeface="Neutra Text TF-Light Alt"/>
                          <a:cs typeface="Neutra Text TF-Light Alt"/>
                        </a:rPr>
                        <a:t>Georgia</a:t>
                      </a:r>
                      <a:endParaRPr lang="en-US" sz="2000" b="0" dirty="0">
                        <a:solidFill>
                          <a:srgbClr val="900000"/>
                        </a:solidFill>
                        <a:latin typeface="Neutra Text TF-Light Alt"/>
                        <a:cs typeface="Neutra Text TF-Light A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solidFill>
                            <a:srgbClr val="900000"/>
                          </a:solidFill>
                          <a:latin typeface="Neutra Text TF-Light Alt"/>
                          <a:cs typeface="Neutra Text TF-Light Alt"/>
                        </a:rPr>
                        <a:t>Dekalb</a:t>
                      </a:r>
                      <a:endParaRPr lang="en-US" sz="2000" b="0" dirty="0">
                        <a:solidFill>
                          <a:srgbClr val="900000"/>
                        </a:solidFill>
                        <a:latin typeface="Neutra Text TF-Light Alt"/>
                        <a:cs typeface="Neutra Text TF-Light A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900000"/>
                          </a:solidFill>
                          <a:latin typeface="Neutra Text TF-Light Alt"/>
                          <a:cs typeface="Neutra Text TF-Light Alt"/>
                        </a:rPr>
                        <a:t>Fulton</a:t>
                      </a:r>
                      <a:endParaRPr lang="en-US" sz="2000" b="0" dirty="0">
                        <a:solidFill>
                          <a:srgbClr val="900000"/>
                        </a:solidFill>
                        <a:latin typeface="Neutra Text TF-Light Alt"/>
                        <a:cs typeface="Neutra Text TF-Light A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900000"/>
                          </a:solidFill>
                          <a:latin typeface="Neutra Text TF-Light Alt"/>
                          <a:cs typeface="Neutra Text TF-Light Alt"/>
                        </a:rPr>
                        <a:t>0.98</a:t>
                      </a:r>
                      <a:endParaRPr lang="en-US" sz="2000" b="0" dirty="0">
                        <a:solidFill>
                          <a:srgbClr val="900000"/>
                        </a:solidFill>
                        <a:latin typeface="Neutra Text TF-Light Alt"/>
                        <a:cs typeface="Neutra Text TF-Light Alt"/>
                      </a:endParaRPr>
                    </a:p>
                  </a:txBody>
                  <a:tcPr/>
                </a:tc>
              </a:tr>
              <a:tr h="72386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900000"/>
                          </a:solidFill>
                          <a:latin typeface="Neutra Text TF-Light Alt"/>
                          <a:cs typeface="Neutra Text TF-Light Alt"/>
                        </a:rPr>
                        <a:t>Pennsylvania</a:t>
                      </a:r>
                      <a:endParaRPr lang="en-US" sz="2000" b="0" dirty="0">
                        <a:solidFill>
                          <a:srgbClr val="900000"/>
                        </a:solidFill>
                        <a:latin typeface="Neutra Text TF-Light Alt"/>
                        <a:cs typeface="Neutra Text TF-Light A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900000"/>
                          </a:solidFill>
                          <a:latin typeface="Neutra Text TF-Light Alt"/>
                          <a:cs typeface="Neutra Text TF-Light Alt"/>
                        </a:rPr>
                        <a:t>Bucks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900000"/>
                          </a:solidFill>
                          <a:latin typeface="Neutra Text TF-Light Alt"/>
                          <a:cs typeface="Neutra Text TF-Light Alt"/>
                        </a:rPr>
                        <a:t>Mercer,</a:t>
                      </a:r>
                      <a:r>
                        <a:rPr lang="en-US" sz="2000" b="0" baseline="0" dirty="0" smtClean="0">
                          <a:solidFill>
                            <a:srgbClr val="900000"/>
                          </a:solidFill>
                          <a:latin typeface="Neutra Text TF-Light Alt"/>
                          <a:cs typeface="Neutra Text TF-Light Alt"/>
                        </a:rPr>
                        <a:t> Lehigh, Montgomery</a:t>
                      </a:r>
                      <a:endParaRPr lang="en-US" sz="2000" b="0" dirty="0">
                        <a:solidFill>
                          <a:srgbClr val="900000"/>
                        </a:solidFill>
                        <a:latin typeface="Neutra Text TF-Light Alt"/>
                        <a:cs typeface="Neutra Text TF-Light A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900000"/>
                          </a:solidFill>
                          <a:latin typeface="Neutra Text TF-Light Alt"/>
                          <a:cs typeface="Neutra Text TF-Light Alt"/>
                        </a:rPr>
                        <a:t>0.98</a:t>
                      </a:r>
                      <a:endParaRPr lang="en-US" sz="2000" b="0" dirty="0">
                        <a:solidFill>
                          <a:srgbClr val="900000"/>
                        </a:solidFill>
                        <a:latin typeface="Neutra Text TF-Light Alt"/>
                        <a:cs typeface="Neutra Text TF-Light Alt"/>
                      </a:endParaRPr>
                    </a:p>
                  </a:txBody>
                  <a:tcPr/>
                </a:tc>
              </a:tr>
              <a:tr h="72386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900000"/>
                          </a:solidFill>
                          <a:latin typeface="Neutra Text TF-Light Alt"/>
                          <a:cs typeface="Neutra Text TF-Light Alt"/>
                        </a:rPr>
                        <a:t>New Jersey</a:t>
                      </a:r>
                      <a:endParaRPr lang="en-US" sz="2000" b="0" dirty="0">
                        <a:solidFill>
                          <a:srgbClr val="900000"/>
                        </a:solidFill>
                        <a:latin typeface="Neutra Text TF-Light Alt"/>
                        <a:cs typeface="Neutra Text TF-Light A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900000"/>
                          </a:solidFill>
                          <a:latin typeface="Neutra Text TF-Light Alt"/>
                          <a:cs typeface="Neutra Text TF-Light Alt"/>
                        </a:rPr>
                        <a:t>Hudson</a:t>
                      </a:r>
                      <a:endParaRPr lang="en-US" sz="2000" b="0" dirty="0">
                        <a:solidFill>
                          <a:srgbClr val="900000"/>
                        </a:solidFill>
                        <a:latin typeface="Neutra Text TF-Light Alt"/>
                        <a:cs typeface="Neutra Text TF-Light A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900000"/>
                          </a:solidFill>
                          <a:latin typeface="Neutra Text TF-Light Alt"/>
                          <a:cs typeface="Neutra Text TF-Light Alt"/>
                        </a:rPr>
                        <a:t>Bergen, Essex, Union</a:t>
                      </a:r>
                      <a:endParaRPr lang="en-US" sz="2000" b="0" dirty="0">
                        <a:solidFill>
                          <a:srgbClr val="900000"/>
                        </a:solidFill>
                        <a:latin typeface="Neutra Text TF-Light Alt"/>
                        <a:cs typeface="Neutra Text TF-Light A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900000"/>
                          </a:solidFill>
                          <a:latin typeface="Neutra Text TF-Light Alt"/>
                          <a:cs typeface="Neutra Text TF-Light Alt"/>
                        </a:rPr>
                        <a:t>0.98</a:t>
                      </a:r>
                      <a:endParaRPr lang="en-US" sz="2000" b="0" dirty="0">
                        <a:solidFill>
                          <a:srgbClr val="900000"/>
                        </a:solidFill>
                        <a:latin typeface="Neutra Text TF-Light Alt"/>
                        <a:cs typeface="Neutra Text TF-Light Alt"/>
                      </a:endParaRPr>
                    </a:p>
                  </a:txBody>
                  <a:tcPr/>
                </a:tc>
              </a:tr>
              <a:tr h="42497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900000"/>
                          </a:solidFill>
                          <a:latin typeface="Neutra Text TF-Light Alt"/>
                          <a:cs typeface="Neutra Text TF-Light Alt"/>
                        </a:rPr>
                        <a:t>Ohio</a:t>
                      </a:r>
                      <a:endParaRPr lang="en-US" sz="2000" b="0" dirty="0">
                        <a:solidFill>
                          <a:srgbClr val="900000"/>
                        </a:solidFill>
                        <a:latin typeface="Neutra Text TF-Light Alt"/>
                        <a:cs typeface="Neutra Text TF-Light A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900000"/>
                          </a:solidFill>
                          <a:latin typeface="Neutra Text TF-Light Alt"/>
                          <a:cs typeface="Neutra Text TF-Light Alt"/>
                        </a:rPr>
                        <a:t>Summit</a:t>
                      </a:r>
                      <a:endParaRPr lang="en-US" sz="2000" b="0" dirty="0">
                        <a:solidFill>
                          <a:srgbClr val="900000"/>
                        </a:solidFill>
                        <a:latin typeface="Neutra Text TF-Light Alt"/>
                        <a:cs typeface="Neutra Text TF-Light A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900000"/>
                          </a:solidFill>
                          <a:latin typeface="Neutra Text TF-Light Alt"/>
                          <a:cs typeface="Neutra Text TF-Light Alt"/>
                        </a:rPr>
                        <a:t>Cuyahoga</a:t>
                      </a:r>
                      <a:endParaRPr lang="en-US" sz="2000" b="0" dirty="0">
                        <a:solidFill>
                          <a:srgbClr val="900000"/>
                        </a:solidFill>
                        <a:latin typeface="Neutra Text TF-Light Alt"/>
                        <a:cs typeface="Neutra Text TF-Light A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900000"/>
                          </a:solidFill>
                          <a:latin typeface="Neutra Text TF-Light Alt"/>
                          <a:cs typeface="Neutra Text TF-Light Alt"/>
                        </a:rPr>
                        <a:t>0.97</a:t>
                      </a:r>
                      <a:endParaRPr lang="en-US" sz="2000" b="0" dirty="0">
                        <a:solidFill>
                          <a:srgbClr val="900000"/>
                        </a:solidFill>
                        <a:latin typeface="Neutra Text TF-Light Alt"/>
                        <a:cs typeface="Neutra Text TF-Light Alt"/>
                      </a:endParaRPr>
                    </a:p>
                  </a:txBody>
                  <a:tcPr/>
                </a:tc>
              </a:tr>
              <a:tr h="42497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900000"/>
                          </a:solidFill>
                          <a:latin typeface="Neutra Text TF-Light Alt"/>
                          <a:cs typeface="Neutra Text TF-Light Alt"/>
                        </a:rPr>
                        <a:t>Florida</a:t>
                      </a:r>
                      <a:endParaRPr lang="en-US" sz="2000" b="0" dirty="0">
                        <a:solidFill>
                          <a:srgbClr val="900000"/>
                        </a:solidFill>
                        <a:latin typeface="Neutra Text TF-Light Alt"/>
                        <a:cs typeface="Neutra Text TF-Light A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900000"/>
                          </a:solidFill>
                          <a:latin typeface="Neutra Text TF-Light Alt"/>
                          <a:cs typeface="Neutra Text TF-Light Alt"/>
                        </a:rPr>
                        <a:t>Brevard</a:t>
                      </a:r>
                      <a:endParaRPr lang="en-US" sz="2000" b="0" dirty="0">
                        <a:solidFill>
                          <a:srgbClr val="900000"/>
                        </a:solidFill>
                        <a:latin typeface="Neutra Text TF-Light Alt"/>
                        <a:cs typeface="Neutra Text TF-Light A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900000"/>
                          </a:solidFill>
                          <a:latin typeface="Neutra Text TF-Light Alt"/>
                          <a:cs typeface="Neutra Text TF-Light Alt"/>
                        </a:rPr>
                        <a:t>Seminole, Orange</a:t>
                      </a:r>
                      <a:endParaRPr lang="en-US" sz="2000" b="0" dirty="0">
                        <a:solidFill>
                          <a:srgbClr val="900000"/>
                        </a:solidFill>
                        <a:latin typeface="Neutra Text TF-Light Alt"/>
                        <a:cs typeface="Neutra Text TF-Light A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900000"/>
                          </a:solidFill>
                          <a:latin typeface="Neutra Text TF-Light Alt"/>
                          <a:cs typeface="Neutra Text TF-Light Alt"/>
                        </a:rPr>
                        <a:t>0.97</a:t>
                      </a:r>
                      <a:endParaRPr lang="en-US" sz="2000" b="0" dirty="0">
                        <a:solidFill>
                          <a:srgbClr val="900000"/>
                        </a:solidFill>
                        <a:latin typeface="Neutra Text TF-Light Alt"/>
                        <a:cs typeface="Neutra Text TF-Light Alt"/>
                      </a:endParaRPr>
                    </a:p>
                  </a:txBody>
                  <a:tcPr/>
                </a:tc>
              </a:tr>
              <a:tr h="4249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Neutra Text TF-Light Alt"/>
                          <a:cs typeface="Neutra Text TF-Light Alt"/>
                        </a:rPr>
                        <a:t>Vermont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Neutra Text TF-Light Alt"/>
                        <a:cs typeface="Neutra Text TF-Light A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Neutra Text TF-Light Alt"/>
                          <a:cs typeface="Neutra Text TF-Light Alt"/>
                        </a:rPr>
                        <a:t>Chittenden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Neutra Text TF-Light Alt"/>
                        <a:cs typeface="Neutra Text TF-Light A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Neutra Text TF-Light Alt"/>
                          <a:cs typeface="Neutra Text TF-Light Alt"/>
                        </a:rPr>
                        <a:t>----------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Neutra Text TF-Light Alt"/>
                          <a:cs typeface="Neutra Text TF-Light Alt"/>
                        </a:rPr>
                        <a:t>.91</a:t>
                      </a:r>
                    </a:p>
                  </a:txBody>
                  <a:tcPr/>
                </a:tc>
              </a:tr>
              <a:tr h="4249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Neutra Text TF-Light Alt"/>
                          <a:cs typeface="Neutra Text TF-Light Alt"/>
                        </a:rPr>
                        <a:t>New</a:t>
                      </a:r>
                      <a:r>
                        <a:rPr lang="en-US" sz="20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Neutra Text TF-Light Alt"/>
                          <a:cs typeface="Neutra Text TF-Light Alt"/>
                        </a:rPr>
                        <a:t> Hampshire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Neutra Text TF-Light Alt"/>
                        <a:cs typeface="Neutra Text TF-Light A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Neutra Text TF-Light Alt"/>
                          <a:cs typeface="Neutra Text TF-Light Alt"/>
                        </a:rPr>
                        <a:t>Rockingham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Neutra Text TF-Light Alt"/>
                        <a:cs typeface="Neutra Text TF-Light A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Neutra Text TF-Light Alt"/>
                          <a:cs typeface="Neutra Text TF-Light Alt"/>
                        </a:rPr>
                        <a:t>----------</a:t>
                      </a:r>
                      <a:endParaRPr lang="en-US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Neutra Text TF-Light Alt"/>
                          <a:cs typeface="Neutra Text TF-Light Alt"/>
                        </a:rPr>
                        <a:t>0.83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Neutra Text TF-Light Alt"/>
                        <a:cs typeface="Neutra Text TF-Light Alt"/>
                      </a:endParaRPr>
                    </a:p>
                  </a:txBody>
                  <a:tcPr/>
                </a:tc>
              </a:tr>
              <a:tr h="4249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Neutra Text TF-Light Alt"/>
                          <a:cs typeface="Neutra Text TF-Light Alt"/>
                        </a:rPr>
                        <a:t>Texas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Neutra Text TF-Light Alt"/>
                        <a:cs typeface="Neutra Text TF-Light A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Neutra Text TF-Light Alt"/>
                          <a:cs typeface="Neutra Text TF-Light Alt"/>
                        </a:rPr>
                        <a:t>Brazos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Neutra Text TF-Light Alt"/>
                          <a:cs typeface="Neutra Text TF-Light Alt"/>
                        </a:rPr>
                        <a:t>----------</a:t>
                      </a:r>
                      <a:endParaRPr lang="en-US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Neutra Text TF-Light Alt"/>
                          <a:cs typeface="Neutra Text TF-Light Alt"/>
                        </a:rPr>
                        <a:t>0.82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Neutra Text TF-Light Alt"/>
                        <a:cs typeface="Neutra Text TF-Light Alt"/>
                      </a:endParaRPr>
                    </a:p>
                  </a:txBody>
                  <a:tcPr/>
                </a:tc>
              </a:tr>
              <a:tr h="4249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Neutra Text TF-Light Alt"/>
                          <a:cs typeface="Neutra Text TF-Light Alt"/>
                        </a:rPr>
                        <a:t>Texas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Neutra Text TF-Light Alt"/>
                        <a:cs typeface="Neutra Text TF-Light A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Neutra Text TF-Light Alt"/>
                          <a:cs typeface="Neutra Text TF-Light Alt"/>
                        </a:rPr>
                        <a:t>Lubbock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Neutra Text TF-Light Alt"/>
                        <a:cs typeface="Neutra Text TF-Light A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Neutra Text TF-Light Alt"/>
                          <a:cs typeface="Neutra Text TF-Light Alt"/>
                        </a:rPr>
                        <a:t>----------</a:t>
                      </a:r>
                      <a:endParaRPr lang="en-US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Neutra Text TF-Light Alt"/>
                          <a:cs typeface="Neutra Text TF-Light Alt"/>
                        </a:rPr>
                        <a:t>0.80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Neutra Text TF-Light Alt"/>
                        <a:cs typeface="Neutra Text TF-Light A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5143501"/>
            <a:ext cx="5724862" cy="762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Neutra Text TF-Light Alt"/>
                <a:cs typeface="Neutra Text TF-Light Alt"/>
              </a:rPr>
              <a:t>Analysis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Neutra Text TF-Light Alt"/>
              <a:cs typeface="Neutra Text TF-Light A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9569" y="762000"/>
            <a:ext cx="57248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Starbucks</a:t>
            </a:r>
          </a:p>
          <a:p>
            <a:r>
              <a:rPr lang="en-US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	- 17% of counties with a Starbucks also have a Whole Foods</a:t>
            </a:r>
          </a:p>
          <a:p>
            <a:r>
              <a:rPr lang="en-US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	- 100% of counties with a Whole Foods also have a Starbucks</a:t>
            </a:r>
          </a:p>
          <a:p>
            <a:r>
              <a:rPr lang="en-US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	- Average 20:1 ratio </a:t>
            </a:r>
            <a:r>
              <a:rPr lang="en-US" dirty="0" err="1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Starbucks:Whole</a:t>
            </a:r>
            <a:r>
              <a:rPr lang="en-US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 Foods</a:t>
            </a:r>
          </a:p>
          <a:p>
            <a:r>
              <a:rPr lang="en-US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	- Falls Church, VA only county with more Whole Foods than Starbucks (5:3)</a:t>
            </a:r>
          </a:p>
          <a:p>
            <a:r>
              <a:rPr lang="en-US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	- Riverside County has 131 Starbucks and only 1 Whole Foods</a:t>
            </a:r>
          </a:p>
          <a:p>
            <a:r>
              <a:rPr lang="en-US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	- San Diego County has 284 Starbucks to 4 Whole Foods</a:t>
            </a:r>
            <a:endParaRPr lang="en-US" dirty="0">
              <a:solidFill>
                <a:srgbClr val="900000"/>
              </a:solidFill>
              <a:latin typeface="Neutra Text TF-Light Alt"/>
              <a:cs typeface="Neutra Text TF-Light A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5143501"/>
            <a:ext cx="5724862" cy="762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Neutra Text TF-Light Alt"/>
                <a:cs typeface="Neutra Text TF-Light Alt"/>
              </a:rPr>
              <a:t>Analysis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Neutra Text TF-Light Alt"/>
              <a:cs typeface="Neutra Text TF-Light A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9569" y="762000"/>
            <a:ext cx="572486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Population</a:t>
            </a:r>
          </a:p>
          <a:p>
            <a:r>
              <a:rPr lang="en-US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	- Median Population is 500k </a:t>
            </a:r>
          </a:p>
          <a:p>
            <a:r>
              <a:rPr lang="en-US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	- Minimum Population 135k</a:t>
            </a:r>
          </a:p>
          <a:p>
            <a:r>
              <a:rPr lang="en-US" dirty="0" smtClean="0">
                <a:solidFill>
                  <a:srgbClr val="900000"/>
                </a:solidFill>
                <a:latin typeface="Neutra Text TF-Light Alt"/>
                <a:cs typeface="Neutra Text TF-Light Alt"/>
              </a:rPr>
              <a:t>	- Only 4 Counties with Population &gt; 1M don’t have a Whole Foods: Wayne MI, San Bernardino CA, Bronx &amp; Queens NY</a:t>
            </a:r>
            <a:endParaRPr lang="en-US" dirty="0">
              <a:solidFill>
                <a:srgbClr val="900000"/>
              </a:solidFill>
              <a:latin typeface="Neutra Text TF-Light Alt"/>
              <a:cs typeface="Neutra Text TF-Light A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Ventur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Venture">
      <a:majorFont>
        <a:latin typeface="Calisto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Venture.thmx</Template>
  <TotalTime>1500</TotalTime>
  <Words>515</Words>
  <Application>Microsoft Macintosh PowerPoint</Application>
  <PresentationFormat>On-screen Show (4:3)</PresentationFormat>
  <Paragraphs>115</Paragraphs>
  <Slides>12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Venture</vt:lpstr>
      <vt:lpstr>Whole Foods Expansion</vt:lpstr>
      <vt:lpstr>Background</vt:lpstr>
      <vt:lpstr>Features</vt:lpstr>
      <vt:lpstr>Modeling</vt:lpstr>
      <vt:lpstr>Modeling</vt:lpstr>
      <vt:lpstr>Results</vt:lpstr>
      <vt:lpstr>Expansions &amp; Recommendations</vt:lpstr>
      <vt:lpstr>Analysis</vt:lpstr>
      <vt:lpstr>Analysis</vt:lpstr>
      <vt:lpstr>Analysis</vt:lpstr>
      <vt:lpstr>Analysis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Whole Foods Expansion</dc:title>
  <dc:creator>Rick Shapiro</dc:creator>
  <cp:lastModifiedBy>Rick Shapiro</cp:lastModifiedBy>
  <cp:revision>20</cp:revision>
  <dcterms:created xsi:type="dcterms:W3CDTF">2016-12-19T23:32:14Z</dcterms:created>
  <dcterms:modified xsi:type="dcterms:W3CDTF">2016-12-20T17:51:15Z</dcterms:modified>
</cp:coreProperties>
</file>