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0" r:id="rId2"/>
  </p:sldMasterIdLst>
  <p:notesMasterIdLst>
    <p:notesMasterId r:id="rId3"/>
  </p:notesMasterIdLst>
  <p:handoutMasterIdLst>
    <p:handoutMasterId r:id="rId4"/>
  </p:handoutMasterIdLst>
  <p:sldIdLst>
    <p:sldId id="341" r:id="rId5"/>
    <p:sldId id="257" r:id="rId6"/>
    <p:sldId id="259" r:id="rId7"/>
    <p:sldId id="261" r:id="rId8"/>
    <p:sldId id="262" r:id="rId9"/>
    <p:sldId id="342" r:id="rId10"/>
    <p:sldId id="369" r:id="rId11"/>
    <p:sldId id="343" r:id="rId12"/>
    <p:sldId id="354" r:id="rId13"/>
    <p:sldId id="355" r:id="rId14"/>
    <p:sldId id="344" r:id="rId15"/>
    <p:sldId id="345" r:id="rId16"/>
    <p:sldId id="357" r:id="rId17"/>
    <p:sldId id="356" r:id="rId18"/>
    <p:sldId id="371" r:id="rId19"/>
    <p:sldId id="35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70" r:id="rId30"/>
    <p:sldId id="279" r:id="rId31"/>
    <p:sldId id="280" r:id="rId32"/>
    <p:sldId id="281" r:id="rId33"/>
    <p:sldId id="282" r:id="rId34"/>
    <p:sldId id="283" r:id="rId35"/>
    <p:sldId id="284" r:id="rId36"/>
    <p:sldId id="364" r:id="rId37"/>
    <p:sldId id="372" r:id="rId38"/>
    <p:sldId id="373" r:id="rId39"/>
    <p:sldId id="365" r:id="rId40"/>
    <p:sldId id="366" r:id="rId41"/>
    <p:sldId id="349" r:id="rId42"/>
    <p:sldId id="353" r:id="rId43"/>
    <p:sldId id="314" r:id="rId44"/>
    <p:sldId id="367" r:id="rId45"/>
    <p:sldId id="315" r:id="rId46"/>
    <p:sldId id="351" r:id="rId47"/>
    <p:sldId id="368" r:id="rId48"/>
    <p:sldId id="317" r:id="rId49"/>
    <p:sldId id="318" r:id="rId50"/>
    <p:sldId id="319" r:id="rId51"/>
    <p:sldId id="320" r:id="rId52"/>
    <p:sldId id="321" r:id="rId53"/>
    <p:sldId id="322" r:id="rId54"/>
    <p:sldId id="323" r:id="rId55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3200" kern="1200">
        <a:solidFill>
          <a:srgbClr val="ffff00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3200" kern="1200">
        <a:solidFill>
          <a:srgbClr val="ffff00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3200" kern="1200">
        <a:solidFill>
          <a:srgbClr val="ffff00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3200" kern="1200">
        <a:solidFill>
          <a:srgbClr val="ffff00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6" y="13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2928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slide" Target="slides/slide29.xml"  /><Relationship Id="rId34" Type="http://schemas.openxmlformats.org/officeDocument/2006/relationships/slide" Target="slides/slide30.xml"  /><Relationship Id="rId35" Type="http://schemas.openxmlformats.org/officeDocument/2006/relationships/slide" Target="slides/slide31.xml"  /><Relationship Id="rId36" Type="http://schemas.openxmlformats.org/officeDocument/2006/relationships/slide" Target="slides/slide32.xml"  /><Relationship Id="rId37" Type="http://schemas.openxmlformats.org/officeDocument/2006/relationships/slide" Target="slides/slide33.xml"  /><Relationship Id="rId38" Type="http://schemas.openxmlformats.org/officeDocument/2006/relationships/slide" Target="slides/slide34.xml"  /><Relationship Id="rId39" Type="http://schemas.openxmlformats.org/officeDocument/2006/relationships/slide" Target="slides/slide35.xml"  /><Relationship Id="rId4" Type="http://schemas.openxmlformats.org/officeDocument/2006/relationships/handoutMaster" Target="handoutMasters/handoutMaster1.xml"  /><Relationship Id="rId40" Type="http://schemas.openxmlformats.org/officeDocument/2006/relationships/slide" Target="slides/slide36.xml"  /><Relationship Id="rId41" Type="http://schemas.openxmlformats.org/officeDocument/2006/relationships/slide" Target="slides/slide37.xml"  /><Relationship Id="rId42" Type="http://schemas.openxmlformats.org/officeDocument/2006/relationships/slide" Target="slides/slide38.xml"  /><Relationship Id="rId43" Type="http://schemas.openxmlformats.org/officeDocument/2006/relationships/slide" Target="slides/slide39.xml"  /><Relationship Id="rId44" Type="http://schemas.openxmlformats.org/officeDocument/2006/relationships/slide" Target="slides/slide40.xml"  /><Relationship Id="rId45" Type="http://schemas.openxmlformats.org/officeDocument/2006/relationships/slide" Target="slides/slide41.xml"  /><Relationship Id="rId46" Type="http://schemas.openxmlformats.org/officeDocument/2006/relationships/slide" Target="slides/slide42.xml"  /><Relationship Id="rId47" Type="http://schemas.openxmlformats.org/officeDocument/2006/relationships/slide" Target="slides/slide43.xml"  /><Relationship Id="rId48" Type="http://schemas.openxmlformats.org/officeDocument/2006/relationships/slide" Target="slides/slide44.xml"  /><Relationship Id="rId49" Type="http://schemas.openxmlformats.org/officeDocument/2006/relationships/slide" Target="slides/slide45.xml"  /><Relationship Id="rId5" Type="http://schemas.openxmlformats.org/officeDocument/2006/relationships/slide" Target="slides/slide1.xml"  /><Relationship Id="rId50" Type="http://schemas.openxmlformats.org/officeDocument/2006/relationships/slide" Target="slides/slide46.xml"  /><Relationship Id="rId51" Type="http://schemas.openxmlformats.org/officeDocument/2006/relationships/slide" Target="slides/slide47.xml"  /><Relationship Id="rId52" Type="http://schemas.openxmlformats.org/officeDocument/2006/relationships/slide" Target="slides/slide48.xml"  /><Relationship Id="rId53" Type="http://schemas.openxmlformats.org/officeDocument/2006/relationships/slide" Target="slides/slide49.xml"  /><Relationship Id="rId54" Type="http://schemas.openxmlformats.org/officeDocument/2006/relationships/slide" Target="slides/slide50.xml"  /><Relationship Id="rId55" Type="http://schemas.openxmlformats.org/officeDocument/2006/relationships/slide" Target="slides/slide51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-1751"/>
            <a:ext cx="3078966" cy="512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303" tIns="0" rIns="20303" bIns="0" anchor="t" anchorCtr="0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5098" y="-1751"/>
            <a:ext cx="3078965" cy="512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303" tIns="0" rIns="20303" bIns="0" anchor="t" anchorCtr="0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04888" y="773113"/>
            <a:ext cx="5094287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7748" y="4860873"/>
            <a:ext cx="5208570" cy="460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134" tIns="49067" rIns="98134" bIns="4906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721744"/>
            <a:ext cx="3078966" cy="512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303" tIns="0" rIns="20303" bIns="0" anchor="b" anchorCtr="0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5098" y="9721744"/>
            <a:ext cx="3078965" cy="512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303" tIns="0" rIns="20303" bIns="0" anchor="b" anchorCtr="0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a typeface="굴림"/>
              </a:defRPr>
            </a:lvl1pPr>
          </a:lstStyle>
          <a:p>
            <a:pPr lvl="0">
              <a:defRPr/>
            </a:pPr>
            <a:fld id="{37F8755A-BF50-47FB-8431-D9F4A7CB6CE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25A9024F-806A-441B-9E6A-25CCCE18480F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43 cache misses possible when searching memory resident AVL trees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7EF464D1-9699-4ECA-861E-A427F7C7DEB7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51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Yellow splits into 5 &amp; 6,7. Index entry 6 is inserted into parent. Parent splits as in a 2-3 tree, grandparent splits, root splits and height increases by 1.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01D5CE36-F8DE-43F2-BE91-5CA12CF1FEAF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5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03300" y="773113"/>
            <a:ext cx="5099050" cy="3825875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7489" tIns="48744" rIns="97489" bIns="48744"/>
          <a:lstStyle/>
          <a:p>
            <a:pPr lvl="0">
              <a:defRPr/>
            </a:pPr>
            <a:r>
              <a:rPr lang="en-US" altLang="ko-KR">
                <a:ea typeface="굴림"/>
              </a:rPr>
              <a:t>Natural extension of 2-3 and 2-3-4 trees would leave worst case at m=2.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99860B25-D804-4A40-8C0F-84536F4A4F79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17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03300" y="773113"/>
            <a:ext cx="5099050" cy="3825875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7489" tIns="48744" rIns="97489" bIns="48744"/>
          <a:lstStyle/>
          <a:p>
            <a:pPr lvl="0">
              <a:defRPr/>
            </a:pPr>
            <a:r>
              <a:rPr lang="en-US" altLang="ko-KR">
                <a:ea typeface="굴림"/>
              </a:rPr>
              <a:t>2-3 Tree. Insert 10, no problem. Insert 18? 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98775EDC-EF07-4A0E-BD16-BFC03DF3D8C7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19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03300" y="773113"/>
            <a:ext cx="5099050" cy="38258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7489" tIns="48744" rIns="97489" bIns="48744"/>
          <a:lstStyle/>
          <a:p>
            <a:pPr lvl="0">
              <a:defRPr/>
            </a:pPr>
            <a:r>
              <a:rPr lang="en-US" altLang="ko-KR">
                <a:ea typeface="굴림"/>
              </a:rPr>
              <a:t>The code will do all 3 steps as one.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32023B89-EB5B-4EE8-B024-AD75BE40788C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40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Yellow nodes (leaves) have elements; green nodes have keys and pointers. Green nodes are index nodes. Leaf capacity may be different from index-node capacity.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20D187F0-C220-4772-9456-656CE389ACB5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42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Range search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3B2D9A-3B9B-4292-8D7B-8F5636B0128B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46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03300" y="773113"/>
            <a:ext cx="5099050" cy="3825875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7489" tIns="48744" rIns="97489" bIns="48744"/>
          <a:lstStyle/>
          <a:p>
            <a:pPr lvl="0">
              <a:defRPr/>
            </a:pPr>
            <a:r>
              <a:rPr lang="en-US" altLang="ko-KR">
                <a:ea typeface="굴림"/>
              </a:rPr>
              <a:t>The code will do all 3 steps as one.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016A52E9-6C8B-4483-AA87-2039004165B4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49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Insertion of index entries works as for B-trees.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400">
                <a:solidFill>
                  <a:srgbClr val="ffff00"/>
                </a:solidFill>
                <a:latin typeface="Times New Roman"/>
              </a:defRPr>
            </a:lvl1pPr>
            <a:lvl2pPr marL="791836" indent="-304552">
              <a:defRPr sz="3400">
                <a:solidFill>
                  <a:srgbClr val="ffff00"/>
                </a:solidFill>
                <a:latin typeface="Times New Roman"/>
              </a:defRPr>
            </a:lvl2pPr>
            <a:lvl3pPr marL="1218209" indent="-243642">
              <a:defRPr sz="3400">
                <a:solidFill>
                  <a:srgbClr val="ffff00"/>
                </a:solidFill>
                <a:latin typeface="Times New Roman"/>
              </a:defRPr>
            </a:lvl3pPr>
            <a:lvl4pPr marL="1705493" indent="-243642">
              <a:defRPr sz="3400">
                <a:solidFill>
                  <a:srgbClr val="ffff00"/>
                </a:solidFill>
                <a:latin typeface="Times New Roman"/>
              </a:defRPr>
            </a:lvl4pPr>
            <a:lvl5pPr marL="2192777" indent="-243642">
              <a:defRPr sz="3400">
                <a:solidFill>
                  <a:srgbClr val="ffff00"/>
                </a:solidFill>
                <a:latin typeface="Times New Roman"/>
              </a:defRPr>
            </a:lvl5pPr>
            <a:lvl6pPr marL="2680061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6pPr>
            <a:lvl7pPr marL="3167344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7pPr>
            <a:lvl8pPr marL="3654628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8pPr>
            <a:lvl9pPr marL="4141912" indent="-243642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ffff00"/>
                </a:solidFill>
                <a:latin typeface="Times New Roman"/>
              </a:defRPr>
            </a:lvl9pPr>
          </a:lstStyle>
          <a:p>
            <a:pPr lvl="0">
              <a:defRPr/>
            </a:pPr>
            <a:fld id="{FB359FC5-EBE7-43E3-AF2F-9BCA480AA02E}" type="slidenum">
              <a:rPr lang="en-US" altLang="ko-KR" sz="1100">
                <a:solidFill>
                  <a:schemeClr val="tx1"/>
                </a:solidFill>
              </a:rPr>
              <a:pPr lvl="0">
                <a:defRPr/>
              </a:pPr>
              <a:t>50</a:t>
            </a:fld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6763"/>
            <a:ext cx="5116513" cy="3838575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32" y="4860873"/>
            <a:ext cx="5211799" cy="46070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>
                <a:ea typeface="굴림"/>
              </a:rPr>
              <a:t>Insertion of index entries works as for B-trees.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49D60-DCE1-4BF6-9018-2A21385D04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7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83F52-C592-4DC5-8DEE-7AB29530E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1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D0323-B7BD-47E6-BC7D-0A5C1897DA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07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F64E-18AE-4A25-9767-5B7988EC9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46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D68A-492A-40B7-A0B5-8E08FBDF6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93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B62A0-AD01-493E-B92E-3BEE332CF9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40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6409-9D85-4AB3-AC55-36D13E7FE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87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653F9-AAD3-458C-9C8C-DF77DDBAB9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93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7401-37B4-495C-BF47-20F873D2F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93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08BF9-9BFC-414C-B4DC-D1BFBDD1C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250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68326-8D2B-4956-A417-EE99F7DE0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3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DA492-75B8-4580-BDCF-46D1523D6C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998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D632-D754-4258-8186-A2E6569E1F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491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DD66-7A3F-4862-8B0E-F0B64B46BB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964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642E0-7F46-4F60-8613-6BFE5915C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550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EC9A-2F17-4F9E-98CA-BF399AC958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41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4E7CD-5FA5-41E8-B2EF-F3CEC5247F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8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63B9-A1F5-4AA9-943A-D472B64629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401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CB747-A9AC-456E-A798-1CBB6385EA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04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DD2E5-7A3D-41C4-AC85-8CC8557639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9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42974-9BAF-43D3-9593-6D29B36C5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24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E17C1-0F23-4F3F-BE05-C8DE403A38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8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3A5DA-61CA-44AB-AACC-6E1808144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6441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C1E9F5-28DC-449E-9C67-07A5FAA004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E345CD-3F64-4C81-939F-FE454DA973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tags" Target="../tags/tag6.xml"  /><Relationship Id="rId2" Type="http://schemas.openxmlformats.org/officeDocument/2006/relationships/slideLayout" Target="../slideLayouts/slideLayout2.xml"  /><Relationship Id="rId5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tags" Target="../tags/tag7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1.xml"  /><Relationship Id="rId4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tags" Target="../tags/tag8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tags" Target="../tags/tag9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tags" Target="../tags/tag10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tags" Target="../tags/tag2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tags" Target="../tags/tag11.xml"  /><Relationship Id="rId2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1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1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4" Type="http://schemas.openxmlformats.org/officeDocument/2006/relationships/image" Target="../media/image1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tags" Target="../tags/tag12.xml"  /><Relationship Id="rId2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tags" Target="../tags/tag13.xml"  /><Relationship Id="rId2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tags" Target="../tags/tag14.x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tags" Target="../tags/tag4.x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2.xml"  /><Relationship Id="rId4" Type="http://schemas.openxmlformats.org/officeDocument/2006/relationships/oleObject" Target="../embeddings/oleObject1.doc"  /><Relationship Id="rId5" Type="http://schemas.openxmlformats.org/officeDocument/2006/relationships/image" Target="../media/image2.emf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tags" Target="../tags/tag15.x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tags" Target="../tags/tag5.xml"  /><Relationship Id="rId2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7391400" cy="1697037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Multiway Search Trees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Prof. Ki-Hoon Lee</a:t>
            </a:r>
          </a:p>
          <a:p>
            <a:r>
              <a:rPr lang="en-US" altLang="ko-KR">
                <a:ea typeface="굴림" panose="020B0600000101010101" pitchFamily="50" charset="-127"/>
              </a:rPr>
              <a:t>School of Computer and Information Engineering</a:t>
            </a:r>
          </a:p>
          <a:p>
            <a:r>
              <a:rPr lang="en-US" altLang="ko-KR">
                <a:ea typeface="굴림" panose="020B0600000101010101" pitchFamily="50" charset="-127"/>
              </a:rPr>
              <a:t>Kwangwoon University</a:t>
            </a:r>
            <a:endParaRPr lang="ko-KR" altLang="en-US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B-Trees (cont.)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897" y="957629"/>
            <a:ext cx="7810395" cy="44958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An </a:t>
            </a: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external node </a:t>
            </a:r>
            <a:r>
              <a:rPr lang="en-US" altLang="ko-KR" sz="2800">
                <a:ea typeface="굴림" panose="020B0600000101010101" pitchFamily="50" charset="-127"/>
              </a:rPr>
              <a:t>represents a node that can be reached during a search only if the element being sought is not in the tree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The corresponding child pointer of the parent of each external node is set to NULL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Nodes that are not external nodes are called </a:t>
            </a: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internal nodes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53C698-8324-4F6D-A714-0D5FA49C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136" y="38893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F7D44B-487A-4460-9E16-E78AC42F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936" y="38893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2419B-9B2B-4A98-A9C1-498B55C2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136" y="52562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4290023-0177-4E42-B894-CF42D029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936" y="52562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1E02CAE-7339-4CC8-92D4-ABE6A10F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348" y="52578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40E29A-BD60-4802-BA6A-E2D790C6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148" y="52578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C6BE813-0FEE-4675-A685-16909221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98" y="62658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6CA2EF4-DF56-44D3-B0A2-EB8B44CD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011" y="6265863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D207B7A-9498-4313-8914-0065680F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73" y="62658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38C7A561-C0C8-4BE4-87FD-25C367A6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536" y="6265863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C8923B3-BC9C-42E2-ADDE-DAEFFAD8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473" y="62658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E1D57E4D-9ABA-4DD8-A080-E785929DD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936" y="4322763"/>
            <a:ext cx="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44BA2282-7624-45E4-9EE4-9A025A79C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1736" y="4322763"/>
            <a:ext cx="129540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0D7A75B-671E-42EE-9E79-34EF90B5D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5473" y="56896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A47867CA-1807-468F-ABB4-2F239C88C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736" y="5689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E0C8A8F4-4856-4924-85FD-B1F36A595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536" y="56896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69FDF83F-A79C-4252-A013-B7D440088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673" y="56896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111AF74-B312-4F72-9F26-D8C936BC7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936" y="5689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4E121A-5079-4431-B257-F8E8966942FC}"/>
              </a:ext>
            </a:extLst>
          </p:cNvPr>
          <p:cNvSpPr/>
          <p:nvPr/>
        </p:nvSpPr>
        <p:spPr>
          <a:xfrm>
            <a:off x="5667736" y="5999163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external node</a:t>
            </a:r>
            <a:endParaRPr lang="ko-KR" altLang="en-US" sz="20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C71FCC-F743-457E-8F59-88E47466FA58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 bwMode="auto">
          <a:xfrm flipH="1">
            <a:off x="5251811" y="6199218"/>
            <a:ext cx="415925" cy="210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07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Definition of B-Tree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05000"/>
                <a:ext cx="8077200" cy="3124200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A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B-tree of order m</a:t>
                </a:r>
                <a:r>
                  <a:rPr lang="en-US" altLang="ko-KR" sz="2800">
                    <a:ea typeface="굴림" panose="020B0600000101010101" pitchFamily="50" charset="-127"/>
                  </a:rPr>
                  <a:t> is an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m</a:t>
                </a:r>
                <a:r>
                  <a:rPr lang="en-US" altLang="ko-KR" sz="2800">
                    <a:ea typeface="굴림" panose="020B0600000101010101" pitchFamily="50" charset="-127"/>
                  </a:rPr>
                  <a:t>-way search tree that either is empty or satisfies the following properties: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The root node has at least two children.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All nodes other than the root node and external nodes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𝑚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 children.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All external nodes are at the same level.</a:t>
                </a:r>
                <a:endParaRPr lang="ko-KR" altLang="en-US" sz="280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05000"/>
                <a:ext cx="8077200" cy="3124200"/>
              </a:xfrm>
              <a:blipFill>
                <a:blip r:embed="rId4"/>
                <a:stretch>
                  <a:fillRect l="-1585" t="-2148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2-3 and 2-3-4 Trees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381000" y="1447800"/>
                <a:ext cx="8534400" cy="411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ko-KR" sz="2800">
                    <a:ea typeface="굴림" panose="020B0600000101010101" pitchFamily="50" charset="-127"/>
                  </a:rPr>
                  <a:t>When </a:t>
                </a:r>
                <a:r>
                  <a:rPr lang="en-US" altLang="ko-KR" sz="2800" i="1">
                    <a:solidFill>
                      <a:srgbClr val="FF0000"/>
                    </a:solidFill>
                    <a:ea typeface="굴림" panose="020B0600000101010101" pitchFamily="50" charset="-127"/>
                  </a:rPr>
                  <a:t>m</a:t>
                </a:r>
                <a:r>
                  <a:rPr lang="en-US" altLang="ko-KR" sz="280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= 3</a:t>
                </a:r>
                <a:r>
                  <a:rPr lang="en-US" altLang="ko-KR" sz="2800">
                    <a:ea typeface="굴림" panose="020B0600000101010101" pitchFamily="50" charset="-127"/>
                  </a:rPr>
                  <a:t>, all internal nodes of a B-tree have a degree that is either </a:t>
                </a:r>
                <a:r>
                  <a:rPr lang="en-US" altLang="ko-KR" sz="2800">
                    <a:solidFill>
                      <a:srgbClr val="FF0000"/>
                    </a:solidFill>
                    <a:ea typeface="굴림" panose="020B0600000101010101" pitchFamily="50" charset="-127"/>
                  </a:rPr>
                  <a:t>2</a:t>
                </a:r>
                <a:r>
                  <a:rPr lang="en-US" altLang="ko-KR" sz="2800">
                    <a:ea typeface="굴림" panose="020B0600000101010101" pitchFamily="50" charset="-127"/>
                  </a:rPr>
                  <a:t> or </a:t>
                </a:r>
                <a:r>
                  <a:rPr lang="en-US" altLang="ko-KR" sz="2800">
                    <a:solidFill>
                      <a:srgbClr val="FF0000"/>
                    </a:solidFill>
                    <a:ea typeface="굴림" panose="020B0600000101010101" pitchFamily="50" charset="-127"/>
                  </a:rPr>
                  <a:t>3</a:t>
                </a:r>
                <a:r>
                  <a:rPr lang="en-US" altLang="ko-KR" sz="2800">
                    <a:ea typeface="굴림" panose="020B0600000101010101" pitchFamily="50" charset="-127"/>
                  </a:rPr>
                  <a:t> (because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3/2</m:t>
                        </m:r>
                      </m:e>
                    </m:d>
                  </m:oMath>
                </a14:m>
                <a:r>
                  <a:rPr lang="en-US" altLang="ko-KR" sz="280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= 2</a:t>
                </a:r>
                <a:r>
                  <a:rPr lang="en-US" altLang="ko-KR" sz="2800">
                    <a:ea typeface="굴림" panose="020B0600000101010101" pitchFamily="50" charset="-127"/>
                  </a:rPr>
                  <a:t>)</a:t>
                </a:r>
              </a:p>
              <a:p>
                <a:r>
                  <a:rPr lang="en-US" altLang="ko-KR" sz="2800">
                    <a:ea typeface="굴림" panose="020B0600000101010101" pitchFamily="50" charset="-127"/>
                  </a:rPr>
                  <a:t>For this reason, a B-tree of order 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3 </a:t>
                </a:r>
                <a:r>
                  <a:rPr lang="en-US" altLang="ko-KR" sz="2800">
                    <a:ea typeface="굴림" panose="020B0600000101010101" pitchFamily="50" charset="-127"/>
                  </a:rPr>
                  <a:t>is known as a 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2-3 tree</a:t>
                </a:r>
              </a:p>
              <a:p>
                <a:r>
                  <a:rPr lang="en-US" altLang="ko-KR" sz="2800">
                    <a:ea typeface="굴림" panose="020B0600000101010101" pitchFamily="50" charset="-127"/>
                  </a:rPr>
                  <a:t>A B-tree of order 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4 </a:t>
                </a:r>
                <a:r>
                  <a:rPr lang="en-US" altLang="ko-KR" sz="2800">
                    <a:ea typeface="굴림" panose="020B0600000101010101" pitchFamily="50" charset="-127"/>
                  </a:rPr>
                  <a:t>is known as a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 2-3-4</a:t>
                </a:r>
                <a:r>
                  <a:rPr lang="en-US" altLang="ko-KR" sz="2800">
                    <a:ea typeface="굴림" panose="020B0600000101010101" pitchFamily="50" charset="-127"/>
                  </a:rPr>
                  <a:t> tree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 = 2)</a:t>
                </a:r>
              </a:p>
              <a:p>
                <a:r>
                  <a:rPr lang="en-US" altLang="ko-KR" sz="2800">
                    <a:ea typeface="굴림" panose="020B0600000101010101" pitchFamily="50" charset="-127"/>
                  </a:rPr>
                  <a:t>A B-tree of order 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5 </a:t>
                </a:r>
                <a:r>
                  <a:rPr lang="en-US" altLang="ko-KR" sz="2800">
                    <a:ea typeface="굴림" panose="020B0600000101010101" pitchFamily="50" charset="-127"/>
                  </a:rPr>
                  <a:t>is not a </a:t>
                </a:r>
                <a:r>
                  <a:rPr lang="en-US" altLang="ko-KR" sz="28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2-3-4-5 tree</a:t>
                </a:r>
                <a:r>
                  <a:rPr lang="en-US" altLang="ko-KR" sz="2800">
                    <a:ea typeface="굴림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 = 3)</a:t>
                </a:r>
              </a:p>
              <a:p>
                <a:pPr lvl="1"/>
                <a:r>
                  <a:rPr lang="en-US" altLang="ko-KR" sz="2400">
                    <a:ea typeface="굴림" panose="020B0600000101010101" pitchFamily="50" charset="-127"/>
                  </a:rPr>
                  <a:t>Root may be</a:t>
                </a:r>
                <a:r>
                  <a:rPr lang="en-US" altLang="ko-KR" sz="2400">
                    <a:solidFill>
                      <a:schemeClr val="bg2"/>
                    </a:solidFill>
                    <a:ea typeface="굴림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rgbClr val="FF3300"/>
                    </a:solidFill>
                    <a:ea typeface="굴림" panose="020B0600000101010101" pitchFamily="50" charset="-127"/>
                  </a:rPr>
                  <a:t>2</a:t>
                </a:r>
                <a:r>
                  <a:rPr lang="en-US" altLang="ko-KR" sz="2400">
                    <a:ea typeface="굴림" panose="020B0600000101010101" pitchFamily="50" charset="-127"/>
                  </a:rPr>
                  <a:t>-node though</a:t>
                </a:r>
              </a:p>
              <a:p>
                <a:endParaRPr lang="en-US" altLang="ko-KR" sz="280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534400" cy="4114800"/>
              </a:xfrm>
              <a:prstGeom prst="rect">
                <a:avLst/>
              </a:prstGeom>
              <a:blipFill>
                <a:blip r:embed="rId5"/>
                <a:stretch>
                  <a:fillRect l="-1286" t="-1630" r="-7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492250"/>
          </a:xfrm>
        </p:spPr>
        <p:txBody>
          <a:bodyPr/>
          <a:lstStyle/>
          <a:p>
            <a:r>
              <a:rPr lang="en-US" altLang="ko-KR"/>
              <a:t>2-3 Tree</a:t>
            </a:r>
            <a:br>
              <a:rPr lang="en-US" altLang="ko-KR"/>
            </a:br>
            <a:r>
              <a:rPr lang="en-US" altLang="ko-KR"/>
              <a:t>(= </a:t>
            </a:r>
            <a:r>
              <a:rPr lang="en-US" altLang="ko-KR" sz="4400">
                <a:ea typeface="굴림" panose="020B0600000101010101" pitchFamily="50" charset="-127"/>
              </a:rPr>
              <a:t>B-tree of order </a:t>
            </a:r>
            <a:r>
              <a:rPr lang="en-US" altLang="ko-KR" sz="440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3)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97400" y="2290762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29200" y="2290762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97400" y="3657600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29200" y="3657600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68612" y="3659187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00412" y="3659187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10062" y="4667250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81275" y="4667250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157537" y="4667250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733800" y="4667250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884737" y="4667250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029200" y="2724150"/>
            <a:ext cx="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302000" y="2724150"/>
            <a:ext cx="129540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2725737" y="4090987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302000" y="4090987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733800" y="4090987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4452937" y="4090987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029200" y="4090987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52937" y="1931987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318125" y="329882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663825" y="329882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26952" y="5235575"/>
            <a:ext cx="1329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&lt;  2-3 tree &gt;</a:t>
            </a:r>
            <a:endParaRPr lang="ko-KR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5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58788"/>
            <a:ext cx="7772400" cy="68421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2-3-4 Trees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/>
              <a:t>(= </a:t>
            </a:r>
            <a:r>
              <a:rPr lang="en-US" altLang="ko-KR" sz="4400">
                <a:ea typeface="굴림" panose="020B0600000101010101" pitchFamily="50" charset="-127"/>
              </a:rPr>
              <a:t>B-tree of order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4</a:t>
            </a:r>
            <a:r>
              <a:rPr lang="en-US" altLang="ko-KR" sz="440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24300" y="18288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356100" y="18288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789488" y="18288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195513" y="30511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627313" y="30511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060700" y="30511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5651500" y="305276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083300" y="305276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516688" y="305276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195513" y="4275138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627313" y="4275138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060700" y="4275138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466725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898525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1331913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653088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6084888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6518275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924300" y="42783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4356100" y="42783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4789488" y="42783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7380288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85</a:t>
            </a: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7812088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8245475" y="427672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92</a:t>
            </a:r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252413" y="5286375"/>
            <a:ext cx="287337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755650" y="5286375"/>
            <a:ext cx="287338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1187450" y="5286375"/>
            <a:ext cx="287338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1692275" y="5284788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2054225" y="5284788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2557463" y="5284788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2989263" y="5284788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3709988" y="5284788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4213225" y="5284788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5438775" y="5284788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942013" y="5284788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7165975" y="5286375"/>
            <a:ext cx="287338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7669213" y="5286375"/>
            <a:ext cx="287337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8101013" y="5286375"/>
            <a:ext cx="287337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>
            <a:off x="8605838" y="5284788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 flipH="1">
            <a:off x="2844800" y="2260600"/>
            <a:ext cx="1079500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Line 44"/>
          <p:cNvSpPr>
            <a:spLocks noChangeShapeType="1"/>
          </p:cNvSpPr>
          <p:nvPr/>
        </p:nvSpPr>
        <p:spPr bwMode="auto">
          <a:xfrm>
            <a:off x="4356100" y="2260600"/>
            <a:ext cx="1944688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Line 45"/>
          <p:cNvSpPr>
            <a:spLocks noChangeShapeType="1"/>
          </p:cNvSpPr>
          <p:nvPr/>
        </p:nvSpPr>
        <p:spPr bwMode="auto">
          <a:xfrm flipH="1">
            <a:off x="1116013" y="3484563"/>
            <a:ext cx="1079500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Line 46"/>
          <p:cNvSpPr>
            <a:spLocks noChangeShapeType="1"/>
          </p:cNvSpPr>
          <p:nvPr/>
        </p:nvSpPr>
        <p:spPr bwMode="auto">
          <a:xfrm>
            <a:off x="2628900" y="3484563"/>
            <a:ext cx="215900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" name="Line 47"/>
          <p:cNvSpPr>
            <a:spLocks noChangeShapeType="1"/>
          </p:cNvSpPr>
          <p:nvPr/>
        </p:nvSpPr>
        <p:spPr bwMode="auto">
          <a:xfrm flipH="1">
            <a:off x="4572000" y="3484563"/>
            <a:ext cx="1081088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" name="Line 48"/>
          <p:cNvSpPr>
            <a:spLocks noChangeShapeType="1"/>
          </p:cNvSpPr>
          <p:nvPr/>
        </p:nvSpPr>
        <p:spPr bwMode="auto">
          <a:xfrm>
            <a:off x="6084888" y="3484563"/>
            <a:ext cx="215900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516688" y="3484563"/>
            <a:ext cx="1512887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" name="Line 50"/>
          <p:cNvSpPr>
            <a:spLocks noChangeShapeType="1"/>
          </p:cNvSpPr>
          <p:nvPr/>
        </p:nvSpPr>
        <p:spPr bwMode="auto">
          <a:xfrm flipH="1">
            <a:off x="395288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" name="Line 51"/>
          <p:cNvSpPr>
            <a:spLocks noChangeShapeType="1"/>
          </p:cNvSpPr>
          <p:nvPr/>
        </p:nvSpPr>
        <p:spPr bwMode="auto">
          <a:xfrm>
            <a:off x="900113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331913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" name="Line 53"/>
          <p:cNvSpPr>
            <a:spLocks noChangeShapeType="1"/>
          </p:cNvSpPr>
          <p:nvPr/>
        </p:nvSpPr>
        <p:spPr bwMode="auto">
          <a:xfrm>
            <a:off x="1763713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Line 54"/>
          <p:cNvSpPr>
            <a:spLocks noChangeShapeType="1"/>
          </p:cNvSpPr>
          <p:nvPr/>
        </p:nvSpPr>
        <p:spPr bwMode="auto">
          <a:xfrm flipH="1">
            <a:off x="2124075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" name="Line 55"/>
          <p:cNvSpPr>
            <a:spLocks noChangeShapeType="1"/>
          </p:cNvSpPr>
          <p:nvPr/>
        </p:nvSpPr>
        <p:spPr bwMode="auto">
          <a:xfrm>
            <a:off x="2628900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Line 56"/>
          <p:cNvSpPr>
            <a:spLocks noChangeShapeType="1"/>
          </p:cNvSpPr>
          <p:nvPr/>
        </p:nvSpPr>
        <p:spPr bwMode="auto">
          <a:xfrm>
            <a:off x="3060700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57"/>
          <p:cNvSpPr>
            <a:spLocks noChangeShapeType="1"/>
          </p:cNvSpPr>
          <p:nvPr/>
        </p:nvSpPr>
        <p:spPr bwMode="auto">
          <a:xfrm flipH="1">
            <a:off x="3852863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58"/>
          <p:cNvSpPr>
            <a:spLocks noChangeShapeType="1"/>
          </p:cNvSpPr>
          <p:nvPr/>
        </p:nvSpPr>
        <p:spPr bwMode="auto">
          <a:xfrm>
            <a:off x="4357688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" name="Line 59"/>
          <p:cNvSpPr>
            <a:spLocks noChangeShapeType="1"/>
          </p:cNvSpPr>
          <p:nvPr/>
        </p:nvSpPr>
        <p:spPr bwMode="auto">
          <a:xfrm flipH="1">
            <a:off x="5580063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6084888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61"/>
          <p:cNvSpPr>
            <a:spLocks noChangeShapeType="1"/>
          </p:cNvSpPr>
          <p:nvPr/>
        </p:nvSpPr>
        <p:spPr bwMode="auto">
          <a:xfrm flipH="1">
            <a:off x="7307263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" name="Line 62"/>
          <p:cNvSpPr>
            <a:spLocks noChangeShapeType="1"/>
          </p:cNvSpPr>
          <p:nvPr/>
        </p:nvSpPr>
        <p:spPr bwMode="auto">
          <a:xfrm>
            <a:off x="7812088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" name="Line 63"/>
          <p:cNvSpPr>
            <a:spLocks noChangeShapeType="1"/>
          </p:cNvSpPr>
          <p:nvPr/>
        </p:nvSpPr>
        <p:spPr bwMode="auto">
          <a:xfrm>
            <a:off x="8243888" y="470852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64"/>
          <p:cNvSpPr>
            <a:spLocks noChangeShapeType="1"/>
          </p:cNvSpPr>
          <p:nvPr/>
        </p:nvSpPr>
        <p:spPr bwMode="auto">
          <a:xfrm>
            <a:off x="8675688" y="4708525"/>
            <a:ext cx="730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Text Box 65"/>
          <p:cNvSpPr txBox="1">
            <a:spLocks noChangeArrowheads="1"/>
          </p:cNvSpPr>
          <p:nvPr/>
        </p:nvSpPr>
        <p:spPr bwMode="auto">
          <a:xfrm>
            <a:off x="3762282" y="5789613"/>
            <a:ext cx="1463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&lt; 2-3-4 tree &gt;</a:t>
            </a:r>
            <a:endParaRPr lang="ko-KR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3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BF521-7347-4671-BF02-6B838887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B-Trees of Order 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DF98-7820-4B11-BCB0-2068FB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9718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All B-trees of order 2 are full binary trees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>
                <a:ea typeface="굴림" panose="020B0600000101010101" pitchFamily="50" charset="-127"/>
              </a:rPr>
              <a:t>The root node has at least two children.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>
                <a:ea typeface="굴림" panose="020B0600000101010101" pitchFamily="50" charset="-127"/>
              </a:rPr>
              <a:t>All nodes other than the root node and external nodes have at least one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>
                <a:ea typeface="굴림" panose="020B0600000101010101" pitchFamily="50" charset="-127"/>
              </a:rPr>
              <a:t>All external nodes are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at the same level</a:t>
            </a:r>
            <a:r>
              <a:rPr lang="en-US" altLang="ko-KR" sz="2400">
                <a:ea typeface="굴림" panose="020B0600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2400">
                <a:ea typeface="굴림" panose="020B0600000101010101" pitchFamily="50" charset="-127"/>
                <a:sym typeface="Wingdings" panose="05000000000000000000" pitchFamily="2" charset="2"/>
              </a:rPr>
              <a:t> By 1 and 2, the tree is a binary tree, and by 3, the tree is a full binary tree.</a:t>
            </a:r>
            <a:endParaRPr lang="en-US" altLang="ko-KR" sz="2400">
              <a:ea typeface="굴림" panose="020B0600000101010101" pitchFamily="50" charset="-127"/>
            </a:endParaRPr>
          </a:p>
          <a:p>
            <a:endParaRPr lang="ko-KR" altLang="en-US"/>
          </a:p>
        </p:txBody>
      </p:sp>
      <p:pic>
        <p:nvPicPr>
          <p:cNvPr id="15366" name="Picture 6" descr="&quot;complete binary tree&quot;ì ëí ì´ë¯¸ì§ ê²ìê²°ê³¼">
            <a:extLst>
              <a:ext uri="{FF2B5EF4-FFF2-40B4-BE49-F238E27FC236}">
                <a16:creationId xmlns:a16="http://schemas.microsoft.com/office/drawing/2014/main" id="{3E7A7695-B70F-4E0A-A6F3-DE12266DF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4"/>
          <a:stretch/>
        </p:blipFill>
        <p:spPr bwMode="auto">
          <a:xfrm>
            <a:off x="2286000" y="3990183"/>
            <a:ext cx="5791200" cy="1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53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Insertion into a 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Performing a search to determine the leaf node, </a:t>
            </a:r>
            <a:r>
              <a:rPr lang="en-US" altLang="ko-KR" sz="2800" i="1">
                <a:ea typeface="굴림" panose="020B0600000101010101" pitchFamily="50" charset="-127"/>
              </a:rPr>
              <a:t>p</a:t>
            </a:r>
            <a:r>
              <a:rPr lang="en-US" altLang="ko-KR" sz="2800">
                <a:ea typeface="굴림" panose="020B0600000101010101" pitchFamily="50" charset="-127"/>
              </a:rPr>
              <a:t>, into which the new key is to be inserted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If the insertion of the new key into </a:t>
            </a:r>
            <a:r>
              <a:rPr lang="en-US" altLang="ko-KR" sz="2800" i="1">
                <a:ea typeface="굴림" panose="020B0600000101010101" pitchFamily="50" charset="-127"/>
              </a:rPr>
              <a:t>p</a:t>
            </a:r>
            <a:r>
              <a:rPr lang="en-US" altLang="ko-KR" sz="2800">
                <a:ea typeface="굴림" panose="020B0600000101010101" pitchFamily="50" charset="-127"/>
              </a:rPr>
              <a:t> results in </a:t>
            </a:r>
            <a:r>
              <a:rPr lang="en-US" altLang="ko-KR" sz="2800" i="1">
                <a:ea typeface="굴림" panose="020B0600000101010101" pitchFamily="50" charset="-127"/>
              </a:rPr>
              <a:t>p</a:t>
            </a:r>
            <a:r>
              <a:rPr lang="en-US" altLang="ko-KR" sz="2800">
                <a:ea typeface="굴림" panose="020B0600000101010101" pitchFamily="50" charset="-127"/>
              </a:rPr>
              <a:t> having </a:t>
            </a:r>
            <a:r>
              <a:rPr lang="en-US" altLang="ko-KR" sz="2800" i="1">
                <a:ea typeface="굴림" panose="020B0600000101010101" pitchFamily="50" charset="-127"/>
              </a:rPr>
              <a:t>m</a:t>
            </a:r>
            <a:r>
              <a:rPr lang="en-US" altLang="ko-KR" sz="2800">
                <a:ea typeface="굴림" panose="020B0600000101010101" pitchFamily="50" charset="-127"/>
              </a:rPr>
              <a:t> keys, the node </a:t>
            </a:r>
            <a:r>
              <a:rPr lang="en-US" altLang="ko-KR" sz="2800" i="1">
                <a:ea typeface="굴림" panose="020B0600000101010101" pitchFamily="50" charset="-127"/>
              </a:rPr>
              <a:t>p</a:t>
            </a:r>
            <a:r>
              <a:rPr lang="en-US" altLang="ko-KR" sz="2800">
                <a:ea typeface="굴림" panose="020B0600000101010101" pitchFamily="50" charset="-127"/>
              </a:rPr>
              <a:t> is split.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This splitting process can propagate all the way up to the root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When the root splits, a new root with a single element is created, and the height of the B-tree increases by one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Otherwise, the new </a:t>
            </a:r>
            <a:r>
              <a:rPr lang="en-US" altLang="ko-KR" sz="2800" i="1">
                <a:ea typeface="굴림" panose="020B0600000101010101" pitchFamily="50" charset="-127"/>
              </a:rPr>
              <a:t>p</a:t>
            </a:r>
            <a:r>
              <a:rPr lang="en-US" altLang="ko-KR" sz="2800">
                <a:ea typeface="굴림" panose="020B0600000101010101" pitchFamily="50" charset="-127"/>
              </a:rPr>
              <a:t> is written to the disk, and the insertion is complete.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6832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5943600" y="2590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43600" y="259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264150" y="3625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139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2735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2514600" y="175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724400" y="17526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1219200" y="28194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562600" y="2971800"/>
            <a:ext cx="4572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858000" y="2971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508249" y="2847109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3434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209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2438400" y="3632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685800" y="3632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38200" y="36195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590800" y="36195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6477000" y="3048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7010400" y="36258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7010400" y="36195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334000" y="3619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61528" name="Text Box 24"/>
          <p:cNvSpPr txBox="1">
            <a:spLocks noChangeArrowheads="1"/>
          </p:cNvSpPr>
          <p:nvPr/>
        </p:nvSpPr>
        <p:spPr bwMode="auto">
          <a:xfrm>
            <a:off x="533400" y="5029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Insertion into a full leaf triggers bottom-up node splitting pass.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943600" y="36258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943600" y="36195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65624" name="Text Box 24"/>
          <p:cNvSpPr txBox="1">
            <a:spLocks noChangeArrowheads="1"/>
          </p:cNvSpPr>
          <p:nvPr/>
        </p:nvSpPr>
        <p:spPr bwMode="auto">
          <a:xfrm>
            <a:off x="685800" y="4633912"/>
            <a:ext cx="6096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Insert an element with key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= 2</a:t>
            </a:r>
            <a:r>
              <a:rPr lang="en-US" altLang="ko-KR" sz="2400"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New element goes into a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3</a:t>
            </a:r>
            <a:r>
              <a:rPr lang="en-US" altLang="ko-KR" sz="2400">
                <a:ea typeface="굴림" panose="020B0600000101010101" pitchFamily="50" charset="-127"/>
              </a:rPr>
              <a:t>-node.</a:t>
            </a:r>
          </a:p>
        </p:txBody>
      </p:sp>
      <p:sp>
        <p:nvSpPr>
          <p:cNvPr id="665627" name="Freeform 27"/>
          <p:cNvSpPr>
            <a:spLocks/>
          </p:cNvSpPr>
          <p:nvPr/>
        </p:nvSpPr>
        <p:spPr bwMode="auto">
          <a:xfrm>
            <a:off x="309563" y="3082925"/>
            <a:ext cx="1558925" cy="12192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5943600" y="2590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943600" y="259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264150" y="3625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1399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2735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514600" y="175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4724400" y="17526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>
            <a:off x="1219200" y="28194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5524500" y="2922587"/>
            <a:ext cx="419100" cy="6897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6858000" y="2971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2514600" y="2846387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3434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2209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2438400" y="3632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685800" y="3632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838200" y="36195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590800" y="36195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477000" y="3048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010400" y="36258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7010400" y="36195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5334000" y="3619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9" name="Oval 25"/>
          <p:cNvSpPr>
            <a:spLocks noChangeArrowheads="1"/>
          </p:cNvSpPr>
          <p:nvPr/>
        </p:nvSpPr>
        <p:spPr bwMode="auto">
          <a:xfrm>
            <a:off x="5943600" y="36258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5943600" y="36195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into a Leaf 3-node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the new key so that the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keys are in ascending order.</a:t>
            </a:r>
          </a:p>
        </p:txBody>
      </p:sp>
      <p:sp>
        <p:nvSpPr>
          <p:cNvPr id="666628" name="Rectangle 4"/>
          <p:cNvSpPr>
            <a:spLocks noChangeArrowheads="1"/>
          </p:cNvSpPr>
          <p:nvPr/>
        </p:nvSpPr>
        <p:spPr bwMode="auto">
          <a:xfrm>
            <a:off x="533400" y="28194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Split the overflowed node around the middle key.</a:t>
            </a:r>
          </a:p>
        </p:txBody>
      </p:sp>
      <p:grpSp>
        <p:nvGrpSpPr>
          <p:cNvPr id="666629" name="Group 5"/>
          <p:cNvGrpSpPr>
            <a:grpSpLocks/>
          </p:cNvGrpSpPr>
          <p:nvPr/>
        </p:nvGrpSpPr>
        <p:grpSpPr bwMode="auto">
          <a:xfrm>
            <a:off x="3657600" y="2209800"/>
            <a:ext cx="1143000" cy="457200"/>
            <a:chOff x="2208" y="1872"/>
            <a:chExt cx="720" cy="288"/>
          </a:xfrm>
        </p:grpSpPr>
        <p:sp>
          <p:nvSpPr>
            <p:cNvPr id="35855" name="Oval 6"/>
            <p:cNvSpPr>
              <a:spLocks noChangeArrowheads="1"/>
            </p:cNvSpPr>
            <p:nvPr/>
          </p:nvSpPr>
          <p:spPr bwMode="auto">
            <a:xfrm>
              <a:off x="2208" y="1872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856" name="Text Box 7"/>
            <p:cNvSpPr txBox="1">
              <a:spLocks noChangeArrowheads="1"/>
            </p:cNvSpPr>
            <p:nvPr/>
          </p:nvSpPr>
          <p:spPr bwMode="auto">
            <a:xfrm>
              <a:off x="2256" y="187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1 2 3</a:t>
              </a:r>
            </a:p>
          </p:txBody>
        </p:sp>
      </p:grpSp>
      <p:sp>
        <p:nvSpPr>
          <p:cNvPr id="666632" name="Rectangle 8"/>
          <p:cNvSpPr>
            <a:spLocks noChangeArrowheads="1"/>
          </p:cNvSpPr>
          <p:nvPr/>
        </p:nvSpPr>
        <p:spPr bwMode="auto">
          <a:xfrm>
            <a:off x="533400" y="50292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Insert the middle key and a pointer to the new node into the parent.</a:t>
            </a:r>
          </a:p>
        </p:txBody>
      </p:sp>
      <p:grpSp>
        <p:nvGrpSpPr>
          <p:cNvPr id="666633" name="Group 9"/>
          <p:cNvGrpSpPr>
            <a:grpSpLocks/>
          </p:cNvGrpSpPr>
          <p:nvPr/>
        </p:nvGrpSpPr>
        <p:grpSpPr bwMode="auto">
          <a:xfrm>
            <a:off x="3429000" y="3581400"/>
            <a:ext cx="2819400" cy="1212850"/>
            <a:chOff x="2160" y="2064"/>
            <a:chExt cx="1776" cy="764"/>
          </a:xfrm>
        </p:grpSpPr>
        <p:sp>
          <p:nvSpPr>
            <p:cNvPr id="35848" name="Oval 10"/>
            <p:cNvSpPr>
              <a:spLocks noChangeArrowheads="1"/>
            </p:cNvSpPr>
            <p:nvPr/>
          </p:nvSpPr>
          <p:spPr bwMode="auto">
            <a:xfrm>
              <a:off x="2160" y="2544"/>
              <a:ext cx="28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849" name="Text Box 11"/>
            <p:cNvSpPr txBox="1">
              <a:spLocks noChangeArrowheads="1"/>
            </p:cNvSpPr>
            <p:nvPr/>
          </p:nvSpPr>
          <p:spPr bwMode="auto">
            <a:xfrm>
              <a:off x="2204" y="25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5850" name="Rectangle 12"/>
            <p:cNvSpPr>
              <a:spLocks noChangeArrowheads="1"/>
            </p:cNvSpPr>
            <p:nvPr/>
          </p:nvSpPr>
          <p:spPr bwMode="auto">
            <a:xfrm>
              <a:off x="2540" y="2068"/>
              <a:ext cx="288" cy="28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851" name="Oval 13"/>
            <p:cNvSpPr>
              <a:spLocks noChangeArrowheads="1"/>
            </p:cNvSpPr>
            <p:nvPr/>
          </p:nvSpPr>
          <p:spPr bwMode="auto">
            <a:xfrm>
              <a:off x="3120" y="2544"/>
              <a:ext cx="280" cy="28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852" name="Text Box 14"/>
            <p:cNvSpPr txBox="1">
              <a:spLocks noChangeArrowheads="1"/>
            </p:cNvSpPr>
            <p:nvPr/>
          </p:nvSpPr>
          <p:spPr bwMode="auto">
            <a:xfrm>
              <a:off x="3160" y="2540"/>
              <a:ext cx="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853" name="Text Box 15"/>
            <p:cNvSpPr txBox="1">
              <a:spLocks noChangeArrowheads="1"/>
            </p:cNvSpPr>
            <p:nvPr/>
          </p:nvSpPr>
          <p:spPr bwMode="auto">
            <a:xfrm>
              <a:off x="2588" y="206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rgbClr val="FFFFFF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5854" name="Line 16"/>
            <p:cNvSpPr>
              <a:spLocks noChangeShapeType="1"/>
            </p:cNvSpPr>
            <p:nvPr/>
          </p:nvSpPr>
          <p:spPr bwMode="auto">
            <a:xfrm>
              <a:off x="2828" y="2352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>
                    <a:solidFill>
                      <a:srgbClr val="FF3300"/>
                    </a:solidFill>
                    <a:ea typeface="굴림" panose="020B0600000101010101" pitchFamily="50" charset="-127"/>
                  </a:rPr>
                  <a:t>n = 1,000,000</a:t>
                </a:r>
                <a:endParaRPr lang="en-US" altLang="ko-KR">
                  <a:ea typeface="굴림" panose="020B0600000101010101" pitchFamily="50" charset="-127"/>
                </a:endParaRPr>
              </a:p>
              <a:p>
                <a:r>
                  <a:rPr lang="en-US" altLang="ko-KR">
                    <a:solidFill>
                      <a:srgbClr val="FF3300"/>
                    </a:solidFill>
                    <a:ea typeface="굴림" panose="020B0600000101010101" pitchFamily="50" charset="-127"/>
                  </a:rPr>
                  <a:t>height = 28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1.44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+2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>
                  <a:ea typeface="굴림" panose="020B0600000101010101" pitchFamily="50" charset="-127"/>
                </a:endParaRPr>
              </a:p>
              <a:p>
                <a:r>
                  <a:rPr lang="en-US" altLang="ko-KR">
                    <a:ea typeface="굴림" panose="020B0600000101010101" pitchFamily="50" charset="-127"/>
                  </a:rPr>
                  <a:t>When the AVL tree resides on a disk, up to </a:t>
                </a:r>
                <a:r>
                  <a:rPr lang="en-US" altLang="ko-KR">
                    <a:solidFill>
                      <a:srgbClr val="FF0000"/>
                    </a:solidFill>
                    <a:ea typeface="굴림" panose="020B0600000101010101" pitchFamily="50" charset="-127"/>
                  </a:rPr>
                  <a:t>28</a:t>
                </a:r>
                <a:r>
                  <a:rPr lang="en-US" altLang="ko-KR">
                    <a:ea typeface="굴림" panose="020B0600000101010101" pitchFamily="50" charset="-127"/>
                  </a:rPr>
                  <a:t> disk access are made for a search.</a:t>
                </a:r>
              </a:p>
              <a:p>
                <a:r>
                  <a:rPr lang="en-US" altLang="ko-KR">
                    <a:ea typeface="굴림" panose="020B0600000101010101" pitchFamily="50" charset="-127"/>
                  </a:rPr>
                  <a:t>Not acceptable.</a:t>
                </a:r>
              </a:p>
              <a:p>
                <a:pPr marL="0" indent="0">
                  <a:buNone/>
                </a:pPr>
                <a:r>
                  <a:rPr lang="en-US" altLang="ko-KR">
                    <a:ea typeface="굴림" panose="020B060000010101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en-US" altLang="ko-KR">
                    <a:ea typeface="굴림" panose="020B0600000101010101" pitchFamily="50" charset="-127"/>
                  </a:rPr>
                  <a:t>We must reduce the tree height.</a:t>
                </a:r>
              </a:p>
              <a:p>
                <a:endParaRPr lang="en-US" altLang="ko-KR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4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2039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5943600" y="24384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436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5264150" y="3473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5473700" y="2819400"/>
            <a:ext cx="546100" cy="6355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503054" y="27051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343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2098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2438400" y="34734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685800" y="34734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838200" y="34671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590800" y="34671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770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7010400" y="34734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7010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334000" y="34671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2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5943600" y="34734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943600" y="34671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37915" name="Freeform 27"/>
          <p:cNvSpPr>
            <a:spLocks/>
          </p:cNvSpPr>
          <p:nvPr/>
        </p:nvSpPr>
        <p:spPr bwMode="auto">
          <a:xfrm>
            <a:off x="309563" y="2944813"/>
            <a:ext cx="1558925" cy="12192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943600" y="24384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436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264150" y="3470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>
            <a:off x="5492750" y="2749550"/>
            <a:ext cx="457200" cy="714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4384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3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2098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438400" y="3470275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590800" y="34639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4770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7010400" y="3470275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7010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334000" y="34639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943600" y="3470275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943600" y="34639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971800" y="22923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3886200" y="3048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956050" y="3041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914400" y="3470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984250" y="34639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048000" y="2286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3429000" y="27432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27" name="Text Box 31"/>
          <p:cNvSpPr txBox="1">
            <a:spLocks noChangeArrowheads="1"/>
          </p:cNvSpPr>
          <p:nvPr/>
        </p:nvSpPr>
        <p:spPr bwMode="auto">
          <a:xfrm>
            <a:off x="304800" y="5105400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2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1752600" y="2057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18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990600" y="1600200"/>
            <a:ext cx="7391400" cy="2667000"/>
            <a:chOff x="624" y="816"/>
            <a:chExt cx="4656" cy="1680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3744" y="2208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64" name="Text Box 27"/>
            <p:cNvSpPr txBox="1">
              <a:spLocks noChangeArrowheads="1"/>
            </p:cNvSpPr>
            <p:nvPr/>
          </p:nvSpPr>
          <p:spPr bwMode="auto">
            <a:xfrm>
              <a:off x="3744" y="220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16   17</a:t>
              </a:r>
            </a:p>
          </p:txBody>
        </p:sp>
        <p:sp>
          <p:nvSpPr>
            <p:cNvPr id="39960" name="Oval 23"/>
            <p:cNvSpPr>
              <a:spLocks noChangeArrowheads="1"/>
            </p:cNvSpPr>
            <p:nvPr/>
          </p:nvSpPr>
          <p:spPr bwMode="auto">
            <a:xfrm>
              <a:off x="441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61" name="Text Box 24"/>
            <p:cNvSpPr txBox="1">
              <a:spLocks noChangeArrowheads="1"/>
            </p:cNvSpPr>
            <p:nvPr/>
          </p:nvSpPr>
          <p:spPr bwMode="auto">
            <a:xfrm>
              <a:off x="4416" y="21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30   40</a:t>
              </a:r>
            </a:p>
          </p:txBody>
        </p:sp>
        <p:sp>
          <p:nvSpPr>
            <p:cNvPr id="39942" name="Oval 5"/>
            <p:cNvSpPr>
              <a:spLocks noChangeArrowheads="1"/>
            </p:cNvSpPr>
            <p:nvPr/>
          </p:nvSpPr>
          <p:spPr bwMode="auto">
            <a:xfrm>
              <a:off x="3744" y="1536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3744" y="153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15   20</a:t>
              </a:r>
            </a:p>
          </p:txBody>
        </p:sp>
        <p:sp>
          <p:nvSpPr>
            <p:cNvPr id="39944" name="Oval 7"/>
            <p:cNvSpPr>
              <a:spLocks noChangeArrowheads="1"/>
            </p:cNvSpPr>
            <p:nvPr/>
          </p:nvSpPr>
          <p:spPr bwMode="auto">
            <a:xfrm>
              <a:off x="331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45" name="Oval 8"/>
            <p:cNvSpPr>
              <a:spLocks noChangeArrowheads="1"/>
            </p:cNvSpPr>
            <p:nvPr/>
          </p:nvSpPr>
          <p:spPr bwMode="auto">
            <a:xfrm>
              <a:off x="624" y="21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46" name="Oval 9"/>
            <p:cNvSpPr>
              <a:spLocks noChangeArrowheads="1"/>
            </p:cNvSpPr>
            <p:nvPr/>
          </p:nvSpPr>
          <p:spPr bwMode="auto">
            <a:xfrm>
              <a:off x="2692" y="8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1584" y="100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2976" y="1008"/>
              <a:ext cx="110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 flipH="1">
              <a:off x="3504" y="1768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4320" y="177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1776" y="1680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2736" y="8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39954" name="Text Box 17"/>
            <p:cNvSpPr txBox="1">
              <a:spLocks noChangeArrowheads="1"/>
            </p:cNvSpPr>
            <p:nvPr/>
          </p:nvSpPr>
          <p:spPr bwMode="auto">
            <a:xfrm>
              <a:off x="668" y="21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55" name="Oval 18"/>
            <p:cNvSpPr>
              <a:spLocks noChangeArrowheads="1"/>
            </p:cNvSpPr>
            <p:nvPr/>
          </p:nvSpPr>
          <p:spPr bwMode="auto">
            <a:xfrm>
              <a:off x="177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56" name="Oval 19"/>
            <p:cNvSpPr>
              <a:spLocks noChangeArrowheads="1"/>
            </p:cNvSpPr>
            <p:nvPr/>
          </p:nvSpPr>
          <p:spPr bwMode="auto">
            <a:xfrm>
              <a:off x="1200" y="1488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57" name="Text Box 20"/>
            <p:cNvSpPr txBox="1">
              <a:spLocks noChangeArrowheads="1"/>
            </p:cNvSpPr>
            <p:nvPr/>
          </p:nvSpPr>
          <p:spPr bwMode="auto">
            <a:xfrm>
              <a:off x="1296" y="148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2   4</a:t>
              </a:r>
            </a:p>
          </p:txBody>
        </p:sp>
        <p:sp>
          <p:nvSpPr>
            <p:cNvPr id="39958" name="Text Box 21"/>
            <p:cNvSpPr txBox="1">
              <a:spLocks noChangeArrowheads="1"/>
            </p:cNvSpPr>
            <p:nvPr/>
          </p:nvSpPr>
          <p:spPr bwMode="auto">
            <a:xfrm>
              <a:off x="1872" y="21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5   6</a:t>
              </a:r>
            </a:p>
          </p:txBody>
        </p:sp>
        <p:sp>
          <p:nvSpPr>
            <p:cNvPr id="39959" name="Line 22"/>
            <p:cNvSpPr>
              <a:spLocks noChangeShapeType="1"/>
            </p:cNvSpPr>
            <p:nvPr/>
          </p:nvSpPr>
          <p:spPr bwMode="auto">
            <a:xfrm>
              <a:off x="4080" y="18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2" name="Text Box 25"/>
            <p:cNvSpPr txBox="1">
              <a:spLocks noChangeArrowheads="1"/>
            </p:cNvSpPr>
            <p:nvPr/>
          </p:nvSpPr>
          <p:spPr bwMode="auto">
            <a:xfrm>
              <a:off x="3360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39965" name="Oval 28"/>
            <p:cNvSpPr>
              <a:spLocks noChangeArrowheads="1"/>
            </p:cNvSpPr>
            <p:nvPr/>
          </p:nvSpPr>
          <p:spPr bwMode="auto">
            <a:xfrm>
              <a:off x="134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966" name="Text Box 29"/>
            <p:cNvSpPr txBox="1">
              <a:spLocks noChangeArrowheads="1"/>
            </p:cNvSpPr>
            <p:nvPr/>
          </p:nvSpPr>
          <p:spPr bwMode="auto">
            <a:xfrm>
              <a:off x="1392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9967" name="Line 30"/>
            <p:cNvSpPr>
              <a:spLocks noChangeShapeType="1"/>
            </p:cNvSpPr>
            <p:nvPr/>
          </p:nvSpPr>
          <p:spPr bwMode="auto">
            <a:xfrm>
              <a:off x="1488" y="17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51" name="Freeform 31"/>
          <p:cNvSpPr>
            <a:spLocks/>
          </p:cNvSpPr>
          <p:nvPr/>
        </p:nvSpPr>
        <p:spPr bwMode="auto">
          <a:xfrm>
            <a:off x="5791200" y="3581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Oval 6"/>
          <p:cNvSpPr>
            <a:spLocks noChangeArrowheads="1"/>
          </p:cNvSpPr>
          <p:nvPr/>
        </p:nvSpPr>
        <p:spPr bwMode="auto">
          <a:xfrm>
            <a:off x="3657600" y="2286000"/>
            <a:ext cx="1537891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0976" name="Text Box 7"/>
          <p:cNvSpPr txBox="1">
            <a:spLocks noChangeArrowheads="1"/>
          </p:cNvSpPr>
          <p:nvPr/>
        </p:nvSpPr>
        <p:spPr bwMode="auto">
          <a:xfrm>
            <a:off x="3810000" y="2286000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16 17 18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into a Leaf 3-node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the new key so that the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keys are in ascending order.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762000" y="2895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Split the overflowed node.</a:t>
            </a:r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609600" y="5334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Insert the middle key and a pointer to the new node into the parent.</a:t>
            </a:r>
          </a:p>
        </p:txBody>
      </p:sp>
      <p:grpSp>
        <p:nvGrpSpPr>
          <p:cNvPr id="671753" name="Group 9"/>
          <p:cNvGrpSpPr>
            <a:grpSpLocks/>
          </p:cNvGrpSpPr>
          <p:nvPr/>
        </p:nvGrpSpPr>
        <p:grpSpPr bwMode="auto">
          <a:xfrm>
            <a:off x="2819400" y="3838575"/>
            <a:ext cx="2298700" cy="1212850"/>
            <a:chOff x="1776" y="2212"/>
            <a:chExt cx="1448" cy="764"/>
          </a:xfrm>
        </p:grpSpPr>
        <p:sp>
          <p:nvSpPr>
            <p:cNvPr id="40970" name="Oval 12"/>
            <p:cNvSpPr>
              <a:spLocks noChangeArrowheads="1"/>
            </p:cNvSpPr>
            <p:nvPr/>
          </p:nvSpPr>
          <p:spPr bwMode="auto">
            <a:xfrm>
              <a:off x="1776" y="2692"/>
              <a:ext cx="28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0971" name="Text Box 13"/>
            <p:cNvSpPr txBox="1">
              <a:spLocks noChangeArrowheads="1"/>
            </p:cNvSpPr>
            <p:nvPr/>
          </p:nvSpPr>
          <p:spPr bwMode="auto">
            <a:xfrm>
              <a:off x="1776" y="268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</a:t>
              </a:r>
            </a:p>
          </p:txBody>
        </p:sp>
        <p:sp>
          <p:nvSpPr>
            <p:cNvPr id="40968" name="Oval 10"/>
            <p:cNvSpPr>
              <a:spLocks noChangeArrowheads="1"/>
            </p:cNvSpPr>
            <p:nvPr/>
          </p:nvSpPr>
          <p:spPr bwMode="auto">
            <a:xfrm>
              <a:off x="2732" y="2692"/>
              <a:ext cx="280" cy="28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2736" y="2688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40972" name="Rectangle 14"/>
            <p:cNvSpPr>
              <a:spLocks noChangeArrowheads="1"/>
            </p:cNvSpPr>
            <p:nvPr/>
          </p:nvSpPr>
          <p:spPr bwMode="auto">
            <a:xfrm>
              <a:off x="2156" y="2216"/>
              <a:ext cx="288" cy="28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0973" name="Text Box 15"/>
            <p:cNvSpPr txBox="1">
              <a:spLocks noChangeArrowheads="1"/>
            </p:cNvSpPr>
            <p:nvPr/>
          </p:nvSpPr>
          <p:spPr bwMode="auto">
            <a:xfrm>
              <a:off x="2160" y="22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rgbClr val="FFFFFF"/>
                  </a:solidFill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40974" name="Line 16"/>
            <p:cNvSpPr>
              <a:spLocks noChangeShapeType="1"/>
            </p:cNvSpPr>
            <p:nvPr/>
          </p:nvSpPr>
          <p:spPr bwMode="auto">
            <a:xfrm>
              <a:off x="2444" y="2500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18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990600" y="1295400"/>
            <a:ext cx="7391400" cy="2667000"/>
            <a:chOff x="624" y="816"/>
            <a:chExt cx="4656" cy="1680"/>
          </a:xfrm>
        </p:grpSpPr>
        <p:sp>
          <p:nvSpPr>
            <p:cNvPr id="42011" name="Oval 26"/>
            <p:cNvSpPr>
              <a:spLocks noChangeArrowheads="1"/>
            </p:cNvSpPr>
            <p:nvPr/>
          </p:nvSpPr>
          <p:spPr bwMode="auto">
            <a:xfrm>
              <a:off x="3744" y="2208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2012" name="Text Box 27"/>
            <p:cNvSpPr txBox="1">
              <a:spLocks noChangeArrowheads="1"/>
            </p:cNvSpPr>
            <p:nvPr/>
          </p:nvSpPr>
          <p:spPr bwMode="auto">
            <a:xfrm>
              <a:off x="3744" y="220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16   17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441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2009" name="Text Box 24"/>
            <p:cNvSpPr txBox="1">
              <a:spLocks noChangeArrowheads="1"/>
            </p:cNvSpPr>
            <p:nvPr/>
          </p:nvSpPr>
          <p:spPr bwMode="auto">
            <a:xfrm>
              <a:off x="4416" y="21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30   40</a:t>
              </a:r>
            </a:p>
          </p:txBody>
        </p:sp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3744" y="1536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3744" y="153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15   20</a:t>
              </a:r>
            </a:p>
          </p:txBody>
        </p:sp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331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624" y="21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692" y="8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 flipH="1">
              <a:off x="1584" y="100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2976" y="1008"/>
              <a:ext cx="110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4320" y="177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1776" y="1680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1" name="Text Box 16"/>
            <p:cNvSpPr txBox="1">
              <a:spLocks noChangeArrowheads="1"/>
            </p:cNvSpPr>
            <p:nvPr/>
          </p:nvSpPr>
          <p:spPr bwMode="auto">
            <a:xfrm>
              <a:off x="2736" y="8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668" y="21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2003" name="Oval 18"/>
            <p:cNvSpPr>
              <a:spLocks noChangeArrowheads="1"/>
            </p:cNvSpPr>
            <p:nvPr/>
          </p:nvSpPr>
          <p:spPr bwMode="auto">
            <a:xfrm>
              <a:off x="177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1200" y="1488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2005" name="Text Box 20"/>
            <p:cNvSpPr txBox="1">
              <a:spLocks noChangeArrowheads="1"/>
            </p:cNvSpPr>
            <p:nvPr/>
          </p:nvSpPr>
          <p:spPr bwMode="auto">
            <a:xfrm>
              <a:off x="1296" y="148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2   4</a:t>
              </a:r>
            </a:p>
          </p:txBody>
        </p:sp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1872" y="21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5   6</a:t>
              </a:r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4080" y="18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0" name="Text Box 25"/>
            <p:cNvSpPr txBox="1">
              <a:spLocks noChangeArrowheads="1"/>
            </p:cNvSpPr>
            <p:nvPr/>
          </p:nvSpPr>
          <p:spPr bwMode="auto">
            <a:xfrm>
              <a:off x="3360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2013" name="Oval 28"/>
            <p:cNvSpPr>
              <a:spLocks noChangeArrowheads="1"/>
            </p:cNvSpPr>
            <p:nvPr/>
          </p:nvSpPr>
          <p:spPr bwMode="auto">
            <a:xfrm>
              <a:off x="134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2014" name="Text Box 29"/>
            <p:cNvSpPr txBox="1">
              <a:spLocks noChangeArrowheads="1"/>
            </p:cNvSpPr>
            <p:nvPr/>
          </p:nvSpPr>
          <p:spPr bwMode="auto">
            <a:xfrm>
              <a:off x="1392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42015" name="Line 30"/>
            <p:cNvSpPr>
              <a:spLocks noChangeShapeType="1"/>
            </p:cNvSpPr>
            <p:nvPr/>
          </p:nvSpPr>
          <p:spPr bwMode="auto">
            <a:xfrm>
              <a:off x="1488" y="17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989" name="Freeform 31"/>
          <p:cNvSpPr>
            <a:spLocks/>
          </p:cNvSpPr>
          <p:nvPr/>
        </p:nvSpPr>
        <p:spPr bwMode="auto">
          <a:xfrm>
            <a:off x="5791200" y="3200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7010400" y="34290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010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5943600" y="24384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9436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17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990600" y="3429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5492750" y="2806700"/>
            <a:ext cx="52070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28194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343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060450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2819400" y="34290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1905000" y="2362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057400" y="2362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2   4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9718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64770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33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1399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2098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23622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7239000" y="17589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8153400" y="2514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8159750" y="25082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62420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6242050" y="3429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724535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7696200" y="22098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3" name="Freeform 35"/>
          <p:cNvSpPr>
            <a:spLocks/>
          </p:cNvSpPr>
          <p:nvPr/>
        </p:nvSpPr>
        <p:spPr bwMode="auto">
          <a:xfrm>
            <a:off x="5791200" y="22098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4">
            <a:extLst>
              <a:ext uri="{FF2B5EF4-FFF2-40B4-BE49-F238E27FC236}">
                <a16:creationId xmlns:a16="http://schemas.microsoft.com/office/drawing/2014/main" id="{ABA8D938-06DF-440D-833E-EA577192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60020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8CBDDC65-2CED-4767-8BF8-E3DDD4D4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19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15   17   20</a:t>
            </a:r>
          </a:p>
        </p:txBody>
      </p:sp>
      <p:sp>
        <p:nvSpPr>
          <p:cNvPr id="4" name="Oval 22">
            <a:extLst>
              <a:ext uri="{FF2B5EF4-FFF2-40B4-BE49-F238E27FC236}">
                <a16:creationId xmlns:a16="http://schemas.microsoft.com/office/drawing/2014/main" id="{3043D683-AB82-4309-BF32-02782EAA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2209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4E22B270-869A-4B1D-A631-1A61982B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2209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D192D0F-073E-4A60-9B53-E7074DA38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219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F3E552C-3D7B-4D2A-B04E-6E9CD07D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219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15   20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3DDC3D57-B544-4225-AA1D-9C346F40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D2A8AC8F-C7B2-4432-AA72-BCAF804121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7750" y="1600200"/>
            <a:ext cx="411651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593BC424-3077-405F-B412-68D19770F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16002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C19D4078-6430-4850-A3DE-E5FE556F6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1676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8C9C6630-56E7-4806-B1F5-ECE9C0A5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20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126CCE12-F644-465B-9557-B833BA75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5397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4DF800AE-5ECE-4F05-B679-CBA26F58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295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429E7D09-62A8-42AD-BC6F-C0E5866AA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12890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29484879-5ED2-47ED-AB87-2EB0DFC3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36262E-8404-476F-9424-FA48D30E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2209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82BA59BF-2F6C-4233-972F-5A166D4C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533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81B8DF06-B976-444E-83CE-90410CCBA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990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2A5E2A3-2F44-40C3-8E30-BAC9240A73C9}"/>
              </a:ext>
            </a:extLst>
          </p:cNvPr>
          <p:cNvSpPr/>
          <p:nvPr/>
        </p:nvSpPr>
        <p:spPr bwMode="auto">
          <a:xfrm rot="1751922">
            <a:off x="3959250" y="2395364"/>
            <a:ext cx="914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ECBFCFE3-FBC5-4760-AF57-3FDBBF0E5578}"/>
              </a:ext>
            </a:extLst>
          </p:cNvPr>
          <p:cNvSpPr/>
          <p:nvPr/>
        </p:nvSpPr>
        <p:spPr bwMode="auto">
          <a:xfrm>
            <a:off x="2085975" y="774700"/>
            <a:ext cx="374650" cy="37465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FF398EC7-000D-4948-A8D9-DD84510A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58D6DDA2-B959-46DE-8114-06F1F586F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62A2407A-9BBB-4BEC-9062-D8F81EDC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D74F50E0-7518-4F36-BEA6-BE2B87059E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187700"/>
            <a:ext cx="40005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043AF755-973F-4F79-AC2C-AAE033AF6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0220" y="3153641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35EC5088-D09A-4406-84BB-8D5C8A66B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Text Box 24">
            <a:extLst>
              <a:ext uri="{FF2B5EF4-FFF2-40B4-BE49-F238E27FC236}">
                <a16:creationId xmlns:a16="http://schemas.microsoft.com/office/drawing/2014/main" id="{90B25BE7-E826-4969-8F37-367B675B6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10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C69D17D0-8F6B-4526-BFF4-CC57750C8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" name="Text Box 32">
            <a:extLst>
              <a:ext uri="{FF2B5EF4-FFF2-40B4-BE49-F238E27FC236}">
                <a16:creationId xmlns:a16="http://schemas.microsoft.com/office/drawing/2014/main" id="{74BA09F4-15C0-47B1-B31C-FAF98D95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810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6" name="Oval 29">
            <a:extLst>
              <a:ext uri="{FF2B5EF4-FFF2-40B4-BE49-F238E27FC236}">
                <a16:creationId xmlns:a16="http://schemas.microsoft.com/office/drawing/2014/main" id="{AD1F5E23-CEAD-4CD7-8494-C7A4B27C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0" y="3822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B1A00BC6-2998-43C7-B306-A31783E3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240" y="38163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040B94B0-F86A-428E-B3BD-81A2AA8E2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48" y="3263900"/>
            <a:ext cx="50801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id="{0C5E2EF7-79E0-4935-821F-FD043308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965" y="5730586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47E1EB6F-15C3-4C5E-A864-95F146C5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965" y="5730586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32C851AC-14A5-424A-A29A-E96F5ACC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15" y="57369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B8C37DAB-C754-4BE3-A10E-559FDD8BE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2765" y="5044786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91B7FB81-A748-4FE0-A257-297C88B57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1565" y="4968586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926EDDC2-69EE-437C-9481-88E3B1842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165" y="5044786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Text Box 22">
            <a:extLst>
              <a:ext uri="{FF2B5EF4-FFF2-40B4-BE49-F238E27FC236}">
                <a16:creationId xmlns:a16="http://schemas.microsoft.com/office/drawing/2014/main" id="{7B58AE5D-358F-46E6-9075-83236E7D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165" y="57305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B18E4A4F-D4F6-4828-A06E-8B6A864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65" y="3527136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8" name="Oval 27">
            <a:extLst>
              <a:ext uri="{FF2B5EF4-FFF2-40B4-BE49-F238E27FC236}">
                <a16:creationId xmlns:a16="http://schemas.microsoft.com/office/drawing/2014/main" id="{D581FBA1-F569-4B2A-BA6C-F851536E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15" y="57369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1A9FB212-E2DC-4A4A-8CD5-D5004958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215" y="5730586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60" name="Text Box 29">
            <a:extLst>
              <a:ext uri="{FF2B5EF4-FFF2-40B4-BE49-F238E27FC236}">
                <a16:creationId xmlns:a16="http://schemas.microsoft.com/office/drawing/2014/main" id="{FB55055E-0AF2-407A-B922-1CD91060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315" y="352078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61" name="Line 30">
            <a:extLst>
              <a:ext uri="{FF2B5EF4-FFF2-40B4-BE49-F238E27FC236}">
                <a16:creationId xmlns:a16="http://schemas.microsoft.com/office/drawing/2014/main" id="{48D31B10-4912-436A-A84A-0F8A7EB6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165" y="3977986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Oval 31">
            <a:extLst>
              <a:ext uri="{FF2B5EF4-FFF2-40B4-BE49-F238E27FC236}">
                <a16:creationId xmlns:a16="http://schemas.microsoft.com/office/drawing/2014/main" id="{9A92135F-8991-467A-A3E6-FA2DE5822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15" y="46701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63" name="Text Box 32">
            <a:extLst>
              <a:ext uri="{FF2B5EF4-FFF2-40B4-BE49-F238E27FC236}">
                <a16:creationId xmlns:a16="http://schemas.microsoft.com/office/drawing/2014/main" id="{E5F8531A-B05B-4F7B-BE0D-606A1E30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165" y="466378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277DB619-2D77-4138-A9A6-98F03600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65" y="573058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65" name="Text Box 34">
            <a:extLst>
              <a:ext uri="{FF2B5EF4-FFF2-40B4-BE49-F238E27FC236}">
                <a16:creationId xmlns:a16="http://schemas.microsoft.com/office/drawing/2014/main" id="{1A65DE2C-22ED-41A0-B136-01FFF600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315" y="572423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66" name="Oval 35">
            <a:extLst>
              <a:ext uri="{FF2B5EF4-FFF2-40B4-BE49-F238E27FC236}">
                <a16:creationId xmlns:a16="http://schemas.microsoft.com/office/drawing/2014/main" id="{46D33BDD-DC35-4B75-9315-99C5F889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215" y="46701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67" name="Text Box 36">
            <a:extLst>
              <a:ext uri="{FF2B5EF4-FFF2-40B4-BE49-F238E27FC236}">
                <a16:creationId xmlns:a16="http://schemas.microsoft.com/office/drawing/2014/main" id="{8BDE4CE3-4C5F-4B11-911F-D2F4689F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565" y="466378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8" name="Line 37">
            <a:extLst>
              <a:ext uri="{FF2B5EF4-FFF2-40B4-BE49-F238E27FC236}">
                <a16:creationId xmlns:a16="http://schemas.microsoft.com/office/drawing/2014/main" id="{21610F8E-79D3-4DC0-A9EF-394AA7E60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0565" y="5120986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72D81641-A618-42F0-AC10-4B00C86A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2817957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73" name="Text Box 33">
            <a:extLst>
              <a:ext uri="{FF2B5EF4-FFF2-40B4-BE49-F238E27FC236}">
                <a16:creationId xmlns:a16="http://schemas.microsoft.com/office/drawing/2014/main" id="{5BF996C5-DE23-4AC3-9627-D4CF4F6E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1" y="281160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810D5AD0-04B5-4066-AA29-71F8D0AA52B8}"/>
              </a:ext>
            </a:extLst>
          </p:cNvPr>
          <p:cNvSpPr/>
          <p:nvPr/>
        </p:nvSpPr>
        <p:spPr bwMode="auto">
          <a:xfrm rot="8597855">
            <a:off x="3943547" y="4498593"/>
            <a:ext cx="914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3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7010400" y="40386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7010400" y="4038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17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7307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990600" y="4038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273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2514600" y="22098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724400" y="2209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1219200" y="32766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5029200" y="33528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858000" y="32766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819400" y="32766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343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060450" y="40322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2819400" y="40386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1905000" y="2971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20574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2   4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971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5562600" y="33528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4800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21399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2098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23622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5486400" y="18351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57086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708650" y="40386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492750" y="1828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5943600" y="22860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3" name="Oval 31"/>
          <p:cNvSpPr>
            <a:spLocks noChangeArrowheads="1"/>
          </p:cNvSpPr>
          <p:nvPr/>
        </p:nvSpPr>
        <p:spPr bwMode="auto">
          <a:xfrm>
            <a:off x="51752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81600" y="29718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6248400" y="4038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6254750" y="40322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>
            <a:off x="64706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477000" y="29718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H="1">
            <a:off x="6477000" y="34290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54" name="Freeform 38"/>
          <p:cNvSpPr>
            <a:spLocks/>
          </p:cNvSpPr>
          <p:nvPr/>
        </p:nvSpPr>
        <p:spPr bwMode="auto">
          <a:xfrm>
            <a:off x="3886200" y="1676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7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990600" y="1581150"/>
            <a:ext cx="7391400" cy="2762250"/>
            <a:chOff x="624" y="708"/>
            <a:chExt cx="4656" cy="1740"/>
          </a:xfrm>
        </p:grpSpPr>
        <p:sp>
          <p:nvSpPr>
            <p:cNvPr id="45062" name="Oval 5"/>
            <p:cNvSpPr>
              <a:spLocks noChangeArrowheads="1"/>
            </p:cNvSpPr>
            <p:nvPr/>
          </p:nvSpPr>
          <p:spPr bwMode="auto">
            <a:xfrm>
              <a:off x="264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63" name="Oval 6"/>
            <p:cNvSpPr>
              <a:spLocks noChangeArrowheads="1"/>
            </p:cNvSpPr>
            <p:nvPr/>
          </p:nvSpPr>
          <p:spPr bwMode="auto">
            <a:xfrm>
              <a:off x="624" y="21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 flipH="1">
              <a:off x="1584" y="960"/>
              <a:ext cx="120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 flipH="1">
              <a:off x="2832" y="1728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4320" y="1680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776" y="1680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9" name="Text Box 12"/>
            <p:cNvSpPr txBox="1">
              <a:spLocks noChangeArrowheads="1"/>
            </p:cNvSpPr>
            <p:nvPr/>
          </p:nvSpPr>
          <p:spPr bwMode="auto">
            <a:xfrm>
              <a:off x="668" y="21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5070" name="Oval 13"/>
            <p:cNvSpPr>
              <a:spLocks noChangeArrowheads="1"/>
            </p:cNvSpPr>
            <p:nvPr/>
          </p:nvSpPr>
          <p:spPr bwMode="auto">
            <a:xfrm>
              <a:off x="177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71" name="Oval 14"/>
            <p:cNvSpPr>
              <a:spLocks noChangeArrowheads="1"/>
            </p:cNvSpPr>
            <p:nvPr/>
          </p:nvSpPr>
          <p:spPr bwMode="auto">
            <a:xfrm>
              <a:off x="1200" y="1488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72" name="Text Box 15"/>
            <p:cNvSpPr txBox="1">
              <a:spLocks noChangeArrowheads="1"/>
            </p:cNvSpPr>
            <p:nvPr/>
          </p:nvSpPr>
          <p:spPr bwMode="auto">
            <a:xfrm>
              <a:off x="1296" y="148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2   4</a:t>
              </a:r>
            </a:p>
          </p:txBody>
        </p:sp>
        <p:sp>
          <p:nvSpPr>
            <p:cNvPr id="45073" name="Text Box 16"/>
            <p:cNvSpPr txBox="1">
              <a:spLocks noChangeArrowheads="1"/>
            </p:cNvSpPr>
            <p:nvPr/>
          </p:nvSpPr>
          <p:spPr bwMode="auto">
            <a:xfrm>
              <a:off x="1872" y="21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5   6</a:t>
              </a:r>
            </a:p>
          </p:txBody>
        </p:sp>
        <p:sp>
          <p:nvSpPr>
            <p:cNvPr id="45074" name="Line 17"/>
            <p:cNvSpPr>
              <a:spLocks noChangeShapeType="1"/>
            </p:cNvSpPr>
            <p:nvPr/>
          </p:nvSpPr>
          <p:spPr bwMode="auto">
            <a:xfrm>
              <a:off x="3168" y="1728"/>
              <a:ext cx="19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5" name="Oval 18"/>
            <p:cNvSpPr>
              <a:spLocks noChangeArrowheads="1"/>
            </p:cNvSpPr>
            <p:nvPr/>
          </p:nvSpPr>
          <p:spPr bwMode="auto">
            <a:xfrm>
              <a:off x="4416" y="216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4416" y="21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30   40</a:t>
              </a:r>
            </a:p>
          </p:txBody>
        </p:sp>
        <p:sp>
          <p:nvSpPr>
            <p:cNvPr id="45077" name="Text Box 20"/>
            <p:cNvSpPr txBox="1">
              <a:spLocks noChangeArrowheads="1"/>
            </p:cNvSpPr>
            <p:nvPr/>
          </p:nvSpPr>
          <p:spPr bwMode="auto">
            <a:xfrm>
              <a:off x="2688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5078" name="Oval 21"/>
            <p:cNvSpPr>
              <a:spLocks noChangeArrowheads="1"/>
            </p:cNvSpPr>
            <p:nvPr/>
          </p:nvSpPr>
          <p:spPr bwMode="auto">
            <a:xfrm>
              <a:off x="134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79" name="Text Box 22"/>
            <p:cNvSpPr txBox="1">
              <a:spLocks noChangeArrowheads="1"/>
            </p:cNvSpPr>
            <p:nvPr/>
          </p:nvSpPr>
          <p:spPr bwMode="auto">
            <a:xfrm>
              <a:off x="1392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45080" name="Line 23"/>
            <p:cNvSpPr>
              <a:spLocks noChangeShapeType="1"/>
            </p:cNvSpPr>
            <p:nvPr/>
          </p:nvSpPr>
          <p:spPr bwMode="auto">
            <a:xfrm>
              <a:off x="1488" y="17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1" name="Oval 24"/>
            <p:cNvSpPr>
              <a:spLocks noChangeArrowheads="1"/>
            </p:cNvSpPr>
            <p:nvPr/>
          </p:nvSpPr>
          <p:spPr bwMode="auto">
            <a:xfrm>
              <a:off x="326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82" name="Text Box 25"/>
            <p:cNvSpPr txBox="1">
              <a:spLocks noChangeArrowheads="1"/>
            </p:cNvSpPr>
            <p:nvPr/>
          </p:nvSpPr>
          <p:spPr bwMode="auto">
            <a:xfrm>
              <a:off x="3264" y="2160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</a:t>
              </a:r>
            </a:p>
          </p:txBody>
        </p:sp>
        <p:sp>
          <p:nvSpPr>
            <p:cNvPr id="45083" name="Oval 26"/>
            <p:cNvSpPr>
              <a:spLocks noChangeArrowheads="1"/>
            </p:cNvSpPr>
            <p:nvPr/>
          </p:nvSpPr>
          <p:spPr bwMode="auto">
            <a:xfrm>
              <a:off x="2924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84" name="Text Box 27"/>
            <p:cNvSpPr txBox="1">
              <a:spLocks noChangeArrowheads="1"/>
            </p:cNvSpPr>
            <p:nvPr/>
          </p:nvSpPr>
          <p:spPr bwMode="auto">
            <a:xfrm>
              <a:off x="2928" y="1488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45085" name="Oval 28"/>
            <p:cNvSpPr>
              <a:spLocks noChangeArrowheads="1"/>
            </p:cNvSpPr>
            <p:nvPr/>
          </p:nvSpPr>
          <p:spPr bwMode="auto">
            <a:xfrm>
              <a:off x="3936" y="21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86" name="Text Box 29"/>
            <p:cNvSpPr txBox="1">
              <a:spLocks noChangeArrowheads="1"/>
            </p:cNvSpPr>
            <p:nvPr/>
          </p:nvSpPr>
          <p:spPr bwMode="auto">
            <a:xfrm>
              <a:off x="3940" y="2156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45087" name="Oval 30"/>
            <p:cNvSpPr>
              <a:spLocks noChangeArrowheads="1"/>
            </p:cNvSpPr>
            <p:nvPr/>
          </p:nvSpPr>
          <p:spPr bwMode="auto">
            <a:xfrm>
              <a:off x="407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88" name="Text Box 31"/>
            <p:cNvSpPr txBox="1">
              <a:spLocks noChangeArrowheads="1"/>
            </p:cNvSpPr>
            <p:nvPr/>
          </p:nvSpPr>
          <p:spPr bwMode="auto">
            <a:xfrm>
              <a:off x="4080" y="1488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 flipH="1">
              <a:off x="4080" y="1776"/>
              <a:ext cx="1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0" name="Oval 33"/>
            <p:cNvSpPr>
              <a:spLocks noChangeArrowheads="1"/>
            </p:cNvSpPr>
            <p:nvPr/>
          </p:nvSpPr>
          <p:spPr bwMode="auto">
            <a:xfrm>
              <a:off x="2736" y="720"/>
              <a:ext cx="62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5091" name="Text Box 34"/>
            <p:cNvSpPr txBox="1">
              <a:spLocks noChangeArrowheads="1"/>
            </p:cNvSpPr>
            <p:nvPr/>
          </p:nvSpPr>
          <p:spPr bwMode="auto">
            <a:xfrm>
              <a:off x="2784" y="708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8   17</a:t>
              </a:r>
            </a:p>
          </p:txBody>
        </p:sp>
        <p:sp>
          <p:nvSpPr>
            <p:cNvPr id="45092" name="Line 35"/>
            <p:cNvSpPr>
              <a:spLocks noChangeShapeType="1"/>
            </p:cNvSpPr>
            <p:nvPr/>
          </p:nvSpPr>
          <p:spPr bwMode="auto">
            <a:xfrm>
              <a:off x="3072" y="10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3" name="Line 36"/>
            <p:cNvSpPr>
              <a:spLocks noChangeShapeType="1"/>
            </p:cNvSpPr>
            <p:nvPr/>
          </p:nvSpPr>
          <p:spPr bwMode="auto">
            <a:xfrm>
              <a:off x="3312" y="912"/>
              <a:ext cx="86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77" name="Freeform 37"/>
          <p:cNvSpPr>
            <a:spLocks/>
          </p:cNvSpPr>
          <p:nvPr/>
        </p:nvSpPr>
        <p:spPr bwMode="auto">
          <a:xfrm>
            <a:off x="2667000" y="3581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7772400" y="4114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772400" y="4114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6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49593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752600" y="4114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05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1981200" y="33528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5257800" y="34290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76200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581400" y="33528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822450" y="4108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2667000" y="30480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8194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2   4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5791200" y="3429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0292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29019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9718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124200" y="3505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59372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43600" y="4114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54038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410200" y="3048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7010400" y="4114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016750" y="41084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72326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239000" y="3048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7239000" y="35052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105400" y="1828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181600" y="1828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8   17</a:t>
            </a: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638800" y="2286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6019800" y="2133600"/>
            <a:ext cx="1371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>
            <a:off x="38163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8862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81000" y="25971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1295400" y="3352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1365250" y="33464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63550" y="259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838200" y="3048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905" name="Freeform 41"/>
          <p:cNvSpPr>
            <a:spLocks/>
          </p:cNvSpPr>
          <p:nvPr/>
        </p:nvSpPr>
        <p:spPr bwMode="auto">
          <a:xfrm>
            <a:off x="2514600" y="27432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-Way Search Trees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1447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node has up to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 – 1</a:t>
            </a:r>
            <a:r>
              <a:rPr lang="en-US" altLang="ko-KR">
                <a:ea typeface="굴림" panose="020B0600000101010101" pitchFamily="50" charset="-127"/>
              </a:rPr>
              <a:t> elements and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 children. </a:t>
            </a:r>
          </a:p>
          <a:p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 = 2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>
                <a:ea typeface="굴림" panose="020B0600000101010101" pitchFamily="50" charset="-127"/>
              </a:rPr>
              <a:t> binary search tree.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3260725"/>
            <a:ext cx="6553200" cy="2514600"/>
            <a:chOff x="768" y="1440"/>
            <a:chExt cx="4128" cy="15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44" y="1440"/>
              <a:ext cx="3360" cy="96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1680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>
                  <a:ea typeface="굴림" panose="020B0600000101010101" pitchFamily="50" charset="-127"/>
                </a:rPr>
                <a:t>10              30              35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768" y="2016"/>
              <a:ext cx="672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48" y="19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464" y="1872"/>
              <a:ext cx="43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2000" y="5775325"/>
            <a:ext cx="12192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k &lt; 10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95600" y="5775325"/>
            <a:ext cx="15240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10 &lt; k &lt; 30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29200" y="5775325"/>
            <a:ext cx="15240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30 &lt; k &lt; 35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086600" y="5699125"/>
            <a:ext cx="12192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k &gt; 35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5562600" y="4114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562600" y="4114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4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7495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52400" y="41910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1066800" y="2209800"/>
            <a:ext cx="1905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>
            <a:off x="304800" y="3429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3048000" y="34290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4102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22250" y="41846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3581400" y="3429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8194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1219200" y="4191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289050" y="4184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143000" y="3429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37274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733800" y="4114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31940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3200400" y="3048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4800600" y="4114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806950" y="41084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0228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029200" y="3048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029200" y="35052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2855770" y="18288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916384" y="1828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8   17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3429000" y="2286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3810000" y="2133600"/>
            <a:ext cx="1371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6934200" y="18351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7848600" y="2590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7918450" y="25844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7016750" y="1828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7391400" y="2286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0" name="Oval 36"/>
          <p:cNvSpPr>
            <a:spLocks noChangeArrowheads="1"/>
          </p:cNvSpPr>
          <p:nvPr/>
        </p:nvSpPr>
        <p:spPr bwMode="auto">
          <a:xfrm>
            <a:off x="838200" y="3048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908050" y="3041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7239000" y="38100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H="1">
            <a:off x="7391400" y="3048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7308850" y="38036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8305800" y="3810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8375650" y="3803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8153400" y="3048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7932" name="Freeform 44"/>
          <p:cNvSpPr>
            <a:spLocks/>
          </p:cNvSpPr>
          <p:nvPr/>
        </p:nvSpPr>
        <p:spPr bwMode="auto">
          <a:xfrm>
            <a:off x="2743200" y="15240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8001000" y="43434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001000" y="4343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533400" y="4953000"/>
            <a:ext cx="80772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8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There is no parent. So, create a new root.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1879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304800" y="41148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1219200" y="20574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4572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5486400" y="36576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7848600" y="35814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74650" y="41084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6019800" y="36576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2578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1371600" y="4114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441450" y="4108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1295400" y="3352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1658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172200" y="43434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56324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5638800" y="32766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7239000" y="4343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7245350" y="43370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74612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7467600" y="32766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>
            <a:off x="7467600" y="37338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5867400" y="24384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6781800" y="24384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486400" y="13017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3048000" y="2895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3117850" y="28892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568950" y="129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5943600" y="1752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990600" y="2971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1060450" y="2965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2438400" y="41148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H="1">
            <a:off x="25908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2508250" y="41084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3505200" y="4114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575050" y="4108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3352800" y="33528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2057400" y="1676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2127250" y="16700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8172" name="Oval 44"/>
          <p:cNvSpPr>
            <a:spLocks noChangeArrowheads="1"/>
          </p:cNvSpPr>
          <p:nvPr/>
        </p:nvSpPr>
        <p:spPr bwMode="auto">
          <a:xfrm>
            <a:off x="6400800" y="2057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6400800" y="205105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2438400" y="20574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7391400" y="45720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391400" y="4572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(m = 3)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Height increases by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1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578350" y="4578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04800" y="46482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>
            <a:off x="1219200" y="2590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>
            <a:off x="457200" y="38862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4876800" y="38862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7239000" y="3810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74650" y="46418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410200" y="38862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6482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1371600" y="4648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441450" y="4641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1295400" y="38862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556250" y="4578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5562600" y="4572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50228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5029200" y="3505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6629400" y="4572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635750" y="45656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68516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858000" y="3505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H="1">
            <a:off x="6858000" y="3962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H="1">
            <a:off x="5257800" y="26670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6172200" y="26670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3048000" y="3429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117850" y="34226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990600" y="3505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060450" y="3498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2438400" y="4648200"/>
            <a:ext cx="4572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H="1">
            <a:off x="2590800" y="38862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508250" y="464185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3505200" y="4648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3575050" y="4641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3352800" y="38862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2057400" y="2209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2127250" y="2203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5791200" y="2286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5791200" y="227965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2438400" y="25908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4038600" y="990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4108450" y="9842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 flipH="1">
            <a:off x="2438400" y="1219200"/>
            <a:ext cx="1600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4495800" y="1219200"/>
            <a:ext cx="1447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 txBox="1"/>
          <p:nvPr/>
        </p:nvSpPr>
        <p:spPr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4000">
                <a:solidFill>
                  <a:schemeClr val="tx2"/>
                </a:solidFill>
                <a:ea typeface="굴림"/>
              </a:rPr>
              <a:t>Split an Overfull Node</a:t>
            </a:r>
            <a:endParaRPr lang="ko-KR" altLang="en-US" sz="4000">
              <a:solidFill>
                <a:schemeClr val="tx2"/>
              </a:solidFill>
              <a:ea typeface="굴림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37400"/>
                <a:ext cx="8686800" cy="5181600"/>
              </a:xfrm>
            </p:spPr>
            <p:txBody>
              <a:bodyPr/>
              <a:lstStyle/>
              <a:p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To split the node, assume that following the insertion of the new element, </m:t>
                      </m:r>
                      <m:r>
                        <a:rPr lang="en-US" altLang="ko-KR" sz="2500" i="1">
                          <a:ea typeface="굴림" panose="020B0600000101010101" pitchFamily="50" charset="-127"/>
                        </a:rPr>
                        <m:t>p</m:t>
                      </m:r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 has the format</m:t>
                      </m:r>
                    </m:oMath>
                  </m:oMathPara>
                </a14:m>
              </a:p>
              <a:p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500" b="0">
                          <a:ea typeface="굴림" panose="020B0600000101010101" pitchFamily="50" charset="-127"/>
                        </a:rPr>
                        <m:t xml:space="preserve">        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𝑚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 xml:space="preserve">, 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(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, </m:t>
                      </m:r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>), …, (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𝑚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, 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𝑚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>), …, (</m:t>
                      </m:r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𝑚</m:t>
                          </m:r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, 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𝑚</m:t>
                          </m:r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), </m:t>
                      </m:r>
                    </m:oMath>
                  </m:oMathPara>
                </a14:m>
              </a:p>
              <a:p>
                <a:pPr marL="0" indent="0">
                  <a:buFontTx/>
                  <a:buNone/>
                  <a:defRPr/>
                </a:pPr>
                <a:pPr marL="0" indent="0">
                  <a:buFontTx/>
                  <a:buNone/>
                  <a:defRPr/>
                </a:pPr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500">
                          <a:ea typeface="굴림" panose="020B0600000101010101" pitchFamily="50" charset="-127"/>
                        </a:rPr>
                        <m:t xml:space="preserve">        and 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500">
                          <a:ea typeface="굴림" panose="020B0600000101010101" pitchFamily="50" charset="-127"/>
                        </a:rPr>
                        <m:t>, 1</m:t>
                      </m:r>
                      <m:r>
                        <a:rPr lang="en-US" altLang="ko-K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"/>
              <p:cNvSpPr txBox="1"/>
              <p:nvPr/>
            </p:nvSpPr>
            <p:spPr>
              <a:xfrm>
                <a:off x="228600" y="1237400"/>
                <a:ext cx="8686800" cy="5181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1" name="Oval 4"/>
          <p:cNvSpPr>
            <a:spLocks noChangeArrowheads="1"/>
          </p:cNvSpPr>
          <p:nvPr/>
        </p:nvSpPr>
        <p:spPr>
          <a:xfrm>
            <a:off x="3124200" y="3474082"/>
            <a:ext cx="160020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>
          <a:xfrm>
            <a:off x="3124200" y="3474082"/>
            <a:ext cx="1600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ea typeface="굴림"/>
              </a:rPr>
              <a:t>15   17   20</a:t>
            </a:r>
            <a:endParaRPr lang="en-US" altLang="ko-KR" sz="2400">
              <a:ea typeface="굴림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>
          <a:xfrm>
            <a:off x="4876800" y="4464682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>
          <a:xfrm>
            <a:off x="4876800" y="4464682"/>
            <a:ext cx="1371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ea typeface="굴림"/>
              </a:rPr>
              <a:t>30   40</a:t>
            </a:r>
            <a:endParaRPr lang="en-US" altLang="ko-KR" sz="2400">
              <a:ea typeface="굴림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>
          <a:xfrm>
            <a:off x="2444750" y="447103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>
          <a:xfrm flipH="1">
            <a:off x="2819400" y="3842382"/>
            <a:ext cx="40005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672" name="Line 13"/>
          <p:cNvSpPr>
            <a:spLocks noChangeShapeType="1"/>
          </p:cNvSpPr>
          <p:nvPr/>
        </p:nvSpPr>
        <p:spPr>
          <a:xfrm>
            <a:off x="4675620" y="3808323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673" name="Line 21"/>
          <p:cNvSpPr>
            <a:spLocks noChangeShapeType="1"/>
          </p:cNvSpPr>
          <p:nvPr/>
        </p:nvSpPr>
        <p:spPr>
          <a:xfrm>
            <a:off x="3657600" y="393128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675" name="Text Box 24"/>
          <p:cNvSpPr txBox="1">
            <a:spLocks noChangeArrowheads="1"/>
          </p:cNvSpPr>
          <p:nvPr/>
        </p:nvSpPr>
        <p:spPr>
          <a:xfrm>
            <a:off x="2514600" y="4464682"/>
            <a:ext cx="381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ea typeface="굴림"/>
              </a:rPr>
              <a:t>9</a:t>
            </a:r>
            <a:endParaRPr lang="en-US" altLang="ko-KR" sz="2400">
              <a:ea typeface="굴림"/>
            </a:endParaRPr>
          </a:p>
        </p:txBody>
      </p:sp>
      <p:sp>
        <p:nvSpPr>
          <p:cNvPr id="28676" name="Oval 31"/>
          <p:cNvSpPr>
            <a:spLocks noChangeArrowheads="1"/>
          </p:cNvSpPr>
          <p:nvPr/>
        </p:nvSpPr>
        <p:spPr>
          <a:xfrm>
            <a:off x="3422650" y="447103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28677" name="Text Box 32"/>
          <p:cNvSpPr txBox="1">
            <a:spLocks noChangeArrowheads="1"/>
          </p:cNvSpPr>
          <p:nvPr/>
        </p:nvSpPr>
        <p:spPr>
          <a:xfrm>
            <a:off x="3422650" y="4464682"/>
            <a:ext cx="768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ea typeface="굴림"/>
              </a:rPr>
              <a:t>16</a:t>
            </a:r>
            <a:endParaRPr lang="en-US" altLang="ko-KR" sz="2400">
              <a:ea typeface="굴림"/>
            </a:endParaRPr>
          </a:p>
        </p:txBody>
      </p:sp>
      <p:sp>
        <p:nvSpPr>
          <p:cNvPr id="28678" name="Oval 29"/>
          <p:cNvSpPr>
            <a:spLocks noChangeArrowheads="1"/>
          </p:cNvSpPr>
          <p:nvPr/>
        </p:nvSpPr>
        <p:spPr>
          <a:xfrm>
            <a:off x="4163290" y="447738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28679" name="Text Box 30"/>
          <p:cNvSpPr txBox="1">
            <a:spLocks noChangeArrowheads="1"/>
          </p:cNvSpPr>
          <p:nvPr/>
        </p:nvSpPr>
        <p:spPr>
          <a:xfrm>
            <a:off x="4169640" y="4471032"/>
            <a:ext cx="774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ea typeface="굴림"/>
              </a:rPr>
              <a:t>18</a:t>
            </a:r>
            <a:endParaRPr lang="en-US" altLang="ko-KR" sz="2400">
              <a:ea typeface="굴림"/>
            </a:endParaRPr>
          </a:p>
        </p:txBody>
      </p:sp>
      <p:sp>
        <p:nvSpPr>
          <p:cNvPr id="28680" name="Line 21"/>
          <p:cNvSpPr>
            <a:spLocks noChangeShapeType="1"/>
          </p:cNvSpPr>
          <p:nvPr/>
        </p:nvSpPr>
        <p:spPr>
          <a:xfrm>
            <a:off x="4286248" y="3918582"/>
            <a:ext cx="50801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681" name="Rectangle 28"/>
          <p:cNvSpPr>
            <a:spLocks noChangeArrowheads="1"/>
          </p:cNvSpPr>
          <p:nvPr/>
        </p:nvSpPr>
        <p:spPr>
          <a:xfrm>
            <a:off x="3695701" y="3472639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0"/>
              </a:spcBef>
              <a:buClrTx/>
              <a:buFontTx/>
              <a:buNone/>
              <a:defRPr/>
            </a:pPr>
            <a:endParaRPr lang="ko-KR" altLang="en-US">
              <a:solidFill>
                <a:srgbClr val="ffff00"/>
              </a:solidFill>
              <a:ea typeface="굴림"/>
            </a:endParaRPr>
          </a:p>
        </p:txBody>
      </p:sp>
      <p:sp>
        <p:nvSpPr>
          <p:cNvPr id="28682" name="Text Box 33"/>
          <p:cNvSpPr txBox="1">
            <a:spLocks noChangeArrowheads="1"/>
          </p:cNvSpPr>
          <p:nvPr/>
        </p:nvSpPr>
        <p:spPr>
          <a:xfrm>
            <a:off x="3702051" y="3466289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lvl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ea typeface="굴림"/>
              </a:rPr>
              <a:t>17</a:t>
            </a:r>
            <a:endParaRPr lang="en-US" altLang="ko-KR" sz="2400">
              <a:solidFill>
                <a:srgbClr val="ffffff"/>
              </a:solidFill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 txBox="1">
            <a:spLocks/>
          </p:cNvSpPr>
          <p:nvPr/>
        </p:nvSpPr>
        <p:spPr bwMode="auto"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4000">
                <a:solidFill>
                  <a:schemeClr val="tx2"/>
                </a:solidFill>
                <a:ea typeface="굴림" panose="020B0600000101010101" pitchFamily="50" charset="-127"/>
              </a:rPr>
              <a:t>Split an Overfull Node (cont.)</a:t>
            </a:r>
            <a:endParaRPr lang="ko-KR" altLang="en-US" sz="40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19812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sz="2500">
                    <a:ea typeface="굴림" panose="020B0600000101010101" pitchFamily="50" charset="-127"/>
                  </a:rPr>
                  <a:t>The node is split into two nodes,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p</a:t>
                </a:r>
                <a:r>
                  <a:rPr lang="en-US" altLang="ko-KR" sz="2500">
                    <a:ea typeface="굴림" panose="020B0600000101010101" pitchFamily="50" charset="-127"/>
                  </a:rPr>
                  <a:t> and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500">
                    <a:ea typeface="굴림" panose="020B0600000101010101" pitchFamily="50" charset="-127"/>
                  </a:rPr>
                  <a:t>, with the following formats: 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Eq. (11.5)</a:t>
                </a:r>
                <a:endParaRPr lang="en-US" altLang="ko-KR" sz="2000">
                  <a:ea typeface="굴림" panose="020B0600000101010101" pitchFamily="50" charset="-127"/>
                </a:endParaRP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500">
                    <a:ea typeface="굴림" panose="020B0600000101010101" pitchFamily="50" charset="-127"/>
                  </a:rPr>
                  <a:t>node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p</a:t>
                </a:r>
                <a:r>
                  <a:rPr lang="en-US" altLang="ko-KR" sz="2500">
                    <a:ea typeface="굴림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𝑚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−1</m:t>
                    </m:r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) 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500">
                    <a:ea typeface="굴림" panose="020B0600000101010101" pitchFamily="50" charset="-127"/>
                  </a:rPr>
                  <a:t>node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500">
                    <a:ea typeface="굴림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𝑚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𝑚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)</a:t>
                </a:r>
              </a:p>
              <a:p>
                <a:pPr>
                  <a:defRPr/>
                </a:pPr>
                <a:endParaRPr lang="en-US" altLang="ko-KR" sz="80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1981200"/>
              </a:xfrm>
              <a:blipFill>
                <a:blip r:embed="rId4"/>
                <a:stretch>
                  <a:fillRect l="-1193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93" name="Oval 4">
            <a:extLst>
              <a:ext uri="{FF2B5EF4-FFF2-40B4-BE49-F238E27FC236}">
                <a16:creationId xmlns:a16="http://schemas.microsoft.com/office/drawing/2014/main" id="{0F224D7D-326D-440E-B2C8-BBE2CD99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4032250"/>
            <a:ext cx="160020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4" name="Text Box 5">
            <a:extLst>
              <a:ext uri="{FF2B5EF4-FFF2-40B4-BE49-F238E27FC236}">
                <a16:creationId xmlns:a16="http://schemas.microsoft.com/office/drawing/2014/main" id="{07362B6A-5A1D-48B3-AABA-79CADBE4B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403225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15   17   20</a:t>
            </a:r>
          </a:p>
        </p:txBody>
      </p:sp>
      <p:sp>
        <p:nvSpPr>
          <p:cNvPr id="28695" name="Oval 22">
            <a:extLst>
              <a:ext uri="{FF2B5EF4-FFF2-40B4-BE49-F238E27FC236}">
                <a16:creationId xmlns:a16="http://schemas.microsoft.com/office/drawing/2014/main" id="{1C5429C8-E308-4221-A731-4B024EC5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2285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6" name="Text Box 23">
            <a:extLst>
              <a:ext uri="{FF2B5EF4-FFF2-40B4-BE49-F238E27FC236}">
                <a16:creationId xmlns:a16="http://schemas.microsoft.com/office/drawing/2014/main" id="{7507EB6B-FC96-4E0F-B317-5E65A2D2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5022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28697" name="Oval 6">
            <a:extLst>
              <a:ext uri="{FF2B5EF4-FFF2-40B4-BE49-F238E27FC236}">
                <a16:creationId xmlns:a16="http://schemas.microsoft.com/office/drawing/2014/main" id="{DED3A0A7-0A78-4F55-A698-C7CD1B03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8" name="Line 12">
            <a:extLst>
              <a:ext uri="{FF2B5EF4-FFF2-40B4-BE49-F238E27FC236}">
                <a16:creationId xmlns:a16="http://schemas.microsoft.com/office/drawing/2014/main" id="{EAD7B4FB-168B-49C5-B8CA-094295BE0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0450" y="4400550"/>
            <a:ext cx="40005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9" name="Line 13">
            <a:extLst>
              <a:ext uri="{FF2B5EF4-FFF2-40B4-BE49-F238E27FC236}">
                <a16:creationId xmlns:a16="http://schemas.microsoft.com/office/drawing/2014/main" id="{62814392-6974-4F70-9911-1EA3AF11D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670" y="4366491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0" name="Line 21">
            <a:extLst>
              <a:ext uri="{FF2B5EF4-FFF2-40B4-BE49-F238E27FC236}">
                <a16:creationId xmlns:a16="http://schemas.microsoft.com/office/drawing/2014/main" id="{10FAFC7F-D3F1-4FFF-B321-207CB399B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50" y="44894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1" name="Text Box 24">
            <a:extLst>
              <a:ext uri="{FF2B5EF4-FFF2-40B4-BE49-F238E27FC236}">
                <a16:creationId xmlns:a16="http://schemas.microsoft.com/office/drawing/2014/main" id="{654541C4-C380-48BE-98C8-6DF8EFF22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22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8702" name="Oval 31">
            <a:extLst>
              <a:ext uri="{FF2B5EF4-FFF2-40B4-BE49-F238E27FC236}">
                <a16:creationId xmlns:a16="http://schemas.microsoft.com/office/drawing/2014/main" id="{6C0EC087-397A-447B-B0D9-41DF7AC1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5029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703" name="Text Box 32">
            <a:extLst>
              <a:ext uri="{FF2B5EF4-FFF2-40B4-BE49-F238E27FC236}">
                <a16:creationId xmlns:a16="http://schemas.microsoft.com/office/drawing/2014/main" id="{8D0B9745-30F6-409A-BA2F-CE6A04BD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502285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" name="Oval 29">
            <a:extLst>
              <a:ext uri="{FF2B5EF4-FFF2-40B4-BE49-F238E27FC236}">
                <a16:creationId xmlns:a16="http://schemas.microsoft.com/office/drawing/2014/main" id="{2CD63A20-EE31-4F96-9DAA-27A3F90F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340" y="5035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40ACAE5D-B5FB-47DC-BE86-553123B0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690" y="5029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E7A2226E-3D27-4E74-B1BD-F3EB2E8D8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298" y="4476750"/>
            <a:ext cx="50801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26009D4-0C17-4552-B848-55B59276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1" y="4030807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58B2D373-16F1-4037-8910-8DA9EE62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1" y="402445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4EC9C5F6-601E-4AAA-A711-6BA07C93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432" y="5730586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27D45583-6055-49C7-B2C8-CD0D3835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432" y="5730586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3FD139E8-3356-4B53-818E-273B6983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782" y="57369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DD29594E-DD66-4C42-B285-030E07D3D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232" y="5044786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AA285611-81BF-447B-A0D8-65BE890B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032" y="4968586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762AF982-E69F-41B8-9540-F3E3DD15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7632" y="5044786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Box 22">
            <a:extLst>
              <a:ext uri="{FF2B5EF4-FFF2-40B4-BE49-F238E27FC236}">
                <a16:creationId xmlns:a16="http://schemas.microsoft.com/office/drawing/2014/main" id="{2E04B50E-0EBD-457B-9515-75FD1E4FE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632" y="57305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BD17A694-7B9D-4147-ABC3-7D40FDEE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432" y="3527136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9" name="Oval 27">
            <a:extLst>
              <a:ext uri="{FF2B5EF4-FFF2-40B4-BE49-F238E27FC236}">
                <a16:creationId xmlns:a16="http://schemas.microsoft.com/office/drawing/2014/main" id="{5045B20F-B2FC-4954-B225-91C7DF9D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682" y="57369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F27B2758-746E-439E-B986-C804B3EC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682" y="5730586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63" name="Text Box 29">
            <a:extLst>
              <a:ext uri="{FF2B5EF4-FFF2-40B4-BE49-F238E27FC236}">
                <a16:creationId xmlns:a16="http://schemas.microsoft.com/office/drawing/2014/main" id="{ADF42F23-F4AF-42E5-94EF-FF282532C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782" y="352078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65" name="Line 30">
            <a:extLst>
              <a:ext uri="{FF2B5EF4-FFF2-40B4-BE49-F238E27FC236}">
                <a16:creationId xmlns:a16="http://schemas.microsoft.com/office/drawing/2014/main" id="{970E6728-D463-444C-94A3-5F72CAB49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632" y="3977986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Oval 31">
            <a:extLst>
              <a:ext uri="{FF2B5EF4-FFF2-40B4-BE49-F238E27FC236}">
                <a16:creationId xmlns:a16="http://schemas.microsoft.com/office/drawing/2014/main" id="{58E64EFC-9777-47CA-AC32-4F77E455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282" y="46701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34699024-5E32-44BD-8532-498CA434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632" y="466378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71" name="Oval 33">
            <a:extLst>
              <a:ext uri="{FF2B5EF4-FFF2-40B4-BE49-F238E27FC236}">
                <a16:creationId xmlns:a16="http://schemas.microsoft.com/office/drawing/2014/main" id="{1317E983-D8B5-4265-AB49-7B2CA928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432" y="573058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73" name="Text Box 34">
            <a:extLst>
              <a:ext uri="{FF2B5EF4-FFF2-40B4-BE49-F238E27FC236}">
                <a16:creationId xmlns:a16="http://schemas.microsoft.com/office/drawing/2014/main" id="{8194A395-F28D-4ED0-98D6-C698A4C7C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782" y="572423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39E411DE-0C7F-4DCC-9EFE-4FCB15C2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682" y="4670136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77" name="Text Box 36">
            <a:extLst>
              <a:ext uri="{FF2B5EF4-FFF2-40B4-BE49-F238E27FC236}">
                <a16:creationId xmlns:a16="http://schemas.microsoft.com/office/drawing/2014/main" id="{B1E65C31-2CF5-404A-99F8-F4B2D44A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032" y="4663786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79" name="Line 37">
            <a:extLst>
              <a:ext uri="{FF2B5EF4-FFF2-40B4-BE49-F238E27FC236}">
                <a16:creationId xmlns:a16="http://schemas.microsoft.com/office/drawing/2014/main" id="{76E756F3-47C6-4778-90DD-F1390BA22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032" y="5120986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2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 txBox="1">
            <a:spLocks/>
          </p:cNvSpPr>
          <p:nvPr/>
        </p:nvSpPr>
        <p:spPr bwMode="auto"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4000">
                <a:solidFill>
                  <a:schemeClr val="tx2"/>
                </a:solidFill>
                <a:ea typeface="굴림" panose="020B0600000101010101" pitchFamily="50" charset="-127"/>
              </a:rPr>
              <a:t>Split an Overfull Node (cont.)</a:t>
            </a:r>
            <a:endParaRPr lang="ko-KR" altLang="en-US" sz="40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1816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sz="2500">
                    <a:ea typeface="굴림" panose="020B0600000101010101" pitchFamily="50" charset="-127"/>
                  </a:rPr>
                  <a:t>The remaining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and a pointer to the new node,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500">
                    <a:ea typeface="굴림" panose="020B0600000101010101" pitchFamily="50" charset="-127"/>
                  </a:rPr>
                  <a:t>, form a tuple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2500">
                    <a:ea typeface="굴림" panose="020B0600000101010101" pitchFamily="50" charset="-127"/>
                  </a:rPr>
                  <a:t>,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500">
                    <a:ea typeface="굴림" panose="020B0600000101010101" pitchFamily="50" charset="-127"/>
                  </a:rPr>
                  <a:t>). This is to be inserted into the parent of </a:t>
                </a:r>
                <a:r>
                  <a:rPr lang="en-US" altLang="ko-KR" sz="2500" i="1">
                    <a:ea typeface="굴림" panose="020B0600000101010101" pitchFamily="50" charset="-127"/>
                  </a:rPr>
                  <a:t>p</a:t>
                </a:r>
                <a:r>
                  <a:rPr lang="en-US" altLang="ko-KR" sz="2500">
                    <a:ea typeface="굴림" panose="020B0600000101010101" pitchFamily="50" charset="-127"/>
                  </a:rPr>
                  <a:t>.</a:t>
                </a:r>
                <a:endParaRPr lang="ko-KR" altLang="en-US" sz="250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181600"/>
              </a:xfrm>
              <a:blipFill>
                <a:blip r:embed="rId4"/>
                <a:stretch>
                  <a:fillRect l="-982" t="-941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Oval 20">
            <a:extLst>
              <a:ext uri="{FF2B5EF4-FFF2-40B4-BE49-F238E27FC236}">
                <a16:creationId xmlns:a16="http://schemas.microsoft.com/office/drawing/2014/main" id="{D760FF51-6102-426B-81E9-CB69D88C0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5410200"/>
            <a:ext cx="98425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78" name="Text Box 21">
            <a:extLst>
              <a:ext uri="{FF2B5EF4-FFF2-40B4-BE49-F238E27FC236}">
                <a16:creationId xmlns:a16="http://schemas.microsoft.com/office/drawing/2014/main" id="{AF5C2DA6-C15A-48D6-B9E9-3563885F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5410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28679" name="Oval 4">
            <a:extLst>
              <a:ext uri="{FF2B5EF4-FFF2-40B4-BE49-F238E27FC236}">
                <a16:creationId xmlns:a16="http://schemas.microsoft.com/office/drawing/2014/main" id="{1162BEAF-8B96-4A6D-BB18-C6DEAFEC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6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80" name="Line 10">
            <a:extLst>
              <a:ext uri="{FF2B5EF4-FFF2-40B4-BE49-F238E27FC236}">
                <a16:creationId xmlns:a16="http://schemas.microsoft.com/office/drawing/2014/main" id="{F58305BD-F98C-4940-AB59-01C308B0F3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47244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1" name="Line 11">
            <a:extLst>
              <a:ext uri="{FF2B5EF4-FFF2-40B4-BE49-F238E27FC236}">
                <a16:creationId xmlns:a16="http://schemas.microsoft.com/office/drawing/2014/main" id="{5C3A093D-27AF-45C3-9809-65DD88DFF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46482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2" name="Line 19">
            <a:extLst>
              <a:ext uri="{FF2B5EF4-FFF2-40B4-BE49-F238E27FC236}">
                <a16:creationId xmlns:a16="http://schemas.microsoft.com/office/drawing/2014/main" id="{BA79EC47-0417-486F-891B-3CCC6DDC5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0" y="47244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3" name="Text Box 22">
            <a:extLst>
              <a:ext uri="{FF2B5EF4-FFF2-40B4-BE49-F238E27FC236}">
                <a16:creationId xmlns:a16="http://schemas.microsoft.com/office/drawing/2014/main" id="{63BBF5E2-313A-471B-BD01-A8949EDC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8684" name="Rectangle 26">
            <a:extLst>
              <a:ext uri="{FF2B5EF4-FFF2-40B4-BE49-F238E27FC236}">
                <a16:creationId xmlns:a16="http://schemas.microsoft.com/office/drawing/2014/main" id="{443243F7-1CB0-46C1-B98F-478AC6B7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32067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85" name="Oval 27">
            <a:extLst>
              <a:ext uri="{FF2B5EF4-FFF2-40B4-BE49-F238E27FC236}">
                <a16:creationId xmlns:a16="http://schemas.microsoft.com/office/drawing/2014/main" id="{AC5F4F3C-F0EE-4754-ABE3-420766F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5416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86" name="Text Box 28">
            <a:extLst>
              <a:ext uri="{FF2B5EF4-FFF2-40B4-BE49-F238E27FC236}">
                <a16:creationId xmlns:a16="http://schemas.microsoft.com/office/drawing/2014/main" id="{4569BA1B-62E5-4034-A6FD-157D5884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5410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28687" name="Text Box 29">
            <a:extLst>
              <a:ext uri="{FF2B5EF4-FFF2-40B4-BE49-F238E27FC236}">
                <a16:creationId xmlns:a16="http://schemas.microsoft.com/office/drawing/2014/main" id="{44F7A1CD-AE54-49EE-B276-639EDF2F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28688" name="Line 30">
            <a:extLst>
              <a:ext uri="{FF2B5EF4-FFF2-40B4-BE49-F238E27FC236}">
                <a16:creationId xmlns:a16="http://schemas.microsoft.com/office/drawing/2014/main" id="{DD04690D-28D4-4412-9DFE-7DF277ADB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450" y="3657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9" name="Oval 31">
            <a:extLst>
              <a:ext uri="{FF2B5EF4-FFF2-40B4-BE49-F238E27FC236}">
                <a16:creationId xmlns:a16="http://schemas.microsoft.com/office/drawing/2014/main" id="{BC4FF908-A30E-4B6E-AF82-04FBBDFB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0" name="Text Box 32">
            <a:extLst>
              <a:ext uri="{FF2B5EF4-FFF2-40B4-BE49-F238E27FC236}">
                <a16:creationId xmlns:a16="http://schemas.microsoft.com/office/drawing/2014/main" id="{9151B9F0-D89F-4483-9F34-6417DC1B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43434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8691" name="Oval 33">
            <a:extLst>
              <a:ext uri="{FF2B5EF4-FFF2-40B4-BE49-F238E27FC236}">
                <a16:creationId xmlns:a16="http://schemas.microsoft.com/office/drawing/2014/main" id="{BA911DE9-75F2-4D2B-BCDF-328E65D0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54102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2" name="Text Box 34">
            <a:extLst>
              <a:ext uri="{FF2B5EF4-FFF2-40B4-BE49-F238E27FC236}">
                <a16:creationId xmlns:a16="http://schemas.microsoft.com/office/drawing/2014/main" id="{657FAD85-3D8B-4DF6-A4C9-77835223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038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28693" name="Oval 35">
            <a:extLst>
              <a:ext uri="{FF2B5EF4-FFF2-40B4-BE49-F238E27FC236}">
                <a16:creationId xmlns:a16="http://schemas.microsoft.com/office/drawing/2014/main" id="{080F23B9-4B8C-4322-9003-FC3CA3D9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28694" name="Text Box 36">
            <a:extLst>
              <a:ext uri="{FF2B5EF4-FFF2-40B4-BE49-F238E27FC236}">
                <a16:creationId xmlns:a16="http://schemas.microsoft.com/office/drawing/2014/main" id="{3CC12ECE-7AC6-43C6-A290-752DF7524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3434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8695" name="Line 37">
            <a:extLst>
              <a:ext uri="{FF2B5EF4-FFF2-40B4-BE49-F238E27FC236}">
                <a16:creationId xmlns:a16="http://schemas.microsoft.com/office/drawing/2014/main" id="{07A0D8C7-A7DB-4F22-8CB4-3015A2B6D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48006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Split an Overfull Node (cont.)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410200"/>
              </a:xfrm>
            </p:spPr>
            <p:txBody>
              <a:bodyPr/>
              <a:lstStyle/>
              <a:p>
                <a:r>
                  <a:rPr lang="en-US" altLang="ko-KR" sz="2800"/>
                  <a:t>Let m = 5.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800"/>
                  <a:t> = 3</a:t>
                </a:r>
              </a:p>
              <a:p>
                <a:pPr marL="0" indent="0">
                  <a:buNone/>
                </a:pPr>
                <a:r>
                  <a:rPr lang="en-US" altLang="ko-KR" sz="2800">
                    <a:ea typeface="굴림" panose="020B0600000101010101" pitchFamily="50" charset="-127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(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node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p</a:t>
                </a:r>
                <a:r>
                  <a:rPr lang="en-US" altLang="ko-KR" sz="2800">
                    <a:ea typeface="굴림" panose="020B0600000101010101" pitchFamily="50" charset="-127"/>
                  </a:rPr>
                  <a:t>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 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node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800">
                    <a:ea typeface="굴림" panose="020B0600000101010101" pitchFamily="50" charset="-127"/>
                  </a:rPr>
                  <a:t>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Insert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800">
                    <a:ea typeface="굴림" panose="020B0600000101010101" pitchFamily="50" charset="-127"/>
                  </a:rPr>
                  <a:t>) into the parent of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p</a:t>
                </a:r>
              </a:p>
              <a:p>
                <a:pPr marL="0" indent="0">
                  <a:buFontTx/>
                  <a:buNone/>
                  <a:defRPr/>
                </a:pPr>
                <a:endParaRPr lang="en-US" altLang="ko-KR" sz="800" i="1">
                  <a:ea typeface="굴림" panose="020B0600000101010101" pitchFamily="50" charset="-127"/>
                </a:endParaRPr>
              </a:p>
              <a:p>
                <a:r>
                  <a:rPr lang="en-US" altLang="ko-KR" sz="2800"/>
                  <a:t>Let m = 4.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sz="2800"/>
                  <a:t> =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4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(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node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p</a:t>
                </a:r>
                <a:r>
                  <a:rPr lang="en-US" altLang="ko-KR" sz="2800">
                    <a:ea typeface="굴림" panose="020B0600000101010101" pitchFamily="50" charset="-127"/>
                  </a:rPr>
                  <a:t>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 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node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800">
                    <a:ea typeface="굴림" panose="020B0600000101010101" pitchFamily="50" charset="-127"/>
                  </a:rPr>
                  <a:t>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)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US" altLang="ko-KR" sz="2800">
                    <a:ea typeface="굴림" panose="020B0600000101010101" pitchFamily="50" charset="-127"/>
                  </a:rPr>
                  <a:t>Insert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>
                    <a:ea typeface="굴림" panose="020B0600000101010101" pitchFamily="50" charset="-127"/>
                  </a:rPr>
                  <a:t>,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q</a:t>
                </a:r>
                <a:r>
                  <a:rPr lang="en-US" altLang="ko-KR" sz="2800">
                    <a:ea typeface="굴림" panose="020B0600000101010101" pitchFamily="50" charset="-127"/>
                  </a:rPr>
                  <a:t>) into the parent of </a:t>
                </a:r>
                <a:r>
                  <a:rPr lang="en-US" altLang="ko-KR" sz="2800" i="1">
                    <a:ea typeface="굴림" panose="020B0600000101010101" pitchFamily="50" charset="-127"/>
                  </a:rPr>
                  <a:t>p</a:t>
                </a:r>
              </a:p>
              <a:p>
                <a:endParaRPr lang="en-US" altLang="ko-KR" sz="2800"/>
              </a:p>
              <a:p>
                <a:pPr marL="0" indent="0">
                  <a:buNone/>
                </a:pPr>
                <a:endParaRPr lang="ko-KR" altLang="en-US" sz="28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410200"/>
              </a:xfrm>
              <a:blipFill>
                <a:blip r:embed="rId4"/>
                <a:stretch>
                  <a:fillRect l="-1404" t="-1126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88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제목 1"/>
          <p:cNvSpPr txBox="1">
            <a:spLocks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4000">
                <a:solidFill>
                  <a:schemeClr val="tx2"/>
                </a:solidFill>
                <a:ea typeface="굴림" panose="020B0600000101010101" pitchFamily="50" charset="-127"/>
              </a:rPr>
              <a:t>Insertion into a B-Tree</a:t>
            </a:r>
            <a:endParaRPr lang="ko-KR" altLang="en-US" sz="40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255582" y="847611"/>
                <a:ext cx="8583618" cy="5934189"/>
              </a:xfrm>
              <a:prstGeom prst="rect">
                <a:avLst/>
              </a:prstGeom>
              <a:noFill/>
              <a:ln w="9525" algn="ctr">
                <a:solidFill>
                  <a:schemeClr val="accent4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Insert element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into a disk resident B-tree.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Search the B-tree for an element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with key </a:t>
                </a:r>
                <a:r>
                  <a:rPr kumimoji="1" lang="en-US" altLang="ko-KR" sz="1800" i="1" kern="0" err="1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x.K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if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such an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is found, replace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with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and 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Otherwise, let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be the leaf into which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is to be inserted;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NULL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for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(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 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!= NULL;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-&gt;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parent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())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{// (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 is to be inserted into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Insert (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e, 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 into appropriate position in node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Let the resulting node have the form: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), … 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</a:t>
                </a:r>
                <a:r>
                  <a:rPr lang="en-US" altLang="ko-KR" sz="18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if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(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&lt;=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 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– 1) { // resulting node is not too big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	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write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node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to disk; 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}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// node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has to be split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Let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and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be defined as in Eq. (11.5);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ko-KR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write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nodes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and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to the disk;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}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a new root is to be created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Create a new node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with format 1,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root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(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q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root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18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write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18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root</a:t>
                </a:r>
                <a:r>
                  <a:rPr kumimoji="1" lang="en-US" altLang="ko-KR" sz="18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to disk;</a:t>
                </a: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2" y="847611"/>
                <a:ext cx="8583618" cy="5934189"/>
              </a:xfrm>
              <a:prstGeom prst="rect">
                <a:avLst/>
              </a:prstGeom>
              <a:blipFill>
                <a:blip r:embed="rId4"/>
                <a:stretch>
                  <a:fillRect l="-567" t="-410" b="-512"/>
                </a:stretch>
              </a:blipFill>
              <a:ln w="9525" algn="ctr">
                <a:solidFill>
                  <a:schemeClr val="accent4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8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B</a:t>
            </a:r>
            <a:r>
              <a:rPr lang="en-US" altLang="ko-KR" sz="4000" baseline="30000">
                <a:ea typeface="굴림" panose="020B0600000101010101" pitchFamily="50" charset="-127"/>
              </a:rPr>
              <a:t>+</a:t>
            </a:r>
            <a:r>
              <a:rPr lang="en-US" altLang="ko-KR" sz="4000">
                <a:ea typeface="굴림" panose="020B0600000101010101" pitchFamily="50" charset="-127"/>
              </a:rPr>
              <a:t>-Tree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altLang="ko-KR" sz="2800">
                <a:ea typeface="굴림" panose="020B0600000101010101" pitchFamily="50" charset="-127"/>
              </a:rPr>
              <a:t>A B</a:t>
            </a:r>
            <a:r>
              <a:rPr lang="en-US" altLang="ko-KR" sz="2800" baseline="30000">
                <a:ea typeface="굴림" panose="020B0600000101010101" pitchFamily="50" charset="-127"/>
              </a:rPr>
              <a:t>+</a:t>
            </a:r>
            <a:r>
              <a:rPr lang="en-US" altLang="ko-KR" sz="2800">
                <a:ea typeface="굴림" panose="020B0600000101010101" pitchFamily="50" charset="-127"/>
              </a:rPr>
              <a:t>-tree is a close cousin of the B-tree. The essential differences are: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800">
                <a:ea typeface="굴림" panose="020B0600000101010101" pitchFamily="50" charset="-127"/>
              </a:rPr>
              <a:t>In a B</a:t>
            </a:r>
            <a:r>
              <a:rPr lang="en-US" altLang="ko-KR" sz="2800" baseline="30000">
                <a:ea typeface="굴림" panose="020B0600000101010101" pitchFamily="50" charset="-127"/>
              </a:rPr>
              <a:t>+</a:t>
            </a:r>
            <a:r>
              <a:rPr lang="en-US" altLang="ko-KR" sz="2800">
                <a:ea typeface="굴림" panose="020B0600000101010101" pitchFamily="50" charset="-127"/>
              </a:rPr>
              <a:t>-tree we have two types of nodes—index and data. </a:t>
            </a:r>
          </a:p>
          <a:p>
            <a:pPr marL="914400" lvl="1" indent="-514350">
              <a:buFont typeface="Arial" panose="020B0604020202020204" pitchFamily="34" charset="0"/>
              <a:buChar char="•"/>
              <a:defRPr/>
            </a:pPr>
            <a:r>
              <a:rPr lang="en-US" altLang="ko-KR" sz="2400">
                <a:ea typeface="굴림" panose="020B0600000101010101" pitchFamily="50" charset="-127"/>
              </a:rPr>
              <a:t>The index nodes of a B</a:t>
            </a:r>
            <a:r>
              <a:rPr lang="en-US" altLang="ko-KR" sz="2400" baseline="30000">
                <a:ea typeface="굴림" panose="020B0600000101010101" pitchFamily="50" charset="-127"/>
              </a:rPr>
              <a:t>+</a:t>
            </a:r>
            <a:r>
              <a:rPr lang="en-US" altLang="ko-KR" sz="2400">
                <a:ea typeface="굴림" panose="020B0600000101010101" pitchFamily="50" charset="-127"/>
              </a:rPr>
              <a:t>-tree correspond to the internal nodes of a B-tree while the data nodes correspond to external nodes. </a:t>
            </a:r>
          </a:p>
          <a:p>
            <a:pPr marL="914400" lvl="1" indent="-514350">
              <a:buFont typeface="Arial" panose="020B0604020202020204" pitchFamily="34" charset="0"/>
              <a:buChar char="•"/>
              <a:defRPr/>
            </a:pPr>
            <a:r>
              <a:rPr lang="en-US" altLang="ko-KR" sz="2400">
                <a:ea typeface="굴림" panose="020B0600000101010101" pitchFamily="50" charset="-127"/>
              </a:rPr>
              <a:t>The index nodes store keys (not elements) and pointers and the data nodes store elements (together with their keys but no pointers).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800">
                <a:ea typeface="굴림" panose="020B0600000101010101" pitchFamily="50" charset="-127"/>
              </a:rPr>
              <a:t>The data nodes are linked together to form a doubly linked list.</a:t>
            </a: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 idx="0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lvl="0">
              <a:defRPr/>
            </a:pPr>
            <a:r>
              <a:rPr lang="en-US" altLang="ko-KR" sz="4000">
                <a:ea typeface="굴림"/>
              </a:rPr>
              <a:t>Definition of B</a:t>
            </a:r>
            <a:r>
              <a:rPr lang="en-US" altLang="ko-KR" sz="4000" baseline="30000">
                <a:ea typeface="굴림"/>
              </a:rPr>
              <a:t>+</a:t>
            </a:r>
            <a:r>
              <a:rPr lang="en-US" altLang="ko-KR" sz="4000">
                <a:ea typeface="굴림"/>
              </a:rPr>
              <a:t>-Tree</a:t>
            </a:r>
            <a:endParaRPr lang="ko-KR" altLang="en-US" sz="4000">
              <a:ea typeface="굴림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28996"/>
                <a:ext cx="8686800" cy="5943600"/>
              </a:xfrm>
            </p:spPr>
            <p:txBody>
              <a:bodyPr/>
              <a:lstStyle/>
              <a:p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A </m:t>
                      </m:r>
                      <m:r>
                        <a:rPr lang="en-US" altLang="ko-KR" sz="2400" i="1">
                          <a:ea typeface="굴림" panose="020B0600000101010101" pitchFamily="50" charset="-127"/>
                        </a:rPr>
                        <m:t>B</m:t>
                      </m:r>
                      <m:r>
                        <a:rPr lang="en-US" altLang="ko-KR" sz="2400" i="1" baseline="30000">
                          <a:ea typeface="굴림" panose="020B0600000101010101" pitchFamily="50" charset="-127"/>
                        </a:rPr>
                        <m:t>+</m:t>
                      </m:r>
                      <m:r>
                        <a:rPr lang="en-US" altLang="ko-KR" sz="2400" i="1">
                          <a:ea typeface="굴림" panose="020B0600000101010101" pitchFamily="50" charset="-127"/>
                        </a:rPr>
                        <m:t>-tree of order m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 is a tree that either is empty or satisfies the following properties:</m:t>
                      </m:r>
                    </m:oMath>
                  </m:oMathPara>
                </a14:m>
              </a:p>
              <a:p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400">
                          <a:ea typeface="굴림" panose="020B0600000101010101" pitchFamily="50" charset="-127"/>
                        </a:rPr>
                        <m:t>All data nodes are at the same level and are leaves. Data nodes contain elements only.</m:t>
                      </m:r>
                    </m:oMath>
                  </m:oMathPara>
                </a14:m>
              </a:p>
              <a:p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The index nodes define a B-tree of order </m:t>
                      </m:r>
                      <m:r>
                        <a:rPr lang="en-US" altLang="ko-KR" sz="2400" i="1">
                          <a:ea typeface="굴림" panose="020B0600000101010101" pitchFamily="50" charset="-127"/>
                        </a:rPr>
                        <m:t>m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>; each index node has keys but no elements.</m:t>
                      </m:r>
                    </m:oMath>
                  </m:oMathPara>
                </a14:m>
              </a:p>
              <a:p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:pPr marL="514350" indent="-514350">
                  <a:buFont typeface="+mj-lt"/>
                  <a:buAutoNum type="arabicPeriod"/>
                  <a:defRPr/>
                </a:pPr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sz="2400">
                          <a:ea typeface="굴림" panose="020B0600000101010101" pitchFamily="50" charset="-127"/>
                        </a:rPr>
                        <m:t>Let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 xml:space="preserve"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 xml:space="preserve">,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…, 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where the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 are pointers to subtrees, and the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1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 are keys be the format of some index node. Let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 and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. All elements in the subtree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 have key greater than </m:t>
                      </m:r>
                      <m:r>
                        <a:rPr lang="en-US" altLang="ko-KR" sz="2400">
                          <a:solidFill>
                            <a:srgbClr val="ff0000"/>
                          </a:solidFill>
                          <a:ea typeface="굴림" panose="020B0600000101010101" pitchFamily="50" charset="-127"/>
                        </a:rPr>
                        <m:t xml:space="preserve">or equal to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 xml:space="preserve"> 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 xml:space="preserve">and less than 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>
                          <a:ea typeface="굴림" panose="020B0600000101010101" pitchFamily="50" charset="-127"/>
                        </a:rPr>
                        <m:t>.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228600" y="728996"/>
                <a:ext cx="8686800" cy="5943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Maximum # of Elements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343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Happens when all internal nodes are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-nodes.</a:t>
            </a:r>
          </a:p>
          <a:p>
            <a:r>
              <a:rPr lang="en-US" altLang="ko-KR">
                <a:ea typeface="굴림" panose="020B0600000101010101" pitchFamily="50" charset="-127"/>
              </a:rPr>
              <a:t>Full degree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 tree.</a:t>
            </a:r>
          </a:p>
          <a:p>
            <a:r>
              <a:rPr lang="en-US" altLang="ko-KR">
                <a:ea typeface="굴림" panose="020B0600000101010101" pitchFamily="50" charset="-127"/>
              </a:rPr>
              <a:t># of nodes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= 1 + m + m</a:t>
            </a:r>
            <a:r>
              <a:rPr lang="en-US" altLang="ko-KR" baseline="30000">
                <a:solidFill>
                  <a:srgbClr val="FF3300"/>
                </a:solidFill>
                <a:ea typeface="굴림" panose="020B0600000101010101" pitchFamily="50" charset="-127"/>
              </a:rPr>
              <a:t>2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+ m</a:t>
            </a:r>
            <a:r>
              <a:rPr lang="en-US" altLang="ko-KR" baseline="30000">
                <a:solidFill>
                  <a:srgbClr val="FF3300"/>
                </a:solidFill>
                <a:ea typeface="굴림" panose="020B0600000101010101" pitchFamily="50" charset="-127"/>
              </a:rPr>
              <a:t>3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+ … + m</a:t>
            </a:r>
            <a:r>
              <a:rPr lang="en-US" altLang="ko-KR" baseline="30000">
                <a:solidFill>
                  <a:srgbClr val="FF3300"/>
                </a:solidFill>
                <a:ea typeface="굴림" panose="020B0600000101010101" pitchFamily="50" charset="-127"/>
              </a:rPr>
              <a:t>h-1</a:t>
            </a:r>
          </a:p>
          <a:p>
            <a:pPr>
              <a:buFontTx/>
              <a:buNone/>
            </a:pPr>
            <a:r>
              <a:rPr lang="en-US" altLang="ko-KR" baseline="30000">
                <a:solidFill>
                  <a:srgbClr val="FF3300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                    = (</a:t>
            </a:r>
            <a:r>
              <a:rPr lang="en-US" altLang="ko-KR" err="1">
                <a:solidFill>
                  <a:srgbClr val="FF3300"/>
                </a:solidFill>
                <a:ea typeface="굴림" panose="020B0600000101010101" pitchFamily="50" charset="-127"/>
              </a:rPr>
              <a:t>m</a:t>
            </a:r>
            <a:r>
              <a:rPr lang="en-US" altLang="ko-KR" baseline="30000" err="1">
                <a:solidFill>
                  <a:srgbClr val="FF3300"/>
                </a:solidFill>
                <a:ea typeface="굴림" panose="020B0600000101010101" pitchFamily="50" charset="-127"/>
              </a:rPr>
              <a:t>h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 – 1)/(m – 1).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r>
              <a:rPr lang="en-US" altLang="ko-KR">
                <a:ea typeface="굴림" panose="020B0600000101010101" pitchFamily="50" charset="-127"/>
              </a:rPr>
              <a:t>Each node has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 – 1</a:t>
            </a:r>
            <a:r>
              <a:rPr lang="en-US" altLang="ko-KR">
                <a:ea typeface="굴림" panose="020B0600000101010101" pitchFamily="50" charset="-127"/>
              </a:rPr>
              <a:t> elements.</a:t>
            </a:r>
          </a:p>
          <a:p>
            <a:r>
              <a:rPr lang="en-US" altLang="ko-KR">
                <a:ea typeface="굴림" panose="020B0600000101010101" pitchFamily="50" charset="-127"/>
              </a:rPr>
              <a:t>So, # of elements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= </a:t>
            </a:r>
            <a:r>
              <a:rPr lang="en-US" altLang="ko-KR" err="1">
                <a:solidFill>
                  <a:srgbClr val="FF3300"/>
                </a:solidFill>
                <a:ea typeface="굴림" panose="020B0600000101010101" pitchFamily="50" charset="-127"/>
              </a:rPr>
              <a:t>m</a:t>
            </a:r>
            <a:r>
              <a:rPr lang="en-US" altLang="ko-KR" baseline="30000" err="1">
                <a:solidFill>
                  <a:srgbClr val="FF3300"/>
                </a:solidFill>
                <a:ea typeface="굴림" panose="020B0600000101010101" pitchFamily="50" charset="-127"/>
              </a:rPr>
              <a:t>h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 – 1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 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5943600" y="33528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5264150" y="43497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139950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427355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 flipH="1">
            <a:off x="2514600" y="2514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724400" y="25146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1219200" y="35814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8100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6858000" y="3733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438400" y="3581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343400" y="220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2098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243840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68580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838200" y="434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590800" y="434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6477000" y="3810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724535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7234960" y="4343400"/>
            <a:ext cx="1073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53340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88087" name="Oval 23"/>
          <p:cNvSpPr>
            <a:spLocks noChangeArrowheads="1"/>
          </p:cNvSpPr>
          <p:nvPr/>
        </p:nvSpPr>
        <p:spPr bwMode="auto">
          <a:xfrm>
            <a:off x="5962072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5943600" y="4343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59436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16   30</a:t>
            </a:r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1639456" y="45720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3429000" y="4572000"/>
            <a:ext cx="1905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6934200" y="45720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304800" y="5791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1066800" y="5715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Wingdings" panose="05000000000000000000" pitchFamily="2" charset="2"/>
              </a:rPr>
              <a:t>index node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304800" y="6248400"/>
            <a:ext cx="533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1066800" y="6172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Wingdings" panose="05000000000000000000" pitchFamily="2" charset="2"/>
              </a:rPr>
              <a:t>leaf/data node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696528" y="45720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Searching a 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029200"/>
          </a:xfrm>
        </p:spPr>
        <p:txBody>
          <a:bodyPr/>
          <a:lstStyle/>
          <a:p>
            <a:r>
              <a:rPr lang="en-US" altLang="ko-KR"/>
              <a:t>B</a:t>
            </a:r>
            <a:r>
              <a:rPr lang="en-US" altLang="ko-KR" baseline="30000"/>
              <a:t>+</a:t>
            </a:r>
            <a:r>
              <a:rPr lang="en-US" altLang="ko-KR"/>
              <a:t>-trees support two types of searches—exact match and range</a:t>
            </a:r>
          </a:p>
          <a:p>
            <a:r>
              <a:rPr lang="en-US" altLang="ko-KR"/>
              <a:t>Range search</a:t>
            </a:r>
          </a:p>
          <a:p>
            <a:pPr lvl="1"/>
            <a:r>
              <a:rPr lang="en-US" altLang="ko-KR"/>
              <a:t>To search for all elements with keys in the range [A, B], we proceed as in an exact match search for the start, A, of the range</a:t>
            </a:r>
          </a:p>
          <a:p>
            <a:pPr lvl="1"/>
            <a:r>
              <a:rPr lang="en-US" altLang="ko-KR"/>
              <a:t>We march down (rightward) the doubly linked list of data nodes until we reach a data node that has an element whose key exceeds the end, B, of the search range (or until we reach the end of the list)</a:t>
            </a:r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13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-tree—Search </a:t>
            </a:r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09600" y="5486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key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= 5</a:t>
            </a:r>
          </a:p>
        </p:txBody>
      </p:sp>
      <p:sp>
        <p:nvSpPr>
          <p:cNvPr id="718879" name="Text Box 31"/>
          <p:cNvSpPr txBox="1">
            <a:spLocks noChangeArrowheads="1"/>
          </p:cNvSpPr>
          <p:nvPr/>
        </p:nvSpPr>
        <p:spPr bwMode="auto">
          <a:xfrm>
            <a:off x="609600" y="5943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6 ≤</a:t>
            </a:r>
            <a:r>
              <a:rPr lang="en-US" altLang="ko-KR" sz="2400">
                <a:ea typeface="굴림" panose="020B0600000101010101" pitchFamily="50" charset="-127"/>
              </a:rPr>
              <a:t> key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≤ 20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943600" y="33528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5264150" y="43497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139950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427355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>
            <a:off x="2514600" y="2514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4724400" y="25146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>
            <a:off x="1219200" y="35814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H="1">
            <a:off x="5638800" y="38100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6858000" y="3733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2438400" y="3581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43400" y="220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2098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243840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68580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838200" y="434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590800" y="434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6477000" y="3810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7245350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234960" y="4343400"/>
            <a:ext cx="1073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53340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5962072" y="434975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5943600" y="4343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59436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16   30</a:t>
            </a: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1639456" y="45720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3429000" y="4572000"/>
            <a:ext cx="1905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6934200" y="45720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>
            <a:off x="5696528" y="45720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>
                <a:ea typeface="굴림" panose="020B0600000101010101" pitchFamily="50" charset="-127"/>
              </a:rPr>
              <a:t>Searching a B</a:t>
            </a:r>
            <a:r>
              <a:rPr lang="en-US" altLang="ko-KR" sz="4100" baseline="30000">
                <a:ea typeface="굴림" panose="020B0600000101010101" pitchFamily="50" charset="-127"/>
              </a:rPr>
              <a:t>+</a:t>
            </a:r>
            <a:r>
              <a:rPr lang="en-US" altLang="ko-KR" sz="4100">
                <a:ea typeface="굴림" panose="020B0600000101010101" pitchFamily="50" charset="-127"/>
              </a:rPr>
              <a:t>-tree (cont.)</a:t>
            </a:r>
            <a:endParaRPr lang="ko-KR" altLang="en-US" sz="410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484182" y="1371600"/>
                <a:ext cx="8202618" cy="440120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Search a B</a:t>
                </a:r>
                <a:r>
                  <a:rPr kumimoji="1" lang="en-US" altLang="ko-KR" sz="2000" kern="0" baseline="3000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+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-tree for an element with key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Return the element if found. Return </a:t>
                </a: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NULL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otherwise.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if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the tree is empty </a:t>
                </a: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 NULL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MAXKEY;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for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(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root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is an index node;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 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{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Let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have the format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MAXKEY;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Determine </a:t>
                </a:r>
                <a:r>
                  <a:rPr kumimoji="1" lang="en-US" altLang="ko-KR" sz="2000" i="1" kern="0" err="1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kumimoji="1"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kumimoji="1"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}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Search the data node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Search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for an element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with key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if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such an element is found </a:t>
                </a: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0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0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else return NULL</a:t>
                </a:r>
                <a:r>
                  <a:rPr kumimoji="1" lang="en-US" altLang="ko-KR" sz="20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</p:txBody>
          </p:sp>
        </mc:Choice>
        <mc:Fallback xmlns=""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82" y="1371600"/>
                <a:ext cx="8202618" cy="4401205"/>
              </a:xfrm>
              <a:prstGeom prst="rect">
                <a:avLst/>
              </a:prstGeom>
              <a:blipFill>
                <a:blip r:embed="rId4"/>
                <a:stretch>
                  <a:fillRect l="-668" t="-552" b="-1381"/>
                </a:stretch>
              </a:blip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/>
              <a:t>Insertion into a B</a:t>
            </a:r>
            <a:r>
              <a:rPr lang="en-US" altLang="ko-KR" baseline="30000"/>
              <a:t>+</a:t>
            </a:r>
            <a:r>
              <a:rPr lang="en-US" altLang="ko-KR"/>
              <a:t>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r>
              <a:rPr lang="en-US" altLang="ko-KR" sz="2400"/>
              <a:t>An important difference between inserting into a B-tree and inserting into a B</a:t>
            </a:r>
            <a:r>
              <a:rPr lang="en-US" altLang="ko-KR" sz="2400" baseline="30000"/>
              <a:t>+</a:t>
            </a:r>
            <a:r>
              <a:rPr lang="en-US" altLang="ko-KR" sz="2400"/>
              <a:t>-tree is how we handle the splitting of a data node</a:t>
            </a:r>
          </a:p>
          <a:p>
            <a:r>
              <a:rPr lang="en-US" altLang="ko-KR" sz="2400"/>
              <a:t>When a data node becomes overfull, take the </a:t>
            </a:r>
            <a:r>
              <a:rPr lang="en-US" altLang="ko-KR" sz="2400" i="1"/>
              <a:t>m </a:t>
            </a:r>
            <a:r>
              <a:rPr lang="en-US" altLang="ko-KR" sz="2400"/>
              <a:t>elements (including the one being inserted) in sorted order.  </a:t>
            </a:r>
          </a:p>
          <a:p>
            <a:r>
              <a:rPr lang="en-US" altLang="ko-KR" sz="2400"/>
              <a:t>Place the first half</a:t>
            </a:r>
            <a:r>
              <a:rPr lang="en-US" altLang="ko-KR" sz="2400">
                <a:sym typeface="Symbol" panose="05050102010706020507" pitchFamily="18" charset="2"/>
              </a:rPr>
              <a:t> in the original node, and the rest in a new node.</a:t>
            </a:r>
          </a:p>
          <a:p>
            <a:r>
              <a:rPr lang="en-US" altLang="ko-KR" sz="2400">
                <a:sym typeface="Symbol" panose="05050102010706020507" pitchFamily="18" charset="2"/>
              </a:rPr>
              <a:t>Let the new node be </a:t>
            </a:r>
            <a:r>
              <a:rPr lang="en-US" altLang="ko-KR" sz="2400" i="1">
                <a:sym typeface="Symbol" panose="05050102010706020507" pitchFamily="18" charset="2"/>
              </a:rPr>
              <a:t>q,</a:t>
            </a:r>
            <a:r>
              <a:rPr lang="en-US" altLang="ko-KR" sz="2400">
                <a:sym typeface="Symbol" panose="05050102010706020507" pitchFamily="18" charset="2"/>
              </a:rPr>
              <a:t> and let </a:t>
            </a:r>
            <a:r>
              <a:rPr lang="en-US" altLang="ko-KR" sz="2400" i="1">
                <a:sym typeface="Symbol" panose="05050102010706020507" pitchFamily="18" charset="2"/>
              </a:rPr>
              <a:t>k</a:t>
            </a:r>
            <a:r>
              <a:rPr lang="en-US" altLang="ko-KR" sz="2400">
                <a:sym typeface="Symbol" panose="05050102010706020507" pitchFamily="18" charset="2"/>
              </a:rPr>
              <a:t> be the least key value in </a:t>
            </a:r>
            <a:r>
              <a:rPr lang="en-US" altLang="ko-KR" sz="2400" i="1">
                <a:sym typeface="Symbol" panose="05050102010706020507" pitchFamily="18" charset="2"/>
              </a:rPr>
              <a:t>q.  </a:t>
            </a:r>
            <a:r>
              <a:rPr lang="en-US" altLang="ko-KR" sz="2400">
                <a:sym typeface="Symbol" panose="05050102010706020507" pitchFamily="18" charset="2"/>
              </a:rPr>
              <a:t>Insert (</a:t>
            </a:r>
            <a:r>
              <a:rPr lang="en-US" altLang="ko-KR" sz="2400" i="1">
                <a:sym typeface="Symbol" panose="05050102010706020507" pitchFamily="18" charset="2"/>
              </a:rPr>
              <a:t>k, q</a:t>
            </a:r>
            <a:r>
              <a:rPr lang="en-US" altLang="ko-KR" sz="2400">
                <a:sym typeface="Symbol" panose="05050102010706020507" pitchFamily="18" charset="2"/>
              </a:rPr>
              <a:t>) into </a:t>
            </a:r>
            <a:r>
              <a:rPr lang="en-US" altLang="ko-KR" sz="2400"/>
              <a:t>the parent index node (if any) using the insertion procedure for a B-tree</a:t>
            </a:r>
          </a:p>
          <a:p>
            <a:r>
              <a:rPr lang="en-US" altLang="ko-KR" sz="2400"/>
              <a:t>The splitting of an index node is identical to the splitting of an internal node of a B-tree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65336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5943600" y="2652712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943600" y="265271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16   30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5264150" y="3649662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2139950" y="25066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273550" y="15160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2514600" y="1814512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4724400" y="1814512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1219200" y="2881312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flipH="1">
            <a:off x="5556250" y="2984498"/>
            <a:ext cx="443202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6858000" y="3033712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2438400" y="2881312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4343400" y="150971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209800" y="250031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2438400" y="3643312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685800" y="3643312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838200" y="364331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1   3</a:t>
            </a: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2590800" y="364331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6477000" y="310991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7010400" y="3643312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7010400" y="364331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5334000" y="364331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722968" name="Text Box 24"/>
          <p:cNvSpPr txBox="1">
            <a:spLocks noChangeArrowheads="1"/>
          </p:cNvSpPr>
          <p:nvPr/>
        </p:nvSpPr>
        <p:spPr bwMode="auto">
          <a:xfrm>
            <a:off x="685800" y="4710112"/>
            <a:ext cx="6096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Insert an element with key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= 2</a:t>
            </a:r>
            <a:r>
              <a:rPr lang="en-US" altLang="ko-KR" sz="2400"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New element goes into a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3</a:t>
            </a:r>
            <a:r>
              <a:rPr lang="en-US" altLang="ko-KR" sz="2400">
                <a:ea typeface="굴림" panose="020B0600000101010101" pitchFamily="50" charset="-127"/>
              </a:rPr>
              <a:t>-node.</a:t>
            </a:r>
          </a:p>
        </p:txBody>
      </p:sp>
      <p:sp>
        <p:nvSpPr>
          <p:cNvPr id="95257" name="Oval 25"/>
          <p:cNvSpPr>
            <a:spLocks noChangeArrowheads="1"/>
          </p:cNvSpPr>
          <p:nvPr/>
        </p:nvSpPr>
        <p:spPr bwMode="auto">
          <a:xfrm>
            <a:off x="5943600" y="3719512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5943600" y="371951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722971" name="Freeform 27"/>
          <p:cNvSpPr>
            <a:spLocks/>
          </p:cNvSpPr>
          <p:nvPr/>
        </p:nvSpPr>
        <p:spPr bwMode="auto">
          <a:xfrm>
            <a:off x="309563" y="3159125"/>
            <a:ext cx="1558925" cy="12192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into a 3-node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new key so that the keys are in ascending order.</a:t>
            </a:r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762000" y="2514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Split into two nodes.</a:t>
            </a:r>
          </a:p>
        </p:txBody>
      </p:sp>
      <p:grpSp>
        <p:nvGrpSpPr>
          <p:cNvPr id="723973" name="Group 5"/>
          <p:cNvGrpSpPr>
            <a:grpSpLocks/>
          </p:cNvGrpSpPr>
          <p:nvPr/>
        </p:nvGrpSpPr>
        <p:grpSpPr bwMode="auto">
          <a:xfrm>
            <a:off x="2895600" y="3270250"/>
            <a:ext cx="2362200" cy="463550"/>
            <a:chOff x="1824" y="2060"/>
            <a:chExt cx="1488" cy="292"/>
          </a:xfrm>
        </p:grpSpPr>
        <p:grpSp>
          <p:nvGrpSpPr>
            <p:cNvPr id="96276" name="Group 6"/>
            <p:cNvGrpSpPr>
              <a:grpSpLocks/>
            </p:cNvGrpSpPr>
            <p:nvPr/>
          </p:nvGrpSpPr>
          <p:grpSpPr bwMode="auto">
            <a:xfrm>
              <a:off x="2544" y="2064"/>
              <a:ext cx="768" cy="288"/>
              <a:chOff x="2208" y="1872"/>
              <a:chExt cx="768" cy="288"/>
            </a:xfrm>
          </p:grpSpPr>
          <p:sp>
            <p:nvSpPr>
              <p:cNvPr id="96279" name="Oval 7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620" cy="2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ko-KR" altLang="en-US">
                  <a:solidFill>
                    <a:srgbClr val="FFFF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6280" name="Text Box 8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ko-KR" sz="2400">
                    <a:ea typeface="굴림" panose="020B0600000101010101" pitchFamily="50" charset="-127"/>
                  </a:rPr>
                  <a:t>2 3</a:t>
                </a:r>
              </a:p>
            </p:txBody>
          </p:sp>
        </p:grpSp>
        <p:sp>
          <p:nvSpPr>
            <p:cNvPr id="96277" name="Oval 9"/>
            <p:cNvSpPr>
              <a:spLocks noChangeArrowheads="1"/>
            </p:cNvSpPr>
            <p:nvPr/>
          </p:nvSpPr>
          <p:spPr bwMode="auto">
            <a:xfrm>
              <a:off x="1824" y="20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6278" name="Text Box 10"/>
            <p:cNvSpPr txBox="1">
              <a:spLocks noChangeArrowheads="1"/>
            </p:cNvSpPr>
            <p:nvPr/>
          </p:nvSpPr>
          <p:spPr bwMode="auto">
            <a:xfrm>
              <a:off x="1872" y="20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723979" name="Group 11"/>
          <p:cNvGrpSpPr>
            <a:grpSpLocks/>
          </p:cNvGrpSpPr>
          <p:nvPr/>
        </p:nvGrpSpPr>
        <p:grpSpPr bwMode="auto">
          <a:xfrm>
            <a:off x="3657600" y="1905000"/>
            <a:ext cx="1219200" cy="457200"/>
            <a:chOff x="2208" y="1872"/>
            <a:chExt cx="768" cy="288"/>
          </a:xfrm>
        </p:grpSpPr>
        <p:sp>
          <p:nvSpPr>
            <p:cNvPr id="96274" name="Oval 12"/>
            <p:cNvSpPr>
              <a:spLocks noChangeArrowheads="1"/>
            </p:cNvSpPr>
            <p:nvPr/>
          </p:nvSpPr>
          <p:spPr bwMode="auto">
            <a:xfrm>
              <a:off x="2208" y="1872"/>
              <a:ext cx="62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6275" name="Text Box 13"/>
            <p:cNvSpPr txBox="1">
              <a:spLocks noChangeArrowheads="1"/>
            </p:cNvSpPr>
            <p:nvPr/>
          </p:nvSpPr>
          <p:spPr bwMode="auto">
            <a:xfrm>
              <a:off x="2304" y="187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1 2 3</a:t>
              </a:r>
            </a:p>
          </p:txBody>
        </p:sp>
      </p:grpSp>
      <p:sp>
        <p:nvSpPr>
          <p:cNvPr id="723982" name="Rectangle 14"/>
          <p:cNvSpPr>
            <a:spLocks noChangeArrowheads="1"/>
          </p:cNvSpPr>
          <p:nvPr/>
        </p:nvSpPr>
        <p:spPr bwMode="auto">
          <a:xfrm>
            <a:off x="685800" y="403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Insert smallest key in new node and pointer to this new node into parent.</a:t>
            </a:r>
          </a:p>
        </p:txBody>
      </p:sp>
      <p:grpSp>
        <p:nvGrpSpPr>
          <p:cNvPr id="723983" name="Group 15"/>
          <p:cNvGrpSpPr>
            <a:grpSpLocks/>
          </p:cNvGrpSpPr>
          <p:nvPr/>
        </p:nvGrpSpPr>
        <p:grpSpPr bwMode="auto">
          <a:xfrm>
            <a:off x="3429000" y="5264150"/>
            <a:ext cx="2362200" cy="1143000"/>
            <a:chOff x="2160" y="3316"/>
            <a:chExt cx="1488" cy="720"/>
          </a:xfrm>
        </p:grpSpPr>
        <p:sp>
          <p:nvSpPr>
            <p:cNvPr id="96265" name="Rectangle 16"/>
            <p:cNvSpPr>
              <a:spLocks noChangeArrowheads="1"/>
            </p:cNvSpPr>
            <p:nvPr/>
          </p:nvSpPr>
          <p:spPr bwMode="auto">
            <a:xfrm>
              <a:off x="2640" y="3320"/>
              <a:ext cx="288" cy="288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6266" name="Text Box 17"/>
            <p:cNvSpPr txBox="1">
              <a:spLocks noChangeArrowheads="1"/>
            </p:cNvSpPr>
            <p:nvPr/>
          </p:nvSpPr>
          <p:spPr bwMode="auto">
            <a:xfrm>
              <a:off x="2688" y="33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96267" name="Line 18"/>
            <p:cNvSpPr>
              <a:spLocks noChangeShapeType="1"/>
            </p:cNvSpPr>
            <p:nvPr/>
          </p:nvSpPr>
          <p:spPr bwMode="auto">
            <a:xfrm>
              <a:off x="2928" y="360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6268" name="Group 19"/>
            <p:cNvGrpSpPr>
              <a:grpSpLocks/>
            </p:cNvGrpSpPr>
            <p:nvPr/>
          </p:nvGrpSpPr>
          <p:grpSpPr bwMode="auto">
            <a:xfrm>
              <a:off x="2160" y="3744"/>
              <a:ext cx="1488" cy="292"/>
              <a:chOff x="1824" y="2060"/>
              <a:chExt cx="1488" cy="292"/>
            </a:xfrm>
          </p:grpSpPr>
          <p:grpSp>
            <p:nvGrpSpPr>
              <p:cNvPr id="96269" name="Group 20"/>
              <p:cNvGrpSpPr>
                <a:grpSpLocks/>
              </p:cNvGrpSpPr>
              <p:nvPr/>
            </p:nvGrpSpPr>
            <p:grpSpPr bwMode="auto">
              <a:xfrm>
                <a:off x="2544" y="2064"/>
                <a:ext cx="768" cy="288"/>
                <a:chOff x="2208" y="1872"/>
                <a:chExt cx="768" cy="288"/>
              </a:xfrm>
            </p:grpSpPr>
            <p:sp>
              <p:nvSpPr>
                <p:cNvPr id="96272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1872"/>
                  <a:ext cx="620" cy="28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en-US">
                    <a:solidFill>
                      <a:srgbClr val="FFFF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62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872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ko-KR" sz="2400">
                      <a:ea typeface="굴림" panose="020B0600000101010101" pitchFamily="50" charset="-127"/>
                    </a:rPr>
                    <a:t>2 3</a:t>
                  </a:r>
                </a:p>
              </p:txBody>
            </p:sp>
          </p:grpSp>
          <p:sp>
            <p:nvSpPr>
              <p:cNvPr id="96270" name="Oval 23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80" cy="2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ko-KR" altLang="en-US">
                  <a:solidFill>
                    <a:srgbClr val="FFFF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6271" name="Text Box 24"/>
              <p:cNvSpPr txBox="1">
                <a:spLocks noChangeArrowheads="1"/>
              </p:cNvSpPr>
              <p:nvPr/>
            </p:nvSpPr>
            <p:spPr bwMode="auto">
              <a:xfrm>
                <a:off x="1872" y="20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ko-KR" sz="2400">
                    <a:ea typeface="굴림" panose="020B0600000101010101" pitchFamily="50" charset="-127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533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5556250" y="2749550"/>
            <a:ext cx="4635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24384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4343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22098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2438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5908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4770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22" name="Oval 18"/>
          <p:cNvSpPr>
            <a:spLocks noChangeArrowheads="1"/>
          </p:cNvSpPr>
          <p:nvPr/>
        </p:nvSpPr>
        <p:spPr bwMode="auto">
          <a:xfrm>
            <a:off x="7010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7010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98324" name="Oval 20"/>
          <p:cNvSpPr>
            <a:spLocks noChangeArrowheads="1"/>
          </p:cNvSpPr>
          <p:nvPr/>
        </p:nvSpPr>
        <p:spPr bwMode="auto">
          <a:xfrm>
            <a:off x="5943600" y="35052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5943600" y="3505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16   17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2971800" y="22923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3048000" y="2286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3429000" y="27432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6041" name="Text Box 25"/>
          <p:cNvSpPr txBox="1">
            <a:spLocks noChangeArrowheads="1"/>
          </p:cNvSpPr>
          <p:nvPr/>
        </p:nvSpPr>
        <p:spPr bwMode="auto">
          <a:xfrm>
            <a:off x="533400" y="5562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Insert an index entry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98330" name="Freeform 26"/>
          <p:cNvSpPr>
            <a:spLocks/>
          </p:cNvSpPr>
          <p:nvPr/>
        </p:nvSpPr>
        <p:spPr bwMode="auto">
          <a:xfrm>
            <a:off x="1676400" y="19812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3581400" y="3048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3733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2   3</a:t>
            </a:r>
          </a:p>
        </p:txBody>
      </p:sp>
      <p:sp>
        <p:nvSpPr>
          <p:cNvPr id="98333" name="Oval 29"/>
          <p:cNvSpPr>
            <a:spLocks noChangeArrowheads="1"/>
          </p:cNvSpPr>
          <p:nvPr/>
        </p:nvSpPr>
        <p:spPr bwMode="auto">
          <a:xfrm>
            <a:off x="9969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0668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5943600" y="24384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9436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16   30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18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27044" name="Freeform 4"/>
          <p:cNvSpPr>
            <a:spLocks/>
          </p:cNvSpPr>
          <p:nvPr/>
        </p:nvSpPr>
        <p:spPr bwMode="auto">
          <a:xfrm>
            <a:off x="5791200" y="3200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990600" y="1295400"/>
            <a:ext cx="7391400" cy="2667000"/>
            <a:chOff x="624" y="816"/>
            <a:chExt cx="4656" cy="1680"/>
          </a:xfrm>
        </p:grpSpPr>
        <p:sp>
          <p:nvSpPr>
            <p:cNvPr id="99334" name="Oval 6"/>
            <p:cNvSpPr>
              <a:spLocks noChangeArrowheads="1"/>
            </p:cNvSpPr>
            <p:nvPr/>
          </p:nvSpPr>
          <p:spPr bwMode="auto">
            <a:xfrm>
              <a:off x="3316" y="21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auto">
            <a:xfrm>
              <a:off x="624" y="21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2692" y="8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 flipH="1">
              <a:off x="1584" y="100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976" y="1008"/>
              <a:ext cx="110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H="1">
              <a:off x="768" y="168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3470" y="1736"/>
              <a:ext cx="318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4320" y="177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1776" y="1680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736" y="8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668" y="21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99345" name="Oval 17"/>
            <p:cNvSpPr>
              <a:spLocks noChangeArrowheads="1"/>
            </p:cNvSpPr>
            <p:nvPr/>
          </p:nvSpPr>
          <p:spPr bwMode="auto">
            <a:xfrm>
              <a:off x="1776" y="2160"/>
              <a:ext cx="62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46" name="Oval 18"/>
            <p:cNvSpPr>
              <a:spLocks noChangeArrowheads="1"/>
            </p:cNvSpPr>
            <p:nvPr/>
          </p:nvSpPr>
          <p:spPr bwMode="auto">
            <a:xfrm>
              <a:off x="1200" y="1488"/>
              <a:ext cx="62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1296" y="148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2   5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872" y="21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5   6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4080" y="18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50" name="Oval 22"/>
            <p:cNvSpPr>
              <a:spLocks noChangeArrowheads="1"/>
            </p:cNvSpPr>
            <p:nvPr/>
          </p:nvSpPr>
          <p:spPr bwMode="auto">
            <a:xfrm>
              <a:off x="4416" y="2160"/>
              <a:ext cx="62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4416" y="21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30   40</a:t>
              </a:r>
            </a:p>
          </p:txBody>
        </p:sp>
        <p:sp>
          <p:nvSpPr>
            <p:cNvPr id="99352" name="Text Box 24"/>
            <p:cNvSpPr txBox="1">
              <a:spLocks noChangeArrowheads="1"/>
            </p:cNvSpPr>
            <p:nvPr/>
          </p:nvSpPr>
          <p:spPr bwMode="auto">
            <a:xfrm>
              <a:off x="3360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99353" name="Oval 25"/>
            <p:cNvSpPr>
              <a:spLocks noChangeArrowheads="1"/>
            </p:cNvSpPr>
            <p:nvPr/>
          </p:nvSpPr>
          <p:spPr bwMode="auto">
            <a:xfrm>
              <a:off x="3744" y="2208"/>
              <a:ext cx="62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54" name="Text Box 26"/>
            <p:cNvSpPr txBox="1">
              <a:spLocks noChangeArrowheads="1"/>
            </p:cNvSpPr>
            <p:nvPr/>
          </p:nvSpPr>
          <p:spPr bwMode="auto">
            <a:xfrm>
              <a:off x="3744" y="220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16   17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1488" y="17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356" name="Oval 28"/>
            <p:cNvSpPr>
              <a:spLocks noChangeArrowheads="1"/>
            </p:cNvSpPr>
            <p:nvPr/>
          </p:nvSpPr>
          <p:spPr bwMode="auto">
            <a:xfrm>
              <a:off x="3744" y="1536"/>
              <a:ext cx="62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57" name="Text Box 29"/>
            <p:cNvSpPr txBox="1">
              <a:spLocks noChangeArrowheads="1"/>
            </p:cNvSpPr>
            <p:nvPr/>
          </p:nvSpPr>
          <p:spPr bwMode="auto">
            <a:xfrm>
              <a:off x="3744" y="153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16   30</a:t>
              </a:r>
            </a:p>
          </p:txBody>
        </p:sp>
        <p:sp>
          <p:nvSpPr>
            <p:cNvPr id="99358" name="Oval 30"/>
            <p:cNvSpPr>
              <a:spLocks noChangeArrowheads="1"/>
            </p:cNvSpPr>
            <p:nvPr/>
          </p:nvSpPr>
          <p:spPr bwMode="auto">
            <a:xfrm>
              <a:off x="1104" y="2160"/>
              <a:ext cx="62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9359" name="Text Box 31"/>
            <p:cNvSpPr txBox="1">
              <a:spLocks noChangeArrowheads="1"/>
            </p:cNvSpPr>
            <p:nvPr/>
          </p:nvSpPr>
          <p:spPr bwMode="auto">
            <a:xfrm>
              <a:off x="1200" y="21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400">
                  <a:ea typeface="굴림" panose="020B0600000101010101" pitchFamily="50" charset="-127"/>
                </a:rPr>
                <a:t>2   3</a:t>
              </a:r>
            </a:p>
          </p:txBody>
        </p:sp>
      </p:grpSp>
      <p:sp>
        <p:nvSpPr>
          <p:cNvPr id="3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18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2641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990600" y="342900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 flipH="1">
            <a:off x="2514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1219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5492749" y="2761240"/>
            <a:ext cx="542059" cy="6677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28194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4343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1060450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2819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>
            <a:off x="1905000" y="23622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2057400" y="2362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2   5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29718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64770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7010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7010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533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23622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5943600" y="24384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59436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16   30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17526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19050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2   3</a:t>
            </a:r>
          </a:p>
        </p:txBody>
      </p:sp>
      <p:sp>
        <p:nvSpPr>
          <p:cNvPr id="100380" name="Oval 28"/>
          <p:cNvSpPr>
            <a:spLocks noChangeArrowheads="1"/>
          </p:cNvSpPr>
          <p:nvPr/>
        </p:nvSpPr>
        <p:spPr bwMode="auto">
          <a:xfrm>
            <a:off x="62547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2484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>
            <a:off x="6858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7239000" y="17589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724535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7696200" y="22098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86" name="Oval 34"/>
          <p:cNvSpPr>
            <a:spLocks noChangeArrowheads="1"/>
          </p:cNvSpPr>
          <p:nvPr/>
        </p:nvSpPr>
        <p:spPr bwMode="auto">
          <a:xfrm>
            <a:off x="7772400" y="25146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7772400" y="2514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17   18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533400" y="5562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Insert an index entry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17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728101" name="Freeform 37"/>
          <p:cNvSpPr>
            <a:spLocks/>
          </p:cNvSpPr>
          <p:nvPr/>
        </p:nvSpPr>
        <p:spPr bwMode="auto">
          <a:xfrm>
            <a:off x="5791200" y="22098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Capacity of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-Way Search Tree</a:t>
            </a:r>
          </a:p>
        </p:txBody>
      </p:sp>
      <p:graphicFrame>
        <p:nvGraphicFramePr>
          <p:cNvPr id="65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2508"/>
              </p:ext>
            </p:extLst>
          </p:nvPr>
        </p:nvGraphicFramePr>
        <p:xfrm>
          <a:off x="608013" y="1905000"/>
          <a:ext cx="7107237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695599" imgH="4739747" progId="Word.Document.8">
                  <p:embed/>
                </p:oleObj>
              </mc:Choice>
              <mc:Fallback>
                <p:oleObj name="Document" r:id="rId4" imgW="7695599" imgH="4739747" progId="Word.Document.8">
                  <p:embed/>
                  <p:pic>
                    <p:nvPicPr>
                      <p:cNvPr id="65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905000"/>
                        <a:ext cx="7107237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18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228600" y="342900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3511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17526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962400" y="1600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4572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0574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5814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98450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2057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1143000" y="23622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1295400" y="2362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2   5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2098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7" name="Oval 17"/>
          <p:cNvSpPr>
            <a:spLocks noChangeArrowheads="1"/>
          </p:cNvSpPr>
          <p:nvPr/>
        </p:nvSpPr>
        <p:spPr bwMode="auto">
          <a:xfrm>
            <a:off x="9906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11430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2   3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533400" y="5562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 Insert an index entry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17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plus a pointer into parent.</a:t>
            </a:r>
          </a:p>
        </p:txBody>
      </p:sp>
      <p:sp>
        <p:nvSpPr>
          <p:cNvPr id="102420" name="Oval 20"/>
          <p:cNvSpPr>
            <a:spLocks noChangeArrowheads="1"/>
          </p:cNvSpPr>
          <p:nvPr/>
        </p:nvSpPr>
        <p:spPr bwMode="auto">
          <a:xfrm>
            <a:off x="497840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H="1">
            <a:off x="5276850" y="27432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5810250" y="27432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504825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595630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25" name="Oval 25"/>
          <p:cNvSpPr>
            <a:spLocks noChangeArrowheads="1"/>
          </p:cNvSpPr>
          <p:nvPr/>
        </p:nvSpPr>
        <p:spPr bwMode="auto">
          <a:xfrm>
            <a:off x="542290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5429250" y="2362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943600" y="3429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02428" name="Oval 28"/>
          <p:cNvSpPr>
            <a:spLocks noChangeArrowheads="1"/>
          </p:cNvSpPr>
          <p:nvPr/>
        </p:nvSpPr>
        <p:spPr bwMode="auto">
          <a:xfrm>
            <a:off x="68580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8580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17   18</a:t>
            </a:r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7848600" y="2667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1" name="Oval 31"/>
          <p:cNvSpPr>
            <a:spLocks noChangeArrowheads="1"/>
          </p:cNvSpPr>
          <p:nvPr/>
        </p:nvSpPr>
        <p:spPr bwMode="auto">
          <a:xfrm>
            <a:off x="80010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80010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6477000" y="1225550"/>
            <a:ext cx="457200" cy="4572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6483350" y="121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>
            <a:off x="6934200" y="16764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74612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7467600" y="2362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H="1">
            <a:off x="7467600" y="2819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Now, insert an element with key </a:t>
            </a:r>
            <a:r>
              <a:rPr lang="en-US" altLang="ko-KR" sz="2800">
                <a:solidFill>
                  <a:srgbClr val="FF3300"/>
                </a:solidFill>
                <a:ea typeface="굴림" panose="020B0600000101010101" pitchFamily="50" charset="-127"/>
              </a:rPr>
              <a:t>= 7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914400" y="342900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H="1">
            <a:off x="2438400" y="1600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4572000" y="1600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>
            <a:off x="1143000" y="26670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2743200" y="2667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984250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27432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1828800" y="23622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981200" y="2362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2   5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28956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5   6</a:t>
            </a: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22860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1676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1828800" y="3429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2   3</a:t>
            </a:r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388620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4184650" y="27432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4718050" y="27432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395605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486410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433070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4337050" y="2362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4864100" y="34290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5486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5486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17   18</a:t>
            </a:r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6477000" y="2667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6629400" y="3429000"/>
            <a:ext cx="98425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30   40</a:t>
            </a:r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5029200" y="1524000"/>
            <a:ext cx="1219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79" name="Oval 31"/>
          <p:cNvSpPr>
            <a:spLocks noChangeArrowheads="1"/>
          </p:cNvSpPr>
          <p:nvPr/>
        </p:nvSpPr>
        <p:spPr bwMode="auto">
          <a:xfrm>
            <a:off x="60896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6096000" y="236220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H="1">
            <a:off x="6096000" y="2819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82" name="Oval 34"/>
          <p:cNvSpPr>
            <a:spLocks noChangeArrowheads="1"/>
          </p:cNvSpPr>
          <p:nvPr/>
        </p:nvSpPr>
        <p:spPr bwMode="auto">
          <a:xfrm>
            <a:off x="4038600" y="1219200"/>
            <a:ext cx="98425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>
              <a:solidFill>
                <a:srgbClr val="FFFF00"/>
              </a:solidFill>
              <a:ea typeface="굴림" panose="020B0600000101010101" pitchFamily="50" charset="-127"/>
            </a:endParaRP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4191000" y="1219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9   17</a:t>
            </a:r>
          </a:p>
        </p:txBody>
      </p:sp>
      <p:sp>
        <p:nvSpPr>
          <p:cNvPr id="732196" name="Freeform 36"/>
          <p:cNvSpPr>
            <a:spLocks/>
          </p:cNvSpPr>
          <p:nvPr/>
        </p:nvSpPr>
        <p:spPr bwMode="auto">
          <a:xfrm>
            <a:off x="2590800" y="3200400"/>
            <a:ext cx="1219200" cy="914400"/>
          </a:xfrm>
          <a:custGeom>
            <a:avLst/>
            <a:gdLst>
              <a:gd name="T0" fmla="*/ 2147483646 w 982"/>
              <a:gd name="T1" fmla="*/ 2147483646 h 768"/>
              <a:gd name="T2" fmla="*/ 2147483646 w 982"/>
              <a:gd name="T3" fmla="*/ 2147483646 h 768"/>
              <a:gd name="T4" fmla="*/ 2147483646 w 982"/>
              <a:gd name="T5" fmla="*/ 2147483646 h 768"/>
              <a:gd name="T6" fmla="*/ 2147483646 w 982"/>
              <a:gd name="T7" fmla="*/ 2147483646 h 768"/>
              <a:gd name="T8" fmla="*/ 2147483646 w 982"/>
              <a:gd name="T9" fmla="*/ 2147483646 h 768"/>
              <a:gd name="T10" fmla="*/ 2147483646 w 982"/>
              <a:gd name="T11" fmla="*/ 2147483646 h 768"/>
              <a:gd name="T12" fmla="*/ 0 w 982"/>
              <a:gd name="T13" fmla="*/ 2147483646 h 768"/>
              <a:gd name="T14" fmla="*/ 2147483646 w 982"/>
              <a:gd name="T15" fmla="*/ 2147483646 h 768"/>
              <a:gd name="T16" fmla="*/ 2147483646 w 982"/>
              <a:gd name="T17" fmla="*/ 2147483646 h 768"/>
              <a:gd name="T18" fmla="*/ 2147483646 w 982"/>
              <a:gd name="T19" fmla="*/ 2147483646 h 768"/>
              <a:gd name="T20" fmla="*/ 2147483646 w 982"/>
              <a:gd name="T21" fmla="*/ 2147483646 h 768"/>
              <a:gd name="T22" fmla="*/ 2147483646 w 982"/>
              <a:gd name="T23" fmla="*/ 2147483646 h 768"/>
              <a:gd name="T24" fmla="*/ 2147483646 w 982"/>
              <a:gd name="T25" fmla="*/ 2147483646 h 768"/>
              <a:gd name="T26" fmla="*/ 2147483646 w 982"/>
              <a:gd name="T27" fmla="*/ 2147483646 h 768"/>
              <a:gd name="T28" fmla="*/ 2147483646 w 982"/>
              <a:gd name="T29" fmla="*/ 2147483646 h 768"/>
              <a:gd name="T30" fmla="*/ 2147483646 w 982"/>
              <a:gd name="T31" fmla="*/ 2147483646 h 768"/>
              <a:gd name="T32" fmla="*/ 2147483646 w 982"/>
              <a:gd name="T33" fmla="*/ 2147483646 h 768"/>
              <a:gd name="T34" fmla="*/ 2147483646 w 982"/>
              <a:gd name="T35" fmla="*/ 2147483646 h 768"/>
              <a:gd name="T36" fmla="*/ 2147483646 w 982"/>
              <a:gd name="T37" fmla="*/ 2147483646 h 768"/>
              <a:gd name="T38" fmla="*/ 2147483646 w 982"/>
              <a:gd name="T39" fmla="*/ 2147483646 h 7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2" h="768">
                <a:moveTo>
                  <a:pt x="372" y="6"/>
                </a:moveTo>
                <a:cubicBezTo>
                  <a:pt x="348" y="9"/>
                  <a:pt x="323" y="6"/>
                  <a:pt x="301" y="15"/>
                </a:cubicBezTo>
                <a:cubicBezTo>
                  <a:pt x="286" y="21"/>
                  <a:pt x="279" y="40"/>
                  <a:pt x="266" y="50"/>
                </a:cubicBezTo>
                <a:cubicBezTo>
                  <a:pt x="142" y="152"/>
                  <a:pt x="248" y="53"/>
                  <a:pt x="177" y="121"/>
                </a:cubicBezTo>
                <a:cubicBezTo>
                  <a:pt x="158" y="178"/>
                  <a:pt x="154" y="246"/>
                  <a:pt x="124" y="298"/>
                </a:cubicBezTo>
                <a:cubicBezTo>
                  <a:pt x="102" y="335"/>
                  <a:pt x="70" y="371"/>
                  <a:pt x="44" y="405"/>
                </a:cubicBezTo>
                <a:cubicBezTo>
                  <a:pt x="24" y="432"/>
                  <a:pt x="15" y="463"/>
                  <a:pt x="0" y="493"/>
                </a:cubicBezTo>
                <a:cubicBezTo>
                  <a:pt x="3" y="526"/>
                  <a:pt x="2" y="559"/>
                  <a:pt x="9" y="591"/>
                </a:cubicBezTo>
                <a:cubicBezTo>
                  <a:pt x="17" y="626"/>
                  <a:pt x="125" y="641"/>
                  <a:pt x="159" y="653"/>
                </a:cubicBezTo>
                <a:cubicBezTo>
                  <a:pt x="205" y="713"/>
                  <a:pt x="261" y="753"/>
                  <a:pt x="337" y="768"/>
                </a:cubicBezTo>
                <a:cubicBezTo>
                  <a:pt x="434" y="754"/>
                  <a:pt x="534" y="765"/>
                  <a:pt x="629" y="741"/>
                </a:cubicBezTo>
                <a:cubicBezTo>
                  <a:pt x="650" y="720"/>
                  <a:pt x="670" y="700"/>
                  <a:pt x="691" y="679"/>
                </a:cubicBezTo>
                <a:cubicBezTo>
                  <a:pt x="727" y="643"/>
                  <a:pt x="803" y="654"/>
                  <a:pt x="851" y="644"/>
                </a:cubicBezTo>
                <a:cubicBezTo>
                  <a:pt x="879" y="630"/>
                  <a:pt x="914" y="628"/>
                  <a:pt x="939" y="609"/>
                </a:cubicBezTo>
                <a:cubicBezTo>
                  <a:pt x="969" y="586"/>
                  <a:pt x="975" y="502"/>
                  <a:pt x="975" y="502"/>
                </a:cubicBezTo>
                <a:cubicBezTo>
                  <a:pt x="972" y="419"/>
                  <a:pt x="982" y="335"/>
                  <a:pt x="966" y="254"/>
                </a:cubicBezTo>
                <a:cubicBezTo>
                  <a:pt x="956" y="202"/>
                  <a:pt x="869" y="148"/>
                  <a:pt x="833" y="112"/>
                </a:cubicBezTo>
                <a:cubicBezTo>
                  <a:pt x="778" y="96"/>
                  <a:pt x="722" y="84"/>
                  <a:pt x="669" y="65"/>
                </a:cubicBezTo>
                <a:cubicBezTo>
                  <a:pt x="662" y="63"/>
                  <a:pt x="622" y="25"/>
                  <a:pt x="611" y="24"/>
                </a:cubicBezTo>
                <a:cubicBezTo>
                  <a:pt x="369" y="0"/>
                  <a:pt x="372" y="95"/>
                  <a:pt x="372" y="6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 baseline="30000"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-tree—Insert (m = 3)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Definition of </a:t>
            </a:r>
            <a:r>
              <a:rPr lang="en-US" altLang="ko-KR" sz="4000" i="1">
                <a:ea typeface="굴림" panose="020B0600000101010101" pitchFamily="50" charset="-127"/>
              </a:rPr>
              <a:t>m</a:t>
            </a:r>
            <a:r>
              <a:rPr lang="en-US" altLang="ko-KR" sz="4000">
                <a:ea typeface="굴림" panose="020B0600000101010101" pitchFamily="50" charset="-127"/>
              </a:rPr>
              <a:t>-Way Search Trees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>
                <a:ea typeface="굴림" panose="020B0600000101010101" pitchFamily="50" charset="-127"/>
              </a:rPr>
              <a:t>An </a:t>
            </a:r>
            <a:r>
              <a:rPr lang="en-US" altLang="ko-KR" sz="2800" i="1">
                <a:ea typeface="굴림" panose="020B0600000101010101" pitchFamily="50" charset="-127"/>
              </a:rPr>
              <a:t>m</a:t>
            </a:r>
            <a:r>
              <a:rPr lang="en-US" altLang="ko-KR" sz="2800">
                <a:ea typeface="굴림" panose="020B0600000101010101" pitchFamily="50" charset="-127"/>
              </a:rPr>
              <a:t>-way search tree is either empty or satisfies the following properties: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800">
                <a:ea typeface="굴림" panose="020B0600000101010101" pitchFamily="50" charset="-127"/>
              </a:rPr>
              <a:t>The root has at most </a:t>
            </a:r>
            <a:r>
              <a:rPr lang="en-US" altLang="ko-KR" sz="2800" i="1">
                <a:ea typeface="굴림" panose="020B0600000101010101" pitchFamily="50" charset="-127"/>
              </a:rPr>
              <a:t>m</a:t>
            </a:r>
            <a:r>
              <a:rPr lang="en-US" altLang="ko-KR" sz="2800">
                <a:ea typeface="굴림" panose="020B0600000101010101" pitchFamily="50" charset="-127"/>
              </a:rPr>
              <a:t> subtrees and has the following structure:</a:t>
            </a:r>
          </a:p>
          <a:p>
            <a:pPr marL="457200" lvl="1" indent="0" algn="ctr">
              <a:buFont typeface="Wingdings" panose="05000000000000000000" pitchFamily="2" charset="2"/>
              <a:buNone/>
              <a:defRPr/>
            </a:pPr>
            <a:r>
              <a:rPr lang="en-US" altLang="ko-KR" i="1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, (</a:t>
            </a:r>
            <a:r>
              <a:rPr lang="en-US" altLang="ko-KR" i="1">
                <a:ea typeface="굴림" panose="020B0600000101010101" pitchFamily="50" charset="-127"/>
              </a:rPr>
              <a:t>E</a:t>
            </a:r>
            <a:r>
              <a:rPr lang="en-US" altLang="ko-KR" i="1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), (</a:t>
            </a:r>
            <a:r>
              <a:rPr lang="en-US" altLang="ko-KR" i="1">
                <a:ea typeface="굴림" panose="020B0600000101010101" pitchFamily="50" charset="-127"/>
              </a:rPr>
              <a:t>E</a:t>
            </a:r>
            <a:r>
              <a:rPr lang="en-US" altLang="ko-KR" i="1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), …, (</a:t>
            </a:r>
            <a:r>
              <a:rPr lang="en-US" altLang="ko-KR" i="1" err="1">
                <a:ea typeface="굴림" panose="020B0600000101010101" pitchFamily="50" charset="-127"/>
              </a:rPr>
              <a:t>E</a:t>
            </a:r>
            <a:r>
              <a:rPr lang="en-US" altLang="ko-KR" i="1" baseline="-25000" err="1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ko-KR">
                <a:ea typeface="굴림" panose="020B0600000101010101" pitchFamily="50" charset="-127"/>
              </a:rPr>
              <a:t>where the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, 0 ≤ </a:t>
            </a:r>
            <a:r>
              <a:rPr lang="en-US" altLang="ko-KR" i="1" err="1"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 ≤ </a:t>
            </a:r>
            <a:r>
              <a:rPr lang="en-US" altLang="ko-KR" i="1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&lt;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, are pointers to subtrees, and the </a:t>
            </a:r>
            <a:r>
              <a:rPr lang="en-US" altLang="ko-KR" i="1" err="1">
                <a:ea typeface="굴림" panose="020B0600000101010101" pitchFamily="50" charset="-127"/>
              </a:rPr>
              <a:t>E</a:t>
            </a:r>
            <a:r>
              <a:rPr lang="en-US" altLang="ko-KR" i="1" baseline="-25000" err="1"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, 0 ≤ </a:t>
            </a:r>
            <a:r>
              <a:rPr lang="en-US" altLang="ko-KR" i="1" err="1"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 ≤ </a:t>
            </a:r>
            <a:r>
              <a:rPr lang="en-US" altLang="ko-KR" i="1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&lt;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, are elements. Each element </a:t>
            </a:r>
            <a:r>
              <a:rPr lang="en-US" altLang="ko-KR" i="1" err="1">
                <a:ea typeface="굴림" panose="020B0600000101010101" pitchFamily="50" charset="-127"/>
              </a:rPr>
              <a:t>E</a:t>
            </a:r>
            <a:r>
              <a:rPr lang="en-US" altLang="ko-KR" i="1" baseline="-25000" err="1">
                <a:ea typeface="굴림" panose="020B0600000101010101" pitchFamily="50" charset="-127"/>
              </a:rPr>
              <a:t>i</a:t>
            </a:r>
            <a:r>
              <a:rPr lang="en-US" altLang="ko-KR">
                <a:ea typeface="굴림" panose="020B0600000101010101" pitchFamily="50" charset="-127"/>
              </a:rPr>
              <a:t> has a key </a:t>
            </a:r>
            <a:r>
              <a:rPr lang="en-US" altLang="ko-KR" i="1" err="1">
                <a:ea typeface="굴림" panose="020B0600000101010101" pitchFamily="50" charset="-127"/>
              </a:rPr>
              <a:t>E</a:t>
            </a:r>
            <a:r>
              <a:rPr lang="en-US" altLang="ko-KR" i="1" baseline="-25000" err="1">
                <a:ea typeface="굴림" panose="020B0600000101010101" pitchFamily="50" charset="-127"/>
              </a:rPr>
              <a:t>i</a:t>
            </a:r>
            <a:r>
              <a:rPr lang="en-US" altLang="ko-KR" err="1">
                <a:ea typeface="굴림" panose="020B0600000101010101" pitchFamily="50" charset="-127"/>
              </a:rPr>
              <a:t>.</a:t>
            </a:r>
            <a:r>
              <a:rPr lang="en-US" altLang="ko-KR" i="1" err="1">
                <a:ea typeface="굴림" panose="020B0600000101010101" pitchFamily="50" charset="-127"/>
              </a:rPr>
              <a:t>K</a:t>
            </a:r>
            <a:endParaRPr lang="en-US" altLang="ko-KR">
              <a:ea typeface="굴림" panose="020B0600000101010101" pitchFamily="50" charset="-127"/>
            </a:endParaRP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ko-KR" sz="2800" i="1" err="1">
                <a:ea typeface="굴림" panose="020B0600000101010101" pitchFamily="50" charset="-127"/>
              </a:rPr>
              <a:t>E</a:t>
            </a:r>
            <a:r>
              <a:rPr lang="en-US" altLang="ko-KR" sz="2800" i="1" baseline="-25000" err="1">
                <a:ea typeface="굴림" panose="020B0600000101010101" pitchFamily="50" charset="-127"/>
              </a:rPr>
              <a:t>i</a:t>
            </a:r>
            <a:r>
              <a:rPr lang="en-US" altLang="ko-KR" sz="2800" err="1">
                <a:ea typeface="굴림" panose="020B0600000101010101" pitchFamily="50" charset="-127"/>
              </a:rPr>
              <a:t>.</a:t>
            </a:r>
            <a:r>
              <a:rPr lang="en-US" altLang="ko-KR" sz="2800" i="1" err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 &lt; </a:t>
            </a:r>
            <a:r>
              <a:rPr lang="en-US" altLang="ko-KR" sz="2800" i="1">
                <a:ea typeface="굴림" panose="020B0600000101010101" pitchFamily="50" charset="-127"/>
              </a:rPr>
              <a:t>E</a:t>
            </a:r>
            <a:r>
              <a:rPr lang="en-US" altLang="ko-KR" sz="2800" i="1" baseline="-25000">
                <a:ea typeface="굴림" panose="020B0600000101010101" pitchFamily="50" charset="-127"/>
              </a:rPr>
              <a:t>i</a:t>
            </a:r>
            <a:r>
              <a:rPr lang="en-US" altLang="ko-KR" sz="2800" baseline="-25000">
                <a:ea typeface="굴림" panose="020B0600000101010101" pitchFamily="50" charset="-127"/>
              </a:rPr>
              <a:t>+1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  <a:r>
              <a:rPr lang="en-US" altLang="ko-KR" sz="2800" i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, 1 ≤ </a:t>
            </a:r>
            <a:r>
              <a:rPr lang="en-US" altLang="ko-KR" sz="2800" i="1" err="1">
                <a:ea typeface="굴림" panose="020B0600000101010101" pitchFamily="50" charset="-127"/>
              </a:rPr>
              <a:t>i</a:t>
            </a:r>
            <a:r>
              <a:rPr lang="en-US" altLang="ko-KR" sz="2800" i="1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&lt; </a:t>
            </a:r>
            <a:r>
              <a:rPr lang="en-US" altLang="ko-KR" sz="2800" i="1">
                <a:ea typeface="굴림" panose="020B0600000101010101" pitchFamily="50" charset="-127"/>
              </a:rPr>
              <a:t>n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ko-KR" sz="2800">
                <a:ea typeface="굴림" panose="020B0600000101010101" pitchFamily="50" charset="-127"/>
              </a:rPr>
              <a:t>Let </a:t>
            </a:r>
            <a:r>
              <a:rPr lang="en-US" altLang="ko-KR" sz="2800" i="1">
                <a:ea typeface="굴림" panose="020B0600000101010101" pitchFamily="50" charset="-127"/>
              </a:rPr>
              <a:t>E</a:t>
            </a:r>
            <a:r>
              <a:rPr lang="en-US" altLang="ko-KR" sz="2800" baseline="-25000">
                <a:ea typeface="굴림" panose="020B0600000101010101" pitchFamily="50" charset="-127"/>
              </a:rPr>
              <a:t>0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  <a:r>
              <a:rPr lang="en-US" altLang="ko-KR" sz="2800" i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 = -∞ and </a:t>
            </a:r>
            <a:r>
              <a:rPr lang="en-US" altLang="ko-KR" sz="2800" i="1">
                <a:ea typeface="굴림" panose="020B0600000101010101" pitchFamily="50" charset="-127"/>
              </a:rPr>
              <a:t>E</a:t>
            </a:r>
            <a:r>
              <a:rPr lang="en-US" altLang="ko-KR" sz="2800" i="1" baseline="-25000">
                <a:ea typeface="굴림" panose="020B0600000101010101" pitchFamily="50" charset="-127"/>
              </a:rPr>
              <a:t>n</a:t>
            </a:r>
            <a:r>
              <a:rPr lang="en-US" altLang="ko-KR" sz="2800" baseline="-25000">
                <a:ea typeface="굴림" panose="020B0600000101010101" pitchFamily="50" charset="-127"/>
              </a:rPr>
              <a:t>+1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  <a:r>
              <a:rPr lang="en-US" altLang="ko-KR" sz="2800" i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 = ∞. All keys in the subtree </a:t>
            </a:r>
            <a:r>
              <a:rPr lang="en-US" altLang="ko-KR" sz="2800" i="1">
                <a:ea typeface="굴림" panose="020B0600000101010101" pitchFamily="50" charset="-127"/>
              </a:rPr>
              <a:t>A</a:t>
            </a:r>
            <a:r>
              <a:rPr lang="en-US" altLang="ko-KR" sz="2800" i="1" baseline="-25000">
                <a:ea typeface="굴림" panose="020B0600000101010101" pitchFamily="50" charset="-127"/>
              </a:rPr>
              <a:t>i</a:t>
            </a:r>
            <a:r>
              <a:rPr lang="en-US" altLang="ko-KR" sz="2800">
                <a:ea typeface="굴림" panose="020B0600000101010101" pitchFamily="50" charset="-127"/>
              </a:rPr>
              <a:t> are greater than </a:t>
            </a:r>
            <a:r>
              <a:rPr lang="en-US" altLang="ko-KR" sz="2800" i="1" err="1">
                <a:ea typeface="굴림" panose="020B0600000101010101" pitchFamily="50" charset="-127"/>
              </a:rPr>
              <a:t>E</a:t>
            </a:r>
            <a:r>
              <a:rPr lang="en-US" altLang="ko-KR" sz="2800" i="1" baseline="-25000" err="1">
                <a:ea typeface="굴림" panose="020B0600000101010101" pitchFamily="50" charset="-127"/>
              </a:rPr>
              <a:t>i</a:t>
            </a:r>
            <a:r>
              <a:rPr lang="en-US" altLang="ko-KR" sz="2800" err="1">
                <a:ea typeface="굴림" panose="020B0600000101010101" pitchFamily="50" charset="-127"/>
              </a:rPr>
              <a:t>.</a:t>
            </a:r>
            <a:r>
              <a:rPr lang="en-US" altLang="ko-KR" sz="2800" i="1" err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 and less than </a:t>
            </a:r>
            <a:r>
              <a:rPr lang="en-US" altLang="ko-KR" sz="2800" i="1">
                <a:ea typeface="굴림" panose="020B0600000101010101" pitchFamily="50" charset="-127"/>
              </a:rPr>
              <a:t>E</a:t>
            </a:r>
            <a:r>
              <a:rPr lang="en-US" altLang="ko-KR" sz="2800" i="1" baseline="-25000">
                <a:ea typeface="굴림" panose="020B0600000101010101" pitchFamily="50" charset="-127"/>
              </a:rPr>
              <a:t>i</a:t>
            </a:r>
            <a:r>
              <a:rPr lang="en-US" altLang="ko-KR" sz="2800" baseline="-25000">
                <a:ea typeface="굴림" panose="020B0600000101010101" pitchFamily="50" charset="-127"/>
              </a:rPr>
              <a:t>+1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  <a:r>
              <a:rPr lang="en-US" altLang="ko-KR" sz="2800" i="1">
                <a:ea typeface="굴림" panose="020B0600000101010101" pitchFamily="50" charset="-127"/>
              </a:rPr>
              <a:t>K</a:t>
            </a:r>
            <a:r>
              <a:rPr lang="en-US" altLang="ko-KR" sz="2800">
                <a:ea typeface="굴림" panose="020B0600000101010101" pitchFamily="50" charset="-127"/>
              </a:rPr>
              <a:t>, 0 ≤ </a:t>
            </a:r>
            <a:r>
              <a:rPr lang="en-US" altLang="ko-KR" sz="2800" i="1" err="1">
                <a:ea typeface="굴림" panose="020B0600000101010101" pitchFamily="50" charset="-127"/>
              </a:rPr>
              <a:t>i</a:t>
            </a:r>
            <a:r>
              <a:rPr lang="en-US" altLang="ko-KR" sz="2800">
                <a:ea typeface="굴림" panose="020B0600000101010101" pitchFamily="50" charset="-127"/>
              </a:rPr>
              <a:t> ≤ </a:t>
            </a:r>
            <a:r>
              <a:rPr lang="en-US" altLang="ko-KR" sz="2800" i="1">
                <a:ea typeface="굴림" panose="020B0600000101010101" pitchFamily="50" charset="-127"/>
              </a:rPr>
              <a:t>n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ko-KR" sz="2800">
                <a:ea typeface="굴림" panose="020B0600000101010101" pitchFamily="50" charset="-127"/>
              </a:rPr>
              <a:t>The subtrees </a:t>
            </a:r>
            <a:r>
              <a:rPr lang="en-US" altLang="ko-KR" sz="2800" i="1">
                <a:ea typeface="굴림" panose="020B0600000101010101" pitchFamily="50" charset="-127"/>
              </a:rPr>
              <a:t>A</a:t>
            </a:r>
            <a:r>
              <a:rPr lang="en-US" altLang="ko-KR" sz="2800" i="1" baseline="-25000">
                <a:ea typeface="굴림" panose="020B0600000101010101" pitchFamily="50" charset="-127"/>
              </a:rPr>
              <a:t>i</a:t>
            </a:r>
            <a:r>
              <a:rPr lang="en-US" altLang="ko-KR" sz="2800">
                <a:ea typeface="굴림" panose="020B0600000101010101" pitchFamily="50" charset="-127"/>
              </a:rPr>
              <a:t>, 0 ≤ </a:t>
            </a:r>
            <a:r>
              <a:rPr lang="en-US" altLang="ko-KR" sz="2800" i="1" err="1">
                <a:ea typeface="굴림" panose="020B0600000101010101" pitchFamily="50" charset="-127"/>
              </a:rPr>
              <a:t>i</a:t>
            </a:r>
            <a:r>
              <a:rPr lang="en-US" altLang="ko-KR" sz="2800">
                <a:ea typeface="굴림" panose="020B0600000101010101" pitchFamily="50" charset="-127"/>
              </a:rPr>
              <a:t> ≤ </a:t>
            </a:r>
            <a:r>
              <a:rPr lang="en-US" altLang="ko-KR" sz="2800" i="1">
                <a:ea typeface="굴림" panose="020B0600000101010101" pitchFamily="50" charset="-127"/>
              </a:rPr>
              <a:t>n</a:t>
            </a:r>
            <a:r>
              <a:rPr lang="en-US" altLang="ko-KR" sz="2800">
                <a:ea typeface="굴림" panose="020B0600000101010101" pitchFamily="50" charset="-127"/>
              </a:rPr>
              <a:t>, are also </a:t>
            </a:r>
            <a:r>
              <a:rPr lang="en-US" altLang="ko-KR" sz="2800" i="1">
                <a:ea typeface="굴림" panose="020B0600000101010101" pitchFamily="50" charset="-127"/>
              </a:rPr>
              <a:t>m</a:t>
            </a:r>
            <a:r>
              <a:rPr lang="en-US" altLang="ko-KR" sz="2800">
                <a:ea typeface="굴림" panose="020B0600000101010101" pitchFamily="50" charset="-127"/>
              </a:rPr>
              <a:t>-way search trees</a:t>
            </a:r>
            <a:endParaRPr lang="ko-KR" altLang="en-US" sz="2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-Way Search Trees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1447800"/>
          </a:xfrm>
        </p:spPr>
        <p:txBody>
          <a:bodyPr/>
          <a:lstStyle/>
          <a:p>
            <a:pPr marL="0" indent="0" algn="ctr"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>
                <a:ea typeface="굴림" panose="020B0600000101010101" pitchFamily="50" charset="-127"/>
              </a:rPr>
              <a:t>3,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, (10,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), (30,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), (35, </a:t>
            </a:r>
            <a:r>
              <a:rPr lang="en-US" altLang="ko-KR" i="1">
                <a:ea typeface="굴림" panose="020B0600000101010101" pitchFamily="50" charset="-127"/>
              </a:rPr>
              <a:t>A</a:t>
            </a:r>
            <a:r>
              <a:rPr lang="en-US" altLang="ko-KR" i="1" baseline="-25000">
                <a:ea typeface="굴림" panose="020B0600000101010101" pitchFamily="50" charset="-127"/>
              </a:rPr>
              <a:t>3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3260725"/>
            <a:ext cx="6553200" cy="2514600"/>
            <a:chOff x="768" y="1440"/>
            <a:chExt cx="4128" cy="15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44" y="1440"/>
              <a:ext cx="3360" cy="96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solidFill>
                  <a:srgbClr val="FFFF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1680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>
                  <a:ea typeface="굴림" panose="020B0600000101010101" pitchFamily="50" charset="-127"/>
                </a:rPr>
                <a:t>10              30              35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768" y="2016"/>
              <a:ext cx="672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48" y="19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464" y="1872"/>
              <a:ext cx="43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2000" y="5775325"/>
            <a:ext cx="12192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k &lt; 10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95600" y="5775325"/>
            <a:ext cx="15240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10 &lt; k &lt; 30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29200" y="5775325"/>
            <a:ext cx="15240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30 &lt; k &lt; 35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086600" y="5699125"/>
            <a:ext cx="12192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k &gt; 35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44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>
                <a:ea typeface="굴림" panose="020B0600000101010101" pitchFamily="50" charset="-127"/>
              </a:rPr>
              <a:t>Searching an </a:t>
            </a:r>
            <a:r>
              <a:rPr lang="en-US" altLang="ko-KR" sz="4100" i="1">
                <a:ea typeface="굴림" panose="020B0600000101010101" pitchFamily="50" charset="-127"/>
              </a:rPr>
              <a:t>m</a:t>
            </a:r>
            <a:r>
              <a:rPr lang="en-US" altLang="ko-KR" sz="4100">
                <a:ea typeface="굴림" panose="020B0600000101010101" pitchFamily="50" charset="-127"/>
              </a:rPr>
              <a:t>-Way Search Trees</a:t>
            </a:r>
            <a:endParaRPr lang="ko-KR" altLang="en-US" sz="410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484182" y="1371600"/>
                <a:ext cx="8202618" cy="4893647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Search an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-way search tree for an element with key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Return the element if found. Return </a:t>
                </a:r>
                <a:r>
                  <a:rPr kumimoji="1" lang="en-US" altLang="ko-KR" sz="26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NULL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otherwise.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−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MAXKEY;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for (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root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 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!= NULL;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{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Let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p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have the format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n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), 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 MAXKEY;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Determine </a:t>
                </a:r>
                <a:r>
                  <a:rPr kumimoji="1" lang="en-US" altLang="ko-KR" sz="2600" i="1" kern="0" err="1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kumimoji="1" lang="en-US" altLang="ko-KR" sz="2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altLang="ko-KR" sz="2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	</a:t>
                </a:r>
                <a:r>
                  <a:rPr kumimoji="1" lang="en-US" altLang="ko-KR" sz="26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if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(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altLang="ko-KR" sz="2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) </a:t>
                </a:r>
                <a:r>
                  <a:rPr kumimoji="1" lang="en-US" altLang="ko-KR" sz="26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}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// </a:t>
                </a:r>
                <a:r>
                  <a:rPr kumimoji="1" lang="en-US" altLang="ko-KR" sz="2600" i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x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 is not in the tree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ko-KR" sz="2600" b="1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return NULL</a:t>
                </a:r>
                <a:r>
                  <a:rPr kumimoji="1" lang="en-US" altLang="ko-KR" sz="2600" kern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82" y="1371600"/>
                <a:ext cx="8202618" cy="4893647"/>
              </a:xfrm>
              <a:prstGeom prst="rect">
                <a:avLst/>
              </a:prstGeom>
              <a:blipFill>
                <a:blip r:embed="rId4"/>
                <a:stretch>
                  <a:fillRect l="-1261" t="-994" b="-1988"/>
                </a:stretch>
              </a:blip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B-Trees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1509773"/>
          </a:xfrm>
        </p:spPr>
        <p:txBody>
          <a:bodyPr/>
          <a:lstStyle/>
          <a:p>
            <a:r>
              <a:rPr lang="en-US" altLang="ko-KR" sz="2800"/>
              <a:t>A balanced </a:t>
            </a:r>
            <a:r>
              <a:rPr lang="en-US" altLang="ko-KR" sz="2800" i="1"/>
              <a:t>m</a:t>
            </a:r>
            <a:r>
              <a:rPr lang="en-US" altLang="ko-KR" sz="2800"/>
              <a:t>-way search tree</a:t>
            </a:r>
          </a:p>
          <a:p>
            <a:r>
              <a:rPr lang="en-US" altLang="ko-KR" sz="2800"/>
              <a:t>In defining a B-tree, it is convenient to extend </a:t>
            </a:r>
            <a:r>
              <a:rPr lang="en-US" altLang="ko-KR" sz="2800" i="1"/>
              <a:t>m</a:t>
            </a:r>
            <a:r>
              <a:rPr lang="en-US" altLang="ko-KR" sz="2800"/>
              <a:t>-way search trees by the addition of </a:t>
            </a:r>
            <a:r>
              <a:rPr lang="en-US" altLang="ko-KR" sz="2800">
                <a:solidFill>
                  <a:srgbClr val="FF0000"/>
                </a:solidFill>
              </a:rPr>
              <a:t>external nodes</a:t>
            </a:r>
          </a:p>
          <a:p>
            <a:endParaRPr lang="ko-KR" altLang="en-US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79838" y="30511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11638" y="3051175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79838" y="44180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11638" y="4418013"/>
            <a:ext cx="43180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51050" y="44196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82850" y="4419600"/>
            <a:ext cx="431800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92500" y="54276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63713" y="5427663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339975" y="54276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16238" y="5427663"/>
            <a:ext cx="287337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067175" y="5427663"/>
            <a:ext cx="287338" cy="28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11638" y="3484563"/>
            <a:ext cx="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2484438" y="3484563"/>
            <a:ext cx="129540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1908175" y="48514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84438" y="48514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916238" y="48514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3635375" y="4851400"/>
            <a:ext cx="1428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211638" y="48514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635375" y="2692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500563" y="40592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846263" y="405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75188" y="5908615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external node</a:t>
            </a:r>
            <a:endParaRPr lang="ko-KR" altLang="en-US" sz="2000"/>
          </a:p>
        </p:txBody>
      </p:sp>
      <p:cxnSp>
        <p:nvCxnSpPr>
          <p:cNvPr id="27" name="직선 화살표 연결선 26"/>
          <p:cNvCxnSpPr>
            <a:stCxn id="25" idx="1"/>
            <a:endCxn id="14" idx="2"/>
          </p:cNvCxnSpPr>
          <p:nvPr/>
        </p:nvCxnSpPr>
        <p:spPr bwMode="auto">
          <a:xfrm flipH="1" flipV="1">
            <a:off x="4210844" y="5715000"/>
            <a:ext cx="464344" cy="3936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189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7.1|11.4|32.2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0.9|8.4|83.6|12.3|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2.3|24.5|26.6|3.5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32|18.8|31.1|5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3200" b="0" i="0" u="none" strike="noStrike" cap="none" normalizeH="0" baseline="0" smtClean="0">
            <a:solidFill>
              <a:srgbClr val="ffff00"/>
            </a:solidFill>
            <a:effectLst/>
            <a:latin typeface="Times New Roman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3200" b="0" i="0" u="none" strike="noStrike" cap="none" normalizeH="0" baseline="0" smtClean="0">
            <a:solidFill>
              <a:srgbClr val="ffff00"/>
            </a:solidFill>
            <a:effectLst/>
            <a:latin typeface="Times New Roman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3200" b="0" i="0" u="none" strike="noStrike" cap="none" normalizeH="0" baseline="0" smtClean="0">
            <a:solidFill>
              <a:srgbClr val="ffff00"/>
            </a:solidFill>
            <a:effectLst/>
            <a:latin typeface="Times New Roman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3200" b="0" i="0" u="none" strike="noStrike" cap="none" normalizeH="0" baseline="0" smtClean="0">
            <a:solidFill>
              <a:srgbClr val="ffff00"/>
            </a:solidFill>
            <a:effectLst/>
            <a:latin typeface="Times New Roman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1651</ep:Words>
  <ep:PresentationFormat>화면 슬라이드 쇼(4:3)</ep:PresentationFormat>
  <ep:Paragraphs>407</ep:Paragraphs>
  <ep:Slides>51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ep:HeadingPairs>
  <ep:TitlesOfParts>
    <vt:vector size="53" baseType="lpstr">
      <vt:lpstr>Blank Presentation</vt:lpstr>
      <vt:lpstr>1_Blank Presentation</vt:lpstr>
      <vt:lpstr>Multiway Search Trees</vt:lpstr>
      <vt:lpstr>AVL Trees</vt:lpstr>
      <vt:lpstr>m-Way Search Trees</vt:lpstr>
      <vt:lpstr>Maximum # of Elements</vt:lpstr>
      <vt:lpstr>Capacity of m-Way Search Tree</vt:lpstr>
      <vt:lpstr>Definition of m-Way Search Trees</vt:lpstr>
      <vt:lpstr>m-Way Search Trees</vt:lpstr>
      <vt:lpstr>Searching an m-Way Search Trees</vt:lpstr>
      <vt:lpstr>B-Trees</vt:lpstr>
      <vt:lpstr>B-Trees (cont.)</vt:lpstr>
      <vt:lpstr>Definition of B-Tree</vt:lpstr>
      <vt:lpstr>2-3 and 2-3-4 Trees</vt:lpstr>
      <vt:lpstr>2-3 Tree (= B-tree of order 3)</vt:lpstr>
      <vt:lpstr>2-3-4 Trees (= B-tree of order 4)</vt:lpstr>
      <vt:lpstr>B-Trees of Order 2</vt:lpstr>
      <vt:lpstr>Insertion into a B-Tree</vt:lpstr>
      <vt:lpstr>Insert (m = 3)</vt:lpstr>
      <vt:lpstr>Insert (m = 3)</vt:lpstr>
      <vt:lpstr>Insert into a Leaf 3-node</vt:lpstr>
      <vt:lpstr>Insert (m = 3)</vt:lpstr>
      <vt:lpstr>Insert (m = 3)</vt:lpstr>
      <vt:lpstr>Insert (m = 3)</vt:lpstr>
      <vt:lpstr>Insert into a Leaf 3-node</vt:lpstr>
      <vt:lpstr>Insert (m = 3)</vt:lpstr>
      <vt:lpstr>Insert (m = 3)</vt:lpstr>
      <vt:lpstr>슬라이드 26</vt:lpstr>
      <vt:lpstr>Insert (m = 3)</vt:lpstr>
      <vt:lpstr>Insert (m = 3)</vt:lpstr>
      <vt:lpstr>Insert (m = 3)</vt:lpstr>
      <vt:lpstr>Insert (m = 3)</vt:lpstr>
      <vt:lpstr>Insert (m = 3)</vt:lpstr>
      <vt:lpstr>Insert (m = 3)</vt:lpstr>
      <vt:lpstr>슬라이드 33</vt:lpstr>
      <vt:lpstr>슬라이드 34</vt:lpstr>
      <vt:lpstr>슬라이드 35</vt:lpstr>
      <vt:lpstr>Split an Overfull Node (cont.)</vt:lpstr>
      <vt:lpstr>슬라이드 37</vt:lpstr>
      <vt:lpstr>B+-Tree</vt:lpstr>
      <vt:lpstr>Definition of B+-Tree</vt:lpstr>
      <vt:lpstr>Example B+-tree</vt:lpstr>
      <vt:lpstr>Searching a B+-tree</vt:lpstr>
      <vt:lpstr>B+-tree—Search</vt:lpstr>
      <vt:lpstr>Searching a B+-tree (cont.)</vt:lpstr>
      <vt:lpstr>Insertion into a B+-tree</vt:lpstr>
      <vt:lpstr>B+-tree—Insert (m = 3)</vt:lpstr>
      <vt:lpstr>Insert into a 3-node</vt:lpstr>
      <vt:lpstr>B+-tree—Insert (m = 3)</vt:lpstr>
      <vt:lpstr>B+-tree—Insert (m = 3)</vt:lpstr>
      <vt:lpstr>B+-tree—Insert (m = 3)</vt:lpstr>
      <vt:lpstr>B+-tree—Insert (m = 3)</vt:lpstr>
      <vt:lpstr>B+-tree—Insert (m = 3)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1995-06-17T23:31:02.000</dcterms:created>
  <dc:creator>Preferred Customer</dc:creator>
  <cp:lastModifiedBy>hanas</cp:lastModifiedBy>
  <dcterms:modified xsi:type="dcterms:W3CDTF">2024-10-19T17:46:30.819</dcterms:modified>
  <cp:revision>4</cp:revision>
  <dc:title>Data Representation Methods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