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3"/>
  </p:notes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A9"/>
    <a:srgbClr val="ABD8FF"/>
    <a:srgbClr val="FFE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>
        <p:scale>
          <a:sx n="102" d="100"/>
          <a:sy n="102" d="100"/>
        </p:scale>
        <p:origin x="9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B8378-C07B-C948-838E-C0A7F15F766C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B437-3C2F-6543-8EB0-FB017A4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Intent</a:t>
            </a: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的两个参数：</a:t>
            </a:r>
            <a:endParaRPr lang="ja-JP" alt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第一个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Package context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当前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ClassName.this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第二个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Bundle options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要跳转的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ClassName.class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DB437-3C2F-6543-8EB0-FB017A4CA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DB437-3C2F-6543-8EB0-FB017A4CA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DB437-3C2F-6543-8EB0-FB017A4CA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79FB-C188-2735-902A-0F7756E2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35F6-B621-D8CA-1BE6-01E048DE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5414-AF8E-A915-8649-D2B89DDE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D646-4BB2-847D-AAC2-DF6C8355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FBBF-8E11-CD6C-8B1C-7B3E83F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5427-1D46-58A2-22B8-F49ACEF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76BF4-D37E-9D00-C806-738322A4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78D7-B5A2-9D9C-5147-25965735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B91E-7F04-0536-AF2D-513A3100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241E-EF05-3E16-E286-DD6358AE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170AA-2B2D-1CDD-DEBF-4DF1A1074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B187-3B3D-3310-F9B6-DC84FC79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9BB-BE48-3E33-B044-B4FDE196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1D5-1D1E-9EFC-A685-4E3FC587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BA2C-4B06-3B22-2659-5AA8DA3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5888-D466-E277-28BF-2AAED1A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7D0-948D-D46C-9BF6-C0B37BA7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F595-506D-70C1-33D0-44C919EB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E522-F256-6942-3C66-01833A89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9B4C-E7E1-1965-DFFF-5BEC154A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FB94-3F81-CE39-2F7A-D3C7D119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DEA5-A486-EE23-0965-A1800866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D8A9-2898-B03A-2A67-93240783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52C7-01D8-55F5-96C6-E80761C8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4D21-2B34-3821-06DD-B195527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70A2-45AA-0CC8-9286-D54C1289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33CE-C1F2-8780-C983-08E664E38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CB37B-F648-8B7A-6D12-61D680FB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8C76-2E30-F056-23A0-72760A71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4F68E-053D-EAF6-258B-77A791E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F95E4-B3DE-E6BA-29CD-3411DFB7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FE60-3C7C-5C2D-9457-4ECFA1F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2FEA-B168-8927-49CD-F2DFBC1F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0BDFB-7EDE-FF2F-B188-FA1E85A4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D4A1-F3E2-8FDA-F072-84CDC3B0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BD1A-E78A-55D9-1DBE-FC7219D0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634AE-9676-3988-F13C-9B16D50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48E5-5224-7AF8-99C0-B5FF33FD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E90D7-EAD9-C9FA-845F-29A2C489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5597-6038-FE81-352D-D5842B3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97D75-3896-7A13-036B-26C05DDD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3B520-2B24-9E7F-7A46-85E4F641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BCF3E-6F2A-8624-49C3-856055B2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F4F74-0B55-D4C2-7FF2-B3B98F6B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EA44A-3E09-0B05-DA3A-EDB38FE6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6A12-6787-0F69-1157-1DA69DC5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72C6-95B7-385F-E510-3BC91C81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F986-B488-51DE-6A07-686C8ED2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4361C-AACA-4CB6-1B49-99B7BCEC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524E-601E-EFF2-3B8D-813870E2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F0B76-EC6D-D561-F165-C49F9A82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800C-CF85-3E74-EEE0-093D20E9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A0B8-D4DB-28B6-4321-67D792B8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81C71-88BC-09E7-8C78-346DDDEC5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BFF7F-8AD5-8B71-8D91-C21AE8A0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0AA5-3787-1976-8A2E-EF76137D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98C91-652D-3217-B495-BF702C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8DB1-968B-AAB7-E8C0-CCA65642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291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F803-14E1-6CB1-01D9-5F8E57EF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F846-5376-2AFC-B85D-188E87B1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DC1D-3BEF-A90B-838D-DC8AD54A6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8F2B-7B00-7A41-B59F-10633CE6CB5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9454-DCF5-6CB1-F074-D306F1A3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06EF-E678-D723-11AF-1A739F59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E40-5B75-1B4C-AB72-368F6717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49DE41-3291-E79C-2DC2-72B10ED7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86" y="841360"/>
            <a:ext cx="2158028" cy="2098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3EF93-94F5-FCCC-87ED-C747B9AE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Cheddar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AA633-16C3-C61F-72B2-9C47CF305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Portfolio Manager</a:t>
            </a:r>
          </a:p>
          <a:p>
            <a:r>
              <a:rPr lang="en-US" dirty="0"/>
              <a:t>by </a:t>
            </a:r>
            <a:r>
              <a:rPr lang="en-US" dirty="0" err="1"/>
              <a:t>Yingtong</a:t>
            </a:r>
            <a:r>
              <a:rPr lang="en-US" dirty="0"/>
              <a:t> Zhou</a:t>
            </a:r>
          </a:p>
          <a:p>
            <a:r>
              <a:rPr lang="en-US" dirty="0"/>
              <a:t>2023.12.12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8163-1EC5-22FB-292A-44F2E16E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573F-0F1E-623C-9EC7-9823E4E7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pPr lvl="1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https://github.com/PhilJay/MPAndroidChart</a:t>
            </a:r>
            <a:endParaRPr lang="en-US" dirty="0"/>
          </a:p>
          <a:p>
            <a:r>
              <a:rPr lang="en-US" dirty="0"/>
              <a:t>Free API Integration</a:t>
            </a:r>
          </a:p>
          <a:p>
            <a:pPr lvl="1"/>
            <a:r>
              <a:rPr lang="en-US" dirty="0" err="1"/>
              <a:t>RapidAPI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4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90137B1-8B52-7E6F-8FC3-EFA07B54C958}"/>
              </a:ext>
            </a:extLst>
          </p:cNvPr>
          <p:cNvGrpSpPr/>
          <p:nvPr/>
        </p:nvGrpSpPr>
        <p:grpSpPr>
          <a:xfrm>
            <a:off x="513567" y="300625"/>
            <a:ext cx="1828800" cy="1728592"/>
            <a:chOff x="513567" y="300625"/>
            <a:chExt cx="1828800" cy="17285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E3C8F8-2497-DA40-7AFA-00011B03140C}"/>
                </a:ext>
              </a:extLst>
            </p:cNvPr>
            <p:cNvSpPr/>
            <p:nvPr/>
          </p:nvSpPr>
          <p:spPr>
            <a:xfrm>
              <a:off x="513567" y="300625"/>
              <a:ext cx="1540701" cy="475989"/>
            </a:xfrm>
            <a:prstGeom prst="rect">
              <a:avLst/>
            </a:prstGeom>
            <a:solidFill>
              <a:srgbClr val="FFDC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MainActivity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03FCB3-EE53-095A-0E70-7CA67706FCC0}"/>
                </a:ext>
              </a:extLst>
            </p:cNvPr>
            <p:cNvSpPr/>
            <p:nvPr/>
          </p:nvSpPr>
          <p:spPr>
            <a:xfrm>
              <a:off x="513567" y="789141"/>
              <a:ext cx="1540701" cy="1240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D861EC-FDFF-8605-CEDC-2066CE28394A}"/>
                </a:ext>
              </a:extLst>
            </p:cNvPr>
            <p:cNvSpPr txBox="1"/>
            <p:nvPr/>
          </p:nvSpPr>
          <p:spPr>
            <a:xfrm>
              <a:off x="513567" y="889350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onCreate</a:t>
              </a:r>
              <a:r>
                <a:rPr lang="en-US" sz="1200" dirty="0"/>
                <a:t>(Bundle):void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CD2A8-26B8-F221-ACCB-70CDB28E7673}"/>
              </a:ext>
            </a:extLst>
          </p:cNvPr>
          <p:cNvGrpSpPr/>
          <p:nvPr/>
        </p:nvGrpSpPr>
        <p:grpSpPr>
          <a:xfrm>
            <a:off x="3647162" y="302053"/>
            <a:ext cx="1828800" cy="1728592"/>
            <a:chOff x="3672214" y="288098"/>
            <a:chExt cx="1828800" cy="17285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5F146E-E856-2DFA-26A0-4B60D3E0796C}"/>
                </a:ext>
              </a:extLst>
            </p:cNvPr>
            <p:cNvSpPr/>
            <p:nvPr/>
          </p:nvSpPr>
          <p:spPr>
            <a:xfrm>
              <a:off x="3672214" y="288098"/>
              <a:ext cx="1540701" cy="475989"/>
            </a:xfrm>
            <a:prstGeom prst="rect">
              <a:avLst/>
            </a:prstGeom>
            <a:solidFill>
              <a:srgbClr val="FFDC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StockAdapter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1BF0A-9EB4-BFCF-6734-9B9454CCF012}"/>
                </a:ext>
              </a:extLst>
            </p:cNvPr>
            <p:cNvSpPr/>
            <p:nvPr/>
          </p:nvSpPr>
          <p:spPr>
            <a:xfrm>
              <a:off x="3672214" y="776614"/>
              <a:ext cx="1540701" cy="12400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C40E7-608B-3D9C-91D3-EE51247404B9}"/>
                </a:ext>
              </a:extLst>
            </p:cNvPr>
            <p:cNvSpPr txBox="1"/>
            <p:nvPr/>
          </p:nvSpPr>
          <p:spPr>
            <a:xfrm>
              <a:off x="3672214" y="876823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onCreate</a:t>
              </a:r>
              <a:r>
                <a:rPr lang="en-US" sz="1200" dirty="0"/>
                <a:t>(Bundle):void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6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3E86-B2FA-95B5-B70B-895AD2B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Cheddar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77A6-9088-FC58-0269-6F0910DB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eep track of daily stock transactions and profits.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 Form to take user inputs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Inputs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symbol, shares, price per share, sell price, purchase date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 and display entries automatically to the front end</a:t>
            </a: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Outputs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dynamic list displaying trades, trading details, total profit/loss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2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7FB0-8AB4-F2A8-0FC4-DAD00886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896C-4F1A-4409-0ED7-14AEED621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Android Studio</a:t>
            </a:r>
          </a:p>
          <a:p>
            <a:r>
              <a:rPr lang="en-US" dirty="0"/>
              <a:t>Demo Display</a:t>
            </a:r>
          </a:p>
          <a:p>
            <a:r>
              <a:rPr lang="en-US" dirty="0"/>
              <a:t>Highlights and Implementation</a:t>
            </a:r>
          </a:p>
          <a:p>
            <a:r>
              <a:rPr lang="en-US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03076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C8E-5FB2-E772-2FC9-58EDF30E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Android Studio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E7F18E-1584-CF17-E5A6-B0E9CC1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MainActivity</a:t>
            </a:r>
            <a:endParaRPr lang="en-US" sz="2000" dirty="0"/>
          </a:p>
          <a:p>
            <a:r>
              <a:rPr lang="en-US" sz="2000" dirty="0" err="1"/>
              <a:t>OnCreate</a:t>
            </a:r>
            <a:r>
              <a:rPr lang="en-US" sz="2000" dirty="0"/>
              <a:t>() -&gt; Main()</a:t>
            </a:r>
          </a:p>
          <a:p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</a:t>
            </a:r>
            <a:r>
              <a:rPr lang="en-US" sz="2000" dirty="0" err="1">
                <a:solidFill>
                  <a:srgbClr val="FF0000"/>
                </a:solidFill>
              </a:rPr>
              <a:t>activity_main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</a:t>
            </a:r>
            <a:r>
              <a:rPr lang="en-US" sz="2000" dirty="0" err="1">
                <a:solidFill>
                  <a:srgbClr val="FF0000"/>
                </a:solidFill>
              </a:rPr>
              <a:t>checkPortfolio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setOnClickListener</a:t>
            </a:r>
            <a:r>
              <a:rPr lang="en-US" sz="2000" dirty="0"/>
              <a:t>( </a:t>
            </a:r>
            <a:r>
              <a:rPr lang="en-US" sz="2000" dirty="0" err="1"/>
              <a:t>onClick</a:t>
            </a:r>
            <a:r>
              <a:rPr lang="en-US" sz="2000" dirty="0"/>
              <a:t>() )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540FA-9C80-8CEC-8049-893F984C25A4}"/>
              </a:ext>
            </a:extLst>
          </p:cNvPr>
          <p:cNvSpPr/>
          <p:nvPr/>
        </p:nvSpPr>
        <p:spPr>
          <a:xfrm>
            <a:off x="6096000" y="1941208"/>
            <a:ext cx="3951169" cy="1579109"/>
          </a:xfrm>
          <a:prstGeom prst="rect">
            <a:avLst/>
          </a:prstGeom>
          <a:solidFill>
            <a:srgbClr val="ABD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Back-end 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28170-1268-E028-D4C7-2C7E10F9991D}"/>
              </a:ext>
            </a:extLst>
          </p:cNvPr>
          <p:cNvSpPr/>
          <p:nvPr/>
        </p:nvSpPr>
        <p:spPr>
          <a:xfrm>
            <a:off x="6096000" y="3708481"/>
            <a:ext cx="3951169" cy="1579109"/>
          </a:xfrm>
          <a:prstGeom prst="rect">
            <a:avLst/>
          </a:prstGeom>
          <a:solidFill>
            <a:srgbClr val="FFDCA9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Front-end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D0095-77CC-4523-0F8B-9EE0F6CB0FB4}"/>
              </a:ext>
            </a:extLst>
          </p:cNvPr>
          <p:cNvSpPr/>
          <p:nvPr/>
        </p:nvSpPr>
        <p:spPr>
          <a:xfrm>
            <a:off x="10137286" y="1941208"/>
            <a:ext cx="1815400" cy="3346382"/>
          </a:xfrm>
          <a:prstGeom prst="rect">
            <a:avLst/>
          </a:prstGeom>
          <a:solidFill>
            <a:srgbClr val="FFE97F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 Device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Emulator</a:t>
            </a:r>
          </a:p>
        </p:txBody>
      </p:sp>
      <p:pic>
        <p:nvPicPr>
          <p:cNvPr id="1026" name="Picture 2" descr="Android Developers Blog: Android Studio @ I/O '23: Announcing Studio Bot,  an AI-powered coding assistant">
            <a:extLst>
              <a:ext uri="{FF2B5EF4-FFF2-40B4-BE49-F238E27FC236}">
                <a16:creationId xmlns:a16="http://schemas.microsoft.com/office/drawing/2014/main" id="{904593F8-CC57-B66B-A557-7D681FA3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60" y="441600"/>
            <a:ext cx="3345288" cy="9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B6D8-CA75-CF7C-6353-A349FFE8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17-44F3-130A-A011-BCC7530A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Form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Add</a:t>
            </a:r>
          </a:p>
          <a:p>
            <a:pPr lvl="2"/>
            <a:r>
              <a:rPr lang="en-US" dirty="0"/>
              <a:t>Id (.xml)</a:t>
            </a:r>
          </a:p>
          <a:p>
            <a:pPr lvl="2"/>
            <a:r>
              <a:rPr lang="en-US" dirty="0"/>
              <a:t>Data structure (</a:t>
            </a:r>
            <a:r>
              <a:rPr lang="en-US" dirty="0" err="1"/>
              <a:t>UserStockPosition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Store</a:t>
            </a:r>
          </a:p>
          <a:p>
            <a:pPr lvl="2"/>
            <a:r>
              <a:rPr lang="en-US" dirty="0"/>
              <a:t>Write to file (</a:t>
            </a:r>
            <a:r>
              <a:rPr lang="en-US" dirty="0" err="1"/>
              <a:t>MyApplication</a:t>
            </a:r>
            <a:r>
              <a:rPr lang="en-US" dirty="0"/>
              <a:t>, </a:t>
            </a:r>
            <a:r>
              <a:rPr lang="en-US" dirty="0" err="1"/>
              <a:t>FileManager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Display</a:t>
            </a:r>
          </a:p>
          <a:p>
            <a:pPr lvl="2"/>
            <a:r>
              <a:rPr lang="en-US" dirty="0"/>
              <a:t>View Holder (</a:t>
            </a:r>
            <a:r>
              <a:rPr lang="en-US" dirty="0" err="1"/>
              <a:t>RecyclerView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Design layout and logic (</a:t>
            </a:r>
            <a:r>
              <a:rPr lang="en-US" dirty="0" err="1"/>
              <a:t>StockAdapter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Calculation (</a:t>
            </a:r>
            <a:r>
              <a:rPr lang="en-US" dirty="0" err="1"/>
              <a:t>StockOperations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CDB1-A9F0-F28F-B009-DD5278BB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87" y="1671529"/>
            <a:ext cx="2013405" cy="435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0CBA2-79B1-A0A0-03A0-47BF683F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459" y="1671529"/>
            <a:ext cx="2032362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094A0-FD7D-8E31-339E-72A454631291}"/>
              </a:ext>
            </a:extLst>
          </p:cNvPr>
          <p:cNvSpPr txBox="1"/>
          <p:nvPr/>
        </p:nvSpPr>
        <p:spPr>
          <a:xfrm>
            <a:off x="7924800" y="632722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C10B-3ED7-2657-87AD-4D00E90BBD99}"/>
              </a:ext>
            </a:extLst>
          </p:cNvPr>
          <p:cNvSpPr txBox="1"/>
          <p:nvPr/>
        </p:nvSpPr>
        <p:spPr>
          <a:xfrm>
            <a:off x="10191023" y="6308209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763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E911-61E5-5923-C18C-DB149488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3141-4961-0D6A-BAD5-84B29A7D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</a:t>
            </a:r>
          </a:p>
          <a:p>
            <a:pPr lvl="1"/>
            <a:r>
              <a:rPr lang="en-US" dirty="0"/>
              <a:t>Drawable</a:t>
            </a:r>
          </a:p>
          <a:p>
            <a:pPr lvl="1"/>
            <a:r>
              <a:rPr lang="en-US" dirty="0"/>
              <a:t>.xml</a:t>
            </a:r>
          </a:p>
          <a:p>
            <a:pPr lvl="1"/>
            <a:r>
              <a:rPr lang="en-US" dirty="0"/>
              <a:t>Visible &amp; Invisible </a:t>
            </a:r>
            <a:r>
              <a:rPr lang="en-US" dirty="0" err="1"/>
              <a:t>TextView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(</a:t>
            </a:r>
            <a:r>
              <a:rPr lang="en-US" dirty="0" err="1"/>
              <a:t>empty_list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Toast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DB33D-73B7-76F1-90F4-5D0EC681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36" y="1494300"/>
            <a:ext cx="5912866" cy="46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59CF6-25E2-09D0-9A4B-56FC78AA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215" y="4418455"/>
            <a:ext cx="1225187" cy="11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30396-2F5D-167F-0860-B8C31D8D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29" y="637190"/>
            <a:ext cx="7772400" cy="55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4E12-C4A6-29A3-DA55-B5A0D077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#1. APP Forced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F611-8584-0A11-BFF6-49268CAD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Connect a button with activity</a:t>
            </a:r>
          </a:p>
          <a:p>
            <a:pPr lvl="1" fontAlgn="base"/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</a:p>
          <a:p>
            <a:pPr lvl="1" fontAlgn="base"/>
            <a:r>
              <a:rPr lang="en-US" dirty="0"/>
              <a:t>Class extends </a:t>
            </a:r>
            <a:r>
              <a:rPr lang="en-US" dirty="0" err="1"/>
              <a:t>AppCompatActivity</a:t>
            </a:r>
            <a:endParaRPr lang="en-US" dirty="0"/>
          </a:p>
          <a:p>
            <a:pPr lvl="1" fontAlgn="base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R.layout.activity_data_analysis</a:t>
            </a:r>
            <a:r>
              <a:rPr lang="en-US" dirty="0"/>
              <a:t>);</a:t>
            </a:r>
          </a:p>
          <a:p>
            <a:pPr lvl="1" fontAlgn="base"/>
            <a:r>
              <a:rPr lang="en-US" dirty="0"/>
              <a:t>Button </a:t>
            </a:r>
            <a:r>
              <a:rPr lang="en-US" dirty="0" err="1"/>
              <a:t>returnButton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R.id.return_button</a:t>
            </a:r>
            <a:r>
              <a:rPr lang="en-US" dirty="0"/>
              <a:t>);</a:t>
            </a:r>
          </a:p>
          <a:p>
            <a:pPr lvl="1" fontAlgn="base"/>
            <a:r>
              <a:rPr lang="en-US" dirty="0"/>
              <a:t>Put all logic 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 fontAlgn="base"/>
            <a:r>
              <a:rPr lang="en-US" dirty="0">
                <a:highlight>
                  <a:srgbClr val="FFFF00"/>
                </a:highlight>
              </a:rPr>
              <a:t>Declare the Activity in Manifest File</a:t>
            </a:r>
          </a:p>
          <a:p>
            <a:pPr lvl="2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E8BF6A"/>
                </a:solidFill>
                <a:effectLst/>
                <a:latin typeface="Courier New" panose="02070309020205020404" pitchFamily="49" charset="0"/>
              </a:rPr>
              <a:t>&lt;activity </a:t>
            </a:r>
            <a:r>
              <a:rPr lang="en-US" b="0" i="0" u="none" strike="noStrike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</a:rPr>
              <a:t>android</a:t>
            </a:r>
            <a:r>
              <a:rPr lang="en-US" b="0" i="0" u="none" strike="noStrike" dirty="0" err="1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:name</a:t>
            </a:r>
            <a:r>
              <a:rPr lang="en-US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=".</a:t>
            </a:r>
            <a:r>
              <a:rPr lang="en-US" b="0" i="0" u="none" strike="noStrike" dirty="0" err="1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ListOfStocks</a:t>
            </a:r>
            <a:r>
              <a:rPr lang="en-US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u="none" strike="noStrike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</a:rPr>
              <a:t>android</a:t>
            </a:r>
            <a:r>
              <a:rPr lang="en-US" b="0" i="0" u="none" strike="noStrike" dirty="0" err="1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:exported</a:t>
            </a:r>
            <a:r>
              <a:rPr lang="en-US" b="0" i="0" u="none" strike="noStrike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="false"</a:t>
            </a:r>
            <a:r>
              <a:rPr lang="en-US" b="0" i="0" u="none" strike="noStrike" dirty="0">
                <a:solidFill>
                  <a:srgbClr val="E8BF6A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endParaRPr lang="en-US" dirty="0"/>
          </a:p>
          <a:p>
            <a:endParaRPr lang="en-US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730C362-1E20-E1A7-B28A-A501A5911A1F}"/>
              </a:ext>
            </a:extLst>
          </p:cNvPr>
          <p:cNvSpPr/>
          <p:nvPr/>
        </p:nvSpPr>
        <p:spPr>
          <a:xfrm>
            <a:off x="8818323" y="1825625"/>
            <a:ext cx="3006247" cy="3832964"/>
          </a:xfrm>
          <a:prstGeom prst="foldedCorner">
            <a:avLst/>
          </a:prstGeom>
          <a:solidFill>
            <a:srgbClr val="FFE9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Unable to find explicit activity class {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com.example.cheddartracker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com.example.cheddartracker.AddPosition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}; have you declared this activity in your 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AndroidManifest.xml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7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2C0A-C52E-2E39-C27C-BB7894A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#2. No display on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A0CD-4ADA-D706-A918-699A0F3A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Locate the issue</a:t>
            </a:r>
          </a:p>
          <a:p>
            <a:pPr lvl="1"/>
            <a:r>
              <a:rPr lang="en-US" dirty="0"/>
              <a:t>Run another example file (not code issue; emulator)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LogCat</a:t>
            </a:r>
            <a:r>
              <a:rPr lang="en-US" dirty="0"/>
              <a:t> (debug file log)</a:t>
            </a:r>
          </a:p>
          <a:p>
            <a:pPr lvl="1"/>
            <a:r>
              <a:rPr lang="en-US" dirty="0"/>
              <a:t>Search for solution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Upgrade SDK version (33 to 34) in </a:t>
            </a:r>
            <a:r>
              <a:rPr lang="en-US" dirty="0" err="1"/>
              <a:t>gradle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Downgrade AVD version (34 to 30) in SDK config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Compatibility is essential!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4DCB30-B9E5-1DF2-B1BD-CFFAB5715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3600" y="1060450"/>
            <a:ext cx="7924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409</Words>
  <Application>Microsoft Macintosh PowerPoint</Application>
  <PresentationFormat>Widescreen</PresentationFormat>
  <Paragraphs>83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Cheddar Tracker</vt:lpstr>
      <vt:lpstr>Cheddar Tracker</vt:lpstr>
      <vt:lpstr>Outline</vt:lpstr>
      <vt:lpstr>Intro to Android Studio</vt:lpstr>
      <vt:lpstr>Highlights &amp; Implementation</vt:lpstr>
      <vt:lpstr>Highlights &amp; Implementation</vt:lpstr>
      <vt:lpstr>PowerPoint Presentation</vt:lpstr>
      <vt:lpstr>Problem #1. APP Forced Termination</vt:lpstr>
      <vt:lpstr>Problem #2. No display on emulator</vt:lpstr>
      <vt:lpstr>Advanced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Cheddar Tracker</dc:title>
  <dc:creator>Microsoft Office User</dc:creator>
  <cp:lastModifiedBy>Microsoft Office User</cp:lastModifiedBy>
  <cp:revision>5</cp:revision>
  <dcterms:created xsi:type="dcterms:W3CDTF">2023-12-12T19:28:44Z</dcterms:created>
  <dcterms:modified xsi:type="dcterms:W3CDTF">2023-12-13T16:38:46Z</dcterms:modified>
</cp:coreProperties>
</file>