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80F9-9572-46B3-BFBA-850278CAEA0C}"/>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40359F7-428E-40E2-904B-A10BCBB29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ABF7D3D-A16A-4ED2-9607-4EB2FD44CD48}"/>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9B085EA2-676C-4DEA-AE75-E94603A10DF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9047B22-A7B6-4DD6-82FB-3375A57B53C9}"/>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340138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CFF7-7B6C-4F65-83AE-6D58E201326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5B9EBF-9E13-464F-B9BF-D267BB39F8AC}"/>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7C37A6-FE8F-468A-87C0-8A61DDB7BC83}"/>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26EE9EFA-EEB8-454B-A108-1D5A8C31C46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3EC871D-7F6C-4946-BFC0-2F203B3C4040}"/>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15158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41121-F749-481B-9242-474E5442C38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A740D10-0D14-447F-95EA-ADD1F9D82935}"/>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9F032F0-AD6C-493F-9E9C-617878B74A54}"/>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EBBC52FB-DEF8-40EE-9410-79EFC4A10E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2E5ACF2-987F-426D-B58C-5A3273B3DC1D}"/>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159713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77FC-2E6D-4A19-9BAB-A5172CD6DB6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5F03BE7-4430-4F51-8763-F8410CC13DE0}"/>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3D07744-F588-436D-ABC4-1A15ECC70380}"/>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9FC644DA-A214-461C-833A-86A4944257B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42BE871-305E-48FA-A824-5EF69EC7A3E0}"/>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23968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7D50-FC56-4DFB-83A1-C8547D63B0C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0F02F74-AF1C-4742-8B37-CF564D011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A513DF2-1C69-4C46-AB3E-A46649445F19}"/>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11998E56-1374-442F-AF32-F222F0669A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6B46998-B8FE-448D-AFB7-6F5D29AA6FF6}"/>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415708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6787-753B-483C-8B07-8BFAFF956E9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8540B7-C92D-4393-A00B-72286EAD6AB5}"/>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8DDA5DC-1839-4A0C-8D69-55D423BA50E7}"/>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CE9BFE5-5716-450C-ADD5-97D3EFE27880}"/>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6" name="Footer Placeholder 5">
            <a:extLst>
              <a:ext uri="{FF2B5EF4-FFF2-40B4-BE49-F238E27FC236}">
                <a16:creationId xmlns:a16="http://schemas.microsoft.com/office/drawing/2014/main" id="{F6590B9F-5C38-4279-A847-3CB9C0CE338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D123AA9-ED37-4489-934F-7259E8FF5B56}"/>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93707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C8F1-3B28-48BE-8F5E-B63D1C97817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33474B7-2A95-4BAF-8B87-B4F12EF07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D49AAB25-CD24-43A8-B7EC-09582613222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768AC5E-597E-4228-9292-8ED206A32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BFF1C5AD-BC8B-4BBE-85B2-183CCF190556}"/>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A67F64B-D144-45AE-A232-DEB4B19B101A}"/>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8" name="Footer Placeholder 7">
            <a:extLst>
              <a:ext uri="{FF2B5EF4-FFF2-40B4-BE49-F238E27FC236}">
                <a16:creationId xmlns:a16="http://schemas.microsoft.com/office/drawing/2014/main" id="{DB6277D9-0631-44D2-A85A-2C2F5C04276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DA39764-41C1-4761-8AB2-9D30A244E2BA}"/>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409864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4000-7520-4B14-BC8F-C41F7747AA3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6A41A6F-4C83-4A00-A151-C1E3D2678F9A}"/>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4" name="Footer Placeholder 3">
            <a:extLst>
              <a:ext uri="{FF2B5EF4-FFF2-40B4-BE49-F238E27FC236}">
                <a16:creationId xmlns:a16="http://schemas.microsoft.com/office/drawing/2014/main" id="{49E05414-E2C9-44BF-B3D5-E4FC03FE9502}"/>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490F795-020D-4755-8C85-6B0ABA040176}"/>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243870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448EA-029E-424D-905C-B083126F953B}"/>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3" name="Footer Placeholder 2">
            <a:extLst>
              <a:ext uri="{FF2B5EF4-FFF2-40B4-BE49-F238E27FC236}">
                <a16:creationId xmlns:a16="http://schemas.microsoft.com/office/drawing/2014/main" id="{CA1A7342-23B7-4F0A-B31E-EA0278521B9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0ABA632-C2A1-405C-8B5A-75C727FABA27}"/>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247732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9BD9-9605-41FF-AB55-11065926EE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C22B6DF-0126-40D6-822C-973BA0B38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2A7C83C-7F3C-4D37-85FF-D9B6925E2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F39A3A3-AA15-4892-B6CA-98D667E34B0B}"/>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6" name="Footer Placeholder 5">
            <a:extLst>
              <a:ext uri="{FF2B5EF4-FFF2-40B4-BE49-F238E27FC236}">
                <a16:creationId xmlns:a16="http://schemas.microsoft.com/office/drawing/2014/main" id="{6BB528C1-D8E4-42C6-82AA-A7AAB380E96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65B93A8-9AEA-4CB1-9BB2-A1F952B58311}"/>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106672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7E59-1C47-404A-AE94-A9A45C0A327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79499C0-9496-4B96-B397-E234C6EF2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3C6ADA3-B387-4BE1-BD70-A102623B8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6813626-646F-4F4F-AF33-DCB3B8C3D048}"/>
              </a:ext>
            </a:extLst>
          </p:cNvPr>
          <p:cNvSpPr>
            <a:spLocks noGrp="1"/>
          </p:cNvSpPr>
          <p:nvPr>
            <p:ph type="dt" sz="half" idx="10"/>
          </p:nvPr>
        </p:nvSpPr>
        <p:spPr/>
        <p:txBody>
          <a:bodyPr/>
          <a:lstStyle/>
          <a:p>
            <a:fld id="{E8B26704-8FF5-4E00-8414-3817ED9C6ACE}" type="datetimeFigureOut">
              <a:rPr lang="zh-CN" altLang="en-US" smtClean="0"/>
              <a:t>2018/7/8</a:t>
            </a:fld>
            <a:endParaRPr lang="zh-CN" altLang="en-US"/>
          </a:p>
        </p:txBody>
      </p:sp>
      <p:sp>
        <p:nvSpPr>
          <p:cNvPr id="6" name="Footer Placeholder 5">
            <a:extLst>
              <a:ext uri="{FF2B5EF4-FFF2-40B4-BE49-F238E27FC236}">
                <a16:creationId xmlns:a16="http://schemas.microsoft.com/office/drawing/2014/main" id="{931B670D-BE88-4458-8AD9-C301B679CA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54C0BD6-E028-4DA2-B365-6B36F8F7F56C}"/>
              </a:ext>
            </a:extLst>
          </p:cNvPr>
          <p:cNvSpPr>
            <a:spLocks noGrp="1"/>
          </p:cNvSpPr>
          <p:nvPr>
            <p:ph type="sldNum" sz="quarter" idx="12"/>
          </p:nvPr>
        </p:nvSpPr>
        <p:spPr/>
        <p:txBody>
          <a:body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347037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86268-5612-4289-918E-9EFF85871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9E1726F-CD4A-454A-9864-27C0D7DB9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947293-D60B-49D8-981A-D844B0EB6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26704-8FF5-4E00-8414-3817ED9C6ACE}" type="datetimeFigureOut">
              <a:rPr lang="zh-CN" altLang="en-US" smtClean="0"/>
              <a:t>2018/7/8</a:t>
            </a:fld>
            <a:endParaRPr lang="zh-CN" altLang="en-US"/>
          </a:p>
        </p:txBody>
      </p:sp>
      <p:sp>
        <p:nvSpPr>
          <p:cNvPr id="5" name="Footer Placeholder 4">
            <a:extLst>
              <a:ext uri="{FF2B5EF4-FFF2-40B4-BE49-F238E27FC236}">
                <a16:creationId xmlns:a16="http://schemas.microsoft.com/office/drawing/2014/main" id="{368E9D15-EF4C-43F9-BB73-41EC50DA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4E3DD9C-BB37-4B58-BF9D-C478E17EF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9DC0C-66EA-4D2A-9DBB-7A9B66908910}" type="slidenum">
              <a:rPr lang="zh-CN" altLang="en-US" smtClean="0"/>
              <a:t>‹#›</a:t>
            </a:fld>
            <a:endParaRPr lang="zh-CN" altLang="en-US"/>
          </a:p>
        </p:txBody>
      </p:sp>
    </p:spTree>
    <p:extLst>
      <p:ext uri="{BB962C8B-B14F-4D97-AF65-F5344CB8AC3E}">
        <p14:creationId xmlns:p14="http://schemas.microsoft.com/office/powerpoint/2010/main" val="39920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sdn.net/weixin_38587349/article/details/8096166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standard/design-guidelines/naming-guidelin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41C6-02BD-4E3F-BC39-63D9EF229774}"/>
              </a:ext>
            </a:extLst>
          </p:cNvPr>
          <p:cNvSpPr>
            <a:spLocks noGrp="1"/>
          </p:cNvSpPr>
          <p:nvPr>
            <p:ph type="ctrTitle"/>
          </p:nvPr>
        </p:nvSpPr>
        <p:spPr/>
        <p:txBody>
          <a:bodyPr/>
          <a:lstStyle/>
          <a:p>
            <a:r>
              <a:rPr lang="zh-CN" altLang="en-US" dirty="0"/>
              <a:t>命名规范与</a:t>
            </a:r>
            <a:r>
              <a:rPr lang="en-US" altLang="zh-CN" dirty="0" err="1"/>
              <a:t>Resharper</a:t>
            </a:r>
            <a:endParaRPr lang="zh-CN" altLang="en-US" dirty="0"/>
          </a:p>
        </p:txBody>
      </p:sp>
      <p:sp>
        <p:nvSpPr>
          <p:cNvPr id="3" name="Subtitle 2">
            <a:extLst>
              <a:ext uri="{FF2B5EF4-FFF2-40B4-BE49-F238E27FC236}">
                <a16:creationId xmlns:a16="http://schemas.microsoft.com/office/drawing/2014/main" id="{EFBC13B0-0FC3-4F4A-881D-53B3DD5A8A6E}"/>
              </a:ext>
            </a:extLst>
          </p:cNvPr>
          <p:cNvSpPr>
            <a:spLocks noGrp="1"/>
          </p:cNvSpPr>
          <p:nvPr>
            <p:ph type="subTitle" idx="1"/>
          </p:nvPr>
        </p:nvSpPr>
        <p:spPr/>
        <p:txBody>
          <a:bodyPr/>
          <a:lstStyle/>
          <a:p>
            <a:r>
              <a:rPr lang="zh-CN" altLang="en-US" dirty="0"/>
              <a:t>王辰昱</a:t>
            </a:r>
          </a:p>
        </p:txBody>
      </p:sp>
    </p:spTree>
    <p:extLst>
      <p:ext uri="{BB962C8B-B14F-4D97-AF65-F5344CB8AC3E}">
        <p14:creationId xmlns:p14="http://schemas.microsoft.com/office/powerpoint/2010/main" val="178022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56BF-5DC5-486A-B861-217CDE6FD6B0}"/>
              </a:ext>
            </a:extLst>
          </p:cNvPr>
          <p:cNvSpPr>
            <a:spLocks noGrp="1"/>
          </p:cNvSpPr>
          <p:nvPr>
            <p:ph type="title"/>
          </p:nvPr>
        </p:nvSpPr>
        <p:spPr/>
        <p:txBody>
          <a:bodyPr/>
          <a:lstStyle/>
          <a:p>
            <a:r>
              <a:rPr lang="en-US" altLang="zh-CN" dirty="0" err="1"/>
              <a:t>Resharper</a:t>
            </a:r>
            <a:endParaRPr lang="zh-CN" altLang="en-US" dirty="0"/>
          </a:p>
        </p:txBody>
      </p:sp>
      <p:sp>
        <p:nvSpPr>
          <p:cNvPr id="3" name="Content Placeholder 2">
            <a:extLst>
              <a:ext uri="{FF2B5EF4-FFF2-40B4-BE49-F238E27FC236}">
                <a16:creationId xmlns:a16="http://schemas.microsoft.com/office/drawing/2014/main" id="{BCB57208-B33F-4248-AFBE-3C34D82BEDFF}"/>
              </a:ext>
            </a:extLst>
          </p:cNvPr>
          <p:cNvSpPr>
            <a:spLocks noGrp="1"/>
          </p:cNvSpPr>
          <p:nvPr>
            <p:ph idx="1"/>
          </p:nvPr>
        </p:nvSpPr>
        <p:spPr/>
        <p:txBody>
          <a:bodyPr/>
          <a:lstStyle/>
          <a:p>
            <a:r>
              <a:rPr lang="en-US" altLang="zh-CN" dirty="0" err="1"/>
              <a:t>Resharper</a:t>
            </a:r>
            <a:r>
              <a:rPr lang="zh-CN" altLang="en-US" dirty="0"/>
              <a:t>是开发了世界上最好用的</a:t>
            </a:r>
            <a:r>
              <a:rPr lang="en-US" altLang="zh-CN" dirty="0"/>
              <a:t>Java IDE</a:t>
            </a:r>
            <a:r>
              <a:rPr lang="zh-CN" altLang="en-US" dirty="0"/>
              <a:t>的</a:t>
            </a:r>
            <a:r>
              <a:rPr lang="en-US" altLang="zh-CN" dirty="0"/>
              <a:t>JetBrains</a:t>
            </a:r>
            <a:r>
              <a:rPr lang="zh-CN" altLang="en-US" dirty="0"/>
              <a:t>公司的杰作。</a:t>
            </a:r>
            <a:endParaRPr lang="en-US" altLang="zh-CN" dirty="0"/>
          </a:p>
          <a:p>
            <a:r>
              <a:rPr lang="en-US" altLang="zh-CN" dirty="0" err="1"/>
              <a:t>Resharper</a:t>
            </a:r>
            <a:r>
              <a:rPr lang="zh-CN" altLang="en-US" dirty="0"/>
              <a:t>目前仅面向 </a:t>
            </a:r>
            <a:r>
              <a:rPr lang="en-US" altLang="zh-CN" dirty="0"/>
              <a:t>VS 2017</a:t>
            </a:r>
          </a:p>
          <a:p>
            <a:r>
              <a:rPr lang="en-US" altLang="zh-CN" dirty="0" err="1"/>
              <a:t>Resharper</a:t>
            </a:r>
            <a:r>
              <a:rPr lang="zh-CN" altLang="en-US" dirty="0"/>
              <a:t>帮助我们维护良好的命名规范。</a:t>
            </a:r>
            <a:endParaRPr lang="en-US" altLang="zh-CN" dirty="0"/>
          </a:p>
          <a:p>
            <a:r>
              <a:rPr lang="zh-CN" altLang="en-US" dirty="0"/>
              <a:t>（</a:t>
            </a:r>
            <a:r>
              <a:rPr lang="en-US" altLang="zh-CN" dirty="0" err="1"/>
              <a:t>Resharper</a:t>
            </a:r>
            <a:r>
              <a:rPr lang="zh-CN" altLang="en-US" dirty="0"/>
              <a:t>还有更好的智能提示功能，微软的</a:t>
            </a:r>
            <a:r>
              <a:rPr lang="en-US" altLang="zh-CN" dirty="0"/>
              <a:t>IntelliSense</a:t>
            </a:r>
            <a:r>
              <a:rPr lang="zh-CN" altLang="en-US" dirty="0"/>
              <a:t>有时候会悄无声息地挂掉，当然这和主题无关了）</a:t>
            </a:r>
          </a:p>
        </p:txBody>
      </p:sp>
    </p:spTree>
    <p:extLst>
      <p:ext uri="{BB962C8B-B14F-4D97-AF65-F5344CB8AC3E}">
        <p14:creationId xmlns:p14="http://schemas.microsoft.com/office/powerpoint/2010/main" val="57764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4EB2-BAB1-4309-ACE7-278D31A13F30}"/>
              </a:ext>
            </a:extLst>
          </p:cNvPr>
          <p:cNvSpPr>
            <a:spLocks noGrp="1"/>
          </p:cNvSpPr>
          <p:nvPr>
            <p:ph type="title"/>
          </p:nvPr>
        </p:nvSpPr>
        <p:spPr/>
        <p:txBody>
          <a:bodyPr/>
          <a:lstStyle/>
          <a:p>
            <a:r>
              <a:rPr lang="zh-CN" altLang="en-US" dirty="0"/>
              <a:t>提示命名规范</a:t>
            </a:r>
          </a:p>
        </p:txBody>
      </p:sp>
      <p:sp>
        <p:nvSpPr>
          <p:cNvPr id="3" name="Content Placeholder 2">
            <a:extLst>
              <a:ext uri="{FF2B5EF4-FFF2-40B4-BE49-F238E27FC236}">
                <a16:creationId xmlns:a16="http://schemas.microsoft.com/office/drawing/2014/main" id="{C092CBED-D011-4073-A5D4-BC6E2EB53807}"/>
              </a:ext>
            </a:extLst>
          </p:cNvPr>
          <p:cNvSpPr>
            <a:spLocks noGrp="1"/>
          </p:cNvSpPr>
          <p:nvPr>
            <p:ph idx="1"/>
          </p:nvPr>
        </p:nvSpPr>
        <p:spPr>
          <a:xfrm>
            <a:off x="4381500" y="1905249"/>
            <a:ext cx="6972300" cy="4271713"/>
          </a:xfrm>
        </p:spPr>
        <p:txBody>
          <a:bodyPr/>
          <a:lstStyle/>
          <a:p>
            <a:pPr marL="0" indent="0">
              <a:buNone/>
            </a:pPr>
            <a:r>
              <a:rPr lang="en-US" altLang="zh-CN" dirty="0" err="1"/>
              <a:t>Resharper</a:t>
            </a:r>
            <a:r>
              <a:rPr lang="zh-CN" altLang="en-US" dirty="0"/>
              <a:t>自动地检查命名规范，并且给予提示。</a:t>
            </a:r>
            <a:endParaRPr lang="en-US" altLang="zh-CN" dirty="0"/>
          </a:p>
          <a:p>
            <a:pPr marL="0" indent="0">
              <a:buNone/>
            </a:pPr>
            <a:r>
              <a:rPr lang="zh-CN" altLang="en-US" dirty="0"/>
              <a:t>例如这里 </a:t>
            </a:r>
            <a:r>
              <a:rPr lang="en-US" altLang="zh-CN" dirty="0" err="1">
                <a:latin typeface="Consolas" panose="020B0609020204030204" pitchFamily="49" charset="0"/>
              </a:rPr>
              <a:t>children_count</a:t>
            </a:r>
            <a:r>
              <a:rPr lang="zh-CN" altLang="en-US" dirty="0">
                <a:latin typeface="Consolas" panose="020B0609020204030204" pitchFamily="49" charset="0"/>
              </a:rPr>
              <a:t>变量不符合</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我们预先定好的</a:t>
            </a:r>
            <a:r>
              <a:rPr lang="en-US" altLang="zh-CN" dirty="0">
                <a:latin typeface="Consolas" panose="020B0609020204030204" pitchFamily="49" charset="0"/>
              </a:rPr>
              <a:t>”</a:t>
            </a:r>
            <a:r>
              <a:rPr lang="en-US" altLang="zh-CN" dirty="0" err="1">
                <a:latin typeface="Consolas" panose="020B0609020204030204" pitchFamily="49" charset="0"/>
              </a:rPr>
              <a:t>abc_efg</a:t>
            </a:r>
            <a:r>
              <a:rPr lang="en-US" altLang="zh-CN" dirty="0">
                <a:latin typeface="Consolas" panose="020B0609020204030204" pitchFamily="49" charset="0"/>
              </a:rPr>
              <a:t>_”</a:t>
            </a:r>
            <a:r>
              <a:rPr lang="zh-CN" altLang="en-US" dirty="0">
                <a:latin typeface="Consolas" panose="020B0609020204030204" pitchFamily="49" charset="0"/>
              </a:rPr>
              <a:t>的模式，它就会直接用绿色下划线标出来。</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我们修正以后，绿色下划线就没有了。</a:t>
            </a:r>
          </a:p>
        </p:txBody>
      </p:sp>
      <p:pic>
        <p:nvPicPr>
          <p:cNvPr id="4" name="Picture 3">
            <a:extLst>
              <a:ext uri="{FF2B5EF4-FFF2-40B4-BE49-F238E27FC236}">
                <a16:creationId xmlns:a16="http://schemas.microsoft.com/office/drawing/2014/main" id="{6EFCE81E-CE20-4452-B38F-2F8396BF6FFF}"/>
              </a:ext>
            </a:extLst>
          </p:cNvPr>
          <p:cNvPicPr>
            <a:picLocks noChangeAspect="1"/>
          </p:cNvPicPr>
          <p:nvPr/>
        </p:nvPicPr>
        <p:blipFill>
          <a:blip r:embed="rId2"/>
          <a:stretch>
            <a:fillRect/>
          </a:stretch>
        </p:blipFill>
        <p:spPr>
          <a:xfrm>
            <a:off x="1078079" y="1905250"/>
            <a:ext cx="3057525" cy="3705225"/>
          </a:xfrm>
          <a:prstGeom prst="rect">
            <a:avLst/>
          </a:prstGeom>
        </p:spPr>
      </p:pic>
      <p:pic>
        <p:nvPicPr>
          <p:cNvPr id="8" name="Picture 7">
            <a:extLst>
              <a:ext uri="{FF2B5EF4-FFF2-40B4-BE49-F238E27FC236}">
                <a16:creationId xmlns:a16="http://schemas.microsoft.com/office/drawing/2014/main" id="{09DAC11D-3691-4D19-B7B0-D4A135235F10}"/>
              </a:ext>
            </a:extLst>
          </p:cNvPr>
          <p:cNvPicPr>
            <a:picLocks noChangeAspect="1"/>
          </p:cNvPicPr>
          <p:nvPr/>
        </p:nvPicPr>
        <p:blipFill>
          <a:blip r:embed="rId3"/>
          <a:stretch>
            <a:fillRect/>
          </a:stretch>
        </p:blipFill>
        <p:spPr>
          <a:xfrm>
            <a:off x="1182853" y="1962400"/>
            <a:ext cx="2847975" cy="3648075"/>
          </a:xfrm>
          <a:prstGeom prst="rect">
            <a:avLst/>
          </a:prstGeom>
        </p:spPr>
      </p:pic>
      <p:cxnSp>
        <p:nvCxnSpPr>
          <p:cNvPr id="6" name="Straight Arrow Connector 5">
            <a:extLst>
              <a:ext uri="{FF2B5EF4-FFF2-40B4-BE49-F238E27FC236}">
                <a16:creationId xmlns:a16="http://schemas.microsoft.com/office/drawing/2014/main" id="{9874F790-43B6-4AD8-8F6F-16A66B1D46E8}"/>
              </a:ext>
            </a:extLst>
          </p:cNvPr>
          <p:cNvCxnSpPr>
            <a:cxnSpLocks/>
          </p:cNvCxnSpPr>
          <p:nvPr/>
        </p:nvCxnSpPr>
        <p:spPr>
          <a:xfrm flipH="1" flipV="1">
            <a:off x="3000375" y="5334001"/>
            <a:ext cx="1716004" cy="11588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86BC-7B7D-41DC-86AE-0F638FCA2A66}"/>
              </a:ext>
            </a:extLst>
          </p:cNvPr>
          <p:cNvSpPr>
            <a:spLocks noGrp="1"/>
          </p:cNvSpPr>
          <p:nvPr>
            <p:ph type="title"/>
          </p:nvPr>
        </p:nvSpPr>
        <p:spPr/>
        <p:txBody>
          <a:bodyPr/>
          <a:lstStyle/>
          <a:p>
            <a:r>
              <a:rPr lang="en-US" altLang="zh-CN" dirty="0" err="1"/>
              <a:t>Resharper</a:t>
            </a:r>
            <a:endParaRPr lang="zh-CN" altLang="en-US" dirty="0"/>
          </a:p>
        </p:txBody>
      </p:sp>
      <p:sp>
        <p:nvSpPr>
          <p:cNvPr id="3" name="Content Placeholder 2">
            <a:extLst>
              <a:ext uri="{FF2B5EF4-FFF2-40B4-BE49-F238E27FC236}">
                <a16:creationId xmlns:a16="http://schemas.microsoft.com/office/drawing/2014/main" id="{A0CB5B01-BDF2-4EA4-BC96-17136E7916B3}"/>
              </a:ext>
            </a:extLst>
          </p:cNvPr>
          <p:cNvSpPr>
            <a:spLocks noGrp="1"/>
          </p:cNvSpPr>
          <p:nvPr>
            <p:ph idx="1"/>
          </p:nvPr>
        </p:nvSpPr>
        <p:spPr/>
        <p:txBody>
          <a:bodyPr/>
          <a:lstStyle/>
          <a:p>
            <a:r>
              <a:rPr lang="en-US" altLang="zh-CN" dirty="0" err="1"/>
              <a:t>Resharper</a:t>
            </a:r>
            <a:r>
              <a:rPr lang="zh-CN" altLang="en-US" dirty="0"/>
              <a:t>的安装和使用会在这篇</a:t>
            </a:r>
            <a:r>
              <a:rPr lang="zh-CN" altLang="en-US" dirty="0">
                <a:hlinkClick r:id="rId2"/>
              </a:rPr>
              <a:t>博客</a:t>
            </a:r>
            <a:r>
              <a:rPr lang="zh-CN" altLang="en-US" dirty="0"/>
              <a:t>中给出。</a:t>
            </a:r>
            <a:endParaRPr lang="en-US" altLang="zh-CN" dirty="0"/>
          </a:p>
          <a:p>
            <a:endParaRPr lang="zh-CN" altLang="en-US" dirty="0"/>
          </a:p>
        </p:txBody>
      </p:sp>
    </p:spTree>
    <p:extLst>
      <p:ext uri="{BB962C8B-B14F-4D97-AF65-F5344CB8AC3E}">
        <p14:creationId xmlns:p14="http://schemas.microsoft.com/office/powerpoint/2010/main" val="406049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0EA-5D15-4B2C-ACE4-7E252900252F}"/>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54024D29-9250-43A6-88D6-4AD9BAD71DF2}"/>
              </a:ext>
            </a:extLst>
          </p:cNvPr>
          <p:cNvSpPr>
            <a:spLocks noGrp="1"/>
          </p:cNvSpPr>
          <p:nvPr>
            <p:ph idx="1"/>
          </p:nvPr>
        </p:nvSpPr>
        <p:spPr/>
        <p:txBody>
          <a:bodyPr/>
          <a:lstStyle/>
          <a:p>
            <a:endParaRPr lang="zh-CN" altLang="en-US" dirty="0"/>
          </a:p>
        </p:txBody>
      </p:sp>
      <p:sp>
        <p:nvSpPr>
          <p:cNvPr id="4" name="Rectangle 3">
            <a:extLst>
              <a:ext uri="{FF2B5EF4-FFF2-40B4-BE49-F238E27FC236}">
                <a16:creationId xmlns:a16="http://schemas.microsoft.com/office/drawing/2014/main" id="{12E3D677-AF43-480D-AD97-4AAF53751538}"/>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谢谢大家</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2759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BD98-BD0B-44EC-8AD9-8C2BE5ECFBC9}"/>
              </a:ext>
            </a:extLst>
          </p:cNvPr>
          <p:cNvSpPr>
            <a:spLocks noGrp="1"/>
          </p:cNvSpPr>
          <p:nvPr>
            <p:ph type="title"/>
          </p:nvPr>
        </p:nvSpPr>
        <p:spPr/>
        <p:txBody>
          <a:bodyPr/>
          <a:lstStyle/>
          <a:p>
            <a:r>
              <a:rPr lang="zh-CN" altLang="en-US" dirty="0"/>
              <a:t>什么是命名规范</a:t>
            </a:r>
          </a:p>
        </p:txBody>
      </p:sp>
      <p:sp>
        <p:nvSpPr>
          <p:cNvPr id="3" name="Content Placeholder 2">
            <a:extLst>
              <a:ext uri="{FF2B5EF4-FFF2-40B4-BE49-F238E27FC236}">
                <a16:creationId xmlns:a16="http://schemas.microsoft.com/office/drawing/2014/main" id="{9CDF9ADA-FE7B-4986-B76C-0FFFE6058633}"/>
              </a:ext>
            </a:extLst>
          </p:cNvPr>
          <p:cNvSpPr>
            <a:spLocks noGrp="1"/>
          </p:cNvSpPr>
          <p:nvPr>
            <p:ph idx="1"/>
          </p:nvPr>
        </p:nvSpPr>
        <p:spPr/>
        <p:txBody>
          <a:bodyPr/>
          <a:lstStyle/>
          <a:p>
            <a:r>
              <a:rPr lang="zh-CN" altLang="en-US" dirty="0"/>
              <a:t>命名</a:t>
            </a:r>
            <a:r>
              <a:rPr lang="en-US" altLang="zh-CN" dirty="0"/>
              <a:t>(naming)</a:t>
            </a:r>
            <a:r>
              <a:rPr lang="zh-CN" altLang="en-US" dirty="0"/>
              <a:t>是我们给程序中的变量、结构、类、命名空间等命名的行为。</a:t>
            </a:r>
            <a:endParaRPr lang="en-US" altLang="zh-CN" dirty="0"/>
          </a:p>
          <a:p>
            <a:r>
              <a:rPr lang="zh-CN" altLang="en-US" dirty="0"/>
              <a:t>命名规范</a:t>
            </a:r>
            <a:r>
              <a:rPr lang="en-US" altLang="zh-CN" dirty="0"/>
              <a:t>(naming convention)</a:t>
            </a:r>
            <a:r>
              <a:rPr lang="zh-CN" altLang="en-US" dirty="0"/>
              <a:t>就是一组规定我们开发的行为。</a:t>
            </a:r>
            <a:endParaRPr lang="en-US" altLang="zh-CN" dirty="0"/>
          </a:p>
          <a:p>
            <a:endParaRPr lang="zh-CN" altLang="en-US" dirty="0"/>
          </a:p>
        </p:txBody>
      </p:sp>
    </p:spTree>
    <p:extLst>
      <p:ext uri="{BB962C8B-B14F-4D97-AF65-F5344CB8AC3E}">
        <p14:creationId xmlns:p14="http://schemas.microsoft.com/office/powerpoint/2010/main" val="405362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6A15-ADE7-4D0A-8929-7F4E8D457CB4}"/>
              </a:ext>
            </a:extLst>
          </p:cNvPr>
          <p:cNvSpPr>
            <a:spLocks noGrp="1"/>
          </p:cNvSpPr>
          <p:nvPr>
            <p:ph type="title"/>
          </p:nvPr>
        </p:nvSpPr>
        <p:spPr/>
        <p:txBody>
          <a:bodyPr/>
          <a:lstStyle/>
          <a:p>
            <a:r>
              <a:rPr lang="zh-CN" altLang="en-US" dirty="0"/>
              <a:t>为什么要有命名规范？</a:t>
            </a:r>
          </a:p>
        </p:txBody>
      </p:sp>
      <p:sp>
        <p:nvSpPr>
          <p:cNvPr id="3" name="Content Placeholder 2">
            <a:extLst>
              <a:ext uri="{FF2B5EF4-FFF2-40B4-BE49-F238E27FC236}">
                <a16:creationId xmlns:a16="http://schemas.microsoft.com/office/drawing/2014/main" id="{486A9297-2201-41E3-A141-237169D441C9}"/>
              </a:ext>
            </a:extLst>
          </p:cNvPr>
          <p:cNvSpPr>
            <a:spLocks noGrp="1"/>
          </p:cNvSpPr>
          <p:nvPr>
            <p:ph idx="1"/>
          </p:nvPr>
        </p:nvSpPr>
        <p:spPr/>
        <p:txBody>
          <a:bodyPr/>
          <a:lstStyle/>
          <a:p>
            <a:r>
              <a:rPr lang="en-US" altLang="zh-CN" dirty="0"/>
              <a:t>Following a consistent set of naming conventions in the development of a framework can be a major contribution to the framework’s usability. It allows the framework to be used by many developers on widely separated projects. Beyond consistency of form, names of framework elements must be easily understood and must convey the function of each element. </a:t>
            </a:r>
          </a:p>
          <a:p>
            <a:r>
              <a:rPr lang="en-US" altLang="zh-CN" dirty="0"/>
              <a:t>--</a:t>
            </a:r>
            <a:r>
              <a:rPr lang="en-US" altLang="zh-CN" dirty="0">
                <a:hlinkClick r:id="rId2"/>
              </a:rPr>
              <a:t>https://docs.microsoft.com/en-us/dotnet/standard/design-guidelines/naming-guidelines</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3737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99A9-9254-48BC-AD56-500080444059}"/>
              </a:ext>
            </a:extLst>
          </p:cNvPr>
          <p:cNvSpPr>
            <a:spLocks noGrp="1"/>
          </p:cNvSpPr>
          <p:nvPr>
            <p:ph type="title"/>
          </p:nvPr>
        </p:nvSpPr>
        <p:spPr/>
        <p:txBody>
          <a:bodyPr/>
          <a:lstStyle/>
          <a:p>
            <a:r>
              <a:rPr lang="zh-CN" altLang="en-US" dirty="0"/>
              <a:t>为什么要有命名规范？</a:t>
            </a:r>
          </a:p>
        </p:txBody>
      </p:sp>
      <p:sp>
        <p:nvSpPr>
          <p:cNvPr id="3" name="Content Placeholder 2">
            <a:extLst>
              <a:ext uri="{FF2B5EF4-FFF2-40B4-BE49-F238E27FC236}">
                <a16:creationId xmlns:a16="http://schemas.microsoft.com/office/drawing/2014/main" id="{A1599C7F-B77B-408C-BAE7-B9665D683FF5}"/>
              </a:ext>
            </a:extLst>
          </p:cNvPr>
          <p:cNvSpPr>
            <a:spLocks noGrp="1"/>
          </p:cNvSpPr>
          <p:nvPr>
            <p:ph idx="1"/>
          </p:nvPr>
        </p:nvSpPr>
        <p:spPr/>
        <p:txBody>
          <a:bodyPr/>
          <a:lstStyle/>
          <a:p>
            <a:r>
              <a:rPr lang="zh-CN" altLang="en-US" dirty="0"/>
              <a:t>刚才是引用了微软的开发</a:t>
            </a:r>
            <a:r>
              <a:rPr lang="en-US" altLang="zh-CN" dirty="0"/>
              <a:t>.NET</a:t>
            </a:r>
            <a:r>
              <a:rPr lang="zh-CN" altLang="en-US" dirty="0"/>
              <a:t>框架的命名规范，翻译过来大概就是：</a:t>
            </a:r>
            <a:endParaRPr lang="en-US" altLang="zh-CN" dirty="0"/>
          </a:p>
          <a:p>
            <a:r>
              <a:rPr lang="zh-CN" altLang="en-US" b="1" dirty="0"/>
              <a:t>遵循命名规范可以让程序更方便地被使用。</a:t>
            </a:r>
            <a:endParaRPr lang="en-US" altLang="zh-CN" dirty="0"/>
          </a:p>
          <a:p>
            <a:r>
              <a:rPr lang="zh-CN" altLang="en-US" dirty="0"/>
              <a:t>为什么呢？</a:t>
            </a:r>
            <a:endParaRPr lang="en-US" altLang="zh-CN" dirty="0"/>
          </a:p>
          <a:p>
            <a:r>
              <a:rPr lang="zh-CN" altLang="en-US" dirty="0"/>
              <a:t>一个函数的名字叫</a:t>
            </a:r>
            <a:r>
              <a:rPr lang="en-US" altLang="zh-CN" dirty="0" err="1">
                <a:latin typeface="Consolas" panose="020B0609020204030204" pitchFamily="49" charset="0"/>
              </a:rPr>
              <a:t>atoi</a:t>
            </a:r>
            <a:r>
              <a:rPr lang="zh-CN" altLang="en-US" dirty="0"/>
              <a:t>也好，</a:t>
            </a:r>
            <a:r>
              <a:rPr lang="en-US" altLang="zh-CN" dirty="0" err="1">
                <a:latin typeface="Consolas" panose="020B0609020204030204" pitchFamily="49" charset="0"/>
              </a:rPr>
              <a:t>asciiStringToInteger</a:t>
            </a:r>
            <a:r>
              <a:rPr lang="zh-CN" altLang="en-US" dirty="0"/>
              <a:t>也好，它用起来不是一样的吗？</a:t>
            </a:r>
            <a:endParaRPr lang="en-US" altLang="zh-CN" dirty="0"/>
          </a:p>
        </p:txBody>
      </p:sp>
    </p:spTree>
    <p:extLst>
      <p:ext uri="{BB962C8B-B14F-4D97-AF65-F5344CB8AC3E}">
        <p14:creationId xmlns:p14="http://schemas.microsoft.com/office/powerpoint/2010/main" val="398462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DD02-1DDE-400C-AF79-F60F9E722570}"/>
              </a:ext>
            </a:extLst>
          </p:cNvPr>
          <p:cNvSpPr>
            <a:spLocks noGrp="1"/>
          </p:cNvSpPr>
          <p:nvPr>
            <p:ph type="title"/>
          </p:nvPr>
        </p:nvSpPr>
        <p:spPr/>
        <p:txBody>
          <a:bodyPr/>
          <a:lstStyle/>
          <a:p>
            <a:r>
              <a:rPr lang="zh-CN" altLang="en-US" dirty="0"/>
              <a:t>为什么要有命名规范？</a:t>
            </a:r>
          </a:p>
        </p:txBody>
      </p:sp>
      <p:sp>
        <p:nvSpPr>
          <p:cNvPr id="3" name="Content Placeholder 2">
            <a:extLst>
              <a:ext uri="{FF2B5EF4-FFF2-40B4-BE49-F238E27FC236}">
                <a16:creationId xmlns:a16="http://schemas.microsoft.com/office/drawing/2014/main" id="{BECAAB42-268E-4BFE-8E20-2164916CBDC3}"/>
              </a:ext>
            </a:extLst>
          </p:cNvPr>
          <p:cNvSpPr>
            <a:spLocks noGrp="1"/>
          </p:cNvSpPr>
          <p:nvPr>
            <p:ph idx="1"/>
          </p:nvPr>
        </p:nvSpPr>
        <p:spPr/>
        <p:txBody>
          <a:bodyPr/>
          <a:lstStyle/>
          <a:p>
            <a:r>
              <a:rPr lang="zh-CN" altLang="en-US" dirty="0"/>
              <a:t>我认为是现代软件工程的复杂性决定的。</a:t>
            </a:r>
            <a:endParaRPr lang="en-US" altLang="zh-CN" dirty="0"/>
          </a:p>
          <a:p>
            <a:r>
              <a:rPr lang="zh-CN" altLang="en-US" dirty="0"/>
              <a:t>以前我们没有那么复杂的需求，现在比如说我们要在服务器上部署一个</a:t>
            </a:r>
            <a:r>
              <a:rPr lang="en-US" altLang="zh-CN" dirty="0"/>
              <a:t>AI</a:t>
            </a:r>
            <a:r>
              <a:rPr lang="zh-CN" altLang="en-US" dirty="0"/>
              <a:t>模型，至少要经过以下几层调用：</a:t>
            </a:r>
            <a:endParaRPr lang="en-US" altLang="zh-CN" dirty="0"/>
          </a:p>
          <a:p>
            <a:r>
              <a:rPr lang="en-US" altLang="zh-CN" dirty="0"/>
              <a:t>1. </a:t>
            </a:r>
            <a:r>
              <a:rPr lang="zh-CN" altLang="en-US" dirty="0"/>
              <a:t>网络接口：接收到一个 </a:t>
            </a:r>
            <a:r>
              <a:rPr lang="en-US" altLang="zh-CN" dirty="0"/>
              <a:t>HTTP </a:t>
            </a:r>
            <a:r>
              <a:rPr lang="zh-CN" altLang="en-US" dirty="0"/>
              <a:t>请求，包含用户输入的数据</a:t>
            </a:r>
            <a:endParaRPr lang="en-US" altLang="zh-CN" dirty="0"/>
          </a:p>
          <a:p>
            <a:r>
              <a:rPr lang="en-US" altLang="zh-CN" dirty="0"/>
              <a:t>2. </a:t>
            </a:r>
            <a:r>
              <a:rPr lang="zh-CN" altLang="en-US" dirty="0"/>
              <a:t>数据处理接口：将用户输入的数据转换成</a:t>
            </a:r>
            <a:r>
              <a:rPr lang="en-US" altLang="zh-CN" dirty="0"/>
              <a:t>AI</a:t>
            </a:r>
            <a:r>
              <a:rPr lang="zh-CN" altLang="en-US" dirty="0"/>
              <a:t>模型可以理解的形式。</a:t>
            </a:r>
            <a:endParaRPr lang="en-US" altLang="zh-CN" dirty="0"/>
          </a:p>
          <a:p>
            <a:r>
              <a:rPr lang="en-US" altLang="zh-CN" dirty="0"/>
              <a:t>3. </a:t>
            </a:r>
            <a:r>
              <a:rPr lang="zh-CN" altLang="en-US" dirty="0"/>
              <a:t>模型：进行计算，返回结果</a:t>
            </a:r>
            <a:endParaRPr lang="en-US" altLang="zh-CN" dirty="0"/>
          </a:p>
          <a:p>
            <a:r>
              <a:rPr lang="en-US" altLang="zh-CN" dirty="0"/>
              <a:t>4. </a:t>
            </a:r>
            <a:r>
              <a:rPr lang="zh-CN" altLang="en-US" dirty="0"/>
              <a:t>数据处理接口：把模型输出的数值转化为用户可以理解的形式。</a:t>
            </a:r>
            <a:endParaRPr lang="en-US" altLang="zh-CN" dirty="0"/>
          </a:p>
          <a:p>
            <a:r>
              <a:rPr lang="en-US" altLang="zh-CN" dirty="0"/>
              <a:t>5. </a:t>
            </a:r>
            <a:r>
              <a:rPr lang="zh-CN" altLang="en-US" dirty="0"/>
              <a:t>网络接口：回复用户的请求。</a:t>
            </a:r>
          </a:p>
        </p:txBody>
      </p:sp>
    </p:spTree>
    <p:extLst>
      <p:ext uri="{BB962C8B-B14F-4D97-AF65-F5344CB8AC3E}">
        <p14:creationId xmlns:p14="http://schemas.microsoft.com/office/powerpoint/2010/main" val="175017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3889-CDC5-4090-B6D0-33400582B93C}"/>
              </a:ext>
            </a:extLst>
          </p:cNvPr>
          <p:cNvSpPr>
            <a:spLocks noGrp="1"/>
          </p:cNvSpPr>
          <p:nvPr>
            <p:ph type="title"/>
          </p:nvPr>
        </p:nvSpPr>
        <p:spPr/>
        <p:txBody>
          <a:bodyPr/>
          <a:lstStyle/>
          <a:p>
            <a:r>
              <a:rPr lang="zh-CN" altLang="en-US" dirty="0"/>
              <a:t>为什么要有命名规范？</a:t>
            </a:r>
          </a:p>
        </p:txBody>
      </p:sp>
      <p:sp>
        <p:nvSpPr>
          <p:cNvPr id="3" name="Content Placeholder 2">
            <a:extLst>
              <a:ext uri="{FF2B5EF4-FFF2-40B4-BE49-F238E27FC236}">
                <a16:creationId xmlns:a16="http://schemas.microsoft.com/office/drawing/2014/main" id="{836125C7-C2E0-475F-8641-43CBF5588049}"/>
              </a:ext>
            </a:extLst>
          </p:cNvPr>
          <p:cNvSpPr>
            <a:spLocks noGrp="1"/>
          </p:cNvSpPr>
          <p:nvPr>
            <p:ph idx="1"/>
          </p:nvPr>
        </p:nvSpPr>
        <p:spPr/>
        <p:txBody>
          <a:bodyPr>
            <a:normAutofit fontScale="92500"/>
          </a:bodyPr>
          <a:lstStyle/>
          <a:p>
            <a:r>
              <a:rPr lang="zh-CN" altLang="en-US" dirty="0"/>
              <a:t>可以看到，现在我们要实现的软件是层次丰富、功能多样化的，而且通常不是单枪匹马地写代码。</a:t>
            </a:r>
            <a:endParaRPr lang="en-US" altLang="zh-CN" dirty="0"/>
          </a:p>
          <a:p>
            <a:r>
              <a:rPr lang="zh-CN" altLang="en-US" dirty="0"/>
              <a:t>编写模型的人员需要写一组函数，方便编写数据处理接口去调用；编写数据处理接口的人需要写一组函数，方便网络接口的人员去调用。</a:t>
            </a:r>
            <a:endParaRPr lang="en-US" altLang="zh-CN" dirty="0"/>
          </a:p>
          <a:p>
            <a:r>
              <a:rPr lang="zh-CN" altLang="en-US" dirty="0"/>
              <a:t>这些函数必须命名清晰明确，才能不让调用它的人疑惑。</a:t>
            </a:r>
            <a:endParaRPr lang="en-US" altLang="zh-CN" dirty="0"/>
          </a:p>
          <a:p>
            <a:pPr marL="0" indent="0">
              <a:buNone/>
            </a:pPr>
            <a:r>
              <a:rPr lang="en-US" altLang="zh-CN" dirty="0"/>
              <a:t>   </a:t>
            </a:r>
            <a:r>
              <a:rPr lang="zh-CN" altLang="en-US" dirty="0"/>
              <a:t>我们已经不再直接面对“字符串”</a:t>
            </a:r>
            <a:r>
              <a:rPr lang="en-US" altLang="zh-CN" dirty="0"/>
              <a:t>, “</a:t>
            </a:r>
            <a:r>
              <a:rPr lang="zh-CN" altLang="en-US" dirty="0"/>
              <a:t>数组”编程了，现代软件工程处理更加抽象的事物，这使得一个清晰的命名有助于我们对事物的理解更加容易。</a:t>
            </a:r>
            <a:endParaRPr lang="en-US" altLang="zh-CN" dirty="0"/>
          </a:p>
          <a:p>
            <a:r>
              <a:rPr lang="zh-CN" altLang="en-US" dirty="0"/>
              <a:t>因此我们需要</a:t>
            </a:r>
            <a:r>
              <a:rPr lang="zh-CN" altLang="en-US" b="1" dirty="0"/>
              <a:t>命名规范</a:t>
            </a:r>
            <a:r>
              <a:rPr lang="zh-CN" altLang="en-US" dirty="0"/>
              <a:t>去约束写代码的人，促使他们写出格式统一、易于理解的函数作为接口。</a:t>
            </a:r>
            <a:endParaRPr lang="en-US" altLang="zh-CN" dirty="0"/>
          </a:p>
        </p:txBody>
      </p:sp>
    </p:spTree>
    <p:extLst>
      <p:ext uri="{BB962C8B-B14F-4D97-AF65-F5344CB8AC3E}">
        <p14:creationId xmlns:p14="http://schemas.microsoft.com/office/powerpoint/2010/main" val="35486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88AB-FC7D-4915-8A27-FBF6D1D16FD1}"/>
              </a:ext>
            </a:extLst>
          </p:cNvPr>
          <p:cNvSpPr>
            <a:spLocks noGrp="1"/>
          </p:cNvSpPr>
          <p:nvPr>
            <p:ph type="title"/>
          </p:nvPr>
        </p:nvSpPr>
        <p:spPr/>
        <p:txBody>
          <a:bodyPr/>
          <a:lstStyle/>
          <a:p>
            <a:r>
              <a:rPr lang="zh-CN" altLang="en-US" dirty="0"/>
              <a:t>命名规范有什么内涵？</a:t>
            </a:r>
          </a:p>
        </p:txBody>
      </p:sp>
      <p:sp>
        <p:nvSpPr>
          <p:cNvPr id="3" name="Content Placeholder 2">
            <a:extLst>
              <a:ext uri="{FF2B5EF4-FFF2-40B4-BE49-F238E27FC236}">
                <a16:creationId xmlns:a16="http://schemas.microsoft.com/office/drawing/2014/main" id="{F1862AAA-73CC-4B78-8AA5-030C9DAA9C9F}"/>
              </a:ext>
            </a:extLst>
          </p:cNvPr>
          <p:cNvSpPr>
            <a:spLocks noGrp="1"/>
          </p:cNvSpPr>
          <p:nvPr>
            <p:ph idx="1"/>
          </p:nvPr>
        </p:nvSpPr>
        <p:spPr/>
        <p:txBody>
          <a:bodyPr/>
          <a:lstStyle/>
          <a:p>
            <a:r>
              <a:rPr lang="en-US" altLang="zh-CN" dirty="0"/>
              <a:t>1. </a:t>
            </a:r>
            <a:r>
              <a:rPr lang="zh-CN" altLang="en-US" dirty="0"/>
              <a:t>形式要求</a:t>
            </a:r>
            <a:endParaRPr lang="en-US" altLang="zh-CN" dirty="0"/>
          </a:p>
          <a:p>
            <a:r>
              <a:rPr lang="zh-CN" altLang="en-US" dirty="0"/>
              <a:t>统一的形式减轻阅读代码的人的大脑负担。</a:t>
            </a:r>
            <a:endParaRPr lang="en-US" altLang="zh-CN" dirty="0"/>
          </a:p>
          <a:p>
            <a:r>
              <a:rPr lang="en-US" altLang="zh-CN" dirty="0"/>
              <a:t>.NET</a:t>
            </a:r>
            <a:r>
              <a:rPr lang="zh-CN" altLang="en-US" dirty="0"/>
              <a:t> 命名规范中提出：</a:t>
            </a:r>
            <a:endParaRPr lang="en-US" altLang="zh-CN" dirty="0"/>
          </a:p>
          <a:p>
            <a:r>
              <a:rPr lang="en-US" altLang="zh-CN" b="1" dirty="0"/>
              <a:t>✓ DO</a:t>
            </a:r>
            <a:r>
              <a:rPr lang="en-US" altLang="zh-CN" dirty="0"/>
              <a:t> use </a:t>
            </a:r>
            <a:r>
              <a:rPr lang="en-US" altLang="zh-CN" dirty="0" err="1"/>
              <a:t>PascalCasing</a:t>
            </a:r>
            <a:r>
              <a:rPr lang="en-US" altLang="zh-CN" dirty="0"/>
              <a:t> for all public member, type, and namespace names consisting of multiple words. </a:t>
            </a:r>
          </a:p>
          <a:p>
            <a:r>
              <a:rPr lang="en-US" altLang="zh-CN" b="1" dirty="0"/>
              <a:t>✓ DO</a:t>
            </a:r>
            <a:r>
              <a:rPr lang="en-US" altLang="zh-CN" dirty="0"/>
              <a:t> use </a:t>
            </a:r>
            <a:r>
              <a:rPr lang="en-US" altLang="zh-CN" dirty="0" err="1"/>
              <a:t>camelCasing</a:t>
            </a:r>
            <a:r>
              <a:rPr lang="en-US" altLang="zh-CN" dirty="0"/>
              <a:t> for parameter names. </a:t>
            </a:r>
          </a:p>
        </p:txBody>
      </p:sp>
    </p:spTree>
    <p:extLst>
      <p:ext uri="{BB962C8B-B14F-4D97-AF65-F5344CB8AC3E}">
        <p14:creationId xmlns:p14="http://schemas.microsoft.com/office/powerpoint/2010/main" val="164446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FC74-F031-40CB-9391-2880DF027C8B}"/>
              </a:ext>
            </a:extLst>
          </p:cNvPr>
          <p:cNvSpPr>
            <a:spLocks noGrp="1"/>
          </p:cNvSpPr>
          <p:nvPr>
            <p:ph type="title"/>
          </p:nvPr>
        </p:nvSpPr>
        <p:spPr/>
        <p:txBody>
          <a:bodyPr/>
          <a:lstStyle/>
          <a:p>
            <a:r>
              <a:rPr lang="zh-CN" altLang="en-US" dirty="0"/>
              <a:t>命名规范有什么内涵？</a:t>
            </a:r>
          </a:p>
        </p:txBody>
      </p:sp>
      <p:sp>
        <p:nvSpPr>
          <p:cNvPr id="3" name="Content Placeholder 2">
            <a:extLst>
              <a:ext uri="{FF2B5EF4-FFF2-40B4-BE49-F238E27FC236}">
                <a16:creationId xmlns:a16="http://schemas.microsoft.com/office/drawing/2014/main" id="{23B2B046-FB3C-426A-84F0-EAB5EBBD6117}"/>
              </a:ext>
            </a:extLst>
          </p:cNvPr>
          <p:cNvSpPr>
            <a:spLocks noGrp="1"/>
          </p:cNvSpPr>
          <p:nvPr>
            <p:ph idx="1"/>
          </p:nvPr>
        </p:nvSpPr>
        <p:spPr/>
        <p:txBody>
          <a:bodyPr>
            <a:normAutofit/>
          </a:bodyPr>
          <a:lstStyle/>
          <a:p>
            <a:r>
              <a:rPr lang="en-US" altLang="zh-CN" dirty="0"/>
              <a:t>2. </a:t>
            </a:r>
            <a:r>
              <a:rPr lang="zh-CN" altLang="en-US" dirty="0"/>
              <a:t>内容要求</a:t>
            </a:r>
            <a:endParaRPr lang="en-US" altLang="zh-CN" dirty="0"/>
          </a:p>
          <a:p>
            <a:r>
              <a:rPr lang="en-US" altLang="zh-CN" dirty="0"/>
              <a:t>.NET</a:t>
            </a:r>
            <a:r>
              <a:rPr lang="zh-CN" altLang="en-US" dirty="0"/>
              <a:t>命名规范提出：</a:t>
            </a:r>
            <a:endParaRPr lang="en-US" altLang="zh-CN" dirty="0"/>
          </a:p>
          <a:p>
            <a:r>
              <a:rPr lang="en-US" altLang="zh-CN" dirty="0"/>
              <a:t>✓ DO choose easily readable identifier names. </a:t>
            </a:r>
          </a:p>
          <a:p>
            <a:r>
              <a:rPr lang="en-US" altLang="zh-CN" dirty="0"/>
              <a:t>For example, a property named </a:t>
            </a:r>
            <a:r>
              <a:rPr lang="en-US" altLang="zh-CN" dirty="0" err="1"/>
              <a:t>HorizontalAlignment</a:t>
            </a:r>
            <a:r>
              <a:rPr lang="en-US" altLang="zh-CN" dirty="0"/>
              <a:t> is more English-readable than </a:t>
            </a:r>
            <a:r>
              <a:rPr lang="en-US" altLang="zh-CN" dirty="0" err="1"/>
              <a:t>AlignmentHorizontal</a:t>
            </a:r>
            <a:r>
              <a:rPr lang="en-US" altLang="zh-CN" dirty="0"/>
              <a:t>. </a:t>
            </a:r>
          </a:p>
          <a:p>
            <a:r>
              <a:rPr lang="en-US" altLang="zh-CN" dirty="0"/>
              <a:t>✓ DO favor readability over brevity. </a:t>
            </a:r>
          </a:p>
          <a:p>
            <a:r>
              <a:rPr lang="en-US" altLang="zh-CN" dirty="0"/>
              <a:t>The property name </a:t>
            </a:r>
            <a:r>
              <a:rPr lang="en-US" altLang="zh-CN" dirty="0" err="1"/>
              <a:t>CanScrollHorizontally</a:t>
            </a:r>
            <a:r>
              <a:rPr lang="en-US" altLang="zh-CN" dirty="0"/>
              <a:t> is better than </a:t>
            </a:r>
            <a:r>
              <a:rPr lang="en-US" altLang="zh-CN" dirty="0" err="1"/>
              <a:t>ScrollableX</a:t>
            </a:r>
            <a:r>
              <a:rPr lang="en-US" altLang="zh-CN" dirty="0"/>
              <a:t> (an obscure reference to the X-axis). </a:t>
            </a:r>
          </a:p>
          <a:p>
            <a:r>
              <a:rPr lang="en-US" altLang="zh-CN" dirty="0"/>
              <a:t>…</a:t>
            </a:r>
          </a:p>
          <a:p>
            <a:endParaRPr lang="en-US" altLang="zh-CN" dirty="0"/>
          </a:p>
        </p:txBody>
      </p:sp>
    </p:spTree>
    <p:extLst>
      <p:ext uri="{BB962C8B-B14F-4D97-AF65-F5344CB8AC3E}">
        <p14:creationId xmlns:p14="http://schemas.microsoft.com/office/powerpoint/2010/main" val="351132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5863-8DD3-4C22-99FE-17F7B6EE2E68}"/>
              </a:ext>
            </a:extLst>
          </p:cNvPr>
          <p:cNvSpPr>
            <a:spLocks noGrp="1"/>
          </p:cNvSpPr>
          <p:nvPr>
            <p:ph type="title"/>
          </p:nvPr>
        </p:nvSpPr>
        <p:spPr/>
        <p:txBody>
          <a:bodyPr/>
          <a:lstStyle/>
          <a:p>
            <a:r>
              <a:rPr lang="zh-CN" altLang="en-US" dirty="0"/>
              <a:t>总结</a:t>
            </a:r>
          </a:p>
        </p:txBody>
      </p:sp>
      <p:sp>
        <p:nvSpPr>
          <p:cNvPr id="3" name="Content Placeholder 2">
            <a:extLst>
              <a:ext uri="{FF2B5EF4-FFF2-40B4-BE49-F238E27FC236}">
                <a16:creationId xmlns:a16="http://schemas.microsoft.com/office/drawing/2014/main" id="{9CD249D2-B3CA-4B43-B764-7BFA51BDAE02}"/>
              </a:ext>
            </a:extLst>
          </p:cNvPr>
          <p:cNvSpPr>
            <a:spLocks noGrp="1"/>
          </p:cNvSpPr>
          <p:nvPr>
            <p:ph idx="1"/>
          </p:nvPr>
        </p:nvSpPr>
        <p:spPr/>
        <p:txBody>
          <a:bodyPr/>
          <a:lstStyle/>
          <a:p>
            <a:r>
              <a:rPr lang="zh-CN" altLang="en-US" dirty="0"/>
              <a:t>以上是命名规范的一个概要，而且是以 </a:t>
            </a:r>
            <a:r>
              <a:rPr lang="en-US" altLang="zh-CN" dirty="0"/>
              <a:t>.NET </a:t>
            </a:r>
            <a:r>
              <a:rPr lang="zh-CN" altLang="en-US" dirty="0"/>
              <a:t>开发作为例子介绍的，并不直接适用于 </a:t>
            </a:r>
            <a:r>
              <a:rPr lang="en-US" altLang="zh-CN" dirty="0"/>
              <a:t>C++/Java</a:t>
            </a:r>
            <a:r>
              <a:rPr lang="zh-CN" altLang="en-US" dirty="0"/>
              <a:t>。但是它们都是互通的。</a:t>
            </a:r>
            <a:endParaRPr lang="en-US" altLang="zh-CN" dirty="0"/>
          </a:p>
          <a:p>
            <a:r>
              <a:rPr lang="zh-CN" altLang="en-US" dirty="0"/>
              <a:t>希望各位老师在下午的编程中，能够践行一套命名规范，实践其形式与内容。</a:t>
            </a:r>
          </a:p>
        </p:txBody>
      </p:sp>
    </p:spTree>
    <p:extLst>
      <p:ext uri="{BB962C8B-B14F-4D97-AF65-F5344CB8AC3E}">
        <p14:creationId xmlns:p14="http://schemas.microsoft.com/office/powerpoint/2010/main" val="299906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1106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等线 Light</vt:lpstr>
      <vt:lpstr>Arial</vt:lpstr>
      <vt:lpstr>Consolas</vt:lpstr>
      <vt:lpstr>Office Theme</vt:lpstr>
      <vt:lpstr>命名规范与Resharper</vt:lpstr>
      <vt:lpstr>什么是命名规范</vt:lpstr>
      <vt:lpstr>为什么要有命名规范？</vt:lpstr>
      <vt:lpstr>为什么要有命名规范？</vt:lpstr>
      <vt:lpstr>为什么要有命名规范？</vt:lpstr>
      <vt:lpstr>为什么要有命名规范？</vt:lpstr>
      <vt:lpstr>命名规范有什么内涵？</vt:lpstr>
      <vt:lpstr>命名规范有什么内涵？</vt:lpstr>
      <vt:lpstr>总结</vt:lpstr>
      <vt:lpstr>Resharper</vt:lpstr>
      <vt:lpstr>提示命名规范</vt:lpstr>
      <vt:lpstr>Resharper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命名规范与Resharper</dc:title>
  <dc:creator>Chenyu Wang</dc:creator>
  <cp:lastModifiedBy>Chenyu Wang</cp:lastModifiedBy>
  <cp:revision>7</cp:revision>
  <dcterms:created xsi:type="dcterms:W3CDTF">2018-07-08T09:32:00Z</dcterms:created>
  <dcterms:modified xsi:type="dcterms:W3CDTF">2018-07-08T11:13:43Z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t-chwang@microsoft.com</vt:lpwstr>
  </property>
  <property fmtid="{D5CDD505-2E9C-101B-9397-08002B2CF9AE}" pid="5" name="MSIP_Label_f42aa342-8706-4288-bd11-ebb85995028c_SetDate">
    <vt:lpwstr>2018-07-08T11:11:20.1663501Z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