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6" r:id="rId2"/>
    <p:sldId id="299" r:id="rId3"/>
    <p:sldId id="260" r:id="rId4"/>
    <p:sldId id="258" r:id="rId5"/>
    <p:sldId id="257" r:id="rId6"/>
    <p:sldId id="277" r:id="rId7"/>
    <p:sldId id="263" r:id="rId8"/>
    <p:sldId id="267" r:id="rId9"/>
    <p:sldId id="265" r:id="rId10"/>
    <p:sldId id="268" r:id="rId11"/>
    <p:sldId id="272" r:id="rId12"/>
    <p:sldId id="266" r:id="rId13"/>
    <p:sldId id="273" r:id="rId14"/>
    <p:sldId id="274" r:id="rId15"/>
    <p:sldId id="275" r:id="rId16"/>
    <p:sldId id="302" r:id="rId17"/>
    <p:sldId id="303" r:id="rId18"/>
    <p:sldId id="282" r:id="rId19"/>
    <p:sldId id="283" r:id="rId20"/>
    <p:sldId id="284" r:id="rId21"/>
    <p:sldId id="285" r:id="rId22"/>
    <p:sldId id="304" r:id="rId23"/>
    <p:sldId id="286" r:id="rId24"/>
    <p:sldId id="287" r:id="rId25"/>
    <p:sldId id="288" r:id="rId26"/>
    <p:sldId id="306" r:id="rId27"/>
    <p:sldId id="305" r:id="rId28"/>
    <p:sldId id="295" r:id="rId29"/>
    <p:sldId id="296" r:id="rId30"/>
    <p:sldId id="297" r:id="rId31"/>
    <p:sldId id="298" r:id="rId32"/>
    <p:sldId id="289" r:id="rId33"/>
    <p:sldId id="290" r:id="rId34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A2-C3BF-4346-A1DB-0D0ADF5A4F9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705F-9D5C-4C57-90B0-94315DB83D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57A-827D-4615-919D-C2AA0FBF996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70E8-73B5-4348-B842-4347A8E4A9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0E8-73B5-4348-B842-4347A8E4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25.04.2013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25.04.2013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pub/software/scm/git/docs/git-diff.html" TargetMode="External"/><Relationship Id="rId13" Type="http://schemas.openxmlformats.org/officeDocument/2006/relationships/hyperlink" Target="http://www.kernel.org/pub/software/scm/git/docs/git-rebase.html" TargetMode="External"/><Relationship Id="rId3" Type="http://schemas.openxmlformats.org/officeDocument/2006/relationships/hyperlink" Target="http://www.kernel.org/pub/software/scm/git/docs/git-show-branch.html" TargetMode="External"/><Relationship Id="rId7" Type="http://schemas.openxmlformats.org/officeDocument/2006/relationships/hyperlink" Target="http://www.kernel.org/pub/software/scm/git/docs/git-add.html" TargetMode="External"/><Relationship Id="rId12" Type="http://schemas.openxmlformats.org/officeDocument/2006/relationships/hyperlink" Target="http://www.kernel.org/pub/software/scm/git/docs/git-merge.html" TargetMode="External"/><Relationship Id="rId2" Type="http://schemas.openxmlformats.org/officeDocument/2006/relationships/hyperlink" Target="http://www.kernel.org/pub/software/scm/git/docs/git-in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ernel.org/pub/software/scm/git/docs/git-branch.html" TargetMode="External"/><Relationship Id="rId11" Type="http://schemas.openxmlformats.org/officeDocument/2006/relationships/hyperlink" Target="http://www.kernel.org/pub/software/scm/git/docs/git-reset.html" TargetMode="External"/><Relationship Id="rId5" Type="http://schemas.openxmlformats.org/officeDocument/2006/relationships/hyperlink" Target="http://www.kernel.org/pub/software/scm/git/docs/git-checkout.html" TargetMode="External"/><Relationship Id="rId10" Type="http://schemas.openxmlformats.org/officeDocument/2006/relationships/hyperlink" Target="http://www.kernel.org/pub/software/scm/git/docs/git-commit.html" TargetMode="External"/><Relationship Id="rId4" Type="http://schemas.openxmlformats.org/officeDocument/2006/relationships/hyperlink" Target="http://www.kernel.org/pub/software/scm/git/docs/git-log.html" TargetMode="External"/><Relationship Id="rId9" Type="http://schemas.openxmlformats.org/officeDocument/2006/relationships/hyperlink" Target="http://www.kernel.org/pub/software/scm/git/docs/git-status.html" TargetMode="External"/><Relationship Id="rId14" Type="http://schemas.openxmlformats.org/officeDocument/2006/relationships/hyperlink" Target="http://www.kernel.org/pub/software/scm/git/docs/git-tag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800" b="1" dirty="0" smtClean="0"/>
              <a:t>GIT </a:t>
            </a:r>
            <a:r>
              <a:rPr lang="de-DE" sz="800" b="1" dirty="0"/>
              <a:t>B</a:t>
            </a:r>
            <a:r>
              <a:rPr lang="de-DE" sz="800" b="1" dirty="0" smtClean="0"/>
              <a:t>asics </a:t>
            </a:r>
            <a:r>
              <a:rPr lang="de-DE" sz="800" b="1" dirty="0" err="1"/>
              <a:t>A</a:t>
            </a:r>
            <a:r>
              <a:rPr lang="de-DE" sz="800" b="1" dirty="0" err="1" smtClean="0"/>
              <a:t>nd</a:t>
            </a:r>
            <a:r>
              <a:rPr lang="de-DE" sz="800" b="1" dirty="0" smtClean="0"/>
              <a:t> </a:t>
            </a:r>
            <a:r>
              <a:rPr lang="de-DE" sz="800" b="1" dirty="0" err="1"/>
              <a:t>U</a:t>
            </a:r>
            <a:r>
              <a:rPr lang="de-DE" sz="800" b="1" dirty="0" err="1" smtClean="0"/>
              <a:t>sage</a:t>
            </a:r>
            <a:endParaRPr lang="de-DE" sz="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34284"/>
            <a:ext cx="3672408" cy="28910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GIT + 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Branching + Merging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r>
              <a:rPr lang="de-DE" sz="1600" dirty="0" smtClean="0"/>
              <a:t>, Further Gadgets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pic>
        <p:nvPicPr>
          <p:cNvPr id="1026" name="Picture 2" descr="http://sealabs.net/media/fosscomm2012/img/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23805" y="926149"/>
            <a:ext cx="799288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3805" y="4650317"/>
            <a:ext cx="44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i="1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SHA-1 </a:t>
            </a:r>
            <a:r>
              <a:rPr lang="de-DE" dirty="0" err="1" smtClean="0"/>
              <a:t>hashes</a:t>
            </a:r>
            <a:endParaRPr lang="de-DE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6280211" y="3214623"/>
            <a:ext cx="2449263" cy="2673850"/>
            <a:chOff x="6173381" y="1940920"/>
            <a:chExt cx="2449263" cy="2164586"/>
          </a:xfrm>
        </p:grpSpPr>
        <p:cxnSp>
          <p:nvCxnSpPr>
            <p:cNvPr id="8" name="Gerade Verbindung mit Pfeil 7"/>
            <p:cNvCxnSpPr>
              <a:stCxn id="9" idx="2"/>
              <a:endCxn id="10" idx="0"/>
            </p:cNvCxnSpPr>
            <p:nvPr/>
          </p:nvCxnSpPr>
          <p:spPr>
            <a:xfrm flipH="1">
              <a:off x="6802152" y="2357663"/>
              <a:ext cx="553291" cy="416742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ussdiagramm: Alternativer Prozess 8"/>
            <p:cNvSpPr/>
            <p:nvPr/>
          </p:nvSpPr>
          <p:spPr>
            <a:xfrm>
              <a:off x="6959399" y="1940920"/>
              <a:ext cx="792088" cy="41674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repo</a:t>
              </a:r>
              <a:endParaRPr lang="de-DE" sz="1200" dirty="0"/>
            </a:p>
            <a:p>
              <a:pPr algn="ctr"/>
              <a:r>
                <a:rPr lang="de-DE" sz="1200" dirty="0"/>
                <a:t>(3cd5 …)</a:t>
              </a:r>
              <a:endParaRPr lang="en-US" sz="1200" dirty="0"/>
            </a:p>
          </p:txBody>
        </p:sp>
        <p:sp>
          <p:nvSpPr>
            <p:cNvPr id="10" name="Flussdiagramm: Alternativer Prozess 9"/>
            <p:cNvSpPr/>
            <p:nvPr/>
          </p:nvSpPr>
          <p:spPr>
            <a:xfrm>
              <a:off x="6328532" y="2774405"/>
              <a:ext cx="947239" cy="39120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descr</a:t>
              </a:r>
              <a:endParaRPr lang="de-DE" sz="1200" dirty="0"/>
            </a:p>
            <a:p>
              <a:pPr algn="ctr"/>
              <a:r>
                <a:rPr lang="de-DE" sz="1200" dirty="0"/>
                <a:t>(50ae …)</a:t>
              </a:r>
              <a:endParaRPr lang="en-US" sz="1200" dirty="0"/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2" name="Flussdiagramm: Prozess 11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stCxn id="9" idx="2"/>
              <a:endCxn id="12" idx="0"/>
            </p:cNvCxnSpPr>
            <p:nvPr/>
          </p:nvCxnSpPr>
          <p:spPr>
            <a:xfrm>
              <a:off x="7355443" y="2357663"/>
              <a:ext cx="831623" cy="57139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10" idx="2"/>
              <a:endCxn id="11" idx="0"/>
            </p:cNvCxnSpPr>
            <p:nvPr/>
          </p:nvCxnSpPr>
          <p:spPr>
            <a:xfrm flipH="1">
              <a:off x="6724577" y="3165606"/>
              <a:ext cx="77575" cy="47941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!)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)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5 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Second Commit</a:t>
            </a:r>
            <a:endParaRPr lang="de-DE" b="1" i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8352928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names; echo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"Mucky"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-files --stage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/README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fd867e53ec91b9b48204214e4d67740a505aea2f 0 names #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neuer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SHA-1 hash!!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write-tree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1be52efc1e1daed1c706b60588400487db083fe4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commit-tree -m "2 further names"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-p 3cdb74ef7a0a2b847d21d46c251bbb5c71b19ef9 1be52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4335220dd169d637b3299363033307f3ef31fc1d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cat-file commit 433522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1be52efc1e1daed1c706b60588400487db083fe4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parent 3cdb74ef7a0a2b847d21d46c251bbb5c71b19ef9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further names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Branches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755422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 </a:t>
            </a:r>
            <a:r>
              <a:rPr lang="de-DE" sz="1400" dirty="0" smtClean="0"/>
              <a:t>(</a:t>
            </a:r>
            <a:r>
              <a:rPr lang="de-DE" sz="1400" dirty="0" err="1" smtClean="0"/>
              <a:t>below</a:t>
            </a:r>
            <a:r>
              <a:rPr lang="de-DE" sz="1400" dirty="0" smtClean="0"/>
              <a:t>: c4, c7, c8)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r>
              <a:rPr lang="de-DE" sz="1600" b="1" i="1" dirty="0" smtClean="0"/>
              <a:t>… NOTHING ELSE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b="1" i="1" dirty="0" smtClean="0"/>
          </a:p>
          <a:p>
            <a:endParaRPr lang="de-DE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branch1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aNewBranch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echo "4335220dd169d637b3299363033307f3ef31fc1d" &gt;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smtClean="0"/>
              <a:t>HEAD </a:t>
            </a:r>
            <a:r>
              <a:rPr lang="de-DE" sz="1600" dirty="0" smtClean="0"/>
              <a:t>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HEAD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topic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Switched to branch topic'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$ cat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refs/heads/topic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51920" y="1824525"/>
            <a:ext cx="3600400" cy="1456432"/>
            <a:chOff x="4644008" y="1916832"/>
            <a:chExt cx="3600400" cy="1456432"/>
          </a:xfrm>
        </p:grpSpPr>
        <p:sp>
          <p:nvSpPr>
            <p:cNvPr id="22" name="Abgerundetes Rechteck 21"/>
            <p:cNvSpPr/>
            <p:nvPr/>
          </p:nvSpPr>
          <p:spPr>
            <a:xfrm>
              <a:off x="4644008" y="2052464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c1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580112" y="2628527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c5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8123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c4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948264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c3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0121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c2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7236296" y="30852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c8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7812360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c7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6444208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c6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5076056" y="2060848"/>
              <a:ext cx="936104" cy="144016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5" idx="1"/>
            </p:cNvCxnSpPr>
            <p:nvPr/>
          </p:nvCxnSpPr>
          <p:spPr>
            <a:xfrm flipV="1">
              <a:off x="6423744" y="2060848"/>
              <a:ext cx="524520" cy="13982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endCxn id="24" idx="1"/>
            </p:cNvCxnSpPr>
            <p:nvPr/>
          </p:nvCxnSpPr>
          <p:spPr>
            <a:xfrm flipV="1">
              <a:off x="7380312" y="2060848"/>
              <a:ext cx="432048" cy="9625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3" idx="1"/>
            </p:cNvCxnSpPr>
            <p:nvPr/>
          </p:nvCxnSpPr>
          <p:spPr>
            <a:xfrm>
              <a:off x="5064059" y="2332940"/>
              <a:ext cx="516053" cy="439603"/>
            </a:xfrm>
            <a:prstGeom prst="straightConnector1">
              <a:avLst/>
            </a:prstGeom>
            <a:ln w="47625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endCxn id="29" idx="1"/>
            </p:cNvCxnSpPr>
            <p:nvPr/>
          </p:nvCxnSpPr>
          <p:spPr>
            <a:xfrm flipV="1">
              <a:off x="6012160" y="2769509"/>
              <a:ext cx="432048" cy="3034"/>
            </a:xfrm>
            <a:prstGeom prst="straightConnector1">
              <a:avLst/>
            </a:prstGeom>
            <a:ln w="47625">
              <a:gradFill>
                <a:gsLst>
                  <a:gs pos="29000">
                    <a:srgbClr val="66008F"/>
                  </a:gs>
                  <a:gs pos="100000">
                    <a:srgbClr val="BA0066"/>
                  </a:gs>
                  <a:gs pos="70000">
                    <a:srgbClr val="FF8200"/>
                  </a:gs>
                </a:gsLst>
                <a:lin ang="14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28" idx="1"/>
            </p:cNvCxnSpPr>
            <p:nvPr/>
          </p:nvCxnSpPr>
          <p:spPr>
            <a:xfrm flipV="1">
              <a:off x="6876256" y="2769509"/>
              <a:ext cx="936104" cy="23360"/>
            </a:xfrm>
            <a:prstGeom prst="straightConnector1">
              <a:avLst/>
            </a:prstGeom>
            <a:ln w="47625">
              <a:solidFill>
                <a:srgbClr val="280175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27" idx="1"/>
            </p:cNvCxnSpPr>
            <p:nvPr/>
          </p:nvCxnSpPr>
          <p:spPr>
            <a:xfrm>
              <a:off x="6876256" y="2916559"/>
              <a:ext cx="360040" cy="312689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/>
          <p:cNvSpPr txBox="1"/>
          <p:nvPr/>
        </p:nvSpPr>
        <p:spPr>
          <a:xfrm>
            <a:off x="7599664" y="178387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master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614555" y="2492536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</a:rPr>
              <a:t>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631099" y="2952275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experimental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commits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experimental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forking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HEAD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experimental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.        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everything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careful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!)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-m "a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good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another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-a –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"..."    # -a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everything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changed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609329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workflows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soon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Recursive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working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tree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associated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(</a:t>
            </a:r>
            <a:r>
              <a:rPr lang="de-DE" sz="1600" dirty="0" err="1" smtClean="0"/>
              <a:t>usually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sub</a:t>
            </a:r>
            <a:r>
              <a:rPr lang="de-DE" sz="1600" dirty="0" smtClean="0"/>
              <a:t> dir .</a:t>
            </a:r>
            <a:r>
              <a:rPr lang="de-DE" sz="1600" dirty="0" err="1" smtClean="0"/>
              <a:t>git</a:t>
            </a:r>
            <a:r>
              <a:rPr lang="de-DE" sz="1600" dirty="0" smtClean="0"/>
              <a:t>).</a:t>
            </a:r>
          </a:p>
          <a:p>
            <a:r>
              <a:rPr lang="de-DE" sz="1600" i="1" dirty="0" err="1" smtClean="0"/>
              <a:t>repository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collection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HEAD.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tags,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give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</a:t>
            </a:r>
          </a:p>
          <a:p>
            <a:r>
              <a:rPr lang="de-DE" sz="1600" i="1" dirty="0" smtClean="0"/>
              <a:t>commit: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snapshot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in time. The commit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HEAD, 	</a:t>
            </a:r>
            <a:r>
              <a:rPr lang="de-DE" sz="1600" dirty="0" err="1" smtClean="0"/>
              <a:t>when</a:t>
            </a:r>
            <a:r>
              <a:rPr lang="de-DE" sz="1600" dirty="0" smtClean="0"/>
              <a:t> a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made</a:t>
            </a:r>
            <a:r>
              <a:rPr lang="de-DE" sz="1600" dirty="0" smtClean="0"/>
              <a:t>, </a:t>
            </a:r>
            <a:r>
              <a:rPr lang="de-DE" sz="1600" dirty="0" err="1" smtClean="0"/>
              <a:t>becomes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commit‘s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</a:t>
            </a:r>
            <a:r>
              <a:rPr lang="de-DE" sz="1600" dirty="0" smtClean="0"/>
              <a:t>. This </a:t>
            </a:r>
            <a:r>
              <a:rPr lang="de-DE" sz="1600" dirty="0" err="1" smtClean="0"/>
              <a:t>creates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	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commit.</a:t>
            </a:r>
            <a:endParaRPr lang="de-DE" sz="1600" i="1" dirty="0" smtClean="0"/>
          </a:p>
          <a:p>
            <a:r>
              <a:rPr lang="de-DE" sz="1600" dirty="0" smtClean="0"/>
              <a:t>HEAD:</a:t>
            </a:r>
          </a:p>
          <a:p>
            <a:r>
              <a:rPr lang="de-DE" sz="1600" dirty="0"/>
              <a:t>	 </a:t>
            </a:r>
            <a:r>
              <a:rPr lang="de-DE" sz="1600" dirty="0" err="1"/>
              <a:t>the</a:t>
            </a:r>
            <a:r>
              <a:rPr lang="de-DE" sz="1600" dirty="0"/>
              <a:t> commit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refers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moment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8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5040560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 smtClean="0"/>
              <a:t>Further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commit. The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	a „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“.</a:t>
            </a:r>
          </a:p>
          <a:p>
            <a:r>
              <a:rPr lang="de-DE" sz="1600" i="1" dirty="0" smtClean="0"/>
              <a:t>tag:</a:t>
            </a:r>
          </a:p>
          <a:p>
            <a:r>
              <a:rPr lang="de-DE" sz="1600" i="1" dirty="0"/>
              <a:t>	</a:t>
            </a:r>
            <a:r>
              <a:rPr lang="de-DE" sz="1600" dirty="0"/>
              <a:t> a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commit</a:t>
            </a:r>
            <a:r>
              <a:rPr lang="de-DE" sz="1600" dirty="0" smtClean="0"/>
              <a:t>. </a:t>
            </a:r>
            <a:r>
              <a:rPr lang="de-DE" sz="1600" dirty="0" err="1" smtClean="0"/>
              <a:t>Always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commit.</a:t>
            </a:r>
          </a:p>
          <a:p>
            <a:r>
              <a:rPr lang="de-DE" sz="1600" i="1" dirty="0" err="1" smtClean="0"/>
              <a:t>master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mainline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In </a:t>
            </a: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.</a:t>
            </a:r>
            <a:endParaRPr lang="de-DE" sz="1600" dirty="0"/>
          </a:p>
          <a:p>
            <a:endParaRPr lang="de-DE" sz="1600" i="1" dirty="0" smtClean="0"/>
          </a:p>
          <a:p>
            <a:endParaRPr lang="de-DE" sz="1600" i="1" dirty="0" smtClean="0"/>
          </a:p>
          <a:p>
            <a:r>
              <a:rPr lang="de-DE" sz="1600" dirty="0" err="1" smtClean="0"/>
              <a:t>index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 smtClean="0"/>
              <a:t>often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„</a:t>
            </a:r>
            <a:r>
              <a:rPr lang="de-DE" sz="1600" dirty="0" err="1" smtClean="0"/>
              <a:t>staging</a:t>
            </a:r>
            <a:r>
              <a:rPr lang="de-DE" sz="1600" dirty="0" smtClean="0"/>
              <a:t> </a:t>
            </a:r>
            <a:r>
              <a:rPr lang="de-DE" sz="1600" dirty="0" err="1" smtClean="0"/>
              <a:t>area</a:t>
            </a:r>
            <a:r>
              <a:rPr lang="de-DE" sz="1600" dirty="0" smtClean="0"/>
              <a:t>“. GIT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not </a:t>
            </a:r>
            <a:r>
              <a:rPr lang="de-DE" sz="1600" dirty="0" err="1" smtClean="0"/>
              <a:t>directly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endParaRPr lang="de-DE" sz="1600" dirty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tree</a:t>
            </a:r>
            <a:r>
              <a:rPr lang="de-DE" sz="1600" dirty="0" smtClean="0"/>
              <a:t>, but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. Files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added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endParaRPr lang="de-DE" sz="1600" dirty="0" smtClean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committed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500" b="1" dirty="0" err="1" smtClean="0"/>
              <a:t>Remark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from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the</a:t>
            </a:r>
            <a:r>
              <a:rPr lang="de-DE" sz="1500" b="1" dirty="0" smtClean="0"/>
              <a:t> GIT FAQ:</a:t>
            </a:r>
            <a:r>
              <a:rPr lang="de-DE" sz="1500" dirty="0" smtClean="0"/>
              <a:t> </a:t>
            </a:r>
            <a:r>
              <a:rPr lang="en-US" sz="1500" dirty="0"/>
              <a:t>Currently the design of the </a:t>
            </a:r>
            <a:r>
              <a:rPr lang="en-US" sz="1500" dirty="0" err="1"/>
              <a:t>Git</a:t>
            </a:r>
            <a:r>
              <a:rPr lang="en-US" sz="1500" dirty="0"/>
              <a:t> index (staging area) </a:t>
            </a:r>
            <a:r>
              <a:rPr lang="en-US" sz="1500" dirty="0" smtClean="0"/>
              <a:t>only 	permits </a:t>
            </a:r>
            <a:r>
              <a:rPr lang="en-US" sz="1500" i="1" dirty="0"/>
              <a:t>files</a:t>
            </a:r>
            <a:r>
              <a:rPr lang="en-US" sz="1500" dirty="0"/>
              <a:t> to be listed, and nobody competent enough to make the change to </a:t>
            </a:r>
            <a:r>
              <a:rPr lang="en-US" sz="1500" dirty="0" smtClean="0"/>
              <a:t>allow</a:t>
            </a:r>
          </a:p>
          <a:p>
            <a:r>
              <a:rPr lang="en-US" sz="1500" dirty="0" smtClean="0"/>
              <a:t> 	empty </a:t>
            </a:r>
            <a:r>
              <a:rPr lang="en-US" sz="1500" dirty="0"/>
              <a:t>directories has cared enough about this situation to remedy it.</a:t>
            </a:r>
          </a:p>
          <a:p>
            <a:r>
              <a:rPr lang="en-US" sz="1500" dirty="0" smtClean="0"/>
              <a:t>	Directories </a:t>
            </a:r>
            <a:r>
              <a:rPr lang="en-US" sz="1500" dirty="0"/>
              <a:t>are added automatically when adding files inside them. That is, </a:t>
            </a:r>
            <a:r>
              <a:rPr lang="en-US" sz="1500" dirty="0" smtClean="0"/>
              <a:t>directories</a:t>
            </a:r>
          </a:p>
          <a:p>
            <a:r>
              <a:rPr lang="en-US" sz="1500" dirty="0" smtClean="0"/>
              <a:t> 	never </a:t>
            </a:r>
            <a:r>
              <a:rPr lang="en-US" sz="1500" dirty="0"/>
              <a:t>have to be added to the repository, and are not tracked on their own.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889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69763" y="1043731"/>
            <a:ext cx="4824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B050"/>
                </a:solidFill>
              </a:rPr>
              <a:t>distributed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/>
              <a:t>version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</a:t>
            </a:r>
            <a:r>
              <a:rPr lang="en-US" sz="1600" dirty="0"/>
              <a:t>get the latest version of </a:t>
            </a:r>
            <a:r>
              <a:rPr lang="en-US" sz="1600" dirty="0" smtClean="0"/>
              <a:t>a repository</a:t>
            </a:r>
            <a:br>
              <a:rPr lang="en-US" sz="1600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get everything, the complete history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/>
              <a:t>offline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smtClean="0"/>
              <a:t>simple,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incredible</a:t>
            </a:r>
            <a:r>
              <a:rPr lang="de-DE" sz="1600" dirty="0" smtClean="0"/>
              <a:t> </a:t>
            </a:r>
            <a:r>
              <a:rPr lang="de-DE" sz="1600" dirty="0" err="1" smtClean="0"/>
              <a:t>speed</a:t>
            </a:r>
            <a:endParaRPr lang="de-D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single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failure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supports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00B050"/>
                </a:solidFill>
              </a:rPr>
              <a:t>more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workflows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traditional </a:t>
            </a:r>
            <a:r>
              <a:rPr lang="de-DE" sz="1600" dirty="0" err="1"/>
              <a:t>vcs</a:t>
            </a:r>
            <a:r>
              <a:rPr lang="de-DE" sz="16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/>
              <a:t>metadata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(</a:t>
            </a:r>
            <a:r>
              <a:rPr lang="de-DE" sz="1600" dirty="0" err="1"/>
              <a:t>usualy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00B050"/>
                </a:solidFill>
              </a:rPr>
              <a:t>.</a:t>
            </a:r>
            <a:r>
              <a:rPr lang="de-DE" sz="1600" dirty="0" err="1">
                <a:solidFill>
                  <a:srgbClr val="00B050"/>
                </a:solidFill>
              </a:rPr>
              <a:t>git</a:t>
            </a:r>
            <a:r>
              <a:rPr lang="de-DE" sz="1600" dirty="0"/>
              <a:t>), not </a:t>
            </a:r>
            <a:r>
              <a:rPr lang="de-DE" sz="1600" dirty="0" err="1"/>
              <a:t>one</a:t>
            </a:r>
            <a:r>
              <a:rPr lang="de-DE" sz="1600" dirty="0"/>
              <a:t> meta-directory in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simple, </a:t>
            </a:r>
            <a:r>
              <a:rPr lang="de-DE" sz="1600" dirty="0" err="1"/>
              <a:t>consistent</a:t>
            </a:r>
            <a:r>
              <a:rPr lang="de-DE" sz="1600" dirty="0"/>
              <a:t>, powerful </a:t>
            </a:r>
            <a:r>
              <a:rPr lang="de-DE" sz="1600" dirty="0" err="1">
                <a:solidFill>
                  <a:srgbClr val="00B050"/>
                </a:solidFill>
              </a:rPr>
              <a:t>model</a:t>
            </a:r>
            <a:endParaRPr lang="de-DE" sz="16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lightweight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branches</a:t>
            </a:r>
            <a:r>
              <a:rPr lang="de-DE" sz="1600" dirty="0" smtClean="0"/>
              <a:t>;</a:t>
            </a:r>
            <a:br>
              <a:rPr lang="de-DE" sz="1600" dirty="0" smtClean="0"/>
            </a:br>
            <a:r>
              <a:rPr lang="de-DE" sz="1600" dirty="0" err="1" smtClean="0"/>
              <a:t>creating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undoing</a:t>
            </a:r>
            <a:r>
              <a:rPr lang="de-DE" sz="1600" dirty="0" smtClean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, </a:t>
            </a:r>
            <a:r>
              <a:rPr lang="de-DE" sz="1600" dirty="0" err="1" smtClean="0"/>
              <a:t>merging</a:t>
            </a:r>
            <a:r>
              <a:rPr lang="de-DE" sz="1600" dirty="0" smtClean="0"/>
              <a:t>: </a:t>
            </a:r>
            <a:r>
              <a:rPr lang="de-DE" sz="1600" dirty="0"/>
              <a:t>all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/>
              <a:t>simple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cheap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definitively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time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become</a:t>
            </a:r>
            <a:r>
              <a:rPr lang="de-DE" sz="1600" dirty="0"/>
              <a:t> </a:t>
            </a:r>
            <a:r>
              <a:rPr lang="de-DE" sz="1600" dirty="0" err="1"/>
              <a:t>familiar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beginners</a:t>
            </a:r>
            <a:r>
              <a:rPr lang="de-DE" sz="1600" dirty="0"/>
              <a:t> </a:t>
            </a: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irriatating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affine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command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:-), </a:t>
            </a:r>
            <a:r>
              <a:rPr lang="de-DE" sz="1600" dirty="0" err="1"/>
              <a:t>overwhelming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number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parameter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commands</a:t>
            </a:r>
            <a:r>
              <a:rPr lang="de-DE" sz="1600" dirty="0"/>
              <a:t> (but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/>
              <a:t>help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pic>
        <p:nvPicPr>
          <p:cNvPr id="205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55" y="260648"/>
            <a:ext cx="319751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292949" cy="2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exploring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29597" y="636464"/>
            <a:ext cx="31886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GIT </a:t>
            </a:r>
            <a:r>
              <a:rPr lang="de-DE" sz="1600" dirty="0" err="1" smtClean="0">
                <a:solidFill>
                  <a:srgbClr val="C00000"/>
                </a:solidFill>
              </a:rPr>
              <a:t>exploring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perspective</a:t>
            </a:r>
            <a:r>
              <a:rPr lang="de-DE" sz="1600" dirty="0" smtClean="0"/>
              <a:t> </a:t>
            </a:r>
            <a:r>
              <a:rPr lang="de-DE" sz="1600" dirty="0" err="1" smtClean="0"/>
              <a:t>shows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tags,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(HEADs)</a:t>
            </a:r>
            <a:br>
              <a:rPr lang="de-DE" sz="1600" dirty="0" smtClean="0"/>
            </a:b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repositories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stashed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create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checkout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push </a:t>
            </a:r>
            <a:r>
              <a:rPr lang="de-DE" sz="1600" dirty="0" err="1" smtClean="0"/>
              <a:t>and</a:t>
            </a:r>
            <a:r>
              <a:rPr lang="de-DE" sz="1600" dirty="0" smtClean="0"/>
              <a:t> pull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rebase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r>
              <a:rPr lang="de-DE" sz="1600" dirty="0" smtClean="0"/>
              <a:t> </a:t>
            </a:r>
            <a:r>
              <a:rPr lang="de-DE" sz="1600" dirty="0" err="1" smtClean="0"/>
              <a:t>even</a:t>
            </a:r>
            <a:r>
              <a:rPr lang="de-DE" sz="1600" dirty="0" smtClean="0"/>
              <a:t> browse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/>
              <a:t>Add a GIT-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 smtClean="0"/>
              <a:t>project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either</a:t>
            </a:r>
            <a:r>
              <a:rPr lang="de-DE" sz="1600" dirty="0" smtClean="0"/>
              <a:t> bei </a:t>
            </a:r>
            <a:r>
              <a:rPr lang="de-DE" sz="1600" dirty="0" err="1" smtClean="0"/>
              <a:t>cloning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repo</a:t>
            </a:r>
            <a:r>
              <a:rPr lang="de-DE" sz="1600" dirty="0" smtClean="0"/>
              <a:t> </a:t>
            </a:r>
            <a:r>
              <a:rPr lang="de-DE" sz="1600" dirty="0" err="1" smtClean="0"/>
              <a:t>exists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menu</a:t>
            </a:r>
            <a:endParaRPr lang="de-DE" sz="1200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GIT</a:t>
            </a: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staging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406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i="1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i="1" dirty="0" err="1" smtClean="0"/>
              <a:t>stage</a:t>
            </a:r>
            <a:r>
              <a:rPr lang="de-DE" dirty="0" smtClean="0"/>
              <a:t>, </a:t>
            </a:r>
            <a:r>
              <a:rPr lang="de-DE" i="1" dirty="0" err="1" smtClean="0"/>
              <a:t>unstage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drag'n'drop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i="1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HEAD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837312" cy="36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links 3"/>
          <p:cNvSpPr/>
          <p:nvPr/>
        </p:nvSpPr>
        <p:spPr>
          <a:xfrm rot="1376931">
            <a:off x="5247965" y="3683893"/>
            <a:ext cx="2448272" cy="161358"/>
          </a:xfrm>
          <a:prstGeom prst="leftArrow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482621" y="413150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history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971600" y="1484784"/>
            <a:ext cx="6375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1.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Create A </a:t>
            </a:r>
            <a:r>
              <a:rPr lang="de-DE" b="1" dirty="0" err="1" smtClean="0"/>
              <a:t>Conflict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268760"/>
            <a:ext cx="7136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create branch, but stay in master!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2.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Master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645024"/>
            <a:ext cx="7627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68606" y="5373216"/>
            <a:ext cx="694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Eclipse GIT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/>
              <a:t> 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3.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Start </a:t>
            </a:r>
            <a:r>
              <a:rPr lang="de-DE" b="1" dirty="0" err="1" smtClean="0"/>
              <a:t>Merge</a:t>
            </a:r>
            <a:r>
              <a:rPr lang="de-DE" b="1" dirty="0" smtClean="0"/>
              <a:t> Tool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620687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, click OK !!!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100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nne 4"/>
          <p:cNvSpPr/>
          <p:nvPr/>
        </p:nvSpPr>
        <p:spPr>
          <a:xfrm>
            <a:off x="0" y="2708920"/>
            <a:ext cx="3773163" cy="3384376"/>
          </a:xfrm>
          <a:prstGeom prst="su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3-way</a:t>
            </a:r>
            <a:r>
              <a:rPr lang="de-DE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3-Way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94385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2- </a:t>
            </a:r>
            <a:r>
              <a:rPr lang="de-DE" dirty="0" err="1" smtClean="0"/>
              <a:t>or</a:t>
            </a:r>
            <a:r>
              <a:rPr lang="de-DE" dirty="0" smtClean="0"/>
              <a:t> 3-way </a:t>
            </a:r>
            <a:r>
              <a:rPr lang="de-DE" dirty="0" err="1" smtClean="0"/>
              <a:t>diff</a:t>
            </a:r>
            <a:r>
              <a:rPr lang="de-DE" dirty="0" smtClean="0"/>
              <a:t> -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3 </a:t>
            </a:r>
            <a:r>
              <a:rPr lang="de-DE" dirty="0" err="1" smtClean="0">
                <a:solidFill>
                  <a:srgbClr val="FF0000"/>
                </a:solidFill>
              </a:rPr>
              <a:t>way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solve the conflict, save the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00810"/>
            <a:ext cx="6482440" cy="462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Use</a:t>
            </a:r>
            <a:r>
              <a:rPr lang="de-DE" b="1" dirty="0" smtClean="0"/>
              <a:t> 2-Way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3" y="4437112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3568" y="3614413"/>
            <a:ext cx="5861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ok,</a:t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63328" y="605204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2-way</a:t>
            </a:r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 rot="8113209">
            <a:off x="6480253" y="1262665"/>
            <a:ext cx="1296144" cy="1271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7943" y="44624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Configuration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5" y="764704"/>
            <a:ext cx="466012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don't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environment</a:t>
            </a:r>
            <a:r>
              <a:rPr lang="de-DE" sz="1600" dirty="0" smtClean="0"/>
              <a:t> variables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smtClean="0"/>
              <a:t>global</a:t>
            </a:r>
            <a:r>
              <a:rPr lang="de-DE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system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i="1" dirty="0" err="1" smtClean="0"/>
              <a:t>otherwise</a:t>
            </a:r>
            <a:r>
              <a:rPr lang="de-DE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working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11755" y="2348880"/>
            <a:ext cx="69847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smtClean="0"/>
              <a:t> in </a:t>
            </a:r>
            <a:r>
              <a:rPr lang="de-DE" sz="1600" b="1" dirty="0" err="1" smtClean="0"/>
              <a:t>eclipse</a:t>
            </a:r>
            <a:r>
              <a:rPr lang="de-DE" sz="1600" b="1" dirty="0" smtClean="0"/>
              <a:t> (</a:t>
            </a:r>
            <a:r>
              <a:rPr lang="de-DE" sz="1600" b="1" dirty="0" err="1" smtClean="0"/>
              <a:t>don't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forget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this</a:t>
            </a:r>
            <a:r>
              <a:rPr lang="de-DE" sz="1600" b="1" dirty="0" smtClean="0"/>
              <a:t>!):</a:t>
            </a:r>
            <a:r>
              <a:rPr lang="de-DE" sz="1600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installation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GIT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err="1" smtClean="0"/>
              <a:t>tab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600" dirty="0"/>
              <a:t> 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config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(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global </a:t>
            </a:r>
            <a:r>
              <a:rPr lang="de-DE" sz="1600" dirty="0" err="1" smtClean="0"/>
              <a:t>file</a:t>
            </a:r>
            <a:r>
              <a:rPr lang="de-DE" sz="1600" dirty="0" smtClean="0"/>
              <a:t>)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at</a:t>
            </a:r>
            <a:r>
              <a:rPr lang="de-DE" sz="1600" dirty="0" smtClean="0"/>
              <a:t> least: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[user]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email = reinhard.budde@iais.fraunhofer.de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Budde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general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at</a:t>
            </a:r>
            <a:r>
              <a:rPr lang="de-DE" sz="1600" dirty="0" smtClean="0"/>
              <a:t> least [</a:t>
            </a:r>
            <a:r>
              <a:rPr lang="de-DE" sz="1600" dirty="0" err="1" smtClean="0"/>
              <a:t>core</a:t>
            </a:r>
            <a:r>
              <a:rPr lang="de-DE" sz="1600" dirty="0" smtClean="0"/>
              <a:t>]: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[core]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symlinks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autocrlf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[http]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sslverify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[alias]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b = branch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co 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checkout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lo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= log --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Reverting</a:t>
            </a:r>
            <a:r>
              <a:rPr lang="de-DE" b="1" dirty="0" smtClean="0"/>
              <a:t> / </a:t>
            </a:r>
            <a:r>
              <a:rPr lang="de-DE" b="1" dirty="0" err="1" smtClean="0"/>
              <a:t>Undoing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--- </a:t>
            </a:r>
            <a:r>
              <a:rPr lang="de-DE" b="1" dirty="0" err="1" smtClean="0">
                <a:solidFill>
                  <a:srgbClr val="C00000"/>
                </a:solidFill>
              </a:rPr>
              <a:t>Be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careful</a:t>
            </a:r>
            <a:endParaRPr lang="de-DE" b="1" i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299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choice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commit (e.g.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124fbc…</a:t>
            </a:r>
            <a:r>
              <a:rPr lang="de-DE" dirty="0" smtClean="0"/>
              <a:t> /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HEAD~6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commands</a:t>
            </a:r>
            <a:r>
              <a:rPr lang="de-DE" b="1" dirty="0" smtClean="0"/>
              <a:t> </a:t>
            </a:r>
            <a:r>
              <a:rPr lang="de-DE" b="1" dirty="0" err="1" smtClean="0"/>
              <a:t>leave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unchanged</a:t>
            </a:r>
            <a:r>
              <a:rPr lang="de-DE" b="1" dirty="0" smtClean="0"/>
              <a:t>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--soft HEAD~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ignore the last commit; backup to the parent of HEAD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b="1" dirty="0" err="1" smtClean="0"/>
              <a:t>resets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working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(BE VERY CAREFUL)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hard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HEAD~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backup to the parent of </a:t>
            </a:r>
            <a:r>
              <a:rPr lang="en-US" dirty="0" smtClean="0"/>
              <a:t>HEAD; set the working tree to that commit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if the index is clean, the following commands are equivalent: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--soft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HEAD~2;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reset --hard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twoCommitsBack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why </a:t>
            </a:r>
            <a:r>
              <a:rPr lang="en-US" b="1" i="1" dirty="0" smtClean="0"/>
              <a:t>not </a:t>
            </a:r>
            <a:r>
              <a:rPr lang="en-US" b="1" i="1" dirty="0" smtClean="0"/>
              <a:t>use the last command?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9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776864" cy="352839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/>
              <a:t>Scott </a:t>
            </a:r>
            <a:r>
              <a:rPr lang="de-DE" sz="1600" b="1" dirty="0" err="1"/>
              <a:t>Chacon</a:t>
            </a:r>
            <a:r>
              <a:rPr lang="de-DE" sz="1600" b="1" dirty="0"/>
              <a:t>: </a:t>
            </a:r>
            <a:r>
              <a:rPr lang="de-DE" sz="1600" b="1" i="1" dirty="0">
                <a:solidFill>
                  <a:srgbClr val="FF0000"/>
                </a:solidFill>
              </a:rPr>
              <a:t>Pro </a:t>
            </a:r>
            <a:r>
              <a:rPr lang="de-DE" sz="1600" b="1" i="1" dirty="0" err="1">
                <a:solidFill>
                  <a:srgbClr val="FF0000"/>
                </a:solidFill>
              </a:rPr>
              <a:t>Git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i="1" dirty="0"/>
              <a:t>http://git-scm.com/book/de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HTML + PDF </a:t>
            </a:r>
            <a:r>
              <a:rPr lang="de-DE" sz="1600" dirty="0" err="1"/>
              <a:t>book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online.</a:t>
            </a:r>
            <a:br>
              <a:rPr lang="de-DE" sz="1600" dirty="0"/>
            </a:b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(</a:t>
            </a:r>
            <a:r>
              <a:rPr lang="de-DE" sz="1600" dirty="0" err="1"/>
              <a:t>almost</a:t>
            </a:r>
            <a:r>
              <a:rPr lang="de-DE" sz="1600" dirty="0"/>
              <a:t>) all </a:t>
            </a:r>
            <a:r>
              <a:rPr lang="de-DE" sz="1600" dirty="0" err="1"/>
              <a:t>aspects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smtClean="0"/>
              <a:t>GIT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John </a:t>
            </a:r>
            <a:r>
              <a:rPr lang="de-DE" sz="1600" b="1" dirty="0" err="1" smtClean="0"/>
              <a:t>Wiegley</a:t>
            </a:r>
            <a:r>
              <a:rPr lang="de-DE" sz="1600" b="1" dirty="0" smtClean="0"/>
              <a:t>: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bottom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up</a:t>
            </a:r>
            <a:r>
              <a:rPr lang="de-DE" sz="1600" i="1" dirty="0" smtClean="0"/>
              <a:t> (</a:t>
            </a:r>
            <a:r>
              <a:rPr lang="de-DE" sz="1600" i="1" dirty="0" err="1" smtClean="0"/>
              <a:t>Dec</a:t>
            </a:r>
            <a:r>
              <a:rPr lang="de-DE" sz="1600" i="1" dirty="0" smtClean="0"/>
              <a:t> 2009)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dirty="0"/>
              <a:t>http://newartisans.com/2008/04/git-from-the-bottom-up/</a:t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http</a:t>
            </a:r>
            <a:r>
              <a:rPr lang="de-DE" sz="1600" dirty="0">
                <a:solidFill>
                  <a:srgbClr val="FF0000"/>
                </a:solidFill>
              </a:rPr>
              <a:t>://</a:t>
            </a:r>
            <a:r>
              <a:rPr lang="de-DE" sz="1600" dirty="0" smtClean="0">
                <a:solidFill>
                  <a:srgbClr val="FF0000"/>
                </a:solidFill>
              </a:rPr>
              <a:t>www.kernel.org/pub/software/scm/git/docs/everyday.html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styles</a:t>
            </a:r>
            <a:r>
              <a:rPr lang="de-DE" sz="1600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cheat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FF0000"/>
                </a:solidFill>
              </a:rPr>
              <a:t>git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help</a:t>
            </a:r>
            <a:r>
              <a:rPr lang="de-DE" sz="1600" dirty="0" smtClean="0"/>
              <a:t> &lt;</a:t>
            </a:r>
            <a:r>
              <a:rPr lang="de-DE" sz="1600" dirty="0" err="1" smtClean="0"/>
              <a:t>command</a:t>
            </a:r>
            <a:r>
              <a:rPr lang="de-DE" sz="1600" dirty="0" smtClean="0"/>
              <a:t>&gt;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valuable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: </a:t>
            </a:r>
            <a:r>
              <a:rPr lang="de-DE" sz="1600" dirty="0" err="1" smtClean="0"/>
              <a:t>explanation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http://nvie.com/posts/a-successful-git-branching-model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smtClean="0"/>
              <a:t>  describes a realistic  and complete development model for enterprise software based on GIT, compact and good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stackoverflow.com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dirty="0" err="1" smtClean="0"/>
              <a:t>discussion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almost</a:t>
            </a:r>
            <a:r>
              <a:rPr lang="de-DE" sz="1600" dirty="0" smtClean="0"/>
              <a:t>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GIT,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use</a:t>
            </a:r>
            <a:r>
              <a:rPr lang="de-DE" sz="1600" dirty="0" smtClean="0"/>
              <a:t> Google, </a:t>
            </a:r>
            <a:r>
              <a:rPr lang="de-DE" sz="1600" dirty="0" err="1" smtClean="0"/>
              <a:t>ask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question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an </a:t>
            </a:r>
            <a:r>
              <a:rPr lang="de-DE" sz="1600" dirty="0" err="1" smtClean="0"/>
              <a:t>answer</a:t>
            </a:r>
            <a:r>
              <a:rPr lang="de-DE" sz="1600" dirty="0" smtClean="0"/>
              <a:t>, </a:t>
            </a:r>
            <a:r>
              <a:rPr lang="de-DE" sz="1600" dirty="0" err="1" smtClean="0"/>
              <a:t>probably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stackoverflow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1748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all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form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commits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days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independant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, push, </a:t>
            </a:r>
            <a:r>
              <a:rPr lang="de-DE" dirty="0" err="1" smtClean="0"/>
              <a:t>pulls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inspect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reflog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[&lt;commit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Eclipse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browse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@{0}</a:t>
            </a:r>
            <a:r>
              <a:rPr lang="de-DE" dirty="0" smtClean="0"/>
              <a:t> …</a:t>
            </a:r>
            <a:endParaRPr lang="de-DE" dirty="0"/>
          </a:p>
          <a:p>
            <a:endParaRPr lang="de-DE" dirty="0" smtClean="0"/>
          </a:p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index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commit: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@{0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 …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applies the stash and keeps it;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  <a:r>
              <a:rPr lang="en-US" dirty="0" smtClean="0"/>
              <a:t> applies and removes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typical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hack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edit emergency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 -a -m "Fix in a hurry"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continue hacking ...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Rewriting</a:t>
            </a:r>
            <a:r>
              <a:rPr lang="de-DE" b="1" dirty="0" smtClean="0"/>
              <a:t> The </a:t>
            </a:r>
            <a:r>
              <a:rPr lang="de-DE" b="1" dirty="0" err="1" smtClean="0"/>
              <a:t>History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1340768"/>
            <a:ext cx="746435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rewrite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the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histoy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when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has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seen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it</a:t>
            </a:r>
            <a:r>
              <a:rPr lang="de-DE" b="1" dirty="0" smtClean="0">
                <a:solidFill>
                  <a:srgbClr val="C00000"/>
                </a:solidFill>
              </a:rPr>
              <a:t> (i.e. after a push …)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relevant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committing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amend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commit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amend</a:t>
            </a:r>
            <a:r>
              <a:rPr lang="de-DE" dirty="0" smtClean="0"/>
              <a:t> #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-i HEAD~5</a:t>
            </a:r>
            <a:r>
              <a:rPr lang="de-DE" dirty="0" smtClean="0"/>
              <a:t> #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5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rebase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commit, … ,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integrate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others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pull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/>
              <a:t># </a:t>
            </a:r>
            <a:r>
              <a:rPr lang="de-DE" dirty="0" err="1" smtClean="0"/>
              <a:t>rebase</a:t>
            </a:r>
            <a:r>
              <a:rPr lang="de-DE" dirty="0" smtClean="0"/>
              <a:t> on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rewrite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histoy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seen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(i.e. after a push </a:t>
            </a:r>
            <a:r>
              <a:rPr lang="de-DE" b="1" dirty="0" smtClean="0">
                <a:solidFill>
                  <a:srgbClr val="C00000"/>
                </a:solidFill>
              </a:rPr>
              <a:t>…)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437042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does </a:t>
            </a:r>
            <a:r>
              <a:rPr lang="en-US" sz="1400" dirty="0"/>
              <a:t>not exchange patches with other people,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works </a:t>
            </a:r>
            <a:r>
              <a:rPr lang="en-US" sz="1400" dirty="0"/>
              <a:t>alone in a single repository, </a:t>
            </a:r>
            <a:r>
              <a:rPr lang="en-US" sz="1400" dirty="0" smtClean="0"/>
              <a:t>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uses </a:t>
            </a:r>
            <a:r>
              <a:rPr lang="en-US" sz="1400" dirty="0"/>
              <a:t>the following </a:t>
            </a:r>
            <a:r>
              <a:rPr lang="en-US" sz="1400" dirty="0" smtClean="0"/>
              <a:t>commands:</a:t>
            </a:r>
          </a:p>
          <a:p>
            <a:endParaRPr lang="en-US" sz="1600" dirty="0"/>
          </a:p>
          <a:p>
            <a:r>
              <a:rPr lang="en-US" sz="1600" u="sng" dirty="0" err="1" smtClean="0">
                <a:hlinkClick r:id="rId2" action="ppaction://hlinkfile"/>
              </a:rPr>
              <a:t>git</a:t>
            </a:r>
            <a:r>
              <a:rPr lang="en-US" sz="1600" u="sng" dirty="0" smtClean="0">
                <a:hlinkClick r:id="rId2" action="ppaction://hlinkfile"/>
              </a:rPr>
              <a:t> </a:t>
            </a:r>
            <a:r>
              <a:rPr lang="en-US" sz="1600" u="sng" dirty="0" err="1" smtClean="0">
                <a:hlinkClick r:id="rId2" action="ppaction://hlinkfile"/>
              </a:rPr>
              <a:t>init</a:t>
            </a:r>
            <a:r>
              <a:rPr lang="en-US" sz="1600" u="sng" dirty="0" smtClean="0">
                <a:hlinkClick r:id="rId2" action="ppaction://hlinkfile"/>
              </a:rPr>
              <a:t> </a:t>
            </a:r>
            <a:r>
              <a:rPr lang="en-US" sz="1600" dirty="0" smtClean="0"/>
              <a:t> </a:t>
            </a:r>
            <a:r>
              <a:rPr lang="en-US" sz="1600" dirty="0"/>
              <a:t>to create a new repository.</a:t>
            </a:r>
          </a:p>
          <a:p>
            <a:r>
              <a:rPr lang="en-US" sz="1600" u="sng" dirty="0" err="1" smtClean="0">
                <a:hlinkClick r:id="rId3" action="ppaction://hlinkfile"/>
              </a:rPr>
              <a:t>git</a:t>
            </a:r>
            <a:r>
              <a:rPr lang="en-US" sz="1600" u="sng" dirty="0" smtClean="0">
                <a:hlinkClick r:id="rId3" action="ppaction://hlinkfile"/>
              </a:rPr>
              <a:t> show-branch </a:t>
            </a:r>
            <a:r>
              <a:rPr lang="en-US" sz="1600" dirty="0" smtClean="0"/>
              <a:t> </a:t>
            </a:r>
            <a:r>
              <a:rPr lang="en-US" sz="1600" dirty="0"/>
              <a:t>to see where you are.</a:t>
            </a:r>
          </a:p>
          <a:p>
            <a:r>
              <a:rPr lang="en-US" sz="1600" u="sng" dirty="0" err="1" smtClean="0">
                <a:hlinkClick r:id="rId4" action="ppaction://hlinkfile"/>
              </a:rPr>
              <a:t>git</a:t>
            </a:r>
            <a:r>
              <a:rPr lang="en-US" sz="1600" u="sng" dirty="0" smtClean="0">
                <a:hlinkClick r:id="rId4" action="ppaction://hlinkfile"/>
              </a:rPr>
              <a:t> log </a:t>
            </a:r>
            <a:r>
              <a:rPr lang="en-US" sz="1600" dirty="0" smtClean="0"/>
              <a:t> </a:t>
            </a:r>
            <a:r>
              <a:rPr lang="en-US" sz="1600" dirty="0"/>
              <a:t>to see what happened.</a:t>
            </a:r>
          </a:p>
          <a:p>
            <a:r>
              <a:rPr lang="en-US" sz="1600" u="sng" dirty="0" err="1" smtClean="0">
                <a:hlinkClick r:id="rId5" action="ppaction://hlinkfile"/>
              </a:rPr>
              <a:t>git</a:t>
            </a:r>
            <a:r>
              <a:rPr lang="en-US" sz="1600" u="sng" dirty="0" smtClean="0">
                <a:hlinkClick r:id="rId5" action="ppaction://hlinkfile"/>
              </a:rPr>
              <a:t> checkout 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u="sng" dirty="0" err="1" smtClean="0">
                <a:hlinkClick r:id="rId6" action="ppaction://hlinkfile"/>
              </a:rPr>
              <a:t>git</a:t>
            </a:r>
            <a:r>
              <a:rPr lang="en-US" sz="1600" u="sng" dirty="0" smtClean="0">
                <a:hlinkClick r:id="rId6" action="ppaction://hlinkfile"/>
              </a:rPr>
              <a:t> branch </a:t>
            </a:r>
            <a:r>
              <a:rPr lang="en-US" sz="1600" dirty="0" smtClean="0"/>
              <a:t> </a:t>
            </a:r>
            <a:r>
              <a:rPr lang="en-US" sz="1600" dirty="0"/>
              <a:t>to switch branches.</a:t>
            </a:r>
          </a:p>
          <a:p>
            <a:r>
              <a:rPr lang="en-US" sz="1600" u="sng" dirty="0" err="1" smtClean="0">
                <a:hlinkClick r:id="rId7" action="ppaction://hlinkfile"/>
              </a:rPr>
              <a:t>git</a:t>
            </a:r>
            <a:r>
              <a:rPr lang="en-US" sz="1600" u="sng" dirty="0" smtClean="0">
                <a:hlinkClick r:id="rId7" action="ppaction://hlinkfile"/>
              </a:rPr>
              <a:t> add </a:t>
            </a:r>
            <a:r>
              <a:rPr lang="en-US" sz="1600" dirty="0" smtClean="0"/>
              <a:t> </a:t>
            </a:r>
            <a:r>
              <a:rPr lang="en-US" sz="1600" dirty="0"/>
              <a:t>to manage the index file.</a:t>
            </a:r>
          </a:p>
          <a:p>
            <a:r>
              <a:rPr lang="en-US" sz="1600" u="sng" dirty="0" err="1" smtClean="0">
                <a:hlinkClick r:id="rId8" action="ppaction://hlinkfile"/>
              </a:rPr>
              <a:t>git</a:t>
            </a:r>
            <a:r>
              <a:rPr lang="en-US" sz="1600" u="sng" dirty="0" smtClean="0">
                <a:hlinkClick r:id="rId8" action="ppaction://hlinkfile"/>
              </a:rPr>
              <a:t> diff 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u="sng" dirty="0" err="1" smtClean="0">
                <a:hlinkClick r:id="rId9" action="ppaction://hlinkfile"/>
              </a:rPr>
              <a:t>git</a:t>
            </a:r>
            <a:r>
              <a:rPr lang="en-US" sz="1600" u="sng" dirty="0" smtClean="0">
                <a:hlinkClick r:id="rId9" action="ppaction://hlinkfile"/>
              </a:rPr>
              <a:t> status </a:t>
            </a:r>
            <a:r>
              <a:rPr lang="en-US" sz="1600" dirty="0" smtClean="0"/>
              <a:t> </a:t>
            </a:r>
            <a:r>
              <a:rPr lang="en-US" sz="1600" dirty="0"/>
              <a:t>to see what you are in the middle of doing.</a:t>
            </a:r>
          </a:p>
          <a:p>
            <a:r>
              <a:rPr lang="en-US" sz="1600" u="sng" dirty="0" err="1" smtClean="0">
                <a:hlinkClick r:id="rId10" action="ppaction://hlinkfile"/>
              </a:rPr>
              <a:t>git</a:t>
            </a:r>
            <a:r>
              <a:rPr lang="en-US" sz="1600" u="sng" dirty="0" smtClean="0">
                <a:hlinkClick r:id="rId10" action="ppaction://hlinkfile"/>
              </a:rPr>
              <a:t> commit </a:t>
            </a:r>
            <a:r>
              <a:rPr lang="en-US" sz="1600" dirty="0" smtClean="0"/>
              <a:t> </a:t>
            </a:r>
            <a:r>
              <a:rPr lang="en-US" sz="1600" dirty="0"/>
              <a:t>to advance the current branch.</a:t>
            </a:r>
          </a:p>
          <a:p>
            <a:r>
              <a:rPr lang="en-US" sz="1600" u="sng" dirty="0" err="1" smtClean="0">
                <a:hlinkClick r:id="rId11" action="ppaction://hlinkfile"/>
              </a:rPr>
              <a:t>git</a:t>
            </a:r>
            <a:r>
              <a:rPr lang="en-US" sz="1600" u="sng" dirty="0" smtClean="0">
                <a:hlinkClick r:id="rId11" action="ppaction://hlinkfile"/>
              </a:rPr>
              <a:t> reset 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u="sng" dirty="0" err="1" smtClean="0">
                <a:hlinkClick r:id="rId5" action="ppaction://hlinkfile"/>
              </a:rPr>
              <a:t>git</a:t>
            </a:r>
            <a:r>
              <a:rPr lang="en-US" sz="1600" u="sng" dirty="0" smtClean="0">
                <a:hlinkClick r:id="rId5" action="ppaction://hlinkfile"/>
              </a:rPr>
              <a:t> checkout </a:t>
            </a:r>
            <a:r>
              <a:rPr lang="en-US" sz="1600" dirty="0" smtClean="0"/>
              <a:t> </a:t>
            </a:r>
            <a:r>
              <a:rPr lang="en-US" sz="1600" dirty="0"/>
              <a:t>(with pathname parameters) to undo changes.</a:t>
            </a:r>
          </a:p>
          <a:p>
            <a:r>
              <a:rPr lang="en-US" sz="1600" u="sng" dirty="0" err="1" smtClean="0">
                <a:hlinkClick r:id="rId12" action="ppaction://hlinkfile"/>
              </a:rPr>
              <a:t>git</a:t>
            </a:r>
            <a:r>
              <a:rPr lang="en-US" sz="1600" u="sng" dirty="0" smtClean="0">
                <a:hlinkClick r:id="rId12" action="ppaction://hlinkfile"/>
              </a:rPr>
              <a:t> merge </a:t>
            </a:r>
            <a:r>
              <a:rPr lang="en-US" sz="1600" dirty="0" smtClean="0"/>
              <a:t> </a:t>
            </a:r>
            <a:r>
              <a:rPr lang="en-US" sz="1600" dirty="0"/>
              <a:t>to merge between local branches.</a:t>
            </a:r>
          </a:p>
          <a:p>
            <a:r>
              <a:rPr lang="en-US" sz="1600" u="sng" dirty="0" err="1" smtClean="0">
                <a:hlinkClick r:id="rId13" action="ppaction://hlinkfile"/>
              </a:rPr>
              <a:t>git</a:t>
            </a:r>
            <a:r>
              <a:rPr lang="en-US" sz="1600" u="sng" dirty="0" smtClean="0">
                <a:hlinkClick r:id="rId13" action="ppaction://hlinkfile"/>
              </a:rPr>
              <a:t> rebase </a:t>
            </a:r>
            <a:r>
              <a:rPr lang="en-US" sz="1600" dirty="0" smtClean="0"/>
              <a:t> </a:t>
            </a:r>
            <a:r>
              <a:rPr lang="en-US" sz="1600" dirty="0"/>
              <a:t>to maintain topic branches.</a:t>
            </a:r>
          </a:p>
          <a:p>
            <a:r>
              <a:rPr lang="en-US" sz="1600" u="sng" dirty="0" err="1" smtClean="0">
                <a:hlinkClick r:id="rId14" action="ppaction://hlinkfile"/>
              </a:rPr>
              <a:t>git</a:t>
            </a:r>
            <a:r>
              <a:rPr lang="en-US" sz="1600" u="sng" dirty="0" smtClean="0">
                <a:hlinkClick r:id="rId14" action="ppaction://hlinkfile"/>
              </a:rPr>
              <a:t> tag </a:t>
            </a:r>
            <a:r>
              <a:rPr lang="en-US" sz="1600" dirty="0" smtClean="0"/>
              <a:t> </a:t>
            </a:r>
            <a:r>
              <a:rPr lang="en-US" sz="1600" dirty="0"/>
              <a:t>to mark known point.</a:t>
            </a:r>
          </a:p>
        </p:txBody>
      </p:sp>
    </p:spTree>
    <p:extLst>
      <p:ext uri="{BB962C8B-B14F-4D97-AF65-F5344CB8AC3E}">
        <p14:creationId xmlns:p14="http://schemas.microsoft.com/office/powerpoint/2010/main" val="3347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- </a:t>
            </a:r>
            <a:r>
              <a:rPr lang="de-DE" b="1" dirty="0" err="1" smtClean="0"/>
              <a:t>Example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4105739"/>
          </a:xfrm>
        </p:spPr>
        <p:txBody>
          <a:bodyPr>
            <a:spAutoFit/>
          </a:bodyPr>
          <a:lstStyle/>
          <a:p>
            <a:r>
              <a:rPr lang="de-DE" sz="1600" dirty="0" smtClean="0"/>
              <a:t>Start </a:t>
            </a:r>
            <a:r>
              <a:rPr lang="de-DE" sz="1600" dirty="0" err="1" smtClean="0"/>
              <a:t>indivdual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endParaRPr lang="de-DE" sz="1600" dirty="0" smtClean="0"/>
          </a:p>
          <a:p>
            <a:endParaRPr lang="en-US" sz="1600" dirty="0" smtClean="0"/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greta.tar.gz;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greta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 .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add everything under the current directory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-m "import of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greta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source tree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 v2.43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make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lightweight,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unannotated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Create a topic branch and develop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branch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# create a new topic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# checkout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of both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cmds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diff HEAD           # to see what changes you are committing.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-a -m "first changes"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 and so on ...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switch to the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merge a topic branch into your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branch and commit.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7608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88650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19803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0198" y="1687580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23094" y="1687580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13712" y="1687580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0198" y="2515672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03395" y="3055732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09400" y="3775812"/>
            <a:ext cx="5073662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0298" y="25156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892860" y="2668072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0226" y="391233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edit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35188" y="4892158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explain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98980" y="4892157"/>
            <a:ext cx="439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typos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HEAD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DE" sz="1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420319" y="357301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(+ </a:t>
            </a:r>
            <a:r>
              <a:rPr lang="de-DE" sz="1600" dirty="0" err="1" smtClean="0"/>
              <a:t>their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)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naming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represented</a:t>
            </a:r>
            <a:r>
              <a:rPr lang="de-DE" sz="1600" dirty="0" smtClean="0"/>
              <a:t> in a </a:t>
            </a:r>
            <a:r>
              <a:rPr lang="de-DE" sz="1600" i="1" dirty="0" err="1" smtClean="0"/>
              <a:t>tree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assembles</a:t>
            </a:r>
            <a:r>
              <a:rPr lang="de-DE" sz="1600" dirty="0" smtClean="0"/>
              <a:t> </a:t>
            </a:r>
            <a:r>
              <a:rPr lang="de-DE" sz="1600" i="1" dirty="0" smtClean="0"/>
              <a:t>(sub-) </a:t>
            </a:r>
            <a:r>
              <a:rPr lang="de-DE" sz="1600" i="1" dirty="0" err="1" smtClean="0"/>
              <a:t>trees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trees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("</a:t>
            </a:r>
            <a:r>
              <a:rPr lang="de-DE" sz="1600" dirty="0" err="1" smtClean="0"/>
              <a:t>staged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")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39552" y="2454093"/>
            <a:ext cx="6600907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/README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descr/README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ffef955277e4ad7972740fe9c1fe1fff60e60a27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173381" y="2149293"/>
            <a:ext cx="2449263" cy="1956213"/>
            <a:chOff x="6173381" y="2149293"/>
            <a:chExt cx="2449263" cy="1956213"/>
          </a:xfrm>
        </p:grpSpPr>
        <p:cxnSp>
          <p:nvCxnSpPr>
            <p:cNvPr id="12" name="Gerade Verbindung mit Pfeil 11"/>
            <p:cNvCxnSpPr>
              <a:stCxn id="7" idx="2"/>
            </p:cNvCxnSpPr>
            <p:nvPr/>
          </p:nvCxnSpPr>
          <p:spPr>
            <a:xfrm flipH="1">
              <a:off x="6724576" y="2437325"/>
              <a:ext cx="630867" cy="487619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ussdiagramm: Alternativer Prozess 6"/>
            <p:cNvSpPr/>
            <p:nvPr/>
          </p:nvSpPr>
          <p:spPr>
            <a:xfrm>
              <a:off x="6959399" y="2149293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repo</a:t>
              </a:r>
              <a:endParaRPr lang="en-US" dirty="0"/>
            </a:p>
          </p:txBody>
        </p:sp>
        <p:sp>
          <p:nvSpPr>
            <p:cNvPr id="8" name="Flussdiagramm: Alternativer Prozess 7"/>
            <p:cNvSpPr/>
            <p:nvPr/>
          </p:nvSpPr>
          <p:spPr>
            <a:xfrm>
              <a:off x="6328533" y="2924944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descr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endCxn id="10" idx="0"/>
            </p:cNvCxnSpPr>
            <p:nvPr/>
          </p:nvCxnSpPr>
          <p:spPr>
            <a:xfrm>
              <a:off x="7384114" y="2437325"/>
              <a:ext cx="802952" cy="49172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8" idx="2"/>
              <a:endCxn id="9" idx="0"/>
            </p:cNvCxnSpPr>
            <p:nvPr/>
          </p:nvCxnSpPr>
          <p:spPr>
            <a:xfrm>
              <a:off x="6724577" y="3212976"/>
              <a:ext cx="0" cy="43204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Microsoft Office PowerPoint</Application>
  <PresentationFormat>Bildschirmpräsentation (4:3)</PresentationFormat>
  <Paragraphs>536</Paragraphs>
  <Slides>33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</vt:lpstr>
      <vt:lpstr>GIT Basics And Usage</vt:lpstr>
      <vt:lpstr>GIT</vt:lpstr>
      <vt:lpstr>References</vt:lpstr>
      <vt:lpstr>Well Known: CVS/SVN</vt:lpstr>
      <vt:lpstr>The Idea Behind GIT: File System Snapshots Everything Is Immutable 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Branches</vt:lpstr>
      <vt:lpstr>Fom Plumbing To Porcelain</vt:lpstr>
      <vt:lpstr>GIT Terminology 1</vt:lpstr>
      <vt:lpstr>GIT Terminology 2</vt:lpstr>
      <vt:lpstr>A Branch In gitk (git gui)</vt:lpstr>
      <vt:lpstr>All Branches In gitk (git gui)</vt:lpstr>
      <vt:lpstr>GIT And Eclipse (exploring)</vt:lpstr>
      <vt:lpstr>GIT And Eclipse (staging)</vt:lpstr>
      <vt:lpstr>GIT And Eclipse (history)</vt:lpstr>
      <vt:lpstr>1. Solving A Merge Conflict With Eclipse: Create A Conflict</vt:lpstr>
      <vt:lpstr>2. Solving A Merge Conflict With Eclipse: Merge Into Master</vt:lpstr>
      <vt:lpstr>3. Solve A Merge Conflict With Eclipse: Start Merge Tool</vt:lpstr>
      <vt:lpstr>4. Solve A Merge Conflict With Eclipse: 3-Way Compare</vt:lpstr>
      <vt:lpstr>4. Solve A Merge Conflict With Eclipse: Use 2-Way Compare</vt:lpstr>
      <vt:lpstr>Configuration</vt:lpstr>
      <vt:lpstr>Reverting / Undoing Changes --- Be careful</vt:lpstr>
      <vt:lpstr>Reflog And Stash</vt:lpstr>
      <vt:lpstr>Rewriting The History</vt:lpstr>
      <vt:lpstr>GIT For A Standalone Developer</vt:lpstr>
      <vt:lpstr>GIT For A Standalone Developer - Example</vt:lpstr>
    </vt:vector>
  </TitlesOfParts>
  <Manager>rb</Manager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rb;florian.schulz@iais.fraunhofer.de</dc:creator>
  <cp:lastModifiedBy>rb</cp:lastModifiedBy>
  <cp:revision>171</cp:revision>
  <cp:lastPrinted>2013-02-19T08:18:05Z</cp:lastPrinted>
  <dcterms:created xsi:type="dcterms:W3CDTF">2013-01-15T10:14:04Z</dcterms:created>
  <dcterms:modified xsi:type="dcterms:W3CDTF">2013-04-25T15:13:13Z</dcterms:modified>
</cp:coreProperties>
</file>