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sv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gen.1007385" TargetMode="External" /><Relationship Id="rId3" Type="http://schemas.openxmlformats.org/officeDocument/2006/relationships/hyperlink" Target="https://doi.org/10.1073/pnas.1912789117" TargetMode="External" /><Relationship Id="rId4" Type="http://schemas.openxmlformats.org/officeDocument/2006/relationships/hyperlink" Target="https://doi.org/10.1534/genetics.118.301687" TargetMode="External" /><Relationship Id="rId5" Type="http://schemas.openxmlformats.org/officeDocument/2006/relationships/hyperlink" Target="https://doi.org/10.1016/j.ajhg.2022.03.016" TargetMode="External" /><Relationship Id="rId6" Type="http://schemas.openxmlformats.org/officeDocument/2006/relationships/hyperlink" Target="https://doi.org/10.1101/2025.03.03.641310" TargetMode="External" /><Relationship Id="rId7" Type="http://schemas.openxmlformats.org/officeDocument/2006/relationships/hyperlink" Target="https://doi.org/10.1101/2024.05.24.595829" TargetMode="External" /><Relationship Id="rId8" Type="http://schemas.openxmlformats.org/officeDocument/2006/relationships/hyperlink" Target="https://doi.org/10.1002/gepi.20400" TargetMode="External" /><Relationship Id="rId9" Type="http://schemas.openxmlformats.org/officeDocument/2006/relationships/hyperlink" Target="https://doi.org/10.1038/s41588-023-01487-8" TargetMode="External" /><Relationship Id="rId10" Type="http://schemas.openxmlformats.org/officeDocument/2006/relationships/hyperlink" Target="https://doi.org/10.1093/genetics/iyae100" TargetMode="External" /><Relationship Id="rId11" Type="http://schemas.openxmlformats.org/officeDocument/2006/relationships/hyperlink" Target="https://doi.org/10.1038/s41588-023-01379-x"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sv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halebonemag.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skit.dev/tutorials/what_is.html" TargetMode="External" /><Relationship Id="rId3" Type="http://schemas.openxmlformats.org/officeDocument/2006/relationships/hyperlink" Target="https://tskit.dev/tutorials/what_i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Modelling complex traits with ancestral recombination graphs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Hanbin Lee</a:t>
            </a:r>
          </a:p>
        </p:txBody>
      </p:sp>
      <p:sp>
        <p:nvSpPr>
          <p:cNvPr id="4" name="Date Placeholder 3"/>
          <p:cNvSpPr>
            <a:spLocks noGrp="1"/>
          </p:cNvSpPr>
          <p:nvPr>
            <p:ph idx="10" sz="half" type="dt"/>
          </p:nvPr>
        </p:nvSpPr>
        <p:spPr/>
        <p:txBody>
          <a:bodyPr/>
          <a:lstStyle/>
          <a:p>
            <a:pPr lvl="0" indent="0" marL="0">
              <a:buNone/>
            </a:pPr>
            <a:r>
              <a:rPr/>
              <a:t>Mar 7,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Polygenic prediction is constrained by demography</a:t>
            </a:r>
          </a:p>
          <a:p>
            <a:pPr lvl="0" indent="0" marL="0">
              <a:buNone/>
            </a:pPr>
          </a:p>
          <a:p>
            <a:pPr lvl="0" indent="0" marL="0">
              <a:buNone/>
            </a:pPr>
          </a:p>
          <a:p>
            <a:pPr lvl="0" indent="0" marL="0">
              <a:buNone/>
            </a:pPr>
            <a:r>
              <a:rPr/>
              <a:t>Some people are less genetically variable than others</a:t>
            </a:r>
          </a:p>
          <a:p>
            <a:pPr lvl="0" indent="0" marL="0">
              <a:buNone/>
            </a:pPr>
            <a:r>
              <a:rPr/>
              <a:t>Some people are harder to predict genetically than others</a:t>
            </a:r>
          </a:p>
          <a:p>
            <a:pPr lvl="0" indent="0" marL="0">
              <a:buNone/>
            </a:pPr>
            <a:r>
              <a:rPr/>
              <a:t>Some populations are inherently harder to predict!</a:t>
            </a:r>
          </a:p>
          <a:p>
            <a:pPr lvl="0" indent="0" marL="0">
              <a:buNone/>
            </a:pPr>
            <a:r>
              <a:rPr/>
              <a:t>Demographic model from (Browning et al. 2018)</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7201" y="204787"/>
                <a:ext cx="3008313" cy="871538"/>
              </a:xfrm>
            </p:spPr>
            <p:txBody>
              <a:bodyPr/>
              <a:lstStyle/>
              <a:p>
                <a:pPr lvl="0" indent="0" marL="0">
                  <a:buNone/>
                </a:pPr>
                <a14:m>
                  <m:oMath xmlns:m="http://schemas.openxmlformats.org/officeDocument/2006/math">
                    <m:r>
                      <m:rPr>
                        <m:nor/>
                        <m:sty m:val="p"/>
                        <m:scr m:val="sans-serif"/>
                      </m:rPr>
                      <m:t>tslmm</m:t>
                    </m:r>
                  </m:oMath>
                </a14:m>
                <a:r>
                  <a:rPr/>
                  <a:t>, fitting ARG-LMM to tree sequences</a:t>
                </a:r>
              </a:p>
            </p:txBody>
          </p:sp>
        </mc:Choice>
      </mc:AlternateContent>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rPr>
                        <m:nor/>
                        <m:sty m:val="p"/>
                        <m:scr m:val="sans-serif"/>
                      </m:rPr>
                      <m:t>tslmm</m:t>
                    </m:r>
                  </m:oMath>
                </a14:m>
                <a:r>
                  <a:rPr/>
                  <a:t> utilizes an efficient </a:t>
                </a:r>
                <a:r>
                  <a:rPr i="1"/>
                  <a:t>genetic relatedness matrix - vector product</a:t>
                </a:r>
                <a:r>
                  <a:rPr/>
                  <a:t> to fit the restricted maximum likelihood (REML) objective</a:t>
                </a:r>
              </a:p>
              <a:p>
                <a:pPr lvl="0" indent="0" marL="0">
                  <a:buNone/>
                </a:pPr>
                <a:r>
                  <a:rPr/>
                  <a:t>It can estimate variance components and compute polygenic scores by best linear unbiased prediction (BLUP)</a:t>
                </a:r>
              </a:p>
              <a:p>
                <a:pPr lvl="0" indent="0" marL="0">
                  <a:spcBef>
                    <a:spcPts val="3000"/>
                  </a:spcBef>
                  <a:buNone/>
                </a:pPr>
                <a:r>
                  <a:rPr b="1"/>
                  <a:t>The matrix-vector product algorithm</a:t>
                </a:r>
              </a:p>
              <a:p>
                <a:pPr lvl="0" indent="0" marL="0">
                  <a:buNone/>
                </a:pPr>
              </a:p>
              <a:p>
                <a:pPr lvl="0" indent="0" marL="0">
                  <a:buNone/>
                </a:pPr>
              </a:p>
              <a:p>
                <a:pPr lvl="0" indent="0" marL="0">
                  <a:buNone/>
                </a:pPr>
              </a:p>
              <a:p>
                <a:pPr lvl="0" indent="0" marL="0">
                  <a:buNone/>
                </a:pPr>
                <a:r>
                  <a:rPr/>
                  <a:t>The algorithm needs to pass mutations to the correct samples</a:t>
                </a:r>
              </a:p>
              <a:p>
                <a:pPr lvl="0" indent="0" marL="0">
                  <a:buNone/>
                </a:pPr>
                <a:r>
                  <a:rPr/>
                  <a:t>A naive approach is to push the mutations down to the leaves every time</a:t>
                </a:r>
              </a:p>
              <a:p>
                <a:pPr lvl="0" indent="0" marL="0">
                  <a:buNone/>
                </a:pPr>
                <a:r>
                  <a:rPr/>
                  <a:t>Wait until the subtree’s topology changes due to edge insertion/deletion</a:t>
                </a:r>
              </a:p>
              <a:p>
                <a:pPr lvl="0" indent="0" marL="0">
                  <a:buNone/>
                </a:pPr>
                <a:r>
                  <a:rPr/>
                  <a:t>The wrong recipient will receive the mutations if we procrastinate further</a:t>
                </a:r>
              </a:p>
              <a:p>
                <a:pPr lvl="0" indent="0" marL="0">
                  <a:buNone/>
                </a:pPr>
                <a:r>
                  <a:rPr/>
                  <a:t>Fitting REML </a:t>
                </a:r>
                <a14:m>
                  <m:oMath xmlns:m="http://schemas.openxmlformats.org/officeDocument/2006/math">
                    <m:r>
                      <m:rPr>
                        <m:sty m:val="p"/>
                        <m:scr m:val="script"/>
                      </m:rPr>
                      <m:t>O</m:t>
                    </m:r>
                    <m:d>
                      <m:dPr>
                        <m:begChr m:val="("/>
                        <m:endChr m:val=")"/>
                        <m:sepChr m:val=""/>
                        <m:grow/>
                      </m:dPr>
                      <m:e>
                        <m:sSubSup>
                          <m:e>
                            <m:r>
                              <m:t>n</m:t>
                            </m:r>
                          </m:e>
                          <m:sub>
                            <m:r>
                              <m:t>s</m:t>
                            </m:r>
                          </m:sub>
                          <m:sup>
                            <m:r>
                              <m:t>3</m:t>
                            </m:r>
                          </m:sup>
                        </m:sSubSup>
                      </m:e>
                    </m:d>
                    <m:r>
                      <m:t> </m:t>
                    </m:r>
                    <m:r>
                      <m:rPr>
                        <m:sty m:val="p"/>
                      </m:rPr>
                      <m:t>⇒</m:t>
                    </m:r>
                    <m:r>
                      <m:t> </m:t>
                    </m:r>
                    <m:r>
                      <m:rPr>
                        <m:sty m:val="p"/>
                        <m:scr m:val="script"/>
                      </m:rPr>
                      <m:t>O</m:t>
                    </m:r>
                    <m:d>
                      <m:dPr>
                        <m:begChr m:val="("/>
                        <m:endChr m:val=")"/>
                        <m:sepChr m:val=""/>
                        <m:grow/>
                      </m:dPr>
                      <m:e>
                        <m:sSub>
                          <m:e>
                            <m:r>
                              <m:t>n</m:t>
                            </m:r>
                          </m:e>
                          <m:sub>
                            <m:r>
                              <m:t>s</m:t>
                            </m:r>
                          </m:sub>
                        </m:sSub>
                        <m:r>
                          <m:rPr>
                            <m:sty m:val="p"/>
                          </m:rPr>
                          <m:t>+</m:t>
                        </m:r>
                        <m:sSub>
                          <m:e>
                            <m:r>
                              <m:t>n</m:t>
                            </m:r>
                          </m:e>
                          <m:sub>
                            <m:r>
                              <m:t>t</m:t>
                            </m:r>
                          </m:sub>
                        </m:sSub>
                        <m:r>
                          <m:rPr>
                            <m:sty m:val="p"/>
                          </m:rPr>
                          <m:t>log</m:t>
                        </m:r>
                        <m:sSub>
                          <m:e>
                            <m:r>
                              <m:t>n</m:t>
                            </m:r>
                          </m:e>
                          <m:sub>
                            <m:r>
                              <m:t>s</m:t>
                            </m:r>
                          </m:sub>
                        </m:sSub>
                      </m:e>
                    </m:d>
                  </m:oMath>
                </a14:m>
              </a:p>
              <a:p>
                <a:pPr lvl="0" indent="0" marL="0">
                  <a:buNone/>
                </a:pPr>
                <a14:m>
                  <m:oMath xmlns:m="http://schemas.openxmlformats.org/officeDocument/2006/math">
                    <m:sSub>
                      <m:e>
                        <m:r>
                          <m:t>n</m:t>
                        </m:r>
                      </m:e>
                      <m:sub>
                        <m:r>
                          <m:t>s</m:t>
                        </m:r>
                      </m:sub>
                    </m:sSub>
                  </m:oMath>
                </a14:m>
                <a:r>
                  <a:rPr/>
                  <a:t>: number of samples, </a:t>
                </a:r>
                <a14:m>
                  <m:oMath xmlns:m="http://schemas.openxmlformats.org/officeDocument/2006/math">
                    <m:sSub>
                      <m:e>
                        <m:r>
                          <m:t>n</m:t>
                        </m:r>
                      </m:e>
                      <m:sub>
                        <m:r>
                          <m:t>t</m:t>
                        </m:r>
                      </m:sub>
                    </m:sSub>
                  </m:oMath>
                </a14:m>
                <a:r>
                  <a:rPr/>
                  <a:t>: number of trees</a:t>
                </a:r>
              </a:p>
              <a:p>
                <a:pPr lvl="0" indent="0" marL="0">
                  <a:buNone/>
                </a:pPr>
                <a:r>
                  <a:rPr/>
                  <a:t>Modified figures by Nathaniel Pope (Oregon)</a:t>
                </a:r>
              </a:p>
              <a:p>
                <a:pPr lvl="0" indent="0" marL="0">
                  <a:spcBef>
                    <a:spcPts val="3000"/>
                  </a:spcBef>
                  <a:buNone/>
                </a:pPr>
                <a:r>
                  <a:rPr b="1"/>
                  <a:t>Runtime for variance component estimation</a:t>
                </a:r>
              </a:p>
            </p:txBody>
          </p:sp>
        </mc:Choice>
      </mc:AlternateContent>
      <p:pic>
        <p:nvPicPr>
          <p:cNvPr descr="imgs/runtime.svg" id="0" name="Picture 1"/>
          <p:cNvPicPr>
            <a:picLocks noGrp="1" noChangeAspect="1"/>
          </p:cNvPicPr>
          <p:nvPr/>
        </p:nvPicPr>
        <p:blipFill>
          <a:blip r:embed="rId2"/>
          <a:stretch>
            <a:fillRect/>
          </a:stretch>
        </p:blipFill>
        <p:spPr bwMode="auto">
          <a:xfrm>
            <a:off x="3568700" y="1397000"/>
            <a:ext cx="5105400" cy="1993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runtime scales linearly with respect to the number of individuals (genome length = </a:t>
                </a:r>
                <a14:m>
                  <m:oMath xmlns:m="http://schemas.openxmlformats.org/officeDocument/2006/math">
                    <m:sSup>
                      <m:e>
                        <m:r>
                          <m:t>10</m:t>
                        </m:r>
                      </m:e>
                      <m:sup>
                        <m:r>
                          <m:t>8</m:t>
                        </m:r>
                      </m:sup>
                    </m:sSup>
                  </m:oMath>
                </a14:m>
                <a:r>
                  <a:rPr/>
                  <a:t>)</a:t>
                </a:r>
              </a:p>
              <a:p>
                <a:pPr lvl="0" indent="0" marL="0">
                  <a:spcBef>
                    <a:spcPts val="3000"/>
                  </a:spcBef>
                  <a:buNone/>
                </a:pPr>
                <a:r>
                  <a:rPr b="1"/>
                  <a:t>Best linear unbiased prediction (BLUP)</a:t>
                </a:r>
              </a:p>
            </p:txBody>
          </p:sp>
        </mc:Choice>
      </mc:AlternateContent>
      <p:pic>
        <p:nvPicPr>
          <p:cNvPr descr="imgs/prediction.svg" id="0" name="Picture 1"/>
          <p:cNvPicPr>
            <a:picLocks noGrp="1" noChangeAspect="1"/>
          </p:cNvPicPr>
          <p:nvPr/>
        </p:nvPicPr>
        <p:blipFill>
          <a:blip r:embed="rId2"/>
          <a:stretch>
            <a:fillRect/>
          </a:stretch>
        </p:blipFill>
        <p:spPr bwMode="auto">
          <a:xfrm>
            <a:off x="3568700" y="571500"/>
            <a:ext cx="5105400" cy="3644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measured the accuracy of polygenic scores computed from </a:t>
                </a:r>
                <a14:m>
                  <m:oMath xmlns:m="http://schemas.openxmlformats.org/officeDocument/2006/math">
                    <m:r>
                      <m:rPr>
                        <m:nor/>
                        <m:sty m:val="p"/>
                        <m:scr m:val="sans-serif"/>
                      </m:rPr>
                      <m:t>tslmm</m:t>
                    </m:r>
                  </m:oMath>
                </a14:m>
              </a:p>
              <a:p>
                <a:pPr lvl="0" indent="0" marL="0">
                  <a:buNone/>
                </a:pPr>
                <a:r>
                  <a:rPr/>
                  <a:t>Training and testing on two non-overlapping groups embedded in the same tree sequence</a:t>
                </a:r>
              </a:p>
              <a:p>
                <a:pPr lvl="0" indent="0" marL="0">
                  <a:buNone/>
                </a:pPr>
                <a:r>
                  <a:rPr/>
                  <a:t>True trees are better, but inferred trees are not too behind!</a:t>
                </a:r>
              </a:p>
              <a:p>
                <a:pPr lvl="0" indent="0" marL="0">
                  <a:spcBef>
                    <a:spcPts val="3000"/>
                  </a:spcBef>
                  <a:buNone/>
                </a:pPr>
                <a:r>
                  <a:rPr b="1"/>
                  <a:t>Summary &amp; Future directions</a:t>
                </a:r>
              </a:p>
              <a:p>
                <a:pPr lvl="0" indent="0" marL="0">
                  <a:buNone/>
                </a:pPr>
                <a:r>
                  <a:rPr/>
                  <a:t>ARG-LMM lays an explicit connection between population and quantitative genetics</a:t>
                </a:r>
              </a:p>
              <a:p>
                <a:pPr lvl="0" indent="0" marL="0">
                  <a:buNone/>
                </a:pPr>
                <a:r>
                  <a:rPr/>
                  <a:t>Pseudoreplication due to shared ancestry (Rosenberg and VanLiere 2009)</a:t>
                </a:r>
              </a:p>
              <a:p>
                <a:pPr lvl="0" indent="0" marL="0">
                  <a:buNone/>
                </a:pPr>
                <a:r>
                  <a:rPr/>
                  <a:t>Missing heritability, Mutations vs Mendelian segregation</a:t>
                </a:r>
              </a:p>
              <a:p>
                <a:pPr lvl="0" indent="0" marL="0">
                  <a:buNone/>
                </a:pPr>
                <a:r>
                  <a:rPr/>
                  <a:t>A powerful trait simulator based on ARG-LMM (Cranmer, Brehmer, and Louppe 2020)</a:t>
                </a:r>
              </a:p>
              <a:p>
                <a:pPr lvl="0" indent="0" marL="0">
                  <a:buNone/>
                </a:pPr>
                <a:r>
                  <a:rPr/>
                  <a:t>Super interesting technical details and proofs (10+ backup slides prepared)</a:t>
                </a:r>
              </a:p>
              <a:p>
                <a:pPr lvl="0" indent="0" marL="0">
                  <a:buNone/>
                </a:pPr>
                <a:r>
                  <a:rPr/>
                  <a:t>Predicting polygenic scores of internal nodes (Edge and Coop 2018; Peng, Mulder, and Edge 2024)</a:t>
                </a:r>
              </a:p>
              <a:p>
                <a:pPr lvl="0" indent="0" marL="0">
                  <a:buNone/>
                </a:pPr>
                <a:r>
                  <a:rPr/>
                  <a:t>Time conditioned analysis (random vs fixed effects) (Fan, Mancuso, and Chiang 2022)</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 for listening</a:t>
            </a:r>
          </a:p>
        </p:txBody>
      </p:sp>
      <p:pic>
        <p:nvPicPr>
          <p:cNvPr descr="imgs/qr_code.sv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Link to (Lehmann et al. 2025), </a:t>
                </a:r>
                <a14:m>
                  <m:oMath xmlns:m="http://schemas.openxmlformats.org/officeDocument/2006/math">
                    <m:r>
                      <m:rPr>
                        <m:nor/>
                        <m:sty m:val="p"/>
                        <m:scr m:val="sans-serif"/>
                      </m:rPr>
                      <m:t>tslmm</m:t>
                    </m:r>
                  </m:oMath>
                </a14:m>
                <a:r>
                  <a:rPr/>
                  <a:t> preprint coming soon</a:t>
                </a:r>
              </a:p>
              <a:p>
                <a:pPr lvl="0" indent="0" marL="0">
                  <a:buNone/>
                </a:pPr>
                <a:r>
                  <a:rPr/>
                  <a:t>Collaborators: Nathaniel Pope (Oregon), Jerome Kelleher (Oxford), Gregor Gorjanc (Edinburgh), and Peter Ralph (Oregon)</a:t>
                </a:r>
              </a:p>
              <a:p>
                <a:pPr lvl="0" indent="0" marL="0">
                  <a:spcBef>
                    <a:spcPts val="3000"/>
                  </a:spcBef>
                  <a:buNone/>
                </a:pPr>
                <a:r>
                  <a:rPr b="1"/>
                  <a:t>References</a:t>
                </a:r>
              </a:p>
              <a:p>
                <a:pPr lvl="0" indent="0" marL="0">
                  <a:buNone/>
                </a:pPr>
                <a:r>
                  <a:rPr/>
                  <a:t>Browning, Sharon R., Brian L. Browning, Martha L. Daviglus, Ramon A. Durazo-Arvizu, Neil Schneiderman, Robert C. Kaplan, and Cathy C. Laurie. 2018. “Ancestry-Specific Recent Effective Population Size in the Americas.” Edited by Kirk E. Lohmueller. </a:t>
                </a:r>
                <a:r>
                  <a:rPr i="1"/>
                  <a:t>PLOS Genetics</a:t>
                </a:r>
                <a:r>
                  <a:rPr/>
                  <a:t> 14 (5): e1007385. </a:t>
                </a:r>
                <a:r>
                  <a:rPr>
                    <a:hlinkClick r:id="rId2"/>
                  </a:rPr>
                  <a:t>https://doi.org/10.1371/journal.pgen.1007385</a:t>
                </a:r>
                <a:r>
                  <a:rPr/>
                  <a:t>.</a:t>
                </a:r>
              </a:p>
              <a:p>
                <a:pPr lvl="0" indent="0" marL="0">
                  <a:buNone/>
                </a:pPr>
                <a:r>
                  <a:rPr/>
                  <a:t>Cranmer, Kyle, Johann Brehmer, and Gilles Louppe. 2020. “The Frontier of Simulation-Based Inference.” </a:t>
                </a:r>
                <a:r>
                  <a:rPr i="1"/>
                  <a:t>Proceedings of the National Academy of Sciences</a:t>
                </a:r>
                <a:r>
                  <a:rPr/>
                  <a:t> 117 (48): 30055–62. </a:t>
                </a:r>
                <a:r>
                  <a:rPr>
                    <a:hlinkClick r:id="rId3"/>
                  </a:rPr>
                  <a:t>https://doi.org/10.1073/pnas.1912789117</a:t>
                </a:r>
                <a:r>
                  <a:rPr/>
                  <a:t>.</a:t>
                </a:r>
              </a:p>
              <a:p>
                <a:pPr lvl="0" indent="0" marL="0">
                  <a:buNone/>
                </a:pPr>
                <a:r>
                  <a:rPr/>
                  <a:t>Edge, Michael D, and Graham Coop. 2018. “Reconstructing the History of Polygenic Scores Using Coalescent Trees.” </a:t>
                </a:r>
                <a:r>
                  <a:rPr i="1"/>
                  <a:t>Genetics</a:t>
                </a:r>
                <a:r>
                  <a:rPr/>
                  <a:t> 211 (1): 235–62. </a:t>
                </a:r>
                <a:r>
                  <a:rPr>
                    <a:hlinkClick r:id="rId4"/>
                  </a:rPr>
                  <a:t>https://doi.org/10.1534/genetics.118.301687</a:t>
                </a:r>
                <a:r>
                  <a:rPr/>
                  <a:t>.</a:t>
                </a:r>
              </a:p>
              <a:p>
                <a:pPr lvl="0" indent="0" marL="0">
                  <a:buNone/>
                </a:pPr>
                <a:r>
                  <a:rPr/>
                  <a:t>Fan, Caoqi, Nicholas Mancuso, and Charleston W. K. Chiang. 2022. “A Genealogical Estimate of Genetic Relationships.” </a:t>
                </a:r>
                <a:r>
                  <a:rPr i="1"/>
                  <a:t>The American Journal of Human Genetics</a:t>
                </a:r>
                <a:r>
                  <a:rPr/>
                  <a:t> 109 (5): 812–24. </a:t>
                </a:r>
                <a:r>
                  <a:rPr>
                    <a:hlinkClick r:id="rId5"/>
                  </a:rPr>
                  <a:t>https://doi.org/10.1016/j.ajhg.2022.03.016</a:t>
                </a:r>
                <a:r>
                  <a:rPr/>
                  <a:t>.</a:t>
                </a:r>
              </a:p>
              <a:p>
                <a:pPr lvl="0" indent="0" marL="0">
                  <a:buNone/>
                </a:pPr>
                <a:r>
                  <a:rPr/>
                  <a:t>Lehmann, Brieuc, Hanbin Lee, Luke Anderson-Trocme, Jerome Kelleher, Gregor Gorjanc, and Peter L. Ralph. 2025. “On ARGs, Pedigrees, and Genetic Relatedness Matrices,” March. </a:t>
                </a:r>
                <a:r>
                  <a:rPr>
                    <a:hlinkClick r:id="rId6"/>
                  </a:rPr>
                  <a:t>https://doi.org/10.1101/2025.03.03.641310</a:t>
                </a:r>
                <a:r>
                  <a:rPr/>
                  <a:t>.</a:t>
                </a:r>
              </a:p>
              <a:p>
                <a:pPr lvl="0" indent="0" marL="0">
                  <a:buNone/>
                </a:pPr>
                <a:r>
                  <a:rPr/>
                  <a:t>Peng, Dandan, Obadiah J. Mulder, and Michael D. Edge. 2024. “Evaluating ARG-Estimation Methods in the Context of Estimating Population-Mean Polygenic Score Histories,” May. </a:t>
                </a:r>
                <a:r>
                  <a:rPr>
                    <a:hlinkClick r:id="rId7"/>
                  </a:rPr>
                  <a:t>https://doi.org/10.1101/2024.05.24.595829</a:t>
                </a:r>
                <a:r>
                  <a:rPr/>
                  <a:t>.</a:t>
                </a:r>
              </a:p>
              <a:p>
                <a:pPr lvl="0" indent="0" marL="0">
                  <a:buNone/>
                </a:pPr>
                <a:r>
                  <a:rPr/>
                  <a:t>Rosenberg, Noah A., and Jenna M. VanLiere. 2009. “Replication of Genetic Associations as Pseudoreplication Due to Shared Genealogy.” </a:t>
                </a:r>
                <a:r>
                  <a:rPr i="1"/>
                  <a:t>Genetic Epidemiology</a:t>
                </a:r>
                <a:r>
                  <a:rPr/>
                  <a:t> 33 (6): 479–87. </a:t>
                </a:r>
                <a:r>
                  <a:rPr>
                    <a:hlinkClick r:id="rId8"/>
                  </a:rPr>
                  <a:t>https://doi.org/10.1002/gepi.20400</a:t>
                </a:r>
                <a:r>
                  <a:rPr/>
                  <a:t>.</a:t>
                </a:r>
              </a:p>
              <a:p>
                <a:pPr lvl="0" indent="0" marL="0">
                  <a:buNone/>
                </a:pPr>
                <a:r>
                  <a:rPr/>
                  <a:t>Salehi Nowbandegani, Pouria, Anthony Wilder Wohns, Jenna L. Ballard, Eric S. Lander, Alex Bloemendal, Benjamin M. Neale, and Luke J. O’Connor. 2023. “Extremely Sparse Models of Linkage Disequilibrium in Ancestrally Diverse Association Studies.” </a:t>
                </a:r>
                <a:r>
                  <a:rPr i="1"/>
                  <a:t>Nature Genetics</a:t>
                </a:r>
                <a:r>
                  <a:rPr/>
                  <a:t> 55 (9): 1494–1502. </a:t>
                </a:r>
                <a:r>
                  <a:rPr>
                    <a:hlinkClick r:id="rId9"/>
                  </a:rPr>
                  <a:t>https://doi.org/10.1038/s41588-023-01487-8</a:t>
                </a:r>
                <a:r>
                  <a:rPr/>
                  <a:t>.</a:t>
                </a:r>
              </a:p>
              <a:p>
                <a:pPr lvl="0" indent="0" marL="0">
                  <a:buNone/>
                </a:pPr>
                <a:r>
                  <a:rPr/>
                  <a:t>Wakeley, John. 2008. </a:t>
                </a:r>
                <a:r>
                  <a:rPr i="1"/>
                  <a:t>Coalescent Theory</a:t>
                </a:r>
                <a:r>
                  <a:rPr/>
                  <a:t>. Greenwood Village, CO: Roberts &amp; Company.</a:t>
                </a:r>
              </a:p>
              <a:p>
                <a:pPr lvl="0" indent="0" marL="0">
                  <a:buNone/>
                </a:pPr>
                <a:r>
                  <a:rPr/>
                  <a:t>Wong, Yan, Anastasia Ignatieva, Jere Koskela, Gregor Gorjanc, Anthony W Wohns, and Jerome Kelleher. 2024. “A General and Efficient Representation of Ancestral Recombination Graphs.” Edited by G Coop. </a:t>
                </a:r>
                <a:r>
                  <a:rPr i="1"/>
                  <a:t>GENETICS</a:t>
                </a:r>
                <a:r>
                  <a:rPr/>
                  <a:t> 228 (1). </a:t>
                </a:r>
                <a:r>
                  <a:rPr>
                    <a:hlinkClick r:id="rId10"/>
                  </a:rPr>
                  <a:t>https://doi.org/10.1093/genetics/iyae100</a:t>
                </a:r>
                <a:r>
                  <a:rPr/>
                  <a:t>.</a:t>
                </a:r>
              </a:p>
              <a:p>
                <a:pPr lvl="0" indent="0" marL="0">
                  <a:buNone/>
                </a:pPr>
                <a:r>
                  <a:rPr/>
                  <a:t>Zhang, Brian C., Arjun Biddanda, Árni Freyr Gunnarsson, Fergus Cooper, and Pier Francesco Palamara. 2023. “Biobank-Scale Inference of Ancestral Recombination Graphs Enables Genealogical Analysis of Complex Traits.” </a:t>
                </a:r>
                <a:r>
                  <a:rPr i="1"/>
                  <a:t>Nature Genetics</a:t>
                </a:r>
                <a:r>
                  <a:rPr/>
                  <a:t> 55 (5): 768–76. </a:t>
                </a:r>
                <a:r>
                  <a:rPr>
                    <a:hlinkClick r:id="rId11"/>
                  </a:rPr>
                  <a:t>https://doi.org/10.1038/s41588-023-01379-x</a:t>
                </a:r>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Technical Notes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Edge splitting</a:t>
                </a:r>
              </a:p>
              <a:p>
                <a:pPr lvl="0"/>
                <a:r>
                  <a:rPr/>
                  <a:t>Nodes and edges are reused across multiple trees in a tree sequence</a:t>
                </a:r>
              </a:p>
              <a:p>
                <a:pPr lvl="0"/>
                <a:r>
                  <a:rPr/>
                  <a:t>Edges, in particular, may not have a unique set of samples along their span</a:t>
                </a:r>
              </a:p>
              <a:p>
                <a:pPr lvl="0"/>
                <a:r>
                  <a:rPr/>
                  <a:t>Salehi Nowbandegani and colleagues </a:t>
                </a:r>
                <a:r>
                  <a:rPr i="1"/>
                  <a:t>bricked</a:t>
                </a:r>
                <a:r>
                  <a:rPr/>
                  <a:t> the edges to divide them (Salehi Nowbandegani et al. 2023)</a:t>
                </a:r>
              </a:p>
              <a:p>
                <a:pPr lvl="0"/>
                <a:r>
                  <a:rPr/>
                  <a:t>Henceforth, we assume that edges are splitted to have a unique subtopology</a:t>
                </a:r>
              </a:p>
              <a:p>
                <a:pPr lvl="0"/>
                <a14:m>
                  <m:oMathPara xmlns:m="http://schemas.openxmlformats.org/officeDocument/2006/math">
                    <m:oMathParaPr>
                      <m:jc m:val="center"/>
                    </m:oMathParaPr>
                    <m:oMath>
                      <m:sSub>
                        <m:e>
                          <m:r>
                            <m:rPr>
                              <m:sty m:val="b"/>
                            </m:rPr>
                            <m:t>Z</m:t>
                          </m:r>
                        </m:e>
                        <m:sub>
                          <m:r>
                            <m:t>n</m:t>
                          </m:r>
                          <m:r>
                            <m:t>e</m:t>
                          </m:r>
                        </m:sub>
                      </m:sSub>
                      <m:r>
                        <m:rPr>
                          <m:sty m:val="p"/>
                        </m:rPr>
                        <m:t>=</m:t>
                      </m:r>
                      <m:r>
                        <m:rPr>
                          <m:nor/>
                          <m:sty m:val="p"/>
                        </m:rPr>
                        <m:t>The number of haplotypes of individual </m:t>
                      </m:r>
                      <m:r>
                        <m:t>n</m:t>
                      </m:r>
                      <m:r>
                        <m:rPr>
                          <m:nor/>
                          <m:sty m:val="p"/>
                        </m:rPr>
                        <m:t> that inherit </m:t>
                      </m:r>
                      <m:r>
                        <m:t>e</m:t>
                      </m:r>
                    </m:oMath>
                  </m:oMathPara>
                </a14:m>
              </a:p>
              <a:p>
                <a:pPr lvl="0"/>
                <a:r>
                  <a:rPr/>
                  <a:t>The overall matrix </a:t>
                </a:r>
                <a14:m>
                  <m:oMath xmlns:m="http://schemas.openxmlformats.org/officeDocument/2006/math">
                    <m:r>
                      <m:rPr>
                        <m:sty m:val="b"/>
                      </m:rPr>
                      <m:t>Z</m:t>
                    </m:r>
                  </m:oMath>
                </a14:m>
                <a:r>
                  <a:rPr/>
                  <a:t> is an individual-edge design matrix.</a:t>
                </a:r>
              </a:p>
              <a:p>
                <a:pPr lvl="0" indent="0" marL="0">
                  <a:spcBef>
                    <a:spcPts val="3000"/>
                  </a:spcBef>
                  <a:buNone/>
                </a:pPr>
                <a:r>
                  <a:rPr b="1"/>
                  <a:t>Collapsing variants to edges</a:t>
                </a:r>
              </a:p>
              <a:p>
                <a:pPr lvl="0"/>
                <a:r>
                  <a:rPr/>
                  <a:t>When does an individual possess a derived allele? (</a:t>
                </a:r>
                <a14:m>
                  <m:oMath xmlns:m="http://schemas.openxmlformats.org/officeDocument/2006/math">
                    <m:r>
                      <m:rPr>
                        <m:nor/>
                        <m:sty m:val="p"/>
                      </m:rPr>
                      <m:t>ancestral</m:t>
                    </m:r>
                    <m:r>
                      <m:rPr>
                        <m:sty m:val="p"/>
                      </m:rPr>
                      <m:t>=</m:t>
                    </m:r>
                    <m:r>
                      <m:t>0</m:t>
                    </m:r>
                  </m:oMath>
                </a14:m>
                <a:r>
                  <a:rPr/>
                  <a:t>, </a:t>
                </a:r>
                <a14:m>
                  <m:oMath xmlns:m="http://schemas.openxmlformats.org/officeDocument/2006/math">
                    <m:r>
                      <m:rPr>
                        <m:nor/>
                        <m:sty m:val="p"/>
                      </m:rPr>
                      <m:t>derived</m:t>
                    </m:r>
                    <m:r>
                      <m:rPr>
                        <m:sty m:val="p"/>
                      </m:rPr>
                      <m:t>=</m:t>
                    </m:r>
                    <m:r>
                      <m:t>1</m:t>
                    </m:r>
                  </m:oMath>
                </a14:m>
                <a:r>
                  <a:rPr/>
                  <a:t>)</a:t>
                </a:r>
              </a:p>
              <a:p>
                <a:pPr lvl="0"/>
                <a:r>
                  <a:rPr/>
                  <a:t>Let </a:t>
                </a:r>
                <a14:m>
                  <m:oMath xmlns:m="http://schemas.openxmlformats.org/officeDocument/2006/math">
                    <m:sSub>
                      <m:e>
                        <m:r>
                          <m:rPr>
                            <m:sty m:val="b"/>
                          </m:rPr>
                          <m:t>1</m:t>
                        </m:r>
                      </m:e>
                      <m:sub>
                        <m:r>
                          <m:t>e</m:t>
                        </m:r>
                        <m:r>
                          <m:t>p</m:t>
                        </m:r>
                      </m:sub>
                    </m:sSub>
                  </m:oMath>
                </a14:m>
                <a:r>
                  <a:rPr/>
                  <a:t> be the indicator </a:t>
                </a:r>
                <a:r>
                  <a:rPr i="1"/>
                  <a:t>random</a:t>
                </a:r>
                <a:r>
                  <a:rPr/>
                  <a:t> variable of a mutation at edge </a:t>
                </a:r>
                <a14:m>
                  <m:oMath xmlns:m="http://schemas.openxmlformats.org/officeDocument/2006/math">
                    <m:r>
                      <m:t>e</m:t>
                    </m:r>
                  </m:oMath>
                </a14:m>
                <a:r>
                  <a:rPr/>
                  <a:t> and position </a:t>
                </a:r>
                <a14:m>
                  <m:oMath xmlns:m="http://schemas.openxmlformats.org/officeDocument/2006/math">
                    <m:r>
                      <m:t>p</m:t>
                    </m:r>
                  </m:oMath>
                </a14:m>
              </a:p>
              <a:p>
                <a:pPr lvl="0" indent="0" marL="0">
                  <a:buNone/>
                </a:pPr>
                <a:r>
                  <a:rPr/>
                  <a:t>An individual should be a descendant of an edge (</a:t>
                </a:r>
                <a14:m>
                  <m:oMath xmlns:m="http://schemas.openxmlformats.org/officeDocument/2006/math">
                    <m:sSub>
                      <m:e>
                        <m:r>
                          <m:rPr>
                            <m:sty m:val="b"/>
                          </m:rPr>
                          <m:t>Z</m:t>
                        </m:r>
                      </m:e>
                      <m:sub>
                        <m:r>
                          <m:t>n</m:t>
                        </m:r>
                        <m:r>
                          <m:t>e</m:t>
                        </m:r>
                      </m:sub>
                    </m:sSub>
                    <m:r>
                      <m:rPr>
                        <m:sty m:val="p"/>
                      </m:rPr>
                      <m:t>=</m:t>
                    </m:r>
                    <m:r>
                      <m:t>1</m:t>
                    </m:r>
                  </m:oMath>
                </a14:m>
                <a:r>
                  <a:rPr/>
                  <a:t>)</a:t>
                </a:r>
              </a:p>
              <a:p>
                <a:pPr lvl="0" indent="0" marL="0">
                  <a:buNone/>
                </a:pPr>
                <a14:m>
                  <m:oMathPara xmlns:m="http://schemas.openxmlformats.org/officeDocument/2006/math">
                    <m:oMathParaPr>
                      <m:jc m:val="center"/>
                    </m:oMathParaPr>
                    <m:oMath>
                      <m:r>
                        <m:rPr>
                          <m:sty m:val="p"/>
                        </m:rPr>
                        <m:t>+</m:t>
                      </m:r>
                    </m:oMath>
                  </m:oMathPara>
                </a14:m>
              </a:p>
              <a:p>
                <a:pPr lvl="0" indent="0" marL="0">
                  <a:buNone/>
                </a:pPr>
                <a:r>
                  <a:rPr/>
                  <a:t>That edge should have mutation (</a:t>
                </a:r>
                <a14:m>
                  <m:oMath xmlns:m="http://schemas.openxmlformats.org/officeDocument/2006/math">
                    <m:sSub>
                      <m:e>
                        <m:r>
                          <m:rPr>
                            <m:sty m:val="b"/>
                          </m:rPr>
                          <m:t>1</m:t>
                        </m:r>
                      </m:e>
                      <m:sub>
                        <m:r>
                          <m:t>e</m:t>
                        </m:r>
                        <m:r>
                          <m:t>p</m:t>
                        </m:r>
                      </m:sub>
                    </m:sSub>
                    <m:r>
                      <m:rPr>
                        <m:sty m:val="p"/>
                      </m:rPr>
                      <m:t>=</m:t>
                    </m:r>
                    <m:r>
                      <m:t>1</m:t>
                    </m:r>
                  </m:oMath>
                </a14:m>
                <a:r>
                  <a:rPr/>
                  <a:t>)</a:t>
                </a:r>
              </a:p>
              <a:p>
                <a:pPr lvl="0" indent="0" marL="0">
                  <a:buNone/>
                </a:pPr>
                <a14:m>
                  <m:oMathPara xmlns:m="http://schemas.openxmlformats.org/officeDocument/2006/math">
                    <m:oMathParaPr>
                      <m:jc m:val="center"/>
                    </m:oMathParaPr>
                    <m:oMath>
                      <m:sSub>
                        <m:e>
                          <m:r>
                            <m:rPr>
                              <m:sty m:val="b"/>
                            </m:rPr>
                            <m:t>G</m:t>
                          </m:r>
                        </m:e>
                        <m:sub>
                          <m:r>
                            <m:t>n</m:t>
                          </m:r>
                          <m:r>
                            <m:t>p</m:t>
                          </m:r>
                        </m:sub>
                      </m:sSub>
                      <m:r>
                        <m:rPr>
                          <m:sty m:val="p"/>
                        </m:rPr>
                        <m:t>=</m:t>
                      </m:r>
                      <m:nary>
                        <m:naryPr>
                          <m:chr m:val="∑"/>
                          <m:limLoc m:val="undOvr"/>
                          <m:subHide m:val="off"/>
                          <m:supHide m:val="on"/>
                        </m:naryPr>
                        <m:sub>
                          <m:r>
                            <m:t>e</m:t>
                          </m:r>
                          <m:r>
                            <m:rPr>
                              <m:sty m:val="p"/>
                            </m:rPr>
                            <m:t>:</m:t>
                          </m:r>
                          <m:r>
                            <m:t>p</m:t>
                          </m:r>
                          <m:r>
                            <m:rPr>
                              <m:sty m:val="p"/>
                            </m:rPr>
                            <m:t>∈</m:t>
                          </m:r>
                          <m:r>
                            <m:t>e</m:t>
                          </m:r>
                        </m:sub>
                        <m:sup>
                          <m:r>
                            <m:t>​</m:t>
                          </m:r>
                        </m:sup>
                        <m:e>
                          <m:sSub>
                            <m:e>
                              <m:r>
                                <m:rPr>
                                  <m:sty m:val="b"/>
                                </m:rPr>
                                <m:t>Z</m:t>
                              </m:r>
                            </m:e>
                            <m:sub>
                              <m:r>
                                <m:t>n</m:t>
                              </m:r>
                              <m:r>
                                <m:t>e</m:t>
                              </m:r>
                            </m:sub>
                          </m:sSub>
                        </m:e>
                      </m:nary>
                      <m:sSub>
                        <m:e>
                          <m:r>
                            <m:rPr>
                              <m:sty m:val="b"/>
                            </m:rPr>
                            <m:t>1</m:t>
                          </m:r>
                        </m:e>
                        <m:sub>
                          <m:r>
                            <m:t>e</m:t>
                          </m:r>
                          <m:r>
                            <m:t>p</m:t>
                          </m:r>
                        </m:sub>
                      </m:sSub>
                      <m:r>
                        <m:t> </m:t>
                      </m:r>
                      <m:r>
                        <m:rPr>
                          <m:sty m:val="p"/>
                        </m:rPr>
                        <m:t>⇔</m:t>
                      </m:r>
                      <m:r>
                        <m:t> </m:t>
                      </m:r>
                      <m:sSub>
                        <m:e>
                          <m:r>
                            <m:rPr>
                              <m:sty m:val="b"/>
                            </m:rPr>
                            <m:t>G</m:t>
                          </m:r>
                        </m:e>
                        <m:sub>
                          <m:r>
                            <m:t>p</m:t>
                          </m:r>
                        </m:sub>
                      </m:sSub>
                      <m:r>
                        <m:rPr>
                          <m:sty m:val="p"/>
                        </m:rPr>
                        <m:t>=</m:t>
                      </m:r>
                      <m:nary>
                        <m:naryPr>
                          <m:chr m:val="∑"/>
                          <m:limLoc m:val="undOvr"/>
                          <m:subHide m:val="off"/>
                          <m:supHide m:val="on"/>
                        </m:naryPr>
                        <m:sub>
                          <m:r>
                            <m:t>e</m:t>
                          </m:r>
                          <m:r>
                            <m:rPr>
                              <m:sty m:val="p"/>
                            </m:rPr>
                            <m:t>:</m:t>
                          </m:r>
                          <m:r>
                            <m:t>p</m:t>
                          </m:r>
                          <m:r>
                            <m:rPr>
                              <m:sty m:val="p"/>
                            </m:rPr>
                            <m:t>∈</m:t>
                          </m:r>
                          <m:r>
                            <m:t>e</m:t>
                          </m:r>
                        </m:sub>
                        <m:sup>
                          <m:r>
                            <m:t>​</m:t>
                          </m:r>
                        </m:sup>
                        <m:e>
                          <m:sSub>
                            <m:e>
                              <m:r>
                                <m:rPr>
                                  <m:sty m:val="b"/>
                                </m:rPr>
                                <m:t>Z</m:t>
                              </m:r>
                            </m:e>
                            <m:sub>
                              <m:r>
                                <m:t>e</m:t>
                              </m:r>
                            </m:sub>
                          </m:sSub>
                        </m:e>
                      </m:nary>
                      <m:sSub>
                        <m:e>
                          <m:r>
                            <m:rPr>
                              <m:sty m:val="b"/>
                            </m:rPr>
                            <m:t>1</m:t>
                          </m:r>
                        </m:e>
                        <m:sub>
                          <m:r>
                            <m:t>e</m:t>
                          </m:r>
                          <m:r>
                            <m:t>p</m:t>
                          </m:r>
                        </m:sub>
                      </m:sSub>
                    </m:oMath>
                  </m:oMathPara>
                </a14:m>
              </a:p>
              <a:p>
                <a:pPr lvl="0"/>
                <a:r>
                  <a:rPr/>
                  <a:t>Assumes that there are no parent-child mutation pairs, but allows </a:t>
                </a:r>
                <a:r>
                  <a:rPr i="1"/>
                  <a:t>some</a:t>
                </a:r>
                <a:r>
                  <a:rPr/>
                  <a:t> recurrent mutations</a:t>
                </a:r>
              </a:p>
              <a:p>
                <a:pPr lvl="0" indent="0" marL="0">
                  <a:spcBef>
                    <a:spcPts val="3000"/>
                  </a:spcBef>
                  <a:buNone/>
                </a:pPr>
                <a:r>
                  <a:rPr b="1"/>
                  <a:t>Exchange the summations</a:t>
                </a:r>
              </a:p>
              <a:p>
                <a:pPr lvl="0" indent="0" marL="0">
                  <a:buNone/>
                </a:pPr>
                <a:r>
                  <a:rPr/>
                  <a:t>Recall </a:t>
                </a:r>
                <a14:m>
                  <m:oMath xmlns:m="http://schemas.openxmlformats.org/officeDocument/2006/math">
                    <m:sSub>
                      <m:e>
                        <m:r>
                          <m:rPr>
                            <m:sty m:val="b"/>
                          </m:rPr>
                          <m:t>G</m:t>
                        </m:r>
                      </m:e>
                      <m:sub>
                        <m:r>
                          <m:t>p</m:t>
                        </m:r>
                      </m:sub>
                    </m:sSub>
                    <m:r>
                      <m:rPr>
                        <m:sty m:val="p"/>
                      </m:rPr>
                      <m:t>=</m:t>
                    </m:r>
                    <m:nary>
                      <m:naryPr>
                        <m:chr m:val="∑"/>
                        <m:limLoc m:val="undOvr"/>
                        <m:subHide m:val="off"/>
                        <m:supHide m:val="on"/>
                      </m:naryPr>
                      <m:sub>
                        <m:r>
                          <m:t>e</m:t>
                        </m:r>
                        <m:r>
                          <m:rPr>
                            <m:sty m:val="p"/>
                          </m:rPr>
                          <m:t>:</m:t>
                        </m:r>
                        <m:r>
                          <m:t>p</m:t>
                        </m:r>
                        <m:r>
                          <m:rPr>
                            <m:sty m:val="p"/>
                          </m:rPr>
                          <m:t>∈</m:t>
                        </m:r>
                        <m:r>
                          <m:t>e</m:t>
                        </m:r>
                      </m:sub>
                      <m:sup>
                        <m:r>
                          <m:t>​</m:t>
                        </m:r>
                      </m:sup>
                      <m:e>
                        <m:sSub>
                          <m:e>
                            <m:r>
                              <m:rPr>
                                <m:sty m:val="b"/>
                              </m:rPr>
                              <m:t>Z</m:t>
                            </m:r>
                          </m:e>
                          <m:sub>
                            <m:r>
                              <m:t>e</m:t>
                            </m:r>
                          </m:sub>
                        </m:sSub>
                      </m:e>
                    </m:nary>
                    <m:sSub>
                      <m:e>
                        <m:r>
                          <m:rPr>
                            <m:sty m:val="b"/>
                          </m:rPr>
                          <m:t>1</m:t>
                        </m:r>
                      </m:e>
                      <m:sub>
                        <m:r>
                          <m:t>e</m:t>
                        </m:r>
                        <m:r>
                          <m:t>p</m:t>
                        </m:r>
                      </m:sub>
                    </m:sSub>
                  </m:oMath>
                </a14:m>
                <a:r>
                  <a:rPr/>
                  <a:t> and </a:t>
                </a:r>
                <a14:m>
                  <m:oMath xmlns:m="http://schemas.openxmlformats.org/officeDocument/2006/math">
                    <m:r>
                      <m:rPr>
                        <m:sty m:val="b"/>
                      </m:rPr>
                      <m:t>y</m:t>
                    </m:r>
                    <m:r>
                      <m:rPr>
                        <m:sty m:val="p"/>
                      </m:rPr>
                      <m:t>=</m:t>
                    </m:r>
                    <m:nary>
                      <m:naryPr>
                        <m:chr m:val="∑"/>
                        <m:limLoc m:val="undOvr"/>
                        <m:subHide m:val="off"/>
                        <m:supHide m:val="off"/>
                      </m:naryPr>
                      <m:sub>
                        <m:r>
                          <m:t>p</m:t>
                        </m:r>
                        <m:r>
                          <m:rPr>
                            <m:sty m:val="p"/>
                          </m:rPr>
                          <m:t>=</m:t>
                        </m:r>
                        <m:r>
                          <m:t>1</m:t>
                        </m:r>
                      </m:sub>
                      <m:sup>
                        <m:r>
                          <m:t>P</m:t>
                        </m:r>
                      </m:sup>
                      <m:e>
                        <m:sSub>
                          <m:e>
                            <m:r>
                              <m:rPr>
                                <m:sty m:val="b"/>
                              </m:rPr>
                              <m:t>G</m:t>
                            </m:r>
                          </m:e>
                          <m:sub>
                            <m:r>
                              <m:t>p</m:t>
                            </m:r>
                          </m:sub>
                        </m:sSub>
                      </m:e>
                    </m:nary>
                    <m:sSub>
                      <m:e>
                        <m:r>
                          <m:rPr>
                            <m:sty m:val="b"/>
                          </m:rPr>
                          <m:t>β</m:t>
                        </m:r>
                      </m:e>
                      <m:sub>
                        <m:r>
                          <m:t>p</m:t>
                        </m:r>
                      </m:sub>
                    </m:sSub>
                    <m:r>
                      <m:rPr>
                        <m:sty m:val="p"/>
                      </m:rPr>
                      <m:t>+</m:t>
                    </m:r>
                    <m:r>
                      <m:rPr>
                        <m:sty m:val="b"/>
                      </m:rPr>
                      <m:t>ε</m:t>
                    </m:r>
                  </m:oMath>
                </a14:m>
              </a:p>
              <a:p>
                <a:pPr lvl="0" indent="0" marL="0">
                  <a:buNone/>
                </a:pPr>
                <a:r>
                  <a:rPr/>
                  <a:t>Substitute </a:t>
                </a:r>
                <a14:m>
                  <m:oMath xmlns:m="http://schemas.openxmlformats.org/officeDocument/2006/math">
                    <m:sSub>
                      <m:e>
                        <m:r>
                          <m:rPr>
                            <m:sty m:val="b"/>
                          </m:rPr>
                          <m:t>G</m:t>
                        </m:r>
                      </m:e>
                      <m:sub>
                        <m:r>
                          <m:t>p</m:t>
                        </m:r>
                      </m:sub>
                    </m:sSub>
                  </m:oMath>
                </a14:m>
              </a:p>
              <a:p>
                <a:pPr lvl="0" indent="0" marL="0">
                  <a:buNone/>
                </a:pPr>
                <a:r>
                  <a:rPr/>
                  <a:t>$$
\textcolor{red}{\sum_{p=1}^P \sum_{e:p \in e}} \mathbf{Z}_e \boldsymbol{\beta}_p \mathbf{1}_{ep} + \boldsymbol{\varepsilon}
$$</a:t>
                </a:r>
              </a:p>
              <a:p>
                <a:pPr lvl="0" indent="0" marL="0">
                  <a:buNone/>
                </a:pPr>
                <a:r>
                  <a:rPr/>
                  <a:t>Exchange the inner and the outer summation</a:t>
                </a:r>
              </a:p>
              <a:p>
                <a:pPr lvl="0" indent="0" marL="0">
                  <a:buNone/>
                </a:pPr>
                <a:r>
                  <a:rPr/>
                  <a:t>$$
\textcolor{red}{\sum_{e=1}^E \sum_{p:p \in e}} \mathbf{Z}_e \boldsymbol{\beta}_p \mathbf{1}_{ep} + \boldsymbol{\varepsilon} 
$$</a:t>
                </a:r>
              </a:p>
              <a:p>
                <a:pPr lvl="0" indent="0" marL="0">
                  <a:buNone/>
                </a:pPr>
                <a:r>
                  <a:rPr/>
                  <a:t>Pull out </a:t>
                </a:r>
                <a14:m>
                  <m:oMath xmlns:m="http://schemas.openxmlformats.org/officeDocument/2006/math">
                    <m:sSub>
                      <m:e>
                        <m:r>
                          <m:rPr>
                            <m:sty m:val="b"/>
                          </m:rPr>
                          <m:t>Z</m:t>
                        </m:r>
                      </m:e>
                      <m:sub>
                        <m:r>
                          <m:t>e</m:t>
                        </m:r>
                      </m:sub>
                    </m:sSub>
                  </m:oMath>
                </a14:m>
                <a:r>
                  <a:rPr/>
                  <a:t> and group the positions nested in </a:t>
                </a:r>
                <a14:m>
                  <m:oMath xmlns:m="http://schemas.openxmlformats.org/officeDocument/2006/math">
                    <m:r>
                      <m:t>p</m:t>
                    </m:r>
                    <m:r>
                      <m:rPr>
                        <m:sty m:val="p"/>
                      </m:rPr>
                      <m:t>:</m:t>
                    </m:r>
                    <m:r>
                      <m:t>p</m:t>
                    </m:r>
                    <m:r>
                      <m:rPr>
                        <m:sty m:val="p"/>
                      </m:rPr>
                      <m:t>∈</m:t>
                    </m:r>
                    <m:r>
                      <m:t>e</m:t>
                    </m:r>
                  </m:oMath>
                </a14:m>
              </a:p>
              <a:p>
                <a:pPr lvl="0" indent="0" marL="0">
                  <a:buNone/>
                </a:pPr>
                <a:r>
                  <a:rPr/>
                  <a:t>$$
\begin{aligned}
    &amp; \sum_{e=1}^E \mathbf{Z}_e \textcolor{blue}{\left(\sum_{p:p\in e} \boldsymbol{\beta}_p \mathbf{1}_{ep} \right)} + \boldsymbol{\varepsilon} \\
    &amp;= \sum_{e=1}^E \mathbf{Z}_e \textcolor{blue}{\boldsymbol{\upsilon}_e} + \boldsymbol{\varepsilon} \\
    &amp;= \mathbf{Z} \boldsymbol{\upsilon} + \boldsymbol{\varepsilon}
\end{aligned}
$$</a:t>
                </a:r>
              </a:p>
              <a:p>
                <a:pPr lvl="0" indent="0" marL="0">
                  <a:buNone/>
                </a:pPr>
                <a14:m>
                  <m:oMath xmlns:m="http://schemas.openxmlformats.org/officeDocument/2006/math">
                    <m:r>
                      <m:rPr>
                        <m:sty m:val="b"/>
                      </m:rPr>
                      <m:t>υ</m:t>
                    </m:r>
                  </m:oMath>
                </a14:m>
                <a:r>
                  <a:rPr/>
                  <a:t> is a random variable made up of mutation-driven random variables </a:t>
                </a:r>
                <a14:m>
                  <m:oMath xmlns:m="http://schemas.openxmlformats.org/officeDocument/2006/math">
                    <m:sSub>
                      <m:e>
                        <m:r>
                          <m:rPr>
                            <m:sty m:val="b"/>
                          </m:rPr>
                          <m:t>1</m:t>
                        </m:r>
                      </m:e>
                      <m:sub>
                        <m:r>
                          <m:t>e</m:t>
                        </m:r>
                        <m:r>
                          <m:t>p</m:t>
                        </m:r>
                      </m:sub>
                    </m:sSub>
                  </m:oMath>
                </a14:m>
                <a:r>
                  <a:rPr/>
                  <a:t>!</a:t>
                </a:r>
              </a:p>
              <a:p>
                <a:pPr lvl="0" indent="0" marL="0">
                  <a:spcBef>
                    <a:spcPts val="3000"/>
                  </a:spcBef>
                  <a:buNone/>
                </a:pPr>
                <a:r>
                  <a:rPr b="1"/>
                  <a:t>Random effects are independent</a:t>
                </a:r>
              </a:p>
              <a:p>
                <a:pPr lvl="0"/>
                <a:r>
                  <a:rPr/>
                  <a:t>Independent entries of random effects is a key assumption of linear mixed models</a:t>
                </a:r>
              </a:p>
              <a:p>
                <a:pPr lvl="0"/>
                <a:r>
                  <a:rPr/>
                  <a:t>This can be </a:t>
                </a:r>
                <a:r>
                  <a:rPr i="1"/>
                  <a:t>proved</a:t>
                </a:r>
                <a:r>
                  <a:rPr/>
                  <a:t> in ARG-LMM, instead of assuming it</a:t>
                </a:r>
              </a:p>
              <a:p>
                <a:pPr lvl="0"/>
                <a14:m>
                  <m:oMathPara xmlns:m="http://schemas.openxmlformats.org/officeDocument/2006/math">
                    <m:oMathParaPr>
                      <m:jc m:val="center"/>
                    </m:oMathParaPr>
                    <m:oMath>
                      <m:r>
                        <m:rPr>
                          <m:sty m:val="p"/>
                        </m:rPr>
                        <m:t>C</m:t>
                      </m:r>
                      <m:r>
                        <m:rPr>
                          <m:sty m:val="p"/>
                        </m:rPr>
                        <m:t>o</m:t>
                      </m:r>
                      <m:r>
                        <m:rPr>
                          <m:sty m:val="p"/>
                        </m:rPr>
                        <m:t>v</m:t>
                      </m:r>
                      <m:d>
                        <m:dPr>
                          <m:begChr m:val="("/>
                          <m:endChr m:val=")"/>
                          <m:sepChr m:val=""/>
                          <m:grow/>
                        </m:dPr>
                        <m:e>
                          <m:sSub>
                            <m:e>
                              <m:r>
                                <m:rPr>
                                  <m:sty m:val="b"/>
                                </m:rPr>
                                <m:t>u</m:t>
                              </m:r>
                            </m:e>
                            <m:sub>
                              <m:r>
                                <m:t>e</m:t>
                              </m:r>
                            </m:sub>
                          </m:sSub>
                          <m:r>
                            <m:rPr>
                              <m:sty m:val="p"/>
                            </m:rPr>
                            <m:t>,</m:t>
                          </m:r>
                          <m:sSub>
                            <m:e>
                              <m:r>
                                <m:rPr>
                                  <m:sty m:val="b"/>
                                </m:rPr>
                                <m:t>u</m:t>
                              </m:r>
                            </m:e>
                            <m:sub>
                              <m:r>
                                <m:t>e</m:t>
                              </m:r>
                              <m:r>
                                <m:rPr>
                                  <m:sty m:val="p"/>
                                </m:rPr>
                                <m:t>′</m:t>
                              </m:r>
                            </m:sub>
                          </m:sSub>
                        </m:e>
                      </m:d>
                      <m:r>
                        <m:rPr>
                          <m:sty m:val="p"/>
                        </m:rPr>
                        <m:t>=</m:t>
                      </m:r>
                      <m:nary>
                        <m:naryPr>
                          <m:chr m:val="∑"/>
                          <m:limLoc m:val="undOvr"/>
                          <m:subHide m:val="off"/>
                          <m:supHide m:val="on"/>
                        </m:naryPr>
                        <m:sub>
                          <m:r>
                            <m:t>p</m:t>
                          </m:r>
                          <m:r>
                            <m:rPr>
                              <m:sty m:val="p"/>
                            </m:rPr>
                            <m:t>∈</m:t>
                          </m:r>
                          <m:r>
                            <m:t>e</m:t>
                          </m:r>
                          <m:r>
                            <m:rPr>
                              <m:sty m:val="p"/>
                            </m:rPr>
                            <m:t>,</m:t>
                          </m:r>
                          <m:r>
                            <m:t>e</m:t>
                          </m:r>
                          <m:r>
                            <m:rPr>
                              <m:sty m:val="p"/>
                            </m:rPr>
                            <m:t>′</m:t>
                          </m:r>
                        </m:sub>
                        <m:sup>
                          <m:r>
                            <m:t>​</m:t>
                          </m:r>
                        </m:sup>
                        <m:e>
                          <m:sSubSup>
                            <m:e>
                              <m:r>
                                <m:rPr>
                                  <m:sty m:val="b"/>
                                </m:rPr>
                                <m:t>β</m:t>
                              </m:r>
                            </m:e>
                            <m:sub>
                              <m:r>
                                <m:t>p</m:t>
                              </m:r>
                            </m:sub>
                            <m:sup>
                              <m:r>
                                <m:t>2</m:t>
                              </m:r>
                            </m:sup>
                          </m:sSubSup>
                        </m:e>
                      </m:nary>
                      <m:r>
                        <m:rPr>
                          <m:sty m:val="p"/>
                        </m:rPr>
                        <m:t>C</m:t>
                      </m:r>
                      <m:r>
                        <m:rPr>
                          <m:sty m:val="p"/>
                        </m:rPr>
                        <m:t>o</m:t>
                      </m:r>
                      <m:r>
                        <m:rPr>
                          <m:sty m:val="p"/>
                        </m:rPr>
                        <m:t>v</m:t>
                      </m:r>
                      <m:d>
                        <m:dPr>
                          <m:begChr m:val="("/>
                          <m:endChr m:val=")"/>
                          <m:sepChr m:val=""/>
                          <m:grow/>
                        </m:dPr>
                        <m:e>
                          <m:sSub>
                            <m:e>
                              <m:r>
                                <m:rPr>
                                  <m:sty m:val="b"/>
                                </m:rPr>
                                <m:t>1</m:t>
                              </m:r>
                            </m:e>
                            <m:sub>
                              <m:r>
                                <m:t>e</m:t>
                              </m:r>
                              <m:r>
                                <m:t>p</m:t>
                              </m:r>
                            </m:sub>
                          </m:sSub>
                          <m:r>
                            <m:rPr>
                              <m:sty m:val="p"/>
                            </m:rPr>
                            <m:t>,</m:t>
                          </m:r>
                          <m:sSub>
                            <m:e>
                              <m:r>
                                <m:rPr>
                                  <m:sty m:val="b"/>
                                </m:rPr>
                                <m:t>1</m:t>
                              </m:r>
                            </m:e>
                            <m:sub>
                              <m:r>
                                <m:t>e</m:t>
                              </m:r>
                              <m:r>
                                <m:rPr>
                                  <m:sty m:val="p"/>
                                </m:rPr>
                                <m:t>′</m:t>
                              </m:r>
                              <m:r>
                                <m:t>p</m:t>
                              </m:r>
                            </m:sub>
                          </m:sSub>
                        </m:e>
                      </m:d>
                    </m:oMath>
                  </m:oMathPara>
                </a14:m>
              </a:p>
              <a:p>
                <a:pPr lvl="0"/>
                <a:r>
                  <a:rPr/>
                  <a:t>The covariance between the indicators are higher-order terms of mutation rates, so we ignore it (Wakeley 2008)</a:t>
                </a:r>
              </a:p>
              <a:p>
                <a:pPr lvl="0"/>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r>
                              <m:rPr>
                                <m:sty m:val="p"/>
                              </m:rPr>
                              <m:t>C</m:t>
                            </m:r>
                            <m:r>
                              <m:rPr>
                                <m:sty m:val="p"/>
                              </m:rPr>
                              <m:t>o</m:t>
                            </m:r>
                            <m:r>
                              <m:rPr>
                                <m:sty m:val="p"/>
                              </m:rPr>
                              <m:t>v</m:t>
                            </m:r>
                            <m:d>
                              <m:dPr>
                                <m:begChr m:val="("/>
                                <m:endChr m:val=")"/>
                                <m:sepChr m:val=""/>
                                <m:grow/>
                              </m:dPr>
                              <m:e>
                                <m:sSub>
                                  <m:e>
                                    <m:r>
                                      <m:rPr>
                                        <m:sty m:val="b"/>
                                      </m:rPr>
                                      <m:t>1</m:t>
                                    </m:r>
                                  </m:e>
                                  <m:sub>
                                    <m:r>
                                      <m:t>e</m:t>
                                    </m:r>
                                    <m:r>
                                      <m:t>p</m:t>
                                    </m:r>
                                  </m:sub>
                                </m:sSub>
                                <m:r>
                                  <m:rPr>
                                    <m:sty m:val="p"/>
                                  </m:rPr>
                                  <m:t>,</m:t>
                                </m:r>
                                <m:sSub>
                                  <m:e>
                                    <m:r>
                                      <m:rPr>
                                        <m:sty m:val="b"/>
                                      </m:rPr>
                                      <m:t>1</m:t>
                                    </m:r>
                                  </m:e>
                                  <m:sub>
                                    <m:r>
                                      <m:t>e</m:t>
                                    </m:r>
                                    <m:r>
                                      <m:rPr>
                                        <m:sty m:val="p"/>
                                      </m:rPr>
                                      <m:t>′</m:t>
                                    </m:r>
                                    <m:r>
                                      <m:t>p</m:t>
                                    </m:r>
                                  </m:sub>
                                </m:sSub>
                              </m:e>
                            </m:d>
                          </m:e>
                          <m:e>
                            <m:r>
                              <m:rPr>
                                <m:sty m:val="p"/>
                              </m:rPr>
                              <m:t>=</m:t>
                            </m:r>
                            <m:r>
                              <m:rPr>
                                <m:sty m:val="p"/>
                              </m:rPr>
                              <m:t>E</m:t>
                            </m:r>
                            <m:d>
                              <m:dPr>
                                <m:begChr m:val="["/>
                                <m:endChr m:val="]"/>
                                <m:sepChr m:val=""/>
                                <m:grow/>
                              </m:dPr>
                              <m:e>
                                <m:sSub>
                                  <m:e>
                                    <m:r>
                                      <m:rPr>
                                        <m:sty m:val="b"/>
                                      </m:rPr>
                                      <m:t>1</m:t>
                                    </m:r>
                                  </m:e>
                                  <m:sub>
                                    <m:r>
                                      <m:t>e</m:t>
                                    </m:r>
                                    <m:r>
                                      <m:t>p</m:t>
                                    </m:r>
                                  </m:sub>
                                </m:sSub>
                                <m:sSub>
                                  <m:e>
                                    <m:r>
                                      <m:rPr>
                                        <m:sty m:val="b"/>
                                      </m:rPr>
                                      <m:t>1</m:t>
                                    </m:r>
                                  </m:e>
                                  <m:sub>
                                    <m:r>
                                      <m:t>e</m:t>
                                    </m:r>
                                    <m:r>
                                      <m:rPr>
                                        <m:sty m:val="p"/>
                                      </m:rPr>
                                      <m:t>′</m:t>
                                    </m:r>
                                    <m:r>
                                      <m:t>p</m:t>
                                    </m:r>
                                  </m:sub>
                                </m:sSub>
                              </m:e>
                            </m:d>
                            <m:r>
                              <m:rPr>
                                <m:sty m:val="p"/>
                              </m:rPr>
                              <m:t>−</m:t>
                            </m:r>
                            <m:r>
                              <m:rPr>
                                <m:sty m:val="p"/>
                              </m:rPr>
                              <m:t>E</m:t>
                            </m:r>
                            <m:d>
                              <m:dPr>
                                <m:begChr m:val="["/>
                                <m:endChr m:val="]"/>
                                <m:sepChr m:val=""/>
                                <m:grow/>
                              </m:dPr>
                              <m:e>
                                <m:sSub>
                                  <m:e>
                                    <m:r>
                                      <m:rPr>
                                        <m:sty m:val="b"/>
                                      </m:rPr>
                                      <m:t>1</m:t>
                                    </m:r>
                                  </m:e>
                                  <m:sub>
                                    <m:r>
                                      <m:t>e</m:t>
                                    </m:r>
                                    <m:r>
                                      <m:rPr>
                                        <m:sty m:val="p"/>
                                      </m:rPr>
                                      <m:t>′</m:t>
                                    </m:r>
                                    <m:r>
                                      <m:t>p</m:t>
                                    </m:r>
                                  </m:sub>
                                </m:sSub>
                              </m:e>
                            </m:d>
                            <m:r>
                              <m:rPr>
                                <m:sty m:val="p"/>
                              </m:rPr>
                              <m:t>E</m:t>
                            </m:r>
                            <m:d>
                              <m:dPr>
                                <m:begChr m:val="["/>
                                <m:endChr m:val="]"/>
                                <m:sepChr m:val=""/>
                                <m:grow/>
                              </m:dPr>
                              <m:e>
                                <m:sSub>
                                  <m:e>
                                    <m:r>
                                      <m:rPr>
                                        <m:sty m:val="b"/>
                                      </m:rPr>
                                      <m:t>1</m:t>
                                    </m:r>
                                  </m:e>
                                  <m:sub>
                                    <m:r>
                                      <m:t>e</m:t>
                                    </m:r>
                                    <m:r>
                                      <m:t>p</m:t>
                                    </m:r>
                                  </m:sub>
                                </m:sSub>
                              </m:e>
                            </m:d>
                          </m:e>
                        </m:mr>
                        <m:mr>
                          <m:e/>
                          <m:e>
                            <m:r>
                              <m:rPr>
                                <m:sty m:val="p"/>
                              </m:rPr>
                              <m:t>=</m:t>
                            </m:r>
                            <m:r>
                              <m:t>0</m:t>
                            </m:r>
                            <m:r>
                              <m:rPr>
                                <m:sty m:val="p"/>
                              </m:rPr>
                              <m:t>−</m:t>
                            </m:r>
                            <m:sSub>
                              <m:e>
                                <m:r>
                                  <m:t>l</m:t>
                                </m:r>
                              </m:e>
                              <m:sub>
                                <m:r>
                                  <m:t>e</m:t>
                                </m:r>
                              </m:sub>
                            </m:sSub>
                            <m:sSub>
                              <m:e>
                                <m:r>
                                  <m:t>u</m:t>
                                </m:r>
                              </m:e>
                              <m:sub>
                                <m:r>
                                  <m:t>e</m:t>
                                </m:r>
                                <m:r>
                                  <m:t>p</m:t>
                                </m:r>
                              </m:sub>
                            </m:sSub>
                            <m:sSub>
                              <m:e>
                                <m:r>
                                  <m:t>l</m:t>
                                </m:r>
                              </m:e>
                              <m:sub>
                                <m:r>
                                  <m:t>e</m:t>
                                </m:r>
                                <m:r>
                                  <m:rPr>
                                    <m:sty m:val="p"/>
                                  </m:rPr>
                                  <m:t>′</m:t>
                                </m:r>
                              </m:sub>
                            </m:sSub>
                            <m:sSub>
                              <m:e>
                                <m:r>
                                  <m:t>u</m:t>
                                </m:r>
                              </m:e>
                              <m:sub>
                                <m:r>
                                  <m:t>e</m:t>
                                </m:r>
                                <m:r>
                                  <m:rPr>
                                    <m:sty m:val="p"/>
                                  </m:rPr>
                                  <m:t>′</m:t>
                                </m:r>
                                <m:r>
                                  <m:t>p</m:t>
                                </m:r>
                              </m:sub>
                            </m:sSub>
                            <m:r>
                              <m:rPr>
                                <m:sty m:val="p"/>
                              </m:rPr>
                              <m:t>≈</m:t>
                            </m:r>
                            <m:r>
                              <m:t>0</m:t>
                            </m:r>
                          </m:e>
                        </m:mr>
                      </m:m>
                    </m:oMath>
                  </m:oMathPara>
                </a14:m>
              </a:p>
              <a:p>
                <a:pPr lvl="0"/>
                <a:r>
                  <a:rPr/>
                  <a:t>where </a:t>
                </a:r>
                <a14:m>
                  <m:oMath xmlns:m="http://schemas.openxmlformats.org/officeDocument/2006/math">
                    <m:sSub>
                      <m:e>
                        <m:r>
                          <m:t>l</m:t>
                        </m:r>
                      </m:e>
                      <m:sub>
                        <m:r>
                          <m:t>e</m:t>
                        </m:r>
                      </m:sub>
                    </m:sSub>
                  </m:oMath>
                </a14:m>
                <a:r>
                  <a:rPr/>
                  <a:t> is the (time-)length of edge </a:t>
                </a:r>
                <a14:m>
                  <m:oMath xmlns:m="http://schemas.openxmlformats.org/officeDocument/2006/math">
                    <m:r>
                      <m:t>e</m:t>
                    </m:r>
                  </m:oMath>
                </a14:m>
                <a:r>
                  <a:rPr/>
                  <a:t>.</a:t>
                </a:r>
              </a:p>
              <a:p>
                <a:pPr lvl="0" indent="0" marL="0">
                  <a:spcBef>
                    <a:spcPts val="3000"/>
                  </a:spcBef>
                  <a:buNone/>
                </a:pPr>
                <a:r>
                  <a:rPr b="1"/>
                  <a:t>The marginal distribution of </a:t>
                </a:r>
                <a14:m>
                  <m:oMath xmlns:m="http://schemas.openxmlformats.org/officeDocument/2006/math">
                    <m:sSub>
                      <m:e>
                        <m:r>
                          <m:rPr>
                            <m:sty m:val="b"/>
                          </m:rPr>
                          <m:t>u</m:t>
                        </m:r>
                      </m:e>
                      <m:sub>
                        <m:r>
                          <m:t>e</m:t>
                        </m:r>
                      </m:sub>
                    </m:sSub>
                  </m:oMath>
                </a14:m>
                <a:r>
                  <a:rPr b="1"/>
                  <a:t>?</a:t>
                </a:r>
              </a:p>
              <a:p>
                <a:pPr lvl="0"/>
                <a:r>
                  <a:rPr/>
                  <a:t>The Gaussian prior on random effects is a popular choice</a:t>
                </a:r>
              </a:p>
              <a:p>
                <a:pPr lvl="0"/>
                <a:r>
                  <a:rPr/>
                  <a:t>One might be tempted to invoke the central limit theorem to </a:t>
                </a:r>
                <a14:m>
                  <m:oMath xmlns:m="http://schemas.openxmlformats.org/officeDocument/2006/math">
                    <m:sSub>
                      <m:e>
                        <m:r>
                          <m:rPr>
                            <m:sty m:val="b"/>
                          </m:rPr>
                          <m:t>u</m:t>
                        </m:r>
                      </m:e>
                      <m:sub>
                        <m:r>
                          <m:t>e</m:t>
                        </m:r>
                      </m:sub>
                    </m:sSub>
                  </m:oMath>
                </a14:m>
                <a:r>
                  <a:rPr/>
                  <a:t> (sum of indicators)</a:t>
                </a:r>
              </a:p>
              <a:p>
                <a:pPr lvl="0"/>
                <a14:m>
                  <m:oMathPara xmlns:m="http://schemas.openxmlformats.org/officeDocument/2006/math">
                    <m:oMathParaPr>
                      <m:jc m:val="center"/>
                    </m:oMathParaPr>
                    <m:oMath>
                      <m:sSub>
                        <m:e>
                          <m:r>
                            <m:rPr>
                              <m:sty m:val="b"/>
                            </m:rPr>
                            <m:t>u</m:t>
                          </m:r>
                        </m:e>
                        <m:sub>
                          <m:r>
                            <m:t>e</m:t>
                          </m:r>
                        </m:sub>
                      </m:sSub>
                      <m:r>
                        <m:rPr>
                          <m:sty m:val="p"/>
                        </m:rPr>
                        <m:t>/</m:t>
                      </m:r>
                      <m:rad>
                        <m:radPr>
                          <m:degHide m:val="on"/>
                        </m:radPr>
                        <m:deg/>
                        <m:e>
                          <m:sSub>
                            <m:e>
                              <m:r>
                                <m:t>l</m:t>
                              </m:r>
                            </m:e>
                            <m:sub>
                              <m:r>
                                <m:t>e</m:t>
                              </m:r>
                            </m:sub>
                          </m:sSub>
                          <m:sSub>
                            <m:e>
                              <m:r>
                                <m:t>s</m:t>
                              </m:r>
                            </m:e>
                            <m:sub>
                              <m:r>
                                <m:t>e</m:t>
                              </m:r>
                            </m:sub>
                          </m:sSub>
                        </m:e>
                      </m:rad>
                      <m:r>
                        <m:rPr>
                          <m:sty m:val="p"/>
                        </m:rPr>
                        <m:t>⋅</m:t>
                      </m:r>
                      <m:rad>
                        <m:radPr>
                          <m:degHide m:val="on"/>
                        </m:radPr>
                        <m:deg/>
                        <m:e>
                          <m:f>
                            <m:fPr>
                              <m:type m:val="bar"/>
                            </m:fPr>
                            <m:num>
                              <m:r>
                                <m:t>1</m:t>
                              </m:r>
                            </m:num>
                            <m:den>
                              <m:sSub>
                                <m:e>
                                  <m:r>
                                    <m:t>s</m:t>
                                  </m:r>
                                </m:e>
                                <m:sub>
                                  <m:r>
                                    <m:t>e</m:t>
                                  </m:r>
                                </m:sub>
                              </m:sSub>
                            </m:den>
                          </m:f>
                          <m:nary>
                            <m:naryPr>
                              <m:chr m:val="∑"/>
                              <m:limLoc m:val="undOvr"/>
                              <m:subHide m:val="off"/>
                              <m:supHide m:val="on"/>
                            </m:naryPr>
                            <m:sub>
                              <m:r>
                                <m:t>p</m:t>
                              </m:r>
                              <m:r>
                                <m:rPr>
                                  <m:sty m:val="p"/>
                                </m:rPr>
                                <m:t>:</m:t>
                              </m:r>
                              <m:r>
                                <m:t>p</m:t>
                              </m:r>
                              <m:r>
                                <m:rPr>
                                  <m:sty m:val="p"/>
                                </m:rPr>
                                <m:t>∈</m:t>
                              </m:r>
                              <m:r>
                                <m:t>e</m:t>
                              </m:r>
                            </m:sub>
                            <m:sup>
                              <m:r>
                                <m:t>​</m:t>
                              </m:r>
                            </m:sup>
                            <m:e>
                              <m:sSubSup>
                                <m:e>
                                  <m:r>
                                    <m:rPr>
                                      <m:sty m:val="b"/>
                                    </m:rPr>
                                    <m:t>β</m:t>
                                  </m:r>
                                </m:e>
                                <m:sub>
                                  <m:r>
                                    <m:t>p</m:t>
                                  </m:r>
                                </m:sub>
                                <m:sup>
                                  <m:r>
                                    <m:t>2</m:t>
                                  </m:r>
                                </m:sup>
                              </m:sSubSup>
                            </m:e>
                          </m:nary>
                          <m:sSub>
                            <m:e>
                              <m:r>
                                <m:t>u</m:t>
                              </m:r>
                            </m:e>
                            <m:sub>
                              <m:r>
                                <m:t>e</m:t>
                              </m:r>
                              <m:r>
                                <m:t>p</m:t>
                              </m:r>
                            </m:sub>
                          </m:sSub>
                        </m:e>
                      </m:rad>
                      <m:r>
                        <m:rPr>
                          <m:sty m:val="p"/>
                        </m:rPr>
                        <m:t>→</m:t>
                      </m:r>
                      <m:r>
                        <m:t>N</m:t>
                      </m:r>
                      <m:d>
                        <m:dPr>
                          <m:begChr m:val="("/>
                          <m:endChr m:val=")"/>
                          <m:sepChr m:val=""/>
                          <m:grow/>
                        </m:dPr>
                        <m:e>
                          <m:r>
                            <m:t>0</m:t>
                          </m:r>
                          <m:r>
                            <m:rPr>
                              <m:sty m:val="p"/>
                            </m:rPr>
                            <m:t>,</m:t>
                          </m:r>
                          <m:sSup>
                            <m:e>
                              <m:r>
                                <m:t>1</m:t>
                              </m:r>
                            </m:e>
                            <m:sup>
                              <m:r>
                                <m:t>2</m:t>
                              </m:r>
                            </m:sup>
                          </m:sSup>
                        </m:e>
                      </m:d>
                      <m:r>
                        <m:rPr>
                          <m:nor/>
                          <m:sty m:val="p"/>
                        </m:rPr>
                        <m:t> as </m:t>
                      </m:r>
                      <m:sSub>
                        <m:e>
                          <m:r>
                            <m:t>s</m:t>
                          </m:r>
                        </m:e>
                        <m:sub>
                          <m:r>
                            <m:t>e</m:t>
                          </m:r>
                        </m:sub>
                      </m:sSub>
                      <m:r>
                        <m:rPr>
                          <m:sty m:val="p"/>
                        </m:rPr>
                        <m:t>→</m:t>
                      </m:r>
                      <m:r>
                        <m:rPr>
                          <m:sty m:val="p"/>
                        </m:rPr>
                        <m:t>∞</m:t>
                      </m:r>
                    </m:oMath>
                  </m:oMathPara>
                </a14:m>
              </a:p>
              <a:p>
                <a:pPr lvl="0"/>
                <a:r>
                  <a:rPr/>
                  <a:t>where </a:t>
                </a:r>
                <a14:m>
                  <m:oMath xmlns:m="http://schemas.openxmlformats.org/officeDocument/2006/math">
                    <m:sSub>
                      <m:e>
                        <m:r>
                          <m:t>s</m:t>
                        </m:r>
                      </m:e>
                      <m:sub>
                        <m:r>
                          <m:t>e</m:t>
                        </m:r>
                      </m:sub>
                    </m:sSub>
                  </m:oMath>
                </a14:m>
                <a:r>
                  <a:rPr/>
                  <a:t> is the span (in base pairs) of edge </a:t>
                </a:r>
                <a14:m>
                  <m:oMath xmlns:m="http://schemas.openxmlformats.org/officeDocument/2006/math">
                    <m:r>
                      <m:t>e</m:t>
                    </m:r>
                  </m:oMath>
                </a14:m>
              </a:p>
              <a:p>
                <a:pPr lvl="0"/>
                <a:r>
                  <a:rPr/>
                  <a:t>The convergence is unlikely to be fast enough given the small value of </a:t>
                </a:r>
                <a14:m>
                  <m:oMath xmlns:m="http://schemas.openxmlformats.org/officeDocument/2006/math">
                    <m:r>
                      <m:rPr>
                        <m:sty m:val="b"/>
                      </m:rPr>
                      <m:t>E</m:t>
                    </m:r>
                    <m:d>
                      <m:dPr>
                        <m:begChr m:val="["/>
                        <m:endChr m:val="]"/>
                        <m:sepChr m:val=""/>
                        <m:grow/>
                      </m:dPr>
                      <m:e>
                        <m:sSub>
                          <m:e>
                            <m:r>
                              <m:rPr>
                                <m:sty m:val="b"/>
                              </m:rPr>
                              <m:t>1</m:t>
                            </m:r>
                          </m:e>
                          <m:sub>
                            <m:r>
                              <m:t>e</m:t>
                            </m:r>
                            <m:r>
                              <m:t>p</m:t>
                            </m:r>
                          </m:sub>
                        </m:sSub>
                      </m:e>
                    </m:d>
                  </m:oMath>
                </a14:m>
                <a:r>
                  <a:rPr/>
                  <a:t> (Berry-Esseen).</a:t>
                </a:r>
              </a:p>
              <a:p>
                <a:pPr lvl="0"/>
                <a:r>
                  <a:rPr/>
                  <a:t>Fortunately, the variance is computable and is</a:t>
                </a:r>
              </a:p>
              <a:p>
                <a:pPr lvl="0"/>
                <a14:m>
                  <m:oMathPara xmlns:m="http://schemas.openxmlformats.org/officeDocument/2006/math">
                    <m:oMathParaPr>
                      <m:jc m:val="center"/>
                    </m:oMathParaPr>
                    <m:oMath>
                      <m:r>
                        <m:rPr>
                          <m:sty m:val="p"/>
                        </m:rPr>
                        <m:t>V</m:t>
                      </m:r>
                      <m:r>
                        <m:rPr>
                          <m:sty m:val="p"/>
                        </m:rPr>
                        <m:t>a</m:t>
                      </m:r>
                      <m:r>
                        <m:rPr>
                          <m:sty m:val="p"/>
                        </m:rPr>
                        <m:t>r</m:t>
                      </m:r>
                      <m:d>
                        <m:dPr>
                          <m:begChr m:val="("/>
                          <m:endChr m:val=")"/>
                          <m:sepChr m:val=""/>
                          <m:grow/>
                        </m:dPr>
                        <m:e>
                          <m:sSub>
                            <m:e>
                              <m:r>
                                <m:rPr>
                                  <m:sty m:val="b"/>
                                </m:rPr>
                                <m:t>u</m:t>
                              </m:r>
                            </m:e>
                            <m:sub>
                              <m:r>
                                <m:t>e</m:t>
                              </m:r>
                            </m:sub>
                          </m:sSub>
                        </m:e>
                      </m:d>
                      <m:r>
                        <m:rPr>
                          <m:sty m:val="p"/>
                        </m:rPr>
                        <m:t>=</m:t>
                      </m:r>
                      <m:sSub>
                        <m:e>
                          <m:r>
                            <m:t>l</m:t>
                          </m:r>
                        </m:e>
                        <m:sub>
                          <m:r>
                            <m:t>e</m:t>
                          </m:r>
                        </m:sub>
                      </m:sSub>
                      <m:sSub>
                        <m:e>
                          <m:r>
                            <m:t>s</m:t>
                          </m:r>
                        </m:e>
                        <m:sub>
                          <m:r>
                            <m:t>e</m:t>
                          </m:r>
                        </m:sub>
                      </m:sSub>
                      <m:r>
                        <m:rPr>
                          <m:sty m:val="p"/>
                        </m:rPr>
                        <m:t>⋅</m:t>
                      </m:r>
                      <m:f>
                        <m:fPr>
                          <m:type m:val="bar"/>
                        </m:fPr>
                        <m:num>
                          <m:r>
                            <m:t>1</m:t>
                          </m:r>
                        </m:num>
                        <m:den>
                          <m:sSub>
                            <m:e>
                              <m:r>
                                <m:t>s</m:t>
                              </m:r>
                            </m:e>
                            <m:sub>
                              <m:r>
                                <m:t>e</m:t>
                              </m:r>
                            </m:sub>
                          </m:sSub>
                        </m:den>
                      </m:f>
                      <m:nary>
                        <m:naryPr>
                          <m:chr m:val="∑"/>
                          <m:limLoc m:val="undOvr"/>
                          <m:subHide m:val="off"/>
                          <m:supHide m:val="on"/>
                        </m:naryPr>
                        <m:sub>
                          <m:r>
                            <m:t>p</m:t>
                          </m:r>
                          <m:r>
                            <m:rPr>
                              <m:sty m:val="p"/>
                            </m:rPr>
                            <m:t>:</m:t>
                          </m:r>
                          <m:r>
                            <m:t>p</m:t>
                          </m:r>
                          <m:r>
                            <m:rPr>
                              <m:sty m:val="p"/>
                            </m:rPr>
                            <m:t>∈</m:t>
                          </m:r>
                          <m:r>
                            <m:t>e</m:t>
                          </m:r>
                        </m:sub>
                        <m:sup>
                          <m:r>
                            <m:t>​</m:t>
                          </m:r>
                        </m:sup>
                        <m:e>
                          <m:sSubSup>
                            <m:e>
                              <m:r>
                                <m:rPr>
                                  <m:sty m:val="b"/>
                                </m:rPr>
                                <m:t>β</m:t>
                              </m:r>
                            </m:e>
                            <m:sub>
                              <m:r>
                                <m:t>p</m:t>
                              </m:r>
                            </m:sub>
                            <m:sup>
                              <m:r>
                                <m:t>2</m:t>
                              </m:r>
                            </m:sup>
                          </m:sSubSup>
                        </m:e>
                      </m:nary>
                      <m:sSub>
                        <m:e>
                          <m:r>
                            <m:t>u</m:t>
                          </m:r>
                        </m:e>
                        <m:sub>
                          <m:r>
                            <m:t>e</m:t>
                          </m:r>
                          <m:r>
                            <m:t>p</m:t>
                          </m:r>
                        </m:sub>
                      </m:sSub>
                    </m:oMath>
                  </m:oMathPara>
                </a14:m>
              </a:p>
              <a:p>
                <a:pPr lvl="0" indent="0" marL="0">
                  <a:spcBef>
                    <a:spcPts val="3000"/>
                  </a:spcBef>
                  <a:buNone/>
                </a:pPr>
                <a:r>
                  <a:rPr b="1"/>
                  <a:t>More on </a:t>
                </a:r>
                <a14:m>
                  <m:oMath xmlns:m="http://schemas.openxmlformats.org/officeDocument/2006/math">
                    <m:r>
                      <m:rPr>
                        <m:sty m:val="p"/>
                      </m:rPr>
                      <m:t>V</m:t>
                    </m:r>
                    <m:r>
                      <m:rPr>
                        <m:sty m:val="p"/>
                      </m:rPr>
                      <m:t>a</m:t>
                    </m:r>
                    <m:r>
                      <m:rPr>
                        <m:sty m:val="p"/>
                      </m:rPr>
                      <m:t>r</m:t>
                    </m:r>
                    <m:d>
                      <m:dPr>
                        <m:begChr m:val="("/>
                        <m:endChr m:val=")"/>
                        <m:sepChr m:val=""/>
                        <m:grow/>
                      </m:dPr>
                      <m:e>
                        <m:sSub>
                          <m:e>
                            <m:r>
                              <m:rPr>
                                <m:sty m:val="b"/>
                              </m:rPr>
                              <m:t>u</m:t>
                            </m:r>
                          </m:e>
                          <m:sub>
                            <m:r>
                              <m:t>e</m:t>
                            </m:r>
                          </m:sub>
                        </m:sSub>
                      </m:e>
                    </m:d>
                  </m:oMath>
                </a14:m>
              </a:p>
              <a:p>
                <a:pPr lvl="0"/>
                <a:r>
                  <a:rPr/>
                  <a:t>The weight </a:t>
                </a:r>
                <a14:m>
                  <m:oMath xmlns:m="http://schemas.openxmlformats.org/officeDocument/2006/math">
                    <m:r>
                      <m:rPr>
                        <m:sty m:val="p"/>
                      </m:rPr>
                      <m:t>V</m:t>
                    </m:r>
                    <m:r>
                      <m:rPr>
                        <m:sty m:val="p"/>
                      </m:rPr>
                      <m:t>a</m:t>
                    </m:r>
                    <m:r>
                      <m:rPr>
                        <m:sty m:val="p"/>
                      </m:rPr>
                      <m:t>r</m:t>
                    </m:r>
                    <m:d>
                      <m:dPr>
                        <m:begChr m:val="("/>
                        <m:endChr m:val=")"/>
                        <m:sepChr m:val=""/>
                        <m:grow/>
                      </m:dPr>
                      <m:e>
                        <m:sSub>
                          <m:e>
                            <m:r>
                              <m:rPr>
                                <m:sty m:val="b"/>
                              </m:rPr>
                              <m:t>u</m:t>
                            </m:r>
                          </m:e>
                          <m:sub>
                            <m:r>
                              <m:t>e</m:t>
                            </m:r>
                          </m:sub>
                        </m:sSub>
                      </m:e>
                    </m:d>
                  </m:oMath>
                </a14:m>
                <a:r>
                  <a:rPr/>
                  <a:t> has two components</a:t>
                </a:r>
              </a:p>
              <a:p>
                <a:pPr lvl="0"/>
                <a:r>
                  <a:rPr/>
                  <a:t>The area </a:t>
                </a:r>
                <a14:m>
                  <m:oMath xmlns:m="http://schemas.openxmlformats.org/officeDocument/2006/math">
                    <m:sSub>
                      <m:e>
                        <m:r>
                          <m:t>l</m:t>
                        </m:r>
                      </m:e>
                      <m:sub>
                        <m:r>
                          <m:t>e</m:t>
                        </m:r>
                      </m:sub>
                    </m:sSub>
                    <m:sSub>
                      <m:e>
                        <m:r>
                          <m:t>s</m:t>
                        </m:r>
                      </m:e>
                      <m:sub>
                        <m:r>
                          <m:t>e</m:t>
                        </m:r>
                      </m:sub>
                    </m:sSub>
                  </m:oMath>
                </a14:m>
              </a:p>
              <a:p>
                <a:pPr lvl="0"/>
                <a:r>
                  <a:rPr/>
                  <a:t>Mutation rate-weighted squared average of effect sizes</a:t>
                </a:r>
              </a:p>
              <a:p>
                <a:pPr lvl="0"/>
                <a14:m>
                  <m:oMathPara xmlns:m="http://schemas.openxmlformats.org/officeDocument/2006/math">
                    <m:oMathParaPr>
                      <m:jc m:val="center"/>
                    </m:oMathParaPr>
                    <m:oMath>
                      <m:sSubSup>
                        <m:e>
                          <m:r>
                            <m:t>τ</m:t>
                          </m:r>
                        </m:e>
                        <m:sub>
                          <m:r>
                            <m:t>e</m:t>
                          </m:r>
                        </m:sub>
                        <m:sup>
                          <m:r>
                            <m:t>2</m:t>
                          </m:r>
                        </m:sup>
                      </m:sSubSup>
                      <m:r>
                        <m:rPr>
                          <m:sty m:val="p"/>
                        </m:rPr>
                        <m:t>=</m:t>
                      </m:r>
                      <m:f>
                        <m:fPr>
                          <m:type m:val="bar"/>
                        </m:fPr>
                        <m:num>
                          <m:r>
                            <m:t>1</m:t>
                          </m:r>
                        </m:num>
                        <m:den>
                          <m:sSub>
                            <m:e>
                              <m:r>
                                <m:t>s</m:t>
                              </m:r>
                            </m:e>
                            <m:sub>
                              <m:r>
                                <m:t>e</m:t>
                              </m:r>
                            </m:sub>
                          </m:sSub>
                        </m:den>
                      </m:f>
                      <m:nary>
                        <m:naryPr>
                          <m:chr m:val="∑"/>
                          <m:limLoc m:val="undOvr"/>
                          <m:subHide m:val="off"/>
                          <m:supHide m:val="on"/>
                        </m:naryPr>
                        <m:sub>
                          <m:r>
                            <m:t>p</m:t>
                          </m:r>
                          <m:r>
                            <m:rPr>
                              <m:sty m:val="p"/>
                            </m:rPr>
                            <m:t>:</m:t>
                          </m:r>
                          <m:r>
                            <m:t>p</m:t>
                          </m:r>
                          <m:r>
                            <m:rPr>
                              <m:sty m:val="p"/>
                            </m:rPr>
                            <m:t>∈</m:t>
                          </m:r>
                          <m:r>
                            <m:t>e</m:t>
                          </m:r>
                        </m:sub>
                        <m:sup>
                          <m:r>
                            <m:t>​</m:t>
                          </m:r>
                        </m:sup>
                        <m:e>
                          <m:sSubSup>
                            <m:e>
                              <m:r>
                                <m:rPr>
                                  <m:sty m:val="b"/>
                                </m:rPr>
                                <m:t>β</m:t>
                              </m:r>
                            </m:e>
                            <m:sub>
                              <m:r>
                                <m:t>p</m:t>
                              </m:r>
                            </m:sub>
                            <m:sup>
                              <m:r>
                                <m:t>2</m:t>
                              </m:r>
                            </m:sup>
                          </m:sSubSup>
                        </m:e>
                      </m:nary>
                      <m:sSub>
                        <m:e>
                          <m:r>
                            <m:t>u</m:t>
                          </m:r>
                        </m:e>
                        <m:sub>
                          <m:r>
                            <m:t>e</m:t>
                          </m:r>
                          <m:r>
                            <m:t>p</m:t>
                          </m:r>
                        </m:sub>
                      </m:sSub>
                    </m:oMath>
                  </m:oMathPara>
                </a14:m>
              </a:p>
              <a:p>
                <a:pPr lvl="0"/>
                <a:r>
                  <a:rPr/>
                  <a:t>As a measure of functional significance, variance components are confounded by the area</a:t>
                </a:r>
              </a:p>
              <a:p>
                <a:pPr lvl="0" indent="0" marL="0">
                  <a:spcBef>
                    <a:spcPts val="3000"/>
                  </a:spcBef>
                  <a:buNone/>
                </a:pPr>
                <a:r>
                  <a:rPr b="1"/>
                  <a:t>Fixed effects are constant under neutrality</a:t>
                </a:r>
              </a:p>
              <a:p>
                <a:pPr lvl="0"/>
                <a:r>
                  <a:rPr/>
                  <a:t>Suppose that </a:t>
                </a:r>
                <a14:m>
                  <m:oMath xmlns:m="http://schemas.openxmlformats.org/officeDocument/2006/math">
                    <m:sSub>
                      <m:e>
                        <m:r>
                          <m:t>u</m:t>
                        </m:r>
                      </m:e>
                      <m:sub>
                        <m:r>
                          <m:t>e</m:t>
                        </m:r>
                        <m:r>
                          <m:t>p</m:t>
                        </m:r>
                      </m:sub>
                    </m:sSub>
                    <m:r>
                      <m:rPr>
                        <m:sty m:val="p"/>
                      </m:rPr>
                      <m:t>=</m:t>
                    </m:r>
                    <m:sSub>
                      <m:e>
                        <m:r>
                          <m:t>u</m:t>
                        </m:r>
                      </m:e>
                      <m:sub>
                        <m:r>
                          <m:t>p</m:t>
                        </m:r>
                      </m:sub>
                    </m:sSub>
                  </m:oMath>
                </a14:m>
                <a:r>
                  <a:rPr/>
                  <a:t>, i.e., the mutation rate is constant across edges for a given position</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e>
                            <m:sSub>
                              <m:e>
                                <m:d>
                                  <m:dPr>
                                    <m:begChr m:val="["/>
                                    <m:endChr m:val="]"/>
                                    <m:sepChr m:val=""/>
                                    <m:grow/>
                                  </m:dPr>
                                  <m:e>
                                    <m:r>
                                      <m:rPr>
                                        <m:sty m:val="b"/>
                                      </m:rPr>
                                      <m:t>Z</m:t>
                                    </m:r>
                                    <m:r>
                                      <m:rPr>
                                        <m:sty m:val="b"/>
                                      </m:rPr>
                                      <m:t>f</m:t>
                                    </m:r>
                                  </m:e>
                                </m:d>
                              </m:e>
                              <m:sub>
                                <m:r>
                                  <m:t>n</m:t>
                                </m:r>
                              </m:sub>
                            </m:sSub>
                            <m:r>
                              <m:rPr>
                                <m:sty m:val="p"/>
                              </m:rPr>
                              <m:t>=</m:t>
                            </m:r>
                            <m:nary>
                              <m:naryPr>
                                <m:chr m:val="∑"/>
                                <m:limLoc m:val="undOvr"/>
                                <m:subHide m:val="off"/>
                                <m:supHide m:val="off"/>
                              </m:naryPr>
                              <m:sub>
                                <m:r>
                                  <m:t>e</m:t>
                                </m:r>
                                <m:r>
                                  <m:rPr>
                                    <m:sty m:val="p"/>
                                  </m:rPr>
                                  <m:t>=</m:t>
                                </m:r>
                                <m:r>
                                  <m:t>1</m:t>
                                </m:r>
                              </m:sub>
                              <m:sup>
                                <m:r>
                                  <m:t>E</m:t>
                                </m:r>
                              </m:sup>
                              <m:e>
                                <m:sSub>
                                  <m:e>
                                    <m:r>
                                      <m:rPr>
                                        <m:sty m:val="b"/>
                                      </m:rPr>
                                      <m:t>Z</m:t>
                                    </m:r>
                                  </m:e>
                                  <m:sub>
                                    <m:r>
                                      <m:t>n</m:t>
                                    </m:r>
                                    <m:r>
                                      <m:t>e</m:t>
                                    </m:r>
                                  </m:sub>
                                </m:sSub>
                              </m:e>
                            </m:nary>
                            <m:r>
                              <m:rPr>
                                <m:sty m:val="b"/>
                              </m:rPr>
                              <m:t>E</m:t>
                            </m:r>
                            <m:d>
                              <m:dPr>
                                <m:begChr m:val="["/>
                                <m:endChr m:val="]"/>
                                <m:sepChr m:val=""/>
                                <m:grow/>
                              </m:dPr>
                              <m:e>
                                <m:nary>
                                  <m:naryPr>
                                    <m:chr m:val="∑"/>
                                    <m:limLoc m:val="undOvr"/>
                                    <m:subHide m:val="off"/>
                                    <m:supHide m:val="on"/>
                                  </m:naryPr>
                                  <m:sub>
                                    <m:r>
                                      <m:t>p</m:t>
                                    </m:r>
                                    <m:r>
                                      <m:rPr>
                                        <m:sty m:val="p"/>
                                      </m:rPr>
                                      <m:t>:</m:t>
                                    </m:r>
                                    <m:r>
                                      <m:t>p</m:t>
                                    </m:r>
                                    <m:r>
                                      <m:rPr>
                                        <m:sty m:val="p"/>
                                      </m:rPr>
                                      <m:t>∈</m:t>
                                    </m:r>
                                    <m:r>
                                      <m:t>e</m:t>
                                    </m:r>
                                  </m:sub>
                                  <m:sup>
                                    <m:r>
                                      <m:t>​</m:t>
                                    </m:r>
                                  </m:sup>
                                  <m:e>
                                    <m:sSub>
                                      <m:e>
                                        <m:r>
                                          <m:rPr>
                                            <m:sty m:val="b"/>
                                          </m:rPr>
                                          <m:t>β</m:t>
                                        </m:r>
                                      </m:e>
                                      <m:sub>
                                        <m:r>
                                          <m:t>p</m:t>
                                        </m:r>
                                      </m:sub>
                                    </m:sSub>
                                  </m:e>
                                </m:nary>
                                <m:sSub>
                                  <m:e>
                                    <m:r>
                                      <m:rPr>
                                        <m:sty m:val="b"/>
                                      </m:rPr>
                                      <m:t>1</m:t>
                                    </m:r>
                                  </m:e>
                                  <m:sub>
                                    <m:r>
                                      <m:t>e</m:t>
                                    </m:r>
                                    <m:r>
                                      <m:t>p</m:t>
                                    </m:r>
                                  </m:sub>
                                </m:sSub>
                              </m:e>
                            </m:d>
                          </m:e>
                        </m:mr>
                        <m:mr>
                          <m:e/>
                        </m:mr>
                      </m:m>
                    </m:oMath>
                  </m:oMathPara>
                </a14:m>
              </a:p>
              <a:p>
                <a:pPr lvl="0" indent="0" marL="0">
                  <a:buNone/>
                </a:pPr>
                <a14:m>
                  <m:oMathPara xmlns:m="http://schemas.openxmlformats.org/officeDocument/2006/math">
                    <m:oMathParaPr>
                      <m:jc m:val="center"/>
                    </m:oMathParaPr>
                    <m:oMath>
                      <m:nary>
                        <m:naryPr>
                          <m:chr m:val="∑"/>
                          <m:limLoc m:val="undOvr"/>
                          <m:subHide m:val="off"/>
                          <m:supHide m:val="off"/>
                        </m:naryPr>
                        <m:sub>
                          <m:r>
                            <m:t>p</m:t>
                          </m:r>
                          <m:r>
                            <m:rPr>
                              <m:sty m:val="p"/>
                            </m:rPr>
                            <m:t>=</m:t>
                          </m:r>
                          <m:r>
                            <m:t>1</m:t>
                          </m:r>
                        </m:sub>
                        <m:sup>
                          <m:r>
                            <m:t>P</m:t>
                          </m:r>
                        </m:sup>
                        <m:e>
                          <m:sSub>
                            <m:e>
                              <m:r>
                                <m:rPr>
                                  <m:sty m:val="b"/>
                                </m:rPr>
                                <m:t>β</m:t>
                              </m:r>
                            </m:e>
                            <m:sub>
                              <m:r>
                                <m:t>p</m:t>
                              </m:r>
                            </m:sub>
                          </m:sSub>
                        </m:e>
                      </m:nary>
                      <m:sSub>
                        <m:e>
                          <m:r>
                            <m:t>u</m:t>
                          </m:r>
                        </m:e>
                        <m:sub>
                          <m:r>
                            <m:t>p</m:t>
                          </m:r>
                        </m:sub>
                      </m:sSub>
                      <m:d>
                        <m:dPr>
                          <m:begChr m:val="("/>
                          <m:endChr m:val=")"/>
                          <m:sepChr m:val=""/>
                          <m:grow/>
                        </m:dPr>
                        <m:e>
                          <m:nary>
                            <m:naryPr>
                              <m:chr m:val="∑"/>
                              <m:limLoc m:val="undOvr"/>
                              <m:subHide m:val="off"/>
                              <m:supHide m:val="on"/>
                            </m:naryPr>
                            <m:sub>
                              <m:r>
                                <m:t>e</m:t>
                              </m:r>
                              <m:r>
                                <m:rPr>
                                  <m:sty m:val="p"/>
                                </m:rPr>
                                <m:t>:</m:t>
                              </m:r>
                              <m:r>
                                <m:t>p</m:t>
                              </m:r>
                              <m:r>
                                <m:rPr>
                                  <m:sty m:val="p"/>
                                </m:rPr>
                                <m:t>∈</m:t>
                              </m:r>
                              <m:r>
                                <m:t>e</m:t>
                              </m:r>
                            </m:sub>
                            <m:sup>
                              <m:r>
                                <m:t>​</m:t>
                              </m:r>
                            </m:sup>
                            <m:e>
                              <m:sSub>
                                <m:e>
                                  <m:r>
                                    <m:rPr>
                                      <m:sty m:val="b"/>
                                    </m:rPr>
                                    <m:t>Z</m:t>
                                  </m:r>
                                </m:e>
                                <m:sub>
                                  <m:r>
                                    <m:t>n</m:t>
                                  </m:r>
                                  <m:r>
                                    <m:t>e</m:t>
                                  </m:r>
                                </m:sub>
                              </m:sSub>
                            </m:e>
                          </m:nary>
                          <m:sSub>
                            <m:e>
                              <m:r>
                                <m:t>l</m:t>
                              </m:r>
                            </m:e>
                            <m:sub>
                              <m:r>
                                <m:t>e</m:t>
                              </m:r>
                            </m:sub>
                          </m:sSub>
                        </m:e>
                      </m:d>
                      <m:r>
                        <m:rPr>
                          <m:sty m:val="p"/>
                        </m:rPr>
                        <m:t>=</m:t>
                      </m:r>
                      <m:nary>
                        <m:naryPr>
                          <m:chr m:val="∑"/>
                          <m:limLoc m:val="undOvr"/>
                          <m:subHide m:val="off"/>
                          <m:supHide m:val="off"/>
                        </m:naryPr>
                        <m:sub>
                          <m:r>
                            <m:t>p</m:t>
                          </m:r>
                          <m:r>
                            <m:rPr>
                              <m:sty m:val="p"/>
                            </m:rPr>
                            <m:t>=</m:t>
                          </m:r>
                          <m:r>
                            <m:t>1</m:t>
                          </m:r>
                        </m:sub>
                        <m:sup>
                          <m:r>
                            <m:t>P</m:t>
                          </m:r>
                        </m:sup>
                        <m:e>
                          <m:r>
                            <m:rPr>
                              <m:sty m:val="b"/>
                            </m:rPr>
                            <m:t>β</m:t>
                          </m:r>
                        </m:e>
                      </m:nary>
                      <m:sSub>
                        <m:e>
                          <m:r>
                            <m:t>u</m:t>
                          </m:r>
                        </m:e>
                        <m:sub>
                          <m:r>
                            <m:t>p</m:t>
                          </m:r>
                        </m:sub>
                      </m:sSub>
                      <m:r>
                        <m:rPr>
                          <m:sty m:val="p"/>
                        </m:rPr>
                        <m:t>⋅</m:t>
                      </m:r>
                      <m:r>
                        <m:t>2</m:t>
                      </m:r>
                      <m:sSub>
                        <m:e>
                          <m:r>
                            <m:t>t</m:t>
                          </m:r>
                        </m:e>
                        <m:sub>
                          <m:r>
                            <m:rPr>
                              <m:sty m:val="p"/>
                            </m:rPr>
                            <m:t>r</m:t>
                          </m:r>
                          <m:r>
                            <m:rPr>
                              <m:sty m:val="p"/>
                            </m:rPr>
                            <m:t>o</m:t>
                          </m:r>
                          <m:r>
                            <m:rPr>
                              <m:sty m:val="p"/>
                            </m:rPr>
                            <m:t>o</m:t>
                          </m:r>
                          <m:r>
                            <m:rPr>
                              <m:sty m:val="p"/>
                            </m:rPr>
                            <m:t>t</m:t>
                          </m:r>
                          <m:r>
                            <m:rPr>
                              <m:sty m:val="p"/>
                            </m:rPr>
                            <m:t>,</m:t>
                          </m:r>
                          <m:r>
                            <m:t>p</m:t>
                          </m:r>
                        </m:sub>
                      </m:sSub>
                      <m:r>
                        <m:rPr>
                          <m:sty m:val="p"/>
                        </m:rPr>
                        <m:t>=</m:t>
                      </m:r>
                      <m:r>
                        <m:rPr>
                          <m:nor/>
                          <m:sty m:val="p"/>
                        </m:rPr>
                        <m:t>const. resp. to </m:t>
                      </m:r>
                      <m:r>
                        <m:t>n</m:t>
                      </m:r>
                    </m:oMath>
                  </m:oMathPara>
                </a14:m>
              </a:p>
              <a:p>
                <a:pPr lvl="0"/>
                <a:r>
                  <a:rPr/>
                  <a:t>An intercept is enough to account for the fixed effects </a:t>
                </a:r>
                <a14:m>
                  <m:oMath xmlns:m="http://schemas.openxmlformats.org/officeDocument/2006/math">
                    <m:r>
                      <m:rPr>
                        <m:sty m:val="b"/>
                      </m:rPr>
                      <m:t>Z</m:t>
                    </m:r>
                    <m:r>
                      <m:rPr>
                        <m:sty m:val="b"/>
                      </m:rPr>
                      <m:t>f</m:t>
                    </m:r>
                  </m:oMath>
                </a14:m>
                <a:r>
                  <a:rPr/>
                  <a:t> under this condition</a:t>
                </a:r>
              </a:p>
              <a:p>
                <a:pPr lvl="0"/>
                <a:r>
                  <a:rPr/>
                  <a:t>The assumption is standard in neutral settings</a:t>
                </a:r>
              </a:p>
              <a:p>
                <a:pPr lvl="0" indent="0" marL="0">
                  <a:buNone/>
                </a:pPr>
                <a:r>
                  <a:rPr/>
                  <a:t>$$
    \text{\textcolor{red}{Conjecture:} selection $\Rightarrow$ fixed effects?}
$$</a:t>
                </a:r>
              </a:p>
              <a:p>
                <a:pPr lvl="0" indent="0" marL="0">
                  <a:spcBef>
                    <a:spcPts val="3000"/>
                  </a:spcBef>
                  <a:buNone/>
                </a:pPr>
                <a:r>
                  <a:rPr b="1"/>
                  <a:t>Becareful of pseudoreplication</a:t>
                </a:r>
              </a:p>
              <a:p>
                <a:pPr lvl="0"/>
                <a:r>
                  <a:rPr/>
                  <a:t>Non-overlapping samples are not independent</a:t>
                </a:r>
              </a:p>
              <a:p>
                <a:pPr lvl="0"/>
                <a:r>
                  <a:rPr/>
                  <a:t>Everyone shares some amount of mutational history</a:t>
                </a:r>
              </a:p>
              <a:p>
                <a:pPr lvl="0"/>
                <a:r>
                  <a:rPr/>
                  <a:t>Parameter estimates (e.g. variance components) are correlated</a:t>
                </a:r>
              </a:p>
            </p:txBody>
          </p:sp>
        </mc:Choice>
      </mc:AlternateContent>
      <p:pic>
        <p:nvPicPr>
          <p:cNvPr descr="imgs/pseudoreplication.sv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6" end="2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27" end="2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30" end="3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37" end="3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38" end="3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40" end="4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41" end="4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42" end="4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
                                            <p:txEl>
                                              <p:pRg st="43" end="4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xEl>
                                              <p:pRg st="44" end="4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
                                            <p:txEl>
                                              <p:pRg st="46" end="4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
                                            <p:txEl>
                                              <p:pRg st="49" end="4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
                                            <p:txEl>
                                              <p:pRg st="50" end="5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
                                            <p:txEl>
                                              <p:pRg st="53" end="5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
                                            <p:txEl>
                                              <p:pRg st="54" end="5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
                                            <p:txEl>
                                              <p:pRg st="55" end="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is also the very reason why BLUP works</a:t>
            </a:r>
          </a:p>
          <a:p>
            <a:pPr lvl="0" indent="0" marL="0">
              <a:buNone/>
            </a:pPr>
            <a:r>
              <a:rPr/>
              <a:t>We are all correlated!</a:t>
            </a:r>
          </a:p>
          <a:p>
            <a:pPr lvl="0" indent="0" marL="0">
              <a:spcBef>
                <a:spcPts val="3000"/>
              </a:spcBef>
              <a:buNone/>
            </a:pPr>
            <a:r>
              <a:rPr b="1" i="1"/>
              <a:t>Missing</a:t>
            </a:r>
            <a:r>
              <a:rPr b="1"/>
              <a:t> heritability?</a:t>
            </a:r>
          </a:p>
          <a:p>
            <a:pPr lvl="0" indent="0" marL="0">
              <a:buNone/>
            </a:pPr>
            <a:r>
              <a:rPr/>
              <a:t>ARG-LMM variance component only reflects mutational variability</a:t>
            </a:r>
          </a:p>
          <a:p>
            <a:pPr lvl="0"/>
            <a:r>
              <a:rPr/>
              <a:t>Pedigree-based heritability captures Mendelian segregation and mutation is ignored</a:t>
            </a:r>
          </a:p>
          <a:p>
            <a:pPr lvl="0"/>
            <a:r>
              <a:rPr/>
              <a:t>ARG-LMM’s generative model only has mutation and no segregation</a:t>
            </a:r>
          </a:p>
          <a:p>
            <a:pPr lvl="0"/>
            <a:r>
              <a:rPr/>
              <a:t>Why compare quantities stemming from different random forces? (Zhang et al. 2023)</a:t>
            </a:r>
          </a:p>
        </p:txBody>
      </p:sp>
      <p:pic>
        <p:nvPicPr>
          <p:cNvPr descr="https://whalebonemag.com/wp-content/uploads/2022/11/applesandoranges-lilguys-02.jpg" id="0" name="Picture 1"/>
          <p:cNvPicPr>
            <a:picLocks noGrp="1" noChangeAspect="1"/>
          </p:cNvPicPr>
          <p:nvPr/>
        </p:nvPicPr>
        <p:blipFill>
          <a:blip r:embed="rId2"/>
          <a:stretch>
            <a:fillRect/>
          </a:stretch>
        </p:blipFill>
        <p:spPr bwMode="auto">
          <a:xfrm>
            <a:off x="3568700" y="1155700"/>
            <a:ext cx="5105400" cy="24638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Figure from </a:t>
                </a:r>
                <a:r>
                  <a:rPr>
                    <a:hlinkClick r:id="rId2"/>
                  </a:rPr>
                  <a:t>Whalebone Magazine</a:t>
                </a:r>
              </a:p>
              <a:p>
                <a:pPr lvl="0" indent="0" marL="0">
                  <a:spcBef>
                    <a:spcPts val="3000"/>
                  </a:spcBef>
                  <a:buNone/>
                </a:pPr>
                <a:r>
                  <a:rPr b="1"/>
                  <a:t>Estimation quality of variance components</a:t>
                </a:r>
              </a:p>
              <a:p>
                <a:pPr lvl="0" indent="0" marL="0">
                  <a:buNone/>
                </a:pPr>
                <a:r>
                  <a:rPr b="1"/>
                  <a:t>Simulated trees</a:t>
                </a:r>
              </a:p>
              <a:p>
                <a:pPr lvl="0" indent="0" marL="0">
                  <a:buNone/>
                </a:pPr>
              </a:p>
              <a:p>
                <a:pPr lvl="0" indent="0" marL="0">
                  <a:buNone/>
                </a:pPr>
                <a:r>
                  <a:rPr b="1"/>
                  <a:t>Inferred (tsinfer+tsdate) trees</a:t>
                </a:r>
              </a:p>
              <a:p>
                <a:pPr lvl="0" indent="0" marL="0">
                  <a:buNone/>
                </a:pPr>
              </a:p>
              <a:p>
                <a:pPr lvl="0" indent="0" marL="0">
                  <a:spcBef>
                    <a:spcPts val="3000"/>
                  </a:spcBef>
                  <a:buNone/>
                </a:pPr>
                <a:r>
                  <a:rPr b="1"/>
                  <a:t>There are many genetic variances</a:t>
                </a:r>
              </a:p>
              <a:p>
                <a:pPr lvl="0"/>
                <a:r>
                  <a:rPr/>
                  <a:t>ARG-conditioned variance</a:t>
                </a:r>
              </a:p>
              <a:p>
                <a:pPr lvl="0"/>
                <a14:m>
                  <m:oMathPara xmlns:m="http://schemas.openxmlformats.org/officeDocument/2006/math">
                    <m:oMathParaPr>
                      <m:jc m:val="center"/>
                    </m:oMathParaPr>
                    <m:oMath>
                      <m:r>
                        <m:rPr>
                          <m:sty m:val="p"/>
                        </m:rPr>
                        <m:t>V</m:t>
                      </m:r>
                      <m:r>
                        <m:rPr>
                          <m:sty m:val="p"/>
                        </m:rPr>
                        <m:t>a</m:t>
                      </m:r>
                      <m:r>
                        <m:rPr>
                          <m:sty m:val="p"/>
                        </m:rPr>
                        <m:t>r</m:t>
                      </m:r>
                      <m:d>
                        <m:dPr>
                          <m:begChr m:val="("/>
                          <m:endChr m:val=")"/>
                          <m:sepChr m:val=""/>
                          <m:grow/>
                        </m:dPr>
                        <m:e>
                          <m:r>
                            <m:rPr>
                              <m:sty m:val="b"/>
                            </m:rPr>
                            <m:t>y</m:t>
                          </m:r>
                          <m:r>
                            <m:rPr>
                              <m:sty m:val="p"/>
                            </m:rPr>
                            <m:t>∣</m:t>
                          </m:r>
                          <m:r>
                            <m:rPr>
                              <m:sty m:val="p"/>
                            </m:rPr>
                            <m:t>A</m:t>
                          </m:r>
                          <m:r>
                            <m:rPr>
                              <m:sty m:val="p"/>
                            </m:rPr>
                            <m:t>R</m:t>
                          </m:r>
                          <m:r>
                            <m:rPr>
                              <m:sty m:val="p"/>
                            </m:rPr>
                            <m:t>G</m:t>
                          </m:r>
                        </m:e>
                      </m:d>
                    </m:oMath>
                  </m:oMathPara>
                </a14:m>
              </a:p>
              <a:p>
                <a:pPr lvl="0"/>
                <a:r>
                  <a:rPr/>
                  <a:t>Pedigree-conditioned variance</a:t>
                </a:r>
              </a:p>
              <a:p>
                <a:pPr lvl="0"/>
                <a14:m>
                  <m:oMathPara xmlns:m="http://schemas.openxmlformats.org/officeDocument/2006/math">
                    <m:oMathParaPr>
                      <m:jc m:val="center"/>
                    </m:oMathParaPr>
                    <m:oMath>
                      <m:r>
                        <m:rPr>
                          <m:sty m:val="p"/>
                        </m:rPr>
                        <m:t>V</m:t>
                      </m:r>
                      <m:r>
                        <m:rPr>
                          <m:sty m:val="p"/>
                        </m:rPr>
                        <m:t>a</m:t>
                      </m:r>
                      <m:r>
                        <m:rPr>
                          <m:sty m:val="p"/>
                        </m:rPr>
                        <m:t>r</m:t>
                      </m:r>
                      <m:d>
                        <m:dPr>
                          <m:begChr m:val="("/>
                          <m:endChr m:val=")"/>
                          <m:sepChr m:val=""/>
                          <m:grow/>
                        </m:dPr>
                        <m:e>
                          <m:r>
                            <m:rPr>
                              <m:sty m:val="b"/>
                            </m:rPr>
                            <m:t>y</m:t>
                          </m:r>
                          <m:r>
                            <m:rPr>
                              <m:sty m:val="p"/>
                            </m:rPr>
                            <m:t>∣</m:t>
                          </m:r>
                          <m:r>
                            <m:rPr>
                              <m:sty m:val="p"/>
                            </m:rPr>
                            <m:t>P</m:t>
                          </m:r>
                          <m:r>
                            <m:rPr>
                              <m:sty m:val="p"/>
                            </m:rPr>
                            <m:t>e</m:t>
                          </m:r>
                          <m:r>
                            <m:rPr>
                              <m:sty m:val="p"/>
                            </m:rPr>
                            <m:t>d</m:t>
                          </m:r>
                          <m:r>
                            <m:rPr>
                              <m:sty m:val="p"/>
                            </m:rPr>
                            <m:t>i</m:t>
                          </m:r>
                          <m:r>
                            <m:rPr>
                              <m:sty m:val="p"/>
                            </m:rPr>
                            <m:t>g</m:t>
                          </m:r>
                          <m:r>
                            <m:rPr>
                              <m:sty m:val="p"/>
                            </m:rPr>
                            <m:t>r</m:t>
                          </m:r>
                          <m:r>
                            <m:rPr>
                              <m:sty m:val="p"/>
                            </m:rPr>
                            <m:t>e</m:t>
                          </m:r>
                          <m:r>
                            <m:rPr>
                              <m:sty m:val="p"/>
                            </m:rPr>
                            <m:t>e</m:t>
                          </m:r>
                        </m:e>
                      </m:d>
                    </m:oMath>
                  </m:oMathPara>
                </a14:m>
              </a:p>
              <a:p>
                <a:pPr lvl="0"/>
                <a:r>
                  <a:rPr/>
                  <a:t>Demography-conditioned variance</a:t>
                </a:r>
              </a:p>
              <a:p>
                <a:pPr lvl="0"/>
                <a14:m>
                  <m:oMathPara xmlns:m="http://schemas.openxmlformats.org/officeDocument/2006/math">
                    <m:oMathParaPr>
                      <m:jc m:val="center"/>
                    </m:oMathParaPr>
                    <m:oMath>
                      <m:r>
                        <m:rPr>
                          <m:sty m:val="p"/>
                        </m:rPr>
                        <m:t>V</m:t>
                      </m:r>
                      <m:r>
                        <m:rPr>
                          <m:sty m:val="p"/>
                        </m:rPr>
                        <m:t>a</m:t>
                      </m:r>
                      <m:r>
                        <m:rPr>
                          <m:sty m:val="p"/>
                        </m:rPr>
                        <m:t>r</m:t>
                      </m:r>
                      <m:d>
                        <m:dPr>
                          <m:begChr m:val="("/>
                          <m:endChr m:val=")"/>
                          <m:sepChr m:val=""/>
                          <m:grow/>
                        </m:dPr>
                        <m:e>
                          <m:r>
                            <m:rPr>
                              <m:sty m:val="b"/>
                            </m:rPr>
                            <m:t>y</m:t>
                          </m:r>
                          <m:r>
                            <m:rPr>
                              <m:sty m:val="p"/>
                            </m:rPr>
                            <m:t>∣</m:t>
                          </m:r>
                          <m:r>
                            <m:rPr>
                              <m:sty m:val="p"/>
                            </m:rPr>
                            <m:t>D</m:t>
                          </m:r>
                          <m:r>
                            <m:rPr>
                              <m:sty m:val="p"/>
                            </m:rPr>
                            <m:t>e</m:t>
                          </m:r>
                          <m:r>
                            <m:rPr>
                              <m:sty m:val="p"/>
                            </m:rPr>
                            <m:t>m</m:t>
                          </m:r>
                          <m:r>
                            <m:rPr>
                              <m:sty m:val="p"/>
                            </m:rPr>
                            <m:t>o</m:t>
                          </m:r>
                          <m:r>
                            <m:rPr>
                              <m:sty m:val="p"/>
                            </m:rPr>
                            <m:t>g</m:t>
                          </m:r>
                          <m:r>
                            <m:rPr>
                              <m:sty m:val="p"/>
                            </m:rPr>
                            <m:t>r</m:t>
                          </m:r>
                          <m:r>
                            <m:rPr>
                              <m:sty m:val="p"/>
                            </m:rPr>
                            <m:t>a</m:t>
                          </m:r>
                          <m:r>
                            <m:rPr>
                              <m:sty m:val="p"/>
                            </m:rPr>
                            <m:t>p</m:t>
                          </m:r>
                          <m:r>
                            <m:rPr>
                              <m:sty m:val="p"/>
                            </m:rPr>
                            <m:t>h</m:t>
                          </m:r>
                          <m:r>
                            <m:rPr>
                              <m:sty m:val="p"/>
                            </m:rPr>
                            <m:t>y</m:t>
                          </m:r>
                        </m:e>
                      </m:d>
                    </m:oMath>
                  </m:oMathPara>
                </a14:m>
              </a:p>
              <a:p>
                <a:pPr lvl="0"/>
                <a:r>
                  <a:rPr/>
                  <a:t>Time conditioning (reference population)</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ancestral recombination graph (ARG) describes the evolutionary relationship between</a:t>
                </a:r>
              </a:p>
              <a:p>
                <a:pPr lvl="0" indent="0" marL="0">
                  <a:buNone/>
                </a:pPr>
                <a:r>
                  <a:rPr/>
                  <a:t>genetic materials in the presence of recombination and drift</a:t>
                </a:r>
              </a:p>
              <a:p>
                <a:pPr lvl="0" indent="0" marL="0">
                  <a:buNone/>
                </a:pPr>
                <a:r>
                  <a:rPr/>
                  <a:t>From (Wong et al. 2024)</a:t>
                </a:r>
              </a:p>
              <a:p>
                <a:pPr lvl="0" indent="0" marL="0">
                  <a:buNone/>
                </a:pPr>
                <a:r>
                  <a:rPr/>
                  <a:t>From (Wong et al. 2024)</a:t>
                </a:r>
              </a:p>
              <a:p>
                <a:pPr lvl="0" indent="0" marL="0">
                  <a:buNone/>
                </a:pPr>
                <a:r>
                  <a:rPr/>
                  <a:t>The ancestral recombination graph (ARG) describes the evolutionary relationship between</a:t>
                </a:r>
              </a:p>
              <a:p>
                <a:pPr lvl="0" indent="0" marL="0">
                  <a:buNone/>
                </a:pPr>
                <a:r>
                  <a:rPr/>
                  <a:t>genetic materials in the presence of recombination and drift</a:t>
                </a:r>
              </a:p>
              <a:p>
                <a:pPr lvl="0" indent="0" marL="0">
                  <a:buNone/>
                </a:pPr>
                <a:r>
                  <a:rPr/>
                  <a:t>From (Wong et al. 2024)</a:t>
                </a:r>
              </a:p>
              <a:p>
                <a:pPr lvl="0" indent="0" marL="0">
                  <a:buNone/>
                </a:pPr>
                <a:r>
                  <a:rPr/>
                  <a:t>From (Wong et al. 2024)</a:t>
                </a:r>
              </a:p>
              <a:p>
                <a:pPr lvl="0" indent="0" marL="0">
                  <a:buNone/>
                </a:pPr>
                <a:r>
                  <a:rPr/>
                  <a:t>The full probabilistic process is complicated</a:t>
                </a:r>
              </a:p>
              <a:p>
                <a:pPr lvl="0" indent="0" marL="0">
                  <a:buNone/>
                </a:pPr>
                <a:r>
                  <a:rPr/>
                  <a:t>In this work, we condition on the realized ARG, resulting a sequence of local trees</a:t>
                </a:r>
              </a:p>
              <a:p>
                <a:pPr lvl="0" indent="0" marL="0">
                  <a:buNone/>
                </a:pPr>
                <a:r>
                  <a:rPr/>
                  <a:t>From </a:t>
                </a:r>
                <a:r>
                  <a:rPr>
                    <a:hlinkClick r:id="rId2"/>
                  </a:rPr>
                  <a:t>tskit docs</a:t>
                </a:r>
              </a:p>
              <a:p>
                <a:pPr lvl="0" indent="0" marL="0">
                  <a:buNone/>
                </a:pPr>
                <a:r>
                  <a:rPr/>
                  <a:t>From </a:t>
                </a:r>
                <a:r>
                  <a:rPr>
                    <a:hlinkClick r:id="rId3"/>
                  </a:rPr>
                  <a:t>tskit docs</a:t>
                </a:r>
              </a:p>
              <a:p>
                <a:pPr lvl="0" indent="0" marL="0">
                  <a:buNone/>
                </a:pPr>
                <a:r>
                  <a:rPr/>
                  <a:t>What is the conditional distribution of a trait given the trees?</a:t>
                </a:r>
              </a:p>
              <a:p>
                <a:pPr lvl="0" indent="0" marL="0">
                  <a:buNone/>
                </a:pPr>
                <a:r>
                  <a:rPr/>
                  <a:t>Since the genealogy is fixed, the only randomness that remains is mutation</a:t>
                </a:r>
              </a:p>
              <a:p>
                <a:pPr lvl="0" indent="0" marL="0">
                  <a:buNone/>
                </a:pPr>
                <a14:m>
                  <m:oMathPara xmlns:m="http://schemas.openxmlformats.org/officeDocument/2006/math">
                    <m:oMathParaPr>
                      <m:jc m:val="center"/>
                    </m:oMathParaPr>
                    <m:oMath>
                      <m:r>
                        <m:rPr>
                          <m:nor/>
                          <m:sty m:val="p"/>
                        </m:rPr>
                        <m:t>Trait</m:t>
                      </m:r>
                      <m:r>
                        <m:rPr>
                          <m:sty m:val="p"/>
                        </m:rPr>
                        <m:t>∣</m:t>
                      </m:r>
                      <m:r>
                        <m:rPr>
                          <m:nor/>
                          <m:sty m:val="p"/>
                        </m:rPr>
                        <m:t>Local trees</m:t>
                      </m:r>
                      <m:r>
                        <m:t> </m:t>
                      </m:r>
                      <m:r>
                        <m:rPr>
                          <m:sty m:val="p"/>
                        </m:rPr>
                        <m:t>∼</m:t>
                      </m:r>
                      <m:r>
                        <m:t> </m:t>
                      </m:r>
                      <m:r>
                        <m:rPr>
                          <m:sty m:val="p"/>
                        </m:rPr>
                        <m:t>?</m:t>
                      </m:r>
                    </m:oMath>
                  </m:oMathPara>
                </a14:m>
              </a:p>
              <a:p>
                <a:pPr lvl="0" indent="0" marL="0">
                  <a:spcBef>
                    <a:spcPts val="3000"/>
                  </a:spcBef>
                  <a:buNone/>
                </a:pPr>
                <a:r>
                  <a:rPr b="1"/>
                  <a:t>Linear mixed model</a:t>
                </a:r>
              </a:p>
              <a:p>
                <a:pPr lvl="0" indent="0" marL="0">
                  <a:buNone/>
                </a:pPr>
                <a:r>
                  <a:rPr/>
                  <a:t>Linear mixed models are popular in quantitative genetics</a:t>
                </a:r>
              </a:p>
              <a:p>
                <a:pPr lvl="0" indent="0" marL="0">
                  <a:buNone/>
                </a:pPr>
                <a14:m>
                  <m:oMathPara xmlns:m="http://schemas.openxmlformats.org/officeDocument/2006/math">
                    <m:oMathParaPr>
                      <m:jc m:val="center"/>
                    </m:oMathParaPr>
                    <m:oMath>
                      <m:r>
                        <m:rPr>
                          <m:sty m:val="b"/>
                        </m:rPr>
                        <m:t>y</m:t>
                      </m:r>
                      <m:r>
                        <m:rPr>
                          <m:sty m:val="p"/>
                        </m:rPr>
                        <m:t>=</m:t>
                      </m:r>
                      <m:limLow>
                        <m:e>
                          <m:limLow>
                            <m:e>
                              <m:r>
                                <m:rPr>
                                  <m:sty m:val="b"/>
                                </m:rPr>
                                <m:t>Z</m:t>
                              </m:r>
                              <m:r>
                                <m:rPr>
                                  <m:sty m:val="b"/>
                                </m:rPr>
                                <m:t>u</m:t>
                              </m:r>
                            </m:e>
                            <m:lim>
                              <m:r>
                                <m:rPr>
                                  <m:sty m:val="p"/>
                                </m:rPr>
                                <m:t>⏟</m:t>
                              </m:r>
                            </m:lim>
                          </m:limLow>
                        </m:e>
                        <m:lim>
                          <m:r>
                            <m:rPr>
                              <m:nor/>
                              <m:sty m:val="p"/>
                            </m:rPr>
                            <m:t>random effects</m:t>
                          </m:r>
                        </m:lim>
                      </m:limLow>
                      <m:r>
                        <m:rPr>
                          <m:sty m:val="p"/>
                        </m:rPr>
                        <m:t>+</m:t>
                      </m:r>
                      <m:limLow>
                        <m:e>
                          <m:limLow>
                            <m:e>
                              <m:r>
                                <m:rPr>
                                  <m:sty m:val="b"/>
                                </m:rPr>
                                <m:t>X</m:t>
                              </m:r>
                              <m:r>
                                <m:rPr>
                                  <m:sty m:val="b"/>
                                </m:rPr>
                                <m:t>b</m:t>
                              </m:r>
                            </m:e>
                            <m:lim>
                              <m:r>
                                <m:rPr>
                                  <m:sty m:val="p"/>
                                </m:rPr>
                                <m:t>⏟</m:t>
                              </m:r>
                            </m:lim>
                          </m:limLow>
                        </m:e>
                        <m:lim>
                          <m:r>
                            <m:rPr>
                              <m:nor/>
                              <m:sty m:val="p"/>
                            </m:rPr>
                            <m:t>fixed effects</m:t>
                          </m:r>
                        </m:lim>
                      </m:limLow>
                      <m:r>
                        <m:rPr>
                          <m:sty m:val="p"/>
                        </m:rPr>
                        <m:t>+</m:t>
                      </m:r>
                      <m:r>
                        <m:rPr>
                          <m:sty m:val="b"/>
                        </m:rPr>
                        <m:t>ε</m:t>
                      </m:r>
                    </m:oMath>
                  </m:oMathPara>
                </a14:m>
              </a:p>
              <a:p>
                <a:pPr lvl="0" indent="0" marL="0">
                  <a:buNone/>
                </a:pPr>
                <a:r>
                  <a:rPr/>
                  <a:t>where </a:t>
                </a:r>
                <a14:m>
                  <m:oMath xmlns:m="http://schemas.openxmlformats.org/officeDocument/2006/math">
                    <m:r>
                      <m:rPr>
                        <m:sty m:val="b"/>
                      </m:rPr>
                      <m:t>Z</m:t>
                    </m:r>
                  </m:oMath>
                </a14:m>
                <a:r>
                  <a:rPr/>
                  <a:t> includes genotyped variants and </a:t>
                </a:r>
                <a14:m>
                  <m:oMath xmlns:m="http://schemas.openxmlformats.org/officeDocument/2006/math">
                    <m:r>
                      <m:rPr>
                        <m:sty m:val="b"/>
                      </m:rPr>
                      <m:t>X</m:t>
                    </m:r>
                  </m:oMath>
                </a14:m>
                <a:r>
                  <a:rPr/>
                  <a:t> is the covariate matrix</a:t>
                </a:r>
              </a:p>
              <a:p>
                <a:pPr lvl="0" indent="0" marL="0">
                  <a:buNone/>
                </a:pPr>
                <a:r>
                  <a:rPr/>
                  <a:t>In particular, the SNP effects </a:t>
                </a:r>
                <a14:m>
                  <m:oMath xmlns:m="http://schemas.openxmlformats.org/officeDocument/2006/math">
                    <m:r>
                      <m:rPr>
                        <m:sty m:val="b"/>
                      </m:rPr>
                      <m:t>u</m:t>
                    </m:r>
                    <m:r>
                      <m:rPr>
                        <m:sty m:val="p"/>
                      </m:rPr>
                      <m:t>∼</m:t>
                    </m:r>
                    <m:r>
                      <m:t>p</m:t>
                    </m:r>
                    <m:d>
                      <m:dPr>
                        <m:begChr m:val="("/>
                        <m:endChr m:val=")"/>
                        <m:sepChr m:val=""/>
                        <m:grow/>
                      </m:dPr>
                      <m:e>
                        <m:r>
                          <m:rPr>
                            <m:sty m:val="p"/>
                          </m:rPr>
                          <m:t>⋅</m:t>
                        </m:r>
                      </m:e>
                    </m:d>
                  </m:oMath>
                </a14:m>
                <a:r>
                  <a:rPr/>
                  <a:t> is </a:t>
                </a:r>
                <a:r>
                  <a:rPr i="1"/>
                  <a:t>random</a:t>
                </a:r>
              </a:p>
              <a:p>
                <a:pPr lvl="0" indent="0" marL="0">
                  <a:buNone/>
                </a:pPr>
                <a:r>
                  <a:rPr/>
                  <a:t>Some questions …</a:t>
                </a:r>
              </a:p>
              <a:p>
                <a:pPr lvl="0"/>
                <a:r>
                  <a:rPr/>
                  <a:t>What’s the source of </a:t>
                </a:r>
                <a14:m>
                  <m:oMath xmlns:m="http://schemas.openxmlformats.org/officeDocument/2006/math">
                    <m:r>
                      <m:rPr>
                        <m:sty m:val="b"/>
                      </m:rPr>
                      <m:t>u</m:t>
                    </m:r>
                  </m:oMath>
                </a14:m>
                <a:r>
                  <a:rPr/>
                  <a:t>’s randomness?</a:t>
                </a:r>
              </a:p>
              <a:p>
                <a:pPr lvl="0"/>
                <a:r>
                  <a:rPr/>
                  <a:t>Why are </a:t>
                </a:r>
                <a14:m>
                  <m:oMath xmlns:m="http://schemas.openxmlformats.org/officeDocument/2006/math">
                    <m:r>
                      <m:rPr>
                        <m:sty m:val="b"/>
                      </m:rPr>
                      <m:t>u</m:t>
                    </m:r>
                  </m:oMath>
                </a14:m>
                <a:r>
                  <a:rPr/>
                  <a:t>’s (vector of random effects) entries independent?</a:t>
                </a:r>
              </a:p>
              <a:p>
                <a:pPr lvl="0" indent="0" marL="0">
                  <a:buNone/>
                </a:pPr>
                <a:r>
                  <a:rPr/>
                  <a:t>We answer these questions from a genealogical perspective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Setup and derivation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trait </a:t>
                </a:r>
                <a14:m>
                  <m:oMath xmlns:m="http://schemas.openxmlformats.org/officeDocument/2006/math">
                    <m:r>
                      <m:rPr>
                        <m:sty m:val="b"/>
                      </m:rPr>
                      <m:t>y</m:t>
                    </m:r>
                  </m:oMath>
                </a14:m>
                <a:r>
                  <a:rPr/>
                  <a:t> is a linear function of the genotype </a:t>
                </a:r>
                <a14:m>
                  <m:oMath xmlns:m="http://schemas.openxmlformats.org/officeDocument/2006/math">
                    <m:r>
                      <m:rPr>
                        <m:sty m:val="b"/>
                      </m:rPr>
                      <m:t>G</m:t>
                    </m:r>
                  </m:oMath>
                </a14:m>
              </a:p>
              <a:p>
                <a:pPr lvl="0" indent="0" marL="0">
                  <a:buNone/>
                </a:pPr>
                <a14:m>
                  <m:oMathPara xmlns:m="http://schemas.openxmlformats.org/officeDocument/2006/math">
                    <m:oMathParaPr>
                      <m:jc m:val="center"/>
                    </m:oMathParaPr>
                    <m:oMath>
                      <m:r>
                        <m:rPr>
                          <m:sty m:val="b"/>
                        </m:rPr>
                        <m:t>y</m:t>
                      </m:r>
                      <m:r>
                        <m:rPr>
                          <m:sty m:val="p"/>
                        </m:rPr>
                        <m:t>=</m:t>
                      </m:r>
                      <m:r>
                        <m:rPr>
                          <m:sty m:val="b"/>
                        </m:rPr>
                        <m:t>G</m:t>
                      </m:r>
                      <m:r>
                        <m:rPr>
                          <m:sty m:val="b"/>
                        </m:rPr>
                        <m:t>β</m:t>
                      </m:r>
                      <m:r>
                        <m:rPr>
                          <m:sty m:val="p"/>
                        </m:rPr>
                        <m:t>+</m:t>
                      </m:r>
                      <m:r>
                        <m:rPr>
                          <m:sty m:val="b"/>
                        </m:rPr>
                        <m:t>ε</m:t>
                      </m:r>
                    </m:oMath>
                  </m:oMathPara>
                </a14:m>
              </a:p>
              <a:p>
                <a:pPr lvl="0" indent="0" marL="0">
                  <a:buNone/>
                </a:pPr>
                <a14:m>
                  <m:oMath xmlns:m="http://schemas.openxmlformats.org/officeDocument/2006/math">
                    <m:r>
                      <m:rPr>
                        <m:sty m:val="b"/>
                      </m:rPr>
                      <m:t>y</m:t>
                    </m:r>
                    <m:r>
                      <m:rPr>
                        <m:sty m:val="p"/>
                      </m:rPr>
                      <m:t>∈</m:t>
                    </m:r>
                    <m:sSup>
                      <m:e>
                        <m:r>
                          <m:rPr>
                            <m:sty m:val="p"/>
                            <m:scr m:val="double-struck"/>
                          </m:rPr>
                          <m:t>R</m:t>
                        </m:r>
                      </m:e>
                      <m:sup>
                        <m:r>
                          <m:t>N</m:t>
                        </m:r>
                      </m:sup>
                    </m:sSup>
                  </m:oMath>
                </a14:m>
                <a:r>
                  <a:rPr/>
                  <a:t>, </a:t>
                </a:r>
                <a14:m>
                  <m:oMath xmlns:m="http://schemas.openxmlformats.org/officeDocument/2006/math">
                    <m:r>
                      <m:rPr>
                        <m:sty m:val="b"/>
                      </m:rPr>
                      <m:t>G</m:t>
                    </m:r>
                    <m:r>
                      <m:rPr>
                        <m:sty m:val="p"/>
                      </m:rPr>
                      <m:t>∈</m:t>
                    </m:r>
                    <m:sSup>
                      <m:e>
                        <m:r>
                          <m:rPr>
                            <m:sty m:val="p"/>
                            <m:scr m:val="double-struck"/>
                          </m:rPr>
                          <m:t>R</m:t>
                        </m:r>
                      </m:e>
                      <m:sup>
                        <m:r>
                          <m:t>N</m:t>
                        </m:r>
                        <m:r>
                          <m:rPr>
                            <m:sty m:val="p"/>
                          </m:rPr>
                          <m:t>×</m:t>
                        </m:r>
                        <m:r>
                          <m:t>P</m:t>
                        </m:r>
                      </m:sup>
                    </m:sSup>
                  </m:oMath>
                </a14:m>
                <a:r>
                  <a:rPr/>
                  <a:t>, </a:t>
                </a:r>
                <a14:m>
                  <m:oMath xmlns:m="http://schemas.openxmlformats.org/officeDocument/2006/math">
                    <m:r>
                      <m:rPr>
                        <m:sty m:val="b"/>
                      </m:rPr>
                      <m:t>β</m:t>
                    </m:r>
                    <m:r>
                      <m:rPr>
                        <m:sty m:val="p"/>
                      </m:rPr>
                      <m:t>∈</m:t>
                    </m:r>
                    <m:sSup>
                      <m:e>
                        <m:r>
                          <m:rPr>
                            <m:sty m:val="p"/>
                            <m:scr m:val="double-struck"/>
                          </m:rPr>
                          <m:t>R</m:t>
                        </m:r>
                      </m:e>
                      <m:sup>
                        <m:r>
                          <m:t>P</m:t>
                        </m:r>
                      </m:sup>
                    </m:sSup>
                  </m:oMath>
                </a14:m>
                <a:r>
                  <a:rPr/>
                  <a:t>, and </a:t>
                </a:r>
                <a14:m>
                  <m:oMath xmlns:m="http://schemas.openxmlformats.org/officeDocument/2006/math">
                    <m:r>
                      <m:rPr>
                        <m:sty m:val="b"/>
                      </m:rPr>
                      <m:t>ε</m:t>
                    </m:r>
                    <m:r>
                      <m:rPr>
                        <m:sty m:val="p"/>
                      </m:rPr>
                      <m:t>∈</m:t>
                    </m:r>
                    <m:sSup>
                      <m:e>
                        <m:r>
                          <m:rPr>
                            <m:sty m:val="p"/>
                            <m:scr m:val="double-struck"/>
                          </m:rPr>
                          <m:t>R</m:t>
                        </m:r>
                      </m:e>
                      <m:sup>
                        <m:r>
                          <m:t>N</m:t>
                        </m:r>
                      </m:sup>
                    </m:sSup>
                  </m:oMath>
                </a14:m>
              </a:p>
              <a:p>
                <a:pPr lvl="0" indent="0" marL="0">
                  <a:buNone/>
                </a:pPr>
                <a14:m>
                  <m:oMath xmlns:m="http://schemas.openxmlformats.org/officeDocument/2006/math">
                    <m:r>
                      <m:rPr>
                        <m:sty m:val="b"/>
                      </m:rPr>
                      <m:t>G</m:t>
                    </m:r>
                  </m:oMath>
                </a14:m>
                <a:r>
                  <a:rPr/>
                  <a:t> contains </a:t>
                </a:r>
                <a:r>
                  <a:rPr i="1"/>
                  <a:t>all</a:t>
                </a:r>
                <a:r>
                  <a:rPr/>
                  <a:t> positions the genome including genotyped ones</a:t>
                </a:r>
              </a:p>
              <a:p>
                <a:pPr lvl="0" indent="0" marL="0">
                  <a:buNone/>
                </a:pPr>
                <a14:m>
                  <m:oMath xmlns:m="http://schemas.openxmlformats.org/officeDocument/2006/math">
                    <m:r>
                      <m:t>N</m:t>
                    </m:r>
                  </m:oMath>
                </a14:m>
                <a:r>
                  <a:rPr/>
                  <a:t>: number of samples, </a:t>
                </a:r>
                <a14:m>
                  <m:oMath xmlns:m="http://schemas.openxmlformats.org/officeDocument/2006/math">
                    <m:r>
                      <m:t>P</m:t>
                    </m:r>
                  </m:oMath>
                </a14:m>
                <a:r>
                  <a:rPr/>
                  <a:t>: length of the genome</a:t>
                </a:r>
              </a:p>
              <a:p>
                <a:pPr lvl="0" indent="0" marL="0">
                  <a:spcBef>
                    <a:spcPts val="3000"/>
                  </a:spcBef>
                  <a:buNone/>
                </a:pPr>
                <a:r>
                  <a:rPr b="1"/>
                  <a:t>How do we get traits?</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p>
              <a:p>
                <a:pPr lvl="0" indent="0" marL="0">
                  <a:buNone/>
                </a:pPr>
              </a:p>
              <a:p>
                <a:pPr lvl="0" indent="0" marL="0">
                  <a:buNone/>
                </a:pPr>
                <a14:m>
                  <m:oMathPara xmlns:m="http://schemas.openxmlformats.org/officeDocument/2006/math">
                    <m:oMathParaPr>
                      <m:jc m:val="center"/>
                    </m:oMathParaPr>
                    <m:oMath>
                      <m:sSub>
                        <m:e>
                          <m:r>
                            <m:rPr>
                              <m:sty m:val="b"/>
                            </m:rPr>
                            <m:t>y</m:t>
                          </m:r>
                        </m:e>
                        <m:sub>
                          <m:r>
                            <m:t>1</m:t>
                          </m:r>
                        </m:sub>
                      </m:sSub>
                      <m:r>
                        <m:rPr>
                          <m:sty m:val="p"/>
                        </m:rPr>
                        <m:t>=</m:t>
                      </m:r>
                      <m:sSub>
                        <m:e>
                          <m:r>
                            <m:rPr>
                              <m:sty m:val="b"/>
                            </m:rPr>
                            <m:t>β</m:t>
                          </m:r>
                        </m:e>
                        <m:sub>
                          <m:r>
                            <m:t>1</m:t>
                          </m:r>
                        </m:sub>
                      </m:sSub>
                      <m:r>
                        <m:rPr>
                          <m:sty m:val="p"/>
                        </m:rPr>
                        <m:t>+</m:t>
                      </m:r>
                      <m:sSub>
                        <m:e>
                          <m:r>
                            <m:rPr>
                              <m:sty m:val="b"/>
                            </m:rPr>
                            <m:t>β</m:t>
                          </m:r>
                        </m:e>
                        <m:sub>
                          <m:r>
                            <m:t>2</m:t>
                          </m:r>
                        </m:sub>
                      </m:sSub>
                      <m:r>
                        <m:rPr>
                          <m:sty m:val="p"/>
                        </m:rPr>
                        <m:t>,</m:t>
                      </m:r>
                      <m:r>
                        <m:t> </m:t>
                      </m:r>
                      <m:sSub>
                        <m:e>
                          <m:r>
                            <m:rPr>
                              <m:sty m:val="b"/>
                            </m:rPr>
                            <m:t>y</m:t>
                          </m:r>
                        </m:e>
                        <m:sub>
                          <m:r>
                            <m:t>2</m:t>
                          </m:r>
                        </m:sub>
                      </m:sSub>
                      <m:r>
                        <m:rPr>
                          <m:sty m:val="p"/>
                        </m:rPr>
                        <m:t>=</m:t>
                      </m:r>
                      <m:sSub>
                        <m:e>
                          <m:r>
                            <m:rPr>
                              <m:sty m:val="b"/>
                            </m:rPr>
                            <m:t>β</m:t>
                          </m:r>
                        </m:e>
                        <m:sub>
                          <m:r>
                            <m:t>2</m:t>
                          </m:r>
                        </m:sub>
                      </m:sSub>
                      <m:r>
                        <m:rPr>
                          <m:sty m:val="p"/>
                        </m:rPr>
                        <m:t>,</m:t>
                      </m:r>
                      <m:r>
                        <m:t> </m:t>
                      </m:r>
                      <m:sSub>
                        <m:e>
                          <m:r>
                            <m:rPr>
                              <m:sty m:val="b"/>
                            </m:rPr>
                            <m:t>y</m:t>
                          </m:r>
                        </m:e>
                        <m:sub>
                          <m:r>
                            <m:t>3</m:t>
                          </m:r>
                        </m:sub>
                      </m:sSub>
                      <m:r>
                        <m:rPr>
                          <m:sty m:val="p"/>
                        </m:rPr>
                        <m:t>=</m:t>
                      </m:r>
                      <m:sSub>
                        <m:e>
                          <m:r>
                            <m:rPr>
                              <m:sty m:val="b"/>
                            </m:rPr>
                            <m:t>β</m:t>
                          </m:r>
                        </m:e>
                        <m:sub>
                          <m:r>
                            <m:t>2</m:t>
                          </m:r>
                        </m:sub>
                      </m:sSub>
                    </m:oMath>
                  </m:oMathPara>
                </a14:m>
              </a:p>
              <a:p>
                <a:pPr lvl="0" indent="0" marL="0">
                  <a:buNone/>
                </a:pPr>
              </a:p>
              <a:p>
                <a:pPr lvl="0" indent="0" marL="0">
                  <a:buNone/>
                </a:pPr>
                <a14:m>
                  <m:oMathPara xmlns:m="http://schemas.openxmlformats.org/officeDocument/2006/math">
                    <m:oMathParaPr>
                      <m:jc m:val="center"/>
                    </m:oMathParaPr>
                    <m:oMath>
                      <m:sSub>
                        <m:e>
                          <m:r>
                            <m:rPr>
                              <m:sty m:val="b"/>
                            </m:rPr>
                            <m:t>y</m:t>
                          </m:r>
                        </m:e>
                        <m:sub>
                          <m:r>
                            <m:t>1</m:t>
                          </m:r>
                        </m:sub>
                      </m:sSub>
                      <m:r>
                        <m:rPr>
                          <m:sty m:val="p"/>
                        </m:rPr>
                        <m:t>=</m:t>
                      </m:r>
                      <m:sSub>
                        <m:e>
                          <m:r>
                            <m:rPr>
                              <m:sty m:val="b"/>
                            </m:rPr>
                            <m:t>β</m:t>
                          </m:r>
                        </m:e>
                        <m:sub>
                          <m:r>
                            <m:t>4</m:t>
                          </m:r>
                        </m:sub>
                      </m:sSub>
                      <m:r>
                        <m:rPr>
                          <m:sty m:val="p"/>
                        </m:rPr>
                        <m:t>,</m:t>
                      </m:r>
                      <m:r>
                        <m:t> </m:t>
                      </m:r>
                      <m:sSub>
                        <m:e>
                          <m:r>
                            <m:rPr>
                              <m:sty m:val="b"/>
                            </m:rPr>
                            <m:t>y</m:t>
                          </m:r>
                        </m:e>
                        <m:sub>
                          <m:r>
                            <m:t>2</m:t>
                          </m:r>
                        </m:sub>
                      </m:sSub>
                      <m:r>
                        <m:rPr>
                          <m:sty m:val="p"/>
                        </m:rPr>
                        <m:t>=</m:t>
                      </m:r>
                      <m:sSub>
                        <m:e>
                          <m:r>
                            <m:rPr>
                              <m:sty m:val="b"/>
                            </m:rPr>
                            <m:t>β</m:t>
                          </m:r>
                        </m:e>
                        <m:sub>
                          <m:r>
                            <m:t>4</m:t>
                          </m:r>
                        </m:sub>
                      </m:sSub>
                      <m:r>
                        <m:rPr>
                          <m:sty m:val="p"/>
                        </m:rPr>
                        <m:t>,</m:t>
                      </m:r>
                      <m:r>
                        <m:t> </m:t>
                      </m:r>
                      <m:sSub>
                        <m:e>
                          <m:r>
                            <m:rPr>
                              <m:sty m:val="b"/>
                            </m:rPr>
                            <m:t>y</m:t>
                          </m:r>
                        </m:e>
                        <m:sub>
                          <m:r>
                            <m:t>3</m:t>
                          </m:r>
                        </m:sub>
                      </m:sSub>
                      <m:r>
                        <m:rPr>
                          <m:sty m:val="p"/>
                        </m:rPr>
                        <m:t>=</m:t>
                      </m:r>
                      <m:sSub>
                        <m:e>
                          <m:r>
                            <m:rPr>
                              <m:sty m:val="b"/>
                            </m:rPr>
                            <m:t>β</m:t>
                          </m:r>
                        </m:e>
                        <m:sub>
                          <m:r>
                            <m:t>3</m:t>
                          </m:r>
                        </m:sub>
                      </m:sSub>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Consider a local tree that spans over a region</a:t>
                </a:r>
              </a:p>
              <a:p>
                <a:pPr lvl="0" indent="0" marL="0">
                  <a:buNone/>
                </a:pPr>
                <a:r>
                  <a:rPr/>
                  <a:t>We get trait values by adding up effect sizes (</a:t>
                </a:r>
                <a14:m>
                  <m:oMath xmlns:m="http://schemas.openxmlformats.org/officeDocument/2006/math">
                    <m:r>
                      <m:rPr>
                        <m:sty m:val="b"/>
                      </m:rPr>
                      <m:t>β</m:t>
                    </m:r>
                  </m:oMath>
                </a14:m>
                <a:r>
                  <a:rPr/>
                  <a:t>)</a:t>
                </a:r>
              </a:p>
              <a:p>
                <a:pPr lvl="0"/>
                <a14:m>
                  <m:oMath xmlns:m="http://schemas.openxmlformats.org/officeDocument/2006/math">
                    <m:sSub>
                      <m:e>
                        <m:r>
                          <m:rPr>
                            <m:sty m:val="b"/>
                          </m:rPr>
                          <m:t>y</m:t>
                        </m:r>
                      </m:e>
                      <m:sub>
                        <m:r>
                          <m:t>n</m:t>
                        </m:r>
                      </m:sub>
                    </m:sSub>
                    <m:r>
                      <m:rPr>
                        <m:sty m:val="p"/>
                      </m:rPr>
                      <m:t>=</m:t>
                    </m:r>
                    <m:sSub>
                      <m:e>
                        <m:r>
                          <m:rPr>
                            <m:sty m:val="b"/>
                          </m:rPr>
                          <m:t>G</m:t>
                        </m:r>
                      </m:e>
                      <m:sub>
                        <m:r>
                          <m:t>n</m:t>
                        </m:r>
                        <m:r>
                          <m:t>1</m:t>
                        </m:r>
                      </m:sub>
                    </m:sSub>
                    <m:sSub>
                      <m:e>
                        <m:r>
                          <m:rPr>
                            <m:sty m:val="b"/>
                          </m:rPr>
                          <m:t>β</m:t>
                        </m:r>
                      </m:e>
                      <m:sub>
                        <m:r>
                          <m:t>1</m:t>
                        </m:r>
                      </m:sub>
                    </m:sSub>
                    <m:r>
                      <m:rPr>
                        <m:sty m:val="p"/>
                      </m:rPr>
                      <m:t>+</m:t>
                    </m:r>
                    <m:sSub>
                      <m:e>
                        <m:r>
                          <m:rPr>
                            <m:sty m:val="b"/>
                          </m:rPr>
                          <m:t>G</m:t>
                        </m:r>
                      </m:e>
                      <m:sub>
                        <m:r>
                          <m:t>n</m:t>
                        </m:r>
                        <m:r>
                          <m:t>2</m:t>
                        </m:r>
                      </m:sub>
                    </m:sSub>
                    <m:sSub>
                      <m:e>
                        <m:r>
                          <m:rPr>
                            <m:sty m:val="b"/>
                          </m:rPr>
                          <m:t>β</m:t>
                        </m:r>
                      </m:e>
                      <m:sub>
                        <m:r>
                          <m:t>2</m:t>
                        </m:r>
                      </m:sub>
                    </m:sSub>
                  </m:oMath>
                </a14:m>
              </a:p>
              <a:p>
                <a:pPr lvl="0"/>
                <a14:m>
                  <m:oMath xmlns:m="http://schemas.openxmlformats.org/officeDocument/2006/math">
                    <m:sSub>
                      <m:e>
                        <m:r>
                          <m:rPr>
                            <m:sty m:val="b"/>
                          </m:rPr>
                          <m:t>y</m:t>
                        </m:r>
                      </m:e>
                      <m:sub>
                        <m:r>
                          <m:t>n</m:t>
                        </m:r>
                      </m:sub>
                    </m:sSub>
                    <m:r>
                      <m:rPr>
                        <m:sty m:val="p"/>
                      </m:rPr>
                      <m:t>=</m:t>
                    </m:r>
                    <m:sSub>
                      <m:e>
                        <m:r>
                          <m:rPr>
                            <m:sty m:val="b"/>
                          </m:rPr>
                          <m:t>G</m:t>
                        </m:r>
                      </m:e>
                      <m:sub>
                        <m:r>
                          <m:t>n</m:t>
                        </m:r>
                        <m:r>
                          <m:t>3</m:t>
                        </m:r>
                      </m:sub>
                    </m:sSub>
                    <m:sSub>
                      <m:e>
                        <m:r>
                          <m:rPr>
                            <m:sty m:val="b"/>
                          </m:rPr>
                          <m:t>β</m:t>
                        </m:r>
                      </m:e>
                      <m:sub>
                        <m:r>
                          <m:t>3</m:t>
                        </m:r>
                      </m:sub>
                    </m:sSub>
                    <m:r>
                      <m:rPr>
                        <m:sty m:val="p"/>
                      </m:rPr>
                      <m:t>+</m:t>
                    </m:r>
                    <m:sSub>
                      <m:e>
                        <m:r>
                          <m:rPr>
                            <m:sty m:val="b"/>
                          </m:rPr>
                          <m:t>G</m:t>
                        </m:r>
                      </m:e>
                      <m:sub>
                        <m:r>
                          <m:t>n</m:t>
                        </m:r>
                        <m:r>
                          <m:t>4</m:t>
                        </m:r>
                      </m:sub>
                    </m:sSub>
                    <m:sSub>
                      <m:e>
                        <m:r>
                          <m:rPr>
                            <m:sty m:val="b"/>
                          </m:rPr>
                          <m:t>β</m:t>
                        </m:r>
                      </m:e>
                      <m:sub>
                        <m:r>
                          <m:t>4</m:t>
                        </m:r>
                      </m:sub>
                    </m:sSub>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Branch-centric view of trait transmission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p>
          <a:p>
            <a:pPr lvl="0" indent="0" marL="0">
              <a:buNone/>
            </a:pPr>
          </a:p>
          <a:p>
            <a:pPr lvl="0" indent="0" marL="0">
              <a:buNone/>
            </a:pP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Inherit a branch first, then a mutation</a:t>
                </a:r>
              </a:p>
              <a:p>
                <a:pPr lvl="0"/>
                <a:r>
                  <a:rPr/>
                  <a:t>Sample </a:t>
                </a:r>
                <a14:m>
                  <m:oMath xmlns:m="http://schemas.openxmlformats.org/officeDocument/2006/math">
                    <m:r>
                      <m:t>1</m:t>
                    </m:r>
                  </m:oMath>
                </a14:m>
                <a:r>
                  <a:rPr/>
                  <a:t> inherits edges </a:t>
                </a:r>
                <a14:m>
                  <m:oMath xmlns:m="http://schemas.openxmlformats.org/officeDocument/2006/math">
                    <m:r>
                      <m:t>1</m:t>
                    </m:r>
                    <m:r>
                      <m:rPr>
                        <m:sty m:val="p"/>
                      </m:rPr>
                      <m:t>−</m:t>
                    </m:r>
                    <m:r>
                      <m:t>4</m:t>
                    </m:r>
                  </m:oMath>
                </a14:m>
                <a:r>
                  <a:rPr/>
                  <a:t> and </a:t>
                </a:r>
                <a14:m>
                  <m:oMath xmlns:m="http://schemas.openxmlformats.org/officeDocument/2006/math">
                    <m:r>
                      <m:t>4</m:t>
                    </m:r>
                    <m:r>
                      <m:rPr>
                        <m:sty m:val="p"/>
                      </m:rPr>
                      <m:t>−</m:t>
                    </m:r>
                    <m:r>
                      <m:t>5</m:t>
                    </m:r>
                  </m:oMath>
                </a14:m>
              </a:p>
              <a:p>
                <a:pPr lvl="0"/>
                <a:r>
                  <a:rPr/>
                  <a:t>Sample </a:t>
                </a:r>
                <a14:m>
                  <m:oMath xmlns:m="http://schemas.openxmlformats.org/officeDocument/2006/math">
                    <m:r>
                      <m:t>2</m:t>
                    </m:r>
                  </m:oMath>
                </a14:m>
                <a:r>
                  <a:rPr/>
                  <a:t> inherits edges </a:t>
                </a:r>
                <a14:m>
                  <m:oMath xmlns:m="http://schemas.openxmlformats.org/officeDocument/2006/math">
                    <m:r>
                      <m:t>2</m:t>
                    </m:r>
                    <m:r>
                      <m:rPr>
                        <m:sty m:val="p"/>
                      </m:rPr>
                      <m:t>−</m:t>
                    </m:r>
                    <m:r>
                      <m:t>4</m:t>
                    </m:r>
                  </m:oMath>
                </a14:m>
                <a:r>
                  <a:rPr/>
                  <a:t> and </a:t>
                </a:r>
                <a14:m>
                  <m:oMath xmlns:m="http://schemas.openxmlformats.org/officeDocument/2006/math">
                    <m:r>
                      <m:t>4</m:t>
                    </m:r>
                    <m:r>
                      <m:rPr>
                        <m:sty m:val="p"/>
                      </m:rPr>
                      <m:t>−</m:t>
                    </m:r>
                    <m:r>
                      <m:t>5</m:t>
                    </m:r>
                  </m:oMath>
                </a14:m>
              </a:p>
              <a:p>
                <a:pPr lvl="0"/>
                <a:r>
                  <a:rPr/>
                  <a:t>Sample </a:t>
                </a:r>
                <a14:m>
                  <m:oMath xmlns:m="http://schemas.openxmlformats.org/officeDocument/2006/math">
                    <m:r>
                      <m:t>3</m:t>
                    </m:r>
                  </m:oMath>
                </a14:m>
                <a:r>
                  <a:rPr/>
                  <a:t> inherits edge </a:t>
                </a:r>
                <a14:m>
                  <m:oMath xmlns:m="http://schemas.openxmlformats.org/officeDocument/2006/math">
                    <m:r>
                      <m:t>3</m:t>
                    </m:r>
                    <m:r>
                      <m:rPr>
                        <m:sty m:val="p"/>
                      </m:rPr>
                      <m:t>−</m:t>
                    </m:r>
                    <m:r>
                      <m:t>5</m:t>
                    </m:r>
                  </m:oMath>
                </a14:m>
              </a:p>
              <a:p>
                <a:pPr lvl="0" indent="0" marL="0">
                  <a:buNone/>
                </a:pPr>
                <a:r>
                  <a:rPr/>
                  <a:t>Branch’s effect </a:t>
                </a:r>
                <a14:m>
                  <m:oMath xmlns:m="http://schemas.openxmlformats.org/officeDocument/2006/math">
                    <m:r>
                      <m:rPr>
                        <m:sty m:val="p"/>
                      </m:rPr>
                      <m:t>=</m:t>
                    </m:r>
                  </m:oMath>
                </a14:m>
                <a:r>
                  <a:rPr/>
                  <a:t> Sum of mutations’ effect</a:t>
                </a:r>
              </a:p>
              <a:p>
                <a:pPr lvl="0"/>
                <a:r>
                  <a:rPr/>
                  <a:t>Effect of </a:t>
                </a:r>
                <a14:m>
                  <m:oMath xmlns:m="http://schemas.openxmlformats.org/officeDocument/2006/math">
                    <m:r>
                      <m:t>4</m:t>
                    </m:r>
                    <m:r>
                      <m:rPr>
                        <m:sty m:val="p"/>
                      </m:rPr>
                      <m:t>−</m:t>
                    </m:r>
                    <m:r>
                      <m:t>5</m:t>
                    </m:r>
                    <m:r>
                      <m:rPr>
                        <m:sty m:val="p"/>
                      </m:rPr>
                      <m:t>=</m:t>
                    </m:r>
                    <m:r>
                      <m:t>0</m:t>
                    </m:r>
                  </m:oMath>
                </a14:m>
                <a:r>
                  <a:rPr/>
                  <a:t> (1st realization)</a:t>
                </a:r>
              </a:p>
              <a:p>
                <a:pPr lvl="0"/>
                <a:r>
                  <a:rPr/>
                  <a:t>Effect of </a:t>
                </a:r>
                <a14:m>
                  <m:oMath xmlns:m="http://schemas.openxmlformats.org/officeDocument/2006/math">
                    <m:r>
                      <m:t>4</m:t>
                    </m:r>
                    <m:r>
                      <m:rPr>
                        <m:sty m:val="p"/>
                      </m:rPr>
                      <m:t>−</m:t>
                    </m:r>
                    <m:r>
                      <m:t>5</m:t>
                    </m:r>
                    <m:r>
                      <m:rPr>
                        <m:sty m:val="p"/>
                      </m:rPr>
                      <m:t>=</m:t>
                    </m:r>
                    <m:sSub>
                      <m:e>
                        <m:r>
                          <m:rPr>
                            <m:sty m:val="b"/>
                          </m:rPr>
                          <m:t>β</m:t>
                        </m:r>
                      </m:e>
                      <m:sub>
                        <m:r>
                          <m:t>4</m:t>
                        </m:r>
                      </m:sub>
                    </m:sSub>
                  </m:oMath>
                </a14:m>
                <a:r>
                  <a:rPr/>
                  <a:t> (2nd realization)</a:t>
                </a:r>
              </a:p>
              <a:p>
                <a:pPr lvl="0" indent="0" marL="0">
                  <a:buNone/>
                </a:pPr>
                <a:r>
                  <a:rPr/>
                  <a:t>Branch effect is a random variable!</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From variants to branches</a:t>
                </a:r>
              </a:p>
              <a:p>
                <a:pPr lvl="0" indent="0" marL="0">
                  <a:buNone/>
                </a:pPr>
                <a14:m>
                  <m:oMathPara xmlns:m="http://schemas.openxmlformats.org/officeDocument/2006/math">
                    <m:oMathParaPr>
                      <m:jc m:val="center"/>
                    </m:oMathParaPr>
                    <m:oMath>
                      <m:r>
                        <m:rPr>
                          <m:nor/>
                          <m:sty m:val="p"/>
                        </m:rPr>
                        <m:t>Trait</m:t>
                      </m:r>
                      <m:r>
                        <m:rPr>
                          <m:sty m:val="p"/>
                        </m:rPr>
                        <m:t>=</m:t>
                      </m:r>
                      <m:nary>
                        <m:naryPr>
                          <m:chr m:val="∑"/>
                          <m:limLoc m:val="undOvr"/>
                          <m:subHide m:val="off"/>
                          <m:supHide m:val="on"/>
                        </m:naryPr>
                        <m:sub>
                          <m:r>
                            <m:t>p</m:t>
                          </m:r>
                        </m:sub>
                        <m:sup>
                          <m:r>
                            <m:t>​</m:t>
                          </m:r>
                        </m:sup>
                        <m:e>
                          <m:r>
                            <m:rPr>
                              <m:nor/>
                              <m:sty m:val="p"/>
                            </m:rPr>
                            <m:t>Variant</m:t>
                          </m:r>
                          <m:sSub>
                            <m:e>
                              <m:r>
                                <m:t>​</m:t>
                              </m:r>
                            </m:e>
                            <m:sub>
                              <m:r>
                                <m:t>p</m:t>
                              </m:r>
                            </m:sub>
                          </m:sSub>
                          <m:r>
                            <m:rPr>
                              <m:nor/>
                              <m:sty m:val="p"/>
                            </m:rPr>
                            <m:t> effect size</m:t>
                          </m:r>
                        </m:e>
                      </m:nary>
                      <m:r>
                        <m:t> </m:t>
                      </m:r>
                      <m:r>
                        <m:rPr>
                          <m:sty m:val="p"/>
                        </m:rPr>
                        <m:t>⇒</m:t>
                      </m:r>
                      <m:r>
                        <m:t> </m:t>
                      </m:r>
                      <m:r>
                        <m:rPr>
                          <m:nor/>
                          <m:sty m:val="p"/>
                        </m:rPr>
                        <m:t>Trait</m:t>
                      </m:r>
                      <m:r>
                        <m:rPr>
                          <m:sty m:val="p"/>
                        </m:rPr>
                        <m:t>=</m:t>
                      </m:r>
                      <m:nary>
                        <m:naryPr>
                          <m:chr m:val="∑"/>
                          <m:limLoc m:val="undOvr"/>
                          <m:subHide m:val="off"/>
                          <m:supHide m:val="on"/>
                        </m:naryPr>
                        <m:sub>
                          <m:r>
                            <m:t>e</m:t>
                          </m:r>
                        </m:sub>
                        <m:sup>
                          <m:r>
                            <m:t>​</m:t>
                          </m:r>
                        </m:sup>
                        <m:e>
                          <m:r>
                            <m:rPr>
                              <m:nor/>
                              <m:sty m:val="p"/>
                            </m:rPr>
                            <m:t>Branch</m:t>
                          </m:r>
                          <m:sSub>
                            <m:e>
                              <m:r>
                                <m:t>​</m:t>
                              </m:r>
                            </m:e>
                            <m:sub>
                              <m:r>
                                <m:t>e</m:t>
                              </m:r>
                            </m:sub>
                          </m:sSub>
                          <m:r>
                            <m:rPr>
                              <m:nor/>
                              <m:sty m:val="p"/>
                            </m:rPr>
                            <m:t> effect size</m:t>
                          </m:r>
                        </m:e>
                      </m:nary>
                    </m:oMath>
                  </m:oMathPara>
                </a14:m>
              </a:p>
              <a:p>
                <a:pPr lvl="0" indent="0" marL="0">
                  <a:buNone/>
                </a:pPr>
                <a14:m>
                  <m:oMathPara xmlns:m="http://schemas.openxmlformats.org/officeDocument/2006/math">
                    <m:oMathParaPr>
                      <m:jc m:val="center"/>
                    </m:oMathParaPr>
                    <m:oMath>
                      <m:sSub>
                        <m:e>
                          <m:r>
                            <m:rPr>
                              <m:sty m:val="b"/>
                            </m:rPr>
                            <m:t>υ</m:t>
                          </m:r>
                        </m:e>
                        <m:sub>
                          <m:r>
                            <m:t>e</m:t>
                          </m:r>
                        </m:sub>
                      </m:sSub>
                      <m:r>
                        <m:rPr>
                          <m:sty m:val="p"/>
                        </m:rPr>
                        <m:t>=</m:t>
                      </m:r>
                      <m:r>
                        <m:rPr>
                          <m:nor/>
                          <m:sty m:val="p"/>
                        </m:rPr>
                        <m:t>Branch</m:t>
                      </m:r>
                      <m:sSub>
                        <m:e>
                          <m:r>
                            <m:t>​</m:t>
                          </m:r>
                        </m:e>
                        <m:sub>
                          <m:r>
                            <m:t>e</m:t>
                          </m:r>
                        </m:sub>
                      </m:sSub>
                      <m:r>
                        <m:rPr>
                          <m:nor/>
                          <m:sty m:val="p"/>
                        </m:rPr>
                        <m:t> effect size</m:t>
                      </m:r>
                      <m:r>
                        <m:rPr>
                          <m:sty m:val="p"/>
                        </m:rPr>
                        <m:t>=</m:t>
                      </m:r>
                      <m:nary>
                        <m:naryPr>
                          <m:chr m:val="∑"/>
                          <m:limLoc m:val="undOvr"/>
                          <m:subHide m:val="off"/>
                          <m:supHide m:val="on"/>
                        </m:naryPr>
                        <m:sub>
                          <m:r>
                            <m:t>p</m:t>
                          </m:r>
                        </m:sub>
                        <m:sup>
                          <m:r>
                            <m:t>​</m:t>
                          </m:r>
                        </m:sup>
                        <m:e>
                          <m:r>
                            <m:rPr>
                              <m:nor/>
                              <m:sty m:val="p"/>
                            </m:rPr>
                            <m:t>Variant</m:t>
                          </m:r>
                          <m:sSub>
                            <m:e>
                              <m:r>
                                <m:t>​</m:t>
                              </m:r>
                            </m:e>
                            <m:sub>
                              <m:r>
                                <m:t>p</m:t>
                              </m:r>
                            </m:sub>
                          </m:sSub>
                          <m:r>
                            <m:rPr>
                              <m:nor/>
                              <m:sty m:val="p"/>
                            </m:rPr>
                            <m:t> on Branch</m:t>
                          </m:r>
                          <m:sSub>
                            <m:e>
                              <m:r>
                                <m:t>​</m:t>
                              </m:r>
                            </m:e>
                            <m:sub>
                              <m:r>
                                <m:t>e</m:t>
                              </m:r>
                            </m:sub>
                          </m:sSub>
                        </m:e>
                      </m:nary>
                    </m:oMath>
                  </m:oMathPara>
                </a14:m>
              </a:p>
              <a:p>
                <a:pPr lvl="0" indent="0" marL="0">
                  <a:buNone/>
                </a:pPr>
                <a14:m>
                  <m:oMathPara xmlns:m="http://schemas.openxmlformats.org/officeDocument/2006/math">
                    <m:oMathParaPr>
                      <m:jc m:val="center"/>
                    </m:oMathParaPr>
                    <m:oMath>
                      <m:r>
                        <m:rPr>
                          <m:sty m:val="b"/>
                        </m:rPr>
                        <m:t>y</m:t>
                      </m:r>
                      <m:r>
                        <m:rPr>
                          <m:sty m:val="p"/>
                        </m:rPr>
                        <m:t>=</m:t>
                      </m:r>
                      <m:nary>
                        <m:naryPr>
                          <m:chr m:val="∑"/>
                          <m:limLoc m:val="undOvr"/>
                          <m:subHide m:val="off"/>
                          <m:supHide m:val="on"/>
                        </m:naryPr>
                        <m:sub>
                          <m:r>
                            <m:t>p</m:t>
                          </m:r>
                        </m:sub>
                        <m:sup>
                          <m:r>
                            <m:t>​</m:t>
                          </m:r>
                        </m:sup>
                        <m:e>
                          <m:sSub>
                            <m:e>
                              <m:r>
                                <m:rPr>
                                  <m:sty m:val="b"/>
                                </m:rPr>
                                <m:t>G</m:t>
                              </m:r>
                            </m:e>
                            <m:sub>
                              <m:r>
                                <m:t>p</m:t>
                              </m:r>
                            </m:sub>
                          </m:sSub>
                        </m:e>
                      </m:nary>
                      <m:sSub>
                        <m:e>
                          <m:r>
                            <m:rPr>
                              <m:sty m:val="b"/>
                            </m:rPr>
                            <m:t>β</m:t>
                          </m:r>
                        </m:e>
                        <m:sub>
                          <m:r>
                            <m:t>p</m:t>
                          </m:r>
                        </m:sub>
                      </m:sSub>
                      <m:r>
                        <m:rPr>
                          <m:sty m:val="p"/>
                        </m:rPr>
                        <m:t>+</m:t>
                      </m:r>
                      <m:r>
                        <m:rPr>
                          <m:sty m:val="b"/>
                        </m:rPr>
                        <m:t>ε</m:t>
                      </m:r>
                      <m:r>
                        <m:t> </m:t>
                      </m:r>
                      <m:r>
                        <m:rPr>
                          <m:sty m:val="p"/>
                        </m:rPr>
                        <m:t>⇒</m:t>
                      </m:r>
                      <m:r>
                        <m:t> </m:t>
                      </m:r>
                      <m:r>
                        <m:rPr>
                          <m:sty m:val="b"/>
                        </m:rPr>
                        <m:t>y</m:t>
                      </m:r>
                      <m:r>
                        <m:rPr>
                          <m:sty m:val="p"/>
                        </m:rPr>
                        <m:t>=</m:t>
                      </m:r>
                      <m:nary>
                        <m:naryPr>
                          <m:chr m:val="∑"/>
                          <m:limLoc m:val="undOvr"/>
                          <m:subHide m:val="off"/>
                          <m:supHide m:val="on"/>
                        </m:naryPr>
                        <m:sub>
                          <m:r>
                            <m:t>e</m:t>
                          </m:r>
                        </m:sub>
                        <m:sup>
                          <m:r>
                            <m:t>​</m:t>
                          </m:r>
                        </m:sup>
                        <m:e>
                          <m:sSub>
                            <m:e>
                              <m:r>
                                <m:rPr>
                                  <m:sty m:val="b"/>
                                </m:rPr>
                                <m:t>Z</m:t>
                              </m:r>
                            </m:e>
                            <m:sub>
                              <m:r>
                                <m:t>e</m:t>
                              </m:r>
                            </m:sub>
                          </m:sSub>
                        </m:e>
                      </m:nary>
                      <m:sSub>
                        <m:e>
                          <m:r>
                            <m:rPr>
                              <m:sty m:val="b"/>
                            </m:rPr>
                            <m:t>υ</m:t>
                          </m:r>
                        </m:e>
                        <m:sub>
                          <m:r>
                            <m:t>e</m:t>
                          </m:r>
                        </m:sub>
                      </m:sSub>
                      <m:r>
                        <m:rPr>
                          <m:sty m:val="p"/>
                        </m:rPr>
                        <m:t>+</m:t>
                      </m:r>
                      <m:r>
                        <m:rPr>
                          <m:sty m:val="b"/>
                        </m:rPr>
                        <m:t>ε</m:t>
                      </m:r>
                    </m:oMath>
                  </m:oMathPara>
                </a14:m>
              </a:p>
              <a:p>
                <a:pPr lvl="0" indent="0" marL="0">
                  <a:buNone/>
                </a:pPr>
                <a:r>
                  <a:rPr/>
                  <a:t>where </a:t>
                </a:r>
                <a14:m>
                  <m:oMath xmlns:m="http://schemas.openxmlformats.org/officeDocument/2006/math">
                    <m:sSub>
                      <m:e>
                        <m:r>
                          <m:rPr>
                            <m:sty m:val="b"/>
                          </m:rPr>
                          <m:t>Z</m:t>
                        </m:r>
                      </m:e>
                      <m:sub>
                        <m:r>
                          <m:t>n</m:t>
                        </m:r>
                        <m:r>
                          <m:t>e</m:t>
                        </m:r>
                      </m:sub>
                    </m:sSub>
                    <m:r>
                      <m:rPr>
                        <m:sty m:val="p"/>
                      </m:rPr>
                      <m:t>=</m:t>
                    </m:r>
                  </m:oMath>
                </a14:m>
                <a:r>
                  <a:rPr/>
                  <a:t> the number of haplotypes of </a:t>
                </a:r>
                <a14:m>
                  <m:oMath xmlns:m="http://schemas.openxmlformats.org/officeDocument/2006/math">
                    <m:r>
                      <m:t>n</m:t>
                    </m:r>
                  </m:oMath>
                </a14:m>
                <a:r>
                  <a:rPr/>
                  <a:t> that inherit </a:t>
                </a:r>
                <a14:m>
                  <m:oMath xmlns:m="http://schemas.openxmlformats.org/officeDocument/2006/math">
                    <m:r>
                      <m:t>e</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Ancestral recombination graph linear mixed model (ARG-LMM)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Split </a:t>
                </a:r>
                <a14:m>
                  <m:oMath xmlns:m="http://schemas.openxmlformats.org/officeDocument/2006/math">
                    <m:r>
                      <m:rPr>
                        <m:sty m:val="b"/>
                      </m:rPr>
                      <m:t>υ</m:t>
                    </m:r>
                  </m:oMath>
                </a14:m>
                <a:r>
                  <a:rPr/>
                  <a:t> to </a:t>
                </a:r>
                <a14:m>
                  <m:oMath xmlns:m="http://schemas.openxmlformats.org/officeDocument/2006/math">
                    <m:r>
                      <m:rPr>
                        <m:sty m:val="b"/>
                      </m:rPr>
                      <m:t>u</m:t>
                    </m:r>
                    <m:r>
                      <m:rPr>
                        <m:sty m:val="p"/>
                      </m:rPr>
                      <m:t>=</m:t>
                    </m:r>
                    <m:r>
                      <m:rPr>
                        <m:sty m:val="b"/>
                      </m:rPr>
                      <m:t>υ</m:t>
                    </m:r>
                    <m:r>
                      <m:rPr>
                        <m:sty m:val="p"/>
                      </m:rPr>
                      <m:t>−</m:t>
                    </m:r>
                    <m:r>
                      <m:rPr>
                        <m:sty m:val="p"/>
                      </m:rPr>
                      <m:t>E</m:t>
                    </m:r>
                    <m:r>
                      <m:rPr>
                        <m:sty m:val="b"/>
                      </m:rPr>
                      <m:t>υ</m:t>
                    </m:r>
                  </m:oMath>
                </a14:m>
                <a:r>
                  <a:rPr/>
                  <a:t> and </a:t>
                </a:r>
                <a14:m>
                  <m:oMath xmlns:m="http://schemas.openxmlformats.org/officeDocument/2006/math">
                    <m:r>
                      <m:rPr>
                        <m:sty m:val="b"/>
                      </m:rPr>
                      <m:t>f</m:t>
                    </m:r>
                    <m:r>
                      <m:rPr>
                        <m:sty m:val="p"/>
                      </m:rPr>
                      <m:t>=</m:t>
                    </m:r>
                    <m:r>
                      <m:rPr>
                        <m:sty m:val="p"/>
                      </m:rPr>
                      <m:t>E</m:t>
                    </m:r>
                    <m:r>
                      <m:rPr>
                        <m:sty m:val="b"/>
                      </m:rPr>
                      <m:t>υ</m:t>
                    </m:r>
                  </m:oMath>
                </a14:m>
              </a:p>
              <a:p>
                <a:pPr lvl="0" indent="0" marL="0">
                  <a:buNone/>
                </a:pPr>
                <a14:m>
                  <m:oMathPara xmlns:m="http://schemas.openxmlformats.org/officeDocument/2006/math">
                    <m:oMathParaPr>
                      <m:jc m:val="center"/>
                    </m:oMathParaPr>
                    <m:oMath>
                      <m:r>
                        <m:rPr>
                          <m:sty m:val="b"/>
                        </m:rPr>
                        <m:t>y</m:t>
                      </m:r>
                      <m:r>
                        <m:rPr>
                          <m:sty m:val="p"/>
                        </m:rPr>
                        <m:t>=</m:t>
                      </m:r>
                      <m:limLow>
                        <m:e>
                          <m:limLow>
                            <m:e>
                              <m:r>
                                <m:rPr>
                                  <m:sty m:val="b"/>
                                </m:rPr>
                                <m:t>Z</m:t>
                              </m:r>
                              <m:r>
                                <m:rPr>
                                  <m:sty m:val="b"/>
                                </m:rPr>
                                <m:t>u</m:t>
                              </m:r>
                            </m:e>
                            <m:lim>
                              <m:r>
                                <m:rPr>
                                  <m:sty m:val="p"/>
                                </m:rPr>
                                <m:t>⏟</m:t>
                              </m:r>
                            </m:lim>
                          </m:limLow>
                        </m:e>
                        <m:lim>
                          <m:r>
                            <m:rPr>
                              <m:nor/>
                              <m:sty m:val="p"/>
                            </m:rPr>
                            <m:t>Random effects</m:t>
                          </m:r>
                        </m:lim>
                      </m:limLow>
                      <m:r>
                        <m:rPr>
                          <m:sty m:val="p"/>
                        </m:rPr>
                        <m:t>+</m:t>
                      </m:r>
                      <m:limLow>
                        <m:e>
                          <m:limLow>
                            <m:e>
                              <m:r>
                                <m:rPr>
                                  <m:sty m:val="b"/>
                                </m:rPr>
                                <m:t>Z</m:t>
                              </m:r>
                              <m:r>
                                <m:rPr>
                                  <m:sty m:val="b"/>
                                </m:rPr>
                                <m:t>f</m:t>
                              </m:r>
                            </m:e>
                            <m:lim>
                              <m:r>
                                <m:rPr>
                                  <m:sty m:val="p"/>
                                </m:rPr>
                                <m:t>⏟</m:t>
                              </m:r>
                            </m:lim>
                          </m:limLow>
                        </m:e>
                        <m:lim>
                          <m:r>
                            <m:rPr>
                              <m:nor/>
                              <m:sty m:val="p"/>
                            </m:rPr>
                            <m:t>Fixed effects</m:t>
                          </m:r>
                        </m:lim>
                      </m:limLow>
                      <m:r>
                        <m:rPr>
                          <m:sty m:val="p"/>
                        </m:rPr>
                        <m:t>+</m:t>
                      </m:r>
                      <m:r>
                        <m:rPr>
                          <m:sty m:val="b"/>
                        </m:rPr>
                        <m:t>ε</m:t>
                      </m:r>
                    </m:oMath>
                  </m:oMathPara>
                </a14:m>
              </a:p>
              <a:p>
                <a:pPr lvl="0" indent="0" marL="0">
                  <a:buNone/>
                </a:pPr>
                <a:r>
                  <a:rPr/>
                  <a:t>This is the ancestral recombination graph linear mixed model (ARG-LMM) and </a:t>
                </a:r>
                <a14:m>
                  <m:oMath xmlns:m="http://schemas.openxmlformats.org/officeDocument/2006/math">
                    <m:r>
                      <m:rPr>
                        <m:sty m:val="b"/>
                      </m:rPr>
                      <m:t>Z</m:t>
                    </m:r>
                    <m:r>
                      <m:rPr>
                        <m:sty m:val="p"/>
                      </m:rPr>
                      <m:t>C</m:t>
                    </m:r>
                    <m:r>
                      <m:rPr>
                        <m:sty m:val="p"/>
                      </m:rPr>
                      <m:t>o</m:t>
                    </m:r>
                    <m:r>
                      <m:rPr>
                        <m:sty m:val="p"/>
                      </m:rPr>
                      <m:t>v</m:t>
                    </m:r>
                    <m:d>
                      <m:dPr>
                        <m:begChr m:val="("/>
                        <m:endChr m:val=")"/>
                        <m:sepChr m:val=""/>
                        <m:grow/>
                      </m:dPr>
                      <m:e>
                        <m:r>
                          <m:rPr>
                            <m:sty m:val="b"/>
                          </m:rPr>
                          <m:t>u</m:t>
                        </m:r>
                      </m:e>
                    </m:d>
                    <m:sSup>
                      <m:e>
                        <m:r>
                          <m:rPr>
                            <m:sty m:val="b"/>
                          </m:rPr>
                          <m:t>Z</m:t>
                        </m:r>
                      </m:e>
                      <m:sup>
                        <m:r>
                          <m:t>T</m:t>
                        </m:r>
                      </m:sup>
                    </m:sSup>
                  </m:oMath>
                </a14:m>
                <a:r>
                  <a:rPr/>
                  <a:t> is the expected genetic relatedness matrix (eGRM) (Fan, Mancuso, and Chiang 2022; Zhang et al. 2023)</a:t>
                </a:r>
              </a:p>
              <a:p>
                <a:pPr lvl="0"/>
                <a:r>
                  <a:rPr/>
                  <a:t>The random effects are tied to a physical process - Mutations!</a:t>
                </a:r>
              </a:p>
              <a:p>
                <a:pPr lvl="0"/>
                <a:r>
                  <a:rPr/>
                  <a:t>We start from more lower-level evolutionary statements to recover mixed model assumptions</a:t>
                </a:r>
              </a:p>
              <a:p>
                <a:pPr lvl="0"/>
                <a:r>
                  <a:rPr/>
                  <a:t>Independent random effects, random effect weights, normality, </a:t>
                </a:r>
                <a14:m>
                  <m:oMath xmlns:m="http://schemas.openxmlformats.org/officeDocument/2006/math">
                    <m:r>
                      <m:rPr>
                        <m:sty m:val="p"/>
                      </m:rPr>
                      <m:t>…</m:t>
                    </m:r>
                  </m:oMath>
                </a14:m>
              </a:p>
              <a:p>
                <a:pPr lvl="0" indent="0" marL="0">
                  <a:spcBef>
                    <a:spcPts val="3000"/>
                  </a:spcBef>
                  <a:buNone/>
                </a:pPr>
                <a:r>
                  <a:rPr b="1"/>
                  <a:t>How do we weigh branches of the ARG?</a:t>
                </a:r>
              </a:p>
              <a:p>
                <a:pPr lvl="0" indent="0" marL="0">
                  <a:buNone/>
                </a:pPr>
                <a:r>
                  <a:rPr/>
                  <a:t>$$
\small l_e:\text{ length in time} \quad s_e:\text{ span in base pairs}
$$</a:t>
                </a:r>
              </a:p>
              <a:p>
                <a:pPr lvl="0" indent="0" marL="0">
                  <a:buNone/>
                </a:pPr>
              </a:p>
              <a:p>
                <a:pPr lvl="0" indent="0" marL="0">
                  <a:buNone/>
                </a:pPr>
                <a:r>
                  <a:rPr/>
                  <a:t>$$
\small l_e:\text{ length in time} \quad s_e:\text{ span in base pairs}
$$</a:t>
                </a:r>
              </a:p>
              <a:p>
                <a:pPr lvl="0" indent="0" marL="0">
                  <a:buNone/>
                </a:pPr>
              </a:p>
              <a:p>
                <a:pPr lvl="0" indent="0" marL="0">
                  <a:buNone/>
                </a:pPr>
                <a:r>
                  <a:rPr/>
                  <a:t>$$
\small \mathrm{Var}(\mathbf{u}_e) \quad \propto \quad \text{Number of mutations} \quad \propto \quad \text{Area}=l_es_e
$$</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Complex traits through the lens of ARG-LMM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What does ARG-LMM tell us about complex trait analysis?</m:t>
                      </m:r>
                    </m:oMath>
                  </m:oMathPara>
                </a14:m>
              </a:p>
              <a:p>
                <a:pPr lvl="0" indent="0" marL="0">
                  <a:spcBef>
                    <a:spcPts val="3000"/>
                  </a:spcBef>
                  <a:buNone/>
                </a:pPr>
                <a:r>
                  <a:rPr b="1"/>
                  <a:t>Genetic value covariance</a:t>
                </a:r>
              </a:p>
              <a:p>
                <a:pPr lvl="0" indent="0" marL="0">
                  <a:buNone/>
                </a:pPr>
              </a:p>
              <a:p>
                <a:pPr lvl="0" indent="0" marL="0">
                  <a:buNone/>
                </a:pPr>
              </a:p>
              <a:p>
                <a:pPr lvl="0" indent="0" marL="0">
                  <a:buNone/>
                </a:pPr>
                <a14:m>
                  <m:oMath xmlns:m="http://schemas.openxmlformats.org/officeDocument/2006/math">
                    <m:sSub>
                      <m:e>
                        <m:r>
                          <m:rPr>
                            <m:sty m:val="b"/>
                          </m:rPr>
                          <m:t>y</m:t>
                        </m:r>
                      </m:e>
                      <m:sub>
                        <m:r>
                          <m:t>1</m:t>
                        </m:r>
                      </m:sub>
                    </m:sSub>
                    <m:r>
                      <m:rPr>
                        <m:sty m:val="p"/>
                      </m:rPr>
                      <m:t>=</m:t>
                    </m:r>
                    <m:sSub>
                      <m:e>
                        <m:r>
                          <m:rPr>
                            <m:sty m:val="b"/>
                          </m:rPr>
                          <m:t>u</m:t>
                        </m:r>
                      </m:e>
                      <m:sub>
                        <m:r>
                          <m:t>13</m:t>
                        </m:r>
                      </m:sub>
                    </m:sSub>
                    <m:r>
                      <m:rPr>
                        <m:sty m:val="p"/>
                      </m:rPr>
                      <m:t>+</m:t>
                    </m:r>
                    <m:sSub>
                      <m:e>
                        <m:r>
                          <m:rPr>
                            <m:sty m:val="b"/>
                          </m:rPr>
                          <m:t>u</m:t>
                        </m:r>
                      </m:e>
                      <m:sub>
                        <m:r>
                          <m:t>34</m:t>
                        </m:r>
                      </m:sub>
                    </m:sSub>
                    <m:r>
                      <m:t> </m:t>
                    </m:r>
                    <m:r>
                      <m:rPr>
                        <m:nor/>
                        <m:sty m:val="p"/>
                      </m:rPr>
                      <m:t>and</m:t>
                    </m:r>
                    <m:r>
                      <m:t> </m:t>
                    </m:r>
                    <m:sSub>
                      <m:e>
                        <m:r>
                          <m:rPr>
                            <m:sty m:val="b"/>
                          </m:rPr>
                          <m:t>y</m:t>
                        </m:r>
                      </m:e>
                      <m:sub>
                        <m:r>
                          <m:t>2</m:t>
                        </m:r>
                      </m:sub>
                    </m:sSub>
                    <m:r>
                      <m:rPr>
                        <m:sty m:val="p"/>
                      </m:rPr>
                      <m:t>=</m:t>
                    </m:r>
                    <m:sSub>
                      <m:e>
                        <m:r>
                          <m:rPr>
                            <m:sty m:val="b"/>
                          </m:rPr>
                          <m:t>u</m:t>
                        </m:r>
                      </m:e>
                      <m:sub>
                        <m:r>
                          <m:t>23</m:t>
                        </m:r>
                      </m:sub>
                    </m:sSub>
                    <m:r>
                      <m:rPr>
                        <m:sty m:val="p"/>
                      </m:rPr>
                      <m:t>+</m:t>
                    </m:r>
                    <m:sSub>
                      <m:e>
                        <m:r>
                          <m:rPr>
                            <m:sty m:val="b"/>
                          </m:rPr>
                          <m:t>u</m:t>
                        </m:r>
                      </m:e>
                      <m:sub>
                        <m:r>
                          <m:t>34</m:t>
                        </m:r>
                      </m:sub>
                    </m:sSub>
                  </m:oMath>
                </a14:m>
              </a:p>
              <a:p>
                <a:pPr lvl="0" indent="0" marL="0">
                  <a:buNone/>
                </a:pPr>
                <a14:m>
                  <m:oMathPara xmlns:m="http://schemas.openxmlformats.org/officeDocument/2006/math">
                    <m:oMathParaPr>
                      <m:jc m:val="center"/>
                    </m:oMathParaPr>
                    <m:oMath>
                      <m:r>
                        <m:rPr>
                          <m:sty m:val="p"/>
                        </m:rPr>
                        <m:t>C</m:t>
                      </m:r>
                      <m:r>
                        <m:rPr>
                          <m:sty m:val="p"/>
                        </m:rPr>
                        <m:t>o</m:t>
                      </m:r>
                      <m:r>
                        <m:rPr>
                          <m:sty m:val="p"/>
                        </m:rPr>
                        <m:t>v</m:t>
                      </m:r>
                      <m:d>
                        <m:dPr>
                          <m:begChr m:val="("/>
                          <m:endChr m:val=")"/>
                          <m:sepChr m:val=""/>
                          <m:grow/>
                        </m:dPr>
                        <m:e>
                          <m:sSub>
                            <m:e>
                              <m:r>
                                <m:rPr>
                                  <m:sty m:val="b"/>
                                </m:rPr>
                                <m:t>y</m:t>
                              </m:r>
                            </m:e>
                            <m:sub>
                              <m:r>
                                <m:t>1</m:t>
                              </m:r>
                            </m:sub>
                          </m:sSub>
                          <m:r>
                            <m:rPr>
                              <m:sty m:val="p"/>
                            </m:rPr>
                            <m:t>,</m:t>
                          </m:r>
                          <m:sSub>
                            <m:e>
                              <m:r>
                                <m:rPr>
                                  <m:sty m:val="b"/>
                                </m:rPr>
                                <m:t>y</m:t>
                              </m:r>
                            </m:e>
                            <m:sub>
                              <m:r>
                                <m:t>2</m:t>
                              </m:r>
                            </m:sub>
                          </m:sSub>
                        </m:e>
                      </m:d>
                      <m:r>
                        <m:rPr>
                          <m:sty m:val="p"/>
                        </m:rPr>
                        <m:t>=</m:t>
                      </m:r>
                      <m:r>
                        <m:rPr>
                          <m:sty m:val="p"/>
                        </m:rPr>
                        <m:t>C</m:t>
                      </m:r>
                      <m:r>
                        <m:rPr>
                          <m:sty m:val="p"/>
                        </m:rPr>
                        <m:t>o</m:t>
                      </m:r>
                      <m:r>
                        <m:rPr>
                          <m:sty m:val="p"/>
                        </m:rPr>
                        <m:t>v</m:t>
                      </m:r>
                      <m:d>
                        <m:dPr>
                          <m:begChr m:val="("/>
                          <m:endChr m:val=")"/>
                          <m:sepChr m:val=""/>
                          <m:grow/>
                        </m:dPr>
                        <m:e>
                          <m:sSub>
                            <m:e>
                              <m:r>
                                <m:rPr>
                                  <m:sty m:val="b"/>
                                </m:rPr>
                                <m:t>u</m:t>
                              </m:r>
                            </m:e>
                            <m:sub>
                              <m:r>
                                <m:t>13</m:t>
                              </m:r>
                            </m:sub>
                          </m:sSub>
                          <m:r>
                            <m:rPr>
                              <m:sty m:val="p"/>
                            </m:rPr>
                            <m:t>+</m:t>
                          </m:r>
                          <m:sSub>
                            <m:e>
                              <m:r>
                                <m:rPr>
                                  <m:sty m:val="b"/>
                                </m:rPr>
                                <m:t>u</m:t>
                              </m:r>
                            </m:e>
                            <m:sub>
                              <m:r>
                                <m:t>34</m:t>
                              </m:r>
                            </m:sub>
                          </m:sSub>
                          <m:r>
                            <m:rPr>
                              <m:sty m:val="p"/>
                            </m:rPr>
                            <m:t>,</m:t>
                          </m:r>
                          <m:sSub>
                            <m:e>
                              <m:r>
                                <m:rPr>
                                  <m:sty m:val="b"/>
                                </m:rPr>
                                <m:t>u</m:t>
                              </m:r>
                            </m:e>
                            <m:sub>
                              <m:r>
                                <m:t>23</m:t>
                              </m:r>
                            </m:sub>
                          </m:sSub>
                          <m:r>
                            <m:rPr>
                              <m:sty m:val="p"/>
                            </m:rPr>
                            <m:t>+</m:t>
                          </m:r>
                          <m:sSub>
                            <m:e>
                              <m:r>
                                <m:rPr>
                                  <m:sty m:val="b"/>
                                </m:rPr>
                                <m:t>u</m:t>
                              </m:r>
                            </m:e>
                            <m:sub>
                              <m:r>
                                <m:t>34</m:t>
                              </m:r>
                            </m:sub>
                          </m:sSub>
                        </m:e>
                      </m:d>
                      <m:r>
                        <m:rPr>
                          <m:sty m:val="p"/>
                        </m:rPr>
                        <m:t>=</m:t>
                      </m:r>
                      <m:r>
                        <m:rPr>
                          <m:sty m:val="p"/>
                        </m:rPr>
                        <m:t>C</m:t>
                      </m:r>
                      <m:r>
                        <m:rPr>
                          <m:sty m:val="p"/>
                        </m:rPr>
                        <m:t>o</m:t>
                      </m:r>
                      <m:r>
                        <m:rPr>
                          <m:sty m:val="p"/>
                        </m:rPr>
                        <m:t>v</m:t>
                      </m:r>
                      <m:d>
                        <m:dPr>
                          <m:begChr m:val="("/>
                          <m:endChr m:val=")"/>
                          <m:sepChr m:val=""/>
                          <m:grow/>
                        </m:dPr>
                        <m:e>
                          <m:sSub>
                            <m:e>
                              <m:r>
                                <m:rPr>
                                  <m:sty m:val="b"/>
                                </m:rPr>
                                <m:t>u</m:t>
                              </m:r>
                            </m:e>
                            <m:sub>
                              <m:r>
                                <m:t>34</m:t>
                              </m:r>
                            </m:sub>
                          </m:sSub>
                          <m:r>
                            <m:rPr>
                              <m:sty m:val="p"/>
                            </m:rPr>
                            <m:t>,</m:t>
                          </m:r>
                          <m:sSub>
                            <m:e>
                              <m:r>
                                <m:rPr>
                                  <m:sty m:val="b"/>
                                </m:rPr>
                                <m:t>u</m:t>
                              </m:r>
                            </m:e>
                            <m:sub>
                              <m:r>
                                <m:t>34</m:t>
                              </m:r>
                            </m:sub>
                          </m:sSub>
                        </m:e>
                      </m:d>
                      <m:r>
                        <m:rPr>
                          <m:sty m:val="p"/>
                        </m:rPr>
                        <m:t>=</m:t>
                      </m:r>
                      <m:r>
                        <m:rPr>
                          <m:sty m:val="p"/>
                        </m:rPr>
                        <m:t>V</m:t>
                      </m:r>
                      <m:r>
                        <m:rPr>
                          <m:sty m:val="p"/>
                        </m:rPr>
                        <m:t>a</m:t>
                      </m:r>
                      <m:r>
                        <m:rPr>
                          <m:sty m:val="p"/>
                        </m:rPr>
                        <m:t>r</m:t>
                      </m:r>
                      <m:d>
                        <m:dPr>
                          <m:begChr m:val="("/>
                          <m:endChr m:val=")"/>
                          <m:sepChr m:val=""/>
                          <m:grow/>
                        </m:dPr>
                        <m:e>
                          <m:sSub>
                            <m:e>
                              <m:r>
                                <m:rPr>
                                  <m:sty m:val="b"/>
                                </m:rPr>
                                <m:t>u</m:t>
                              </m:r>
                            </m:e>
                            <m:sub>
                              <m:r>
                                <m:t>34</m:t>
                              </m:r>
                            </m:sub>
                          </m:sSub>
                        </m:e>
                      </m:d>
                      <m:r>
                        <m:rPr>
                          <m:sty m:val="p"/>
                        </m:rPr>
                        <m:t>∝</m:t>
                      </m:r>
                      <m:sSub>
                        <m:e>
                          <m:r>
                            <m:t>t</m:t>
                          </m:r>
                        </m:e>
                        <m:sub>
                          <m:r>
                            <m:t>3</m:t>
                          </m:r>
                        </m:sub>
                      </m:sSub>
                      <m:r>
                        <m:rPr>
                          <m:sty m:val="p"/>
                        </m:rPr>
                        <m:t>−</m:t>
                      </m:r>
                      <m:sSub>
                        <m:e>
                          <m:r>
                            <m:t>t</m:t>
                          </m:r>
                        </m:e>
                        <m:sub>
                          <m:r>
                            <m:t>2</m:t>
                          </m:r>
                        </m:sub>
                      </m:sSub>
                    </m:oMath>
                  </m:oMathPara>
                </a14:m>
              </a:p>
              <a:p>
                <a:pPr lvl="0" indent="0" marL="0">
                  <a:buNone/>
                </a:pPr>
                <a:r>
                  <a:rPr/>
                  <a:t>$$
\mathrm{Cov}(\mathbf{y}_1, \mathbf{y}_2) = 
\mathrm{Cov}(\mathbf{u}_{13} + \textcolor{red}{\mathbf{u}_{34}}, \mathbf{u}_{23} + \textcolor{red}{\mathbf{u}_{34}}) =
\mathrm{Cov}(\textcolor{red}{\mathbf{u}_{34}}, \textcolor{red}{\mathbf{u}_{34}}) =
\mathrm{Var}(\textcolor{red}{\mathbf{u}_{34}}) \propto t_3 - t_2
$$</a:t>
                </a:r>
              </a:p>
              <a:p>
                <a:pPr lvl="0" indent="0" marL="0">
                  <a:spcBef>
                    <a:spcPts val="3000"/>
                  </a:spcBef>
                  <a:buNone/>
                </a:pPr>
                <a:r>
                  <a:rPr b="1"/>
                  <a:t>Heritability is </a:t>
                </a:r>
                <a:r>
                  <a:rPr b="1" i="1"/>
                  <a:t>ill</a:t>
                </a:r>
                <a:r>
                  <a:rPr b="1"/>
                  <a:t>-defined in ARG-LMM</a:t>
                </a:r>
              </a:p>
              <a:p>
                <a:pPr lvl="0" indent="0" marL="0">
                  <a:buNone/>
                </a:pPr>
                <a:r>
                  <a:rPr/>
                  <a:t>$$
\small \text{Heritability: }h_g^2 = \frac{\mathrm{Var}(\mathbf{g}_n)}{\mathrm{Var}(\mathbf{y}_n)}
=\frac{\mathrm{Var}(\mathbf{g}_n)}{\mathrm{Var}(\mathbf{g}_n)+\mathrm{Var}(\boldsymbol{\varepsilon}_n)}
$$</a:t>
                </a:r>
              </a:p>
              <a:p>
                <a:pPr lvl="0" indent="0" marL="0">
                  <a:buNone/>
                </a:pPr>
                <a:r>
                  <a:rPr/>
                  <a:t>This applies to all individuals </a:t>
                </a:r>
                <a:r>
                  <a:rPr/>
                  <a:t>$\small n \in \{1,\ldots,N\}$</a:t>
                </a:r>
              </a:p>
              <a:p>
                <a:pPr lvl="0" indent="0" marL="0">
                  <a:buNone/>
                </a:pPr>
                <a:r>
                  <a:rPr/>
                  <a:t>However, all individuals have a different amount of genetic variance (except haploids)</a:t>
                </a:r>
              </a:p>
              <a:p>
                <a:pPr lvl="0" indent="0" marL="0">
                  <a:buNone/>
                </a:pPr>
                <a:r>
                  <a:rPr/>
                  <a:t>$$
\small \mathrm{Var}(\mathbf{g}_n) = \mathrm{Var}(\mathbf{h}_{n1}+\mathbf{h}_{n2}) = \mathrm{Var}(\mathbf{h}_{n1}) + \mathrm{Var}(\mathbf{h}_{n2}) + 2\mathrm{Cov}(\mathbf{h}_{n1},\mathbf{h}_{n2})
$$</a:t>
                </a:r>
              </a:p>
              <a:p>
                <a:pPr lvl="0" indent="0" marL="0">
                  <a:buNone/>
                </a:pPr>
                <a:r>
                  <a:rPr/>
                  <a:t>$$
\small \mathrm{Var}(\mathbf{g}_n) = \mathrm{Var}(\mathbf{h}_{n1}+\mathbf{h}_{n2}) = \mathrm{Var}(\mathbf{h}_{n1}) + \mathrm{Var}(\mathbf{h}_{n2}) + 2\textcolor{red}{\underbrace{\mathrm{Cov}(\mathbf{h}_{n1},\mathbf{h}_{n2})}_{\text{Self-relatedness}}}
$$</a:t>
                </a:r>
              </a:p>
              <a:p>
                <a:pPr lvl="0" indent="0" marL="0">
                  <a:buNone/>
                </a:pPr>
                <a:r>
                  <a:rPr/>
                  <a:t>We can’t define a single quantitity </a:t>
                </a:r>
                <a:r>
                  <a:rPr/>
                  <a:t>$h^2_g=\frac{\textcolor{red}{\mathrm{Var}(\mathbf{g}_n)}}{\textcolor{red}{\mathrm{Var}(\mathbf{g}_n)} + \mathrm{Var}(\boldsymbol{\varepsilon}_n)}$</a:t>
                </a:r>
                <a:r>
                  <a:rPr/>
                  <a:t> for everyone</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complex traits with ancestral recombination graphs</dc:title>
  <dc:creator>Hanbin Lee</dc:creator>
  <cp:keywords/>
  <dcterms:created xsi:type="dcterms:W3CDTF">2025-03-25T23:38:43Z</dcterms:created>
  <dcterms:modified xsi:type="dcterms:W3CDTF">2025-03-25T23:38:43Z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ref.bib</vt:lpwstr>
  </property>
  <property fmtid="{D5CDD505-2E9C-101B-9397-08002B2CF9AE}" pid="6" name="by-affiliation">
    <vt:lpwstr/>
  </property>
  <property fmtid="{D5CDD505-2E9C-101B-9397-08002B2CF9AE}" pid="7" name="by-author">
    <vt:lpwstr/>
  </property>
  <property fmtid="{D5CDD505-2E9C-101B-9397-08002B2CF9AE}" pid="8" name="date">
    <vt:lpwstr>Mar 7, 2025</vt:lpwstr>
  </property>
  <property fmtid="{D5CDD505-2E9C-101B-9397-08002B2CF9AE}" pid="9" name="date-format">
    <vt:lpwstr>MMM D, YYYY</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y fmtid="{D5CDD505-2E9C-101B-9397-08002B2CF9AE}" pid="15" name="venue">
    <vt:lpwstr>Probabilistic Modelling in Genomics 2025</vt:lpwstr>
  </property>
</Properties>
</file>