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308" r:id="rId4"/>
    <p:sldId id="328" r:id="rId5"/>
    <p:sldId id="330" r:id="rId6"/>
    <p:sldId id="329" r:id="rId7"/>
    <p:sldId id="327" r:id="rId8"/>
    <p:sldId id="332" r:id="rId9"/>
    <p:sldId id="341" r:id="rId10"/>
    <p:sldId id="335" r:id="rId11"/>
    <p:sldId id="338" r:id="rId12"/>
    <p:sldId id="336" r:id="rId13"/>
    <p:sldId id="331" r:id="rId14"/>
    <p:sldId id="337" r:id="rId15"/>
    <p:sldId id="339" r:id="rId16"/>
    <p:sldId id="340" r:id="rId17"/>
    <p:sldId id="283" r:id="rId1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3300"/>
    <a:srgbClr val="D63658"/>
    <a:srgbClr val="E4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84076" autoAdjust="0"/>
  </p:normalViewPr>
  <p:slideViewPr>
    <p:cSldViewPr>
      <p:cViewPr varScale="1">
        <p:scale>
          <a:sx n="120" d="100"/>
          <a:sy n="120" d="100"/>
        </p:scale>
        <p:origin x="10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1DCB-8432-43AA-B621-4384F03B7540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B86FD-C45A-4A02-8247-936CA18CF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3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4ECE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800708"/>
            <a:ext cx="9144000" cy="507656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Machine Learning + Computer Vision</a:t>
            </a:r>
          </a:p>
          <a:p>
            <a:pPr algn="ctr"/>
            <a:r>
              <a:rPr lang="en-US" altLang="ko-K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Python</a:t>
            </a:r>
          </a:p>
          <a:p>
            <a:pPr algn="ctr"/>
            <a:r>
              <a:rPr lang="en-US" altLang="ko-K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ko-KR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endParaRPr lang="en-US" altLang="ko-KR" sz="4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Week 5. Chapter 6</a:t>
            </a:r>
            <a:r>
              <a:rPr lang="ko-KR" alt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(Hanbin Son)</a:t>
            </a:r>
          </a:p>
        </p:txBody>
      </p:sp>
    </p:spTree>
    <p:extLst>
      <p:ext uri="{BB962C8B-B14F-4D97-AF65-F5344CB8AC3E}">
        <p14:creationId xmlns:p14="http://schemas.microsoft.com/office/powerpoint/2010/main" val="38489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    Spectral 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340768"/>
            <a:ext cx="84249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 Theory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Weighted Laplacian Matrix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98" y="2520589"/>
            <a:ext cx="6544947" cy="35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    Spectral 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340768"/>
            <a:ext cx="84249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Spectral 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 Theory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Weighted Laplacian Matrix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91385"/>
            <a:ext cx="54013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    Spectral 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340768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Spectral 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 Theory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Symmetric normalized Laplacian Matrix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21234"/>
            <a:ext cx="6525890" cy="30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    Spectral 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340768"/>
            <a:ext cx="8424936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Ng-Jordan-Weiss(NJW) Algorithm (2002)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ea"/>
              <a:buAutoNum type="circleNumDbPlain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46" y="1868642"/>
            <a:ext cx="7120483" cy="14990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3717032"/>
            <a:ext cx="7560840" cy="20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    Spectral 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Ng-Jordan-Weiss(NJW) Algorithm (2002)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90410"/>
            <a:ext cx="6624736" cy="38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    Spectral 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340768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Python E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xample Code analysis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9409" y="1890410"/>
            <a:ext cx="3816424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Hack" panose="020B0609030202020204" pitchFamily="49" charset="0"/>
              </a:rPr>
              <a:t>len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projected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compute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distance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matrix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array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([[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sqrt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sum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projected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[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]-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projected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[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j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]) **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2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))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for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Hack" panose="020B0609030202020204" pitchFamily="49" charset="0"/>
              </a:rPr>
              <a:t>range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 ]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for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j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Hack" panose="020B0609030202020204" pitchFamily="49" charset="0"/>
              </a:rPr>
              <a:t>range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)]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f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create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Laplacian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matrix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rowsum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sum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Hack" panose="020B0609030202020204" pitchFamily="49" charset="0"/>
              </a:rPr>
              <a:t>axis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0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diag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1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/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sqrt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rowsum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identity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L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-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dot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dot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compute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eigenvectors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of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L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U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sigma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V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linalg.svd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L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k =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5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create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feature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from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k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first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eigenvectors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by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stacking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eigenvectors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as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columns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features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array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V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[:k]).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k-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means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features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whiten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features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centroids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distortion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kmeans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features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k)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code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distance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vq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features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centroids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plot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clusters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gray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for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Hack" panose="020B0609030202020204" pitchFamily="49" charset="0"/>
              </a:rPr>
              <a:t>range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(k):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ind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where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code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==c)[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0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]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figure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for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Hack" panose="020B0609030202020204" pitchFamily="49" charset="0"/>
              </a:rPr>
              <a:t>range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minimum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Hack" panose="020B0609030202020204" pitchFamily="49" charset="0"/>
              </a:rPr>
              <a:t>len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ind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39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)):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Image.open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imlist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[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ind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[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]]).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convert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L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subplot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4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10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i+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1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imshow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axis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equal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axis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off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show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860032" y="1762009"/>
            <a:ext cx="2232248" cy="256802"/>
          </a:xfrm>
          <a:prstGeom prst="wedgeRoundRectCallout">
            <a:avLst>
              <a:gd name="adj1" fmla="val -186221"/>
              <a:gd name="adj2" fmla="val 4850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PCA</a:t>
            </a:r>
            <a:r>
              <a:rPr lang="ko-KR" altLang="en-US" sz="1000" dirty="0" smtClean="0">
                <a:solidFill>
                  <a:schemeClr val="tx1"/>
                </a:solidFill>
              </a:rPr>
              <a:t>로 차원을 낮춘 </a:t>
            </a:r>
            <a:r>
              <a:rPr lang="en-US" altLang="ko-KR" sz="1000" dirty="0" smtClean="0">
                <a:solidFill>
                  <a:schemeClr val="tx1"/>
                </a:solidFill>
              </a:rPr>
              <a:t>Data array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796136" y="2183250"/>
            <a:ext cx="2232248" cy="256802"/>
          </a:xfrm>
          <a:prstGeom prst="wedgeRoundRectCallout">
            <a:avLst>
              <a:gd name="adj1" fmla="val -112843"/>
              <a:gd name="adj2" fmla="val -3199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Adjacency matrix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680012" y="2580079"/>
            <a:ext cx="2232248" cy="256802"/>
          </a:xfrm>
          <a:prstGeom prst="wedgeRoundRectCallout">
            <a:avLst>
              <a:gd name="adj1" fmla="val -159149"/>
              <a:gd name="adj2" fmla="val -7534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Laplacian matrix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788024" y="3369827"/>
            <a:ext cx="3960440" cy="256802"/>
          </a:xfrm>
          <a:prstGeom prst="wedgeRoundRectCallout">
            <a:avLst>
              <a:gd name="adj1" fmla="val -111567"/>
              <a:gd name="adj2" fmla="val -7534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Laplacian matrix</a:t>
            </a:r>
            <a:r>
              <a:rPr lang="ko-KR" altLang="en-US" sz="1000" dirty="0" smtClean="0">
                <a:solidFill>
                  <a:schemeClr val="tx1"/>
                </a:solidFill>
              </a:rPr>
              <a:t>를 </a:t>
            </a:r>
            <a:r>
              <a:rPr lang="en-US" altLang="ko-KR" sz="1000" dirty="0" smtClean="0">
                <a:solidFill>
                  <a:schemeClr val="tx1"/>
                </a:solidFill>
              </a:rPr>
              <a:t>SVD</a:t>
            </a:r>
            <a:r>
              <a:rPr lang="ko-KR" altLang="en-US" sz="1000" dirty="0" smtClean="0">
                <a:solidFill>
                  <a:schemeClr val="tx1"/>
                </a:solidFill>
              </a:rPr>
              <a:t>로 분리하여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Eigenvector </a:t>
            </a:r>
            <a:r>
              <a:rPr lang="ko-KR" altLang="en-US" sz="1000" dirty="0" smtClean="0">
                <a:solidFill>
                  <a:schemeClr val="tx1"/>
                </a:solidFill>
              </a:rPr>
              <a:t>얻음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880661" y="4246179"/>
            <a:ext cx="3960440" cy="256802"/>
          </a:xfrm>
          <a:prstGeom prst="wedgeRoundRectCallout">
            <a:avLst>
              <a:gd name="adj1" fmla="val -114378"/>
              <a:gd name="adj2" fmla="val -4128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Eigenvector</a:t>
            </a:r>
            <a:r>
              <a:rPr lang="ko-KR" altLang="en-US" sz="1000" dirty="0" smtClean="0">
                <a:solidFill>
                  <a:schemeClr val="tx1"/>
                </a:solidFill>
              </a:rPr>
              <a:t>를 </a:t>
            </a:r>
            <a:r>
              <a:rPr lang="en-US" altLang="ko-KR" sz="1000" dirty="0" smtClean="0">
                <a:solidFill>
                  <a:schemeClr val="tx1"/>
                </a:solidFill>
              </a:rPr>
              <a:t>Feature</a:t>
            </a:r>
            <a:r>
              <a:rPr lang="ko-KR" altLang="en-US" sz="1000" dirty="0" smtClean="0">
                <a:solidFill>
                  <a:schemeClr val="tx1"/>
                </a:solidFill>
              </a:rPr>
              <a:t>로 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K-means </a:t>
            </a:r>
            <a:r>
              <a:rPr lang="ko-KR" altLang="en-US" sz="1000" dirty="0" smtClean="0">
                <a:solidFill>
                  <a:schemeClr val="tx1"/>
                </a:solidFill>
              </a:rPr>
              <a:t>알고리즘 수행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105896" y="4872637"/>
            <a:ext cx="2664296" cy="256802"/>
          </a:xfrm>
          <a:prstGeom prst="wedgeRoundRectCallout">
            <a:avLst>
              <a:gd name="adj1" fmla="val -114378"/>
              <a:gd name="adj2" fmla="val -4128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Cluster </a:t>
            </a:r>
            <a:r>
              <a:rPr lang="ko-KR" altLang="en-US" sz="1000" dirty="0" smtClean="0">
                <a:solidFill>
                  <a:schemeClr val="tx1"/>
                </a:solidFill>
              </a:rPr>
              <a:t>별로 </a:t>
            </a:r>
            <a:r>
              <a:rPr lang="en-US" altLang="ko-KR" sz="1000" dirty="0" smtClean="0">
                <a:solidFill>
                  <a:schemeClr val="tx1"/>
                </a:solidFill>
              </a:rPr>
              <a:t>Visualize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ko-KR" altLang="en-US" sz="1000" dirty="0" smtClean="0">
                <a:solidFill>
                  <a:schemeClr val="tx1"/>
                </a:solidFill>
              </a:rPr>
              <a:t>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    Spectral 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340768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Example Result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08747"/>
            <a:ext cx="6067078" cy="293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Q &amp; A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620186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47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Contents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524570"/>
            <a:ext cx="84249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Clustering Images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Hierarchical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Spectral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lang="en-US" altLang="ko-KR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circleNumDbPlain"/>
            </a:pPr>
            <a:endParaRPr lang="en-US" altLang="ko-KR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Hierarchical 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285988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Hierarchical Clustering Algorithm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Agglomerative approach (bottom up approach)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Begin with each individual objects and merge the two closest objects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process is iterated until all objects are aggregated into a single group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Divisive approach (top down approach)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 with assumption that all objects are group into a single group and then we split the group into two recursively until each group consists of a single group</a:t>
            </a: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709600"/>
            <a:ext cx="3702623" cy="180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Hierarchical 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497" y="4077072"/>
            <a:ext cx="3096344" cy="257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1285988"/>
            <a:ext cx="842493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Hierarchical Clustering Algorithm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모든 노드를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로 정의한다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를 고를 수 있는 모든 경우의 수에서 데이터간의 거리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(L1 or L2 distance)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를 측정하여 가장 작은 거리가 나온 노드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개를 선정한다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를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하나의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로 합치고 합친 노드의 정보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개 노드 값의 평균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2 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노드 사이의 거리 정보를 기록한다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2-3 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과정을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가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개 남을 때까지 반복 시행한다</a:t>
            </a:r>
            <a:endParaRPr lang="en-US" altLang="ko-K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ea"/>
              <a:buAutoNum type="circleNumDbPlain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Hierarchical 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9351" y="1960415"/>
            <a:ext cx="4470682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def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hcluster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features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distfcn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L2dist):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""" </a:t>
            </a:r>
            <a:r>
              <a:rPr kumimoji="0" lang="ko-KR" altLang="ko-KR" sz="7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Cluster</a:t>
            </a:r>
            <a:r>
              <a:rPr kumimoji="0" lang="ko-KR" altLang="ko-KR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the</a:t>
            </a:r>
            <a:r>
              <a:rPr kumimoji="0" lang="ko-KR" altLang="ko-KR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rows</a:t>
            </a:r>
            <a:r>
              <a:rPr kumimoji="0" lang="ko-KR" altLang="ko-KR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of </a:t>
            </a:r>
            <a:r>
              <a:rPr kumimoji="0" lang="ko-KR" altLang="ko-KR" sz="7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features</a:t>
            </a:r>
            <a:r>
              <a:rPr kumimoji="0" lang="ko-KR" altLang="ko-KR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using</a:t>
            </a:r>
            <a:r>
              <a:rPr kumimoji="0" lang="ko-KR" altLang="ko-KR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hierarchical</a:t>
            </a:r>
            <a:r>
              <a:rPr kumimoji="0" lang="ko-KR" altLang="ko-KR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clustering</a:t>
            </a:r>
            <a:r>
              <a:rPr kumimoji="0" lang="ko-KR" altLang="ko-KR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. """</a:t>
            </a:r>
            <a:br>
              <a:rPr kumimoji="0" lang="ko-KR" altLang="ko-KR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cache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of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distance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calculations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distances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{}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initialize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with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each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row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as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a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cluster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[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ClusterLeafNode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array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Hack" panose="020B0609030202020204" pitchFamily="49" charset="0"/>
              </a:rPr>
              <a:t>id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for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Hack" panose="020B0609030202020204" pitchFamily="49" charset="0"/>
              </a:rPr>
              <a:t>enumerate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features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)]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while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Hack" panose="020B0609030202020204" pitchFamily="49" charset="0"/>
              </a:rPr>
              <a:t>len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 &gt;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1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closest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Hack" panose="020B0609030202020204" pitchFamily="49" charset="0"/>
              </a:rPr>
              <a:t>float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Inf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loop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thro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    #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    #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    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ugh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every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pair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looking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for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the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smallest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distance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for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nj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combinations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2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):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if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nj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not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distances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distances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[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nj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]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distfcn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ni.vec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nj.vec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distances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[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nj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]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if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&lt;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closest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closest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lowestpair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nj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nj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lowestpair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average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the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two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clusters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new_vec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ni.vec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+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nj.vec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 /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2.0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create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new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node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new_node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ClusterNode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new_vec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Hack" panose="020B0609030202020204" pitchFamily="49" charset="0"/>
              </a:rPr>
              <a:t>left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Hack" panose="020B0609030202020204" pitchFamily="49" charset="0"/>
              </a:rPr>
              <a:t>right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nj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Hack" panose="020B0609030202020204" pitchFamily="49" charset="0"/>
              </a:rPr>
              <a:t>distance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closest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node.remove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node.remove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nj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node.append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new_node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[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0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]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076056" y="2636912"/>
            <a:ext cx="2232248" cy="256802"/>
          </a:xfrm>
          <a:prstGeom prst="wedgeRoundRectCallout">
            <a:avLst>
              <a:gd name="adj1" fmla="val -71168"/>
              <a:gd name="adj2" fmla="val 2683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모든 개별 데이터를 </a:t>
            </a:r>
            <a:r>
              <a:rPr lang="en-US" altLang="ko-KR" sz="1000" dirty="0" smtClean="0">
                <a:solidFill>
                  <a:schemeClr val="tx1"/>
                </a:solidFill>
              </a:rPr>
              <a:t>Cluster</a:t>
            </a:r>
            <a:r>
              <a:rPr lang="ko-KR" altLang="en-US" sz="1000" dirty="0" smtClean="0">
                <a:solidFill>
                  <a:schemeClr val="tx1"/>
                </a:solidFill>
              </a:rPr>
              <a:t>로 정의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680012" y="3603021"/>
            <a:ext cx="3996444" cy="256802"/>
          </a:xfrm>
          <a:prstGeom prst="wedgeRoundRectCallout">
            <a:avLst>
              <a:gd name="adj1" fmla="val -94361"/>
              <a:gd name="adj2" fmla="val 3007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Cluster </a:t>
            </a:r>
            <a:r>
              <a:rPr lang="ko-KR" altLang="en-US" sz="1000" dirty="0" smtClean="0">
                <a:solidFill>
                  <a:schemeClr val="tx1"/>
                </a:solidFill>
              </a:rPr>
              <a:t>안에서 모든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개의 조합 경우의 수를 찾아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1000" dirty="0" smtClean="0">
                <a:solidFill>
                  <a:schemeClr val="tx1"/>
                </a:solidFill>
              </a:rPr>
              <a:t> 시행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283968" y="4216314"/>
            <a:ext cx="3996444" cy="256802"/>
          </a:xfrm>
          <a:prstGeom prst="wedgeRoundRectCallout">
            <a:avLst>
              <a:gd name="adj1" fmla="val -94153"/>
              <a:gd name="adj2" fmla="val 4302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가장 짧은 거리를 갖는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개의 </a:t>
            </a:r>
            <a:r>
              <a:rPr lang="en-US" altLang="ko-KR" sz="1000" dirty="0" smtClean="0">
                <a:solidFill>
                  <a:schemeClr val="tx1"/>
                </a:solidFill>
              </a:rPr>
              <a:t>Cluster</a:t>
            </a:r>
            <a:r>
              <a:rPr lang="ko-KR" altLang="en-US" sz="1000" dirty="0" smtClean="0">
                <a:solidFill>
                  <a:schemeClr val="tx1"/>
                </a:solidFill>
              </a:rPr>
              <a:t>를 선정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147737" y="4973259"/>
            <a:ext cx="2844970" cy="256802"/>
          </a:xfrm>
          <a:prstGeom prst="wedgeRoundRectCallout">
            <a:avLst>
              <a:gd name="adj1" fmla="val -66488"/>
              <a:gd name="adj2" fmla="val 3654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개의 </a:t>
            </a:r>
            <a:r>
              <a:rPr lang="en-US" altLang="ko-KR" sz="1000" dirty="0" smtClean="0">
                <a:solidFill>
                  <a:schemeClr val="tx1"/>
                </a:solidFill>
              </a:rPr>
              <a:t>Cluster</a:t>
            </a:r>
            <a:r>
              <a:rPr lang="ko-KR" altLang="en-US" sz="1000" dirty="0" smtClean="0">
                <a:solidFill>
                  <a:schemeClr val="tx1"/>
                </a:solidFill>
              </a:rPr>
              <a:t>를 하나의 새로운 </a:t>
            </a:r>
            <a:r>
              <a:rPr lang="en-US" altLang="ko-KR" sz="1000" dirty="0" smtClean="0">
                <a:solidFill>
                  <a:schemeClr val="tx1"/>
                </a:solidFill>
              </a:rPr>
              <a:t>Cluster</a:t>
            </a:r>
            <a:r>
              <a:rPr lang="ko-KR" altLang="en-US" sz="1000" dirty="0" smtClean="0">
                <a:solidFill>
                  <a:schemeClr val="tx1"/>
                </a:solidFill>
              </a:rPr>
              <a:t>로 합침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997864" y="3060761"/>
            <a:ext cx="2232248" cy="256802"/>
          </a:xfrm>
          <a:prstGeom prst="wedgeRoundRectCallout">
            <a:avLst>
              <a:gd name="adj1" fmla="val -191078"/>
              <a:gd name="adj2" fmla="val -9617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Cluster</a:t>
            </a:r>
            <a:r>
              <a:rPr lang="ko-KR" altLang="en-US" sz="1000" dirty="0" smtClean="0">
                <a:solidFill>
                  <a:schemeClr val="tx1"/>
                </a:solidFill>
              </a:rPr>
              <a:t>가 하나 남을 때까지 반복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3528" y="1425311"/>
            <a:ext cx="5688632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from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PIL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Image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from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numpy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*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os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hcluster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create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a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list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of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images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path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'./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sunsets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/'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imlist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[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os.path.join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path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for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os.listdir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path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if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f.endswith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'.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jpg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)]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extract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feature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(8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bins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per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color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channel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features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zeros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([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Hack" panose="020B0609030202020204" pitchFamily="49" charset="0"/>
              </a:rPr>
              <a:t>len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imlist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512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])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for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</a:t>
            </a:r>
            <a:r>
              <a:rPr kumimoji="0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Hack" panose="020B0609030202020204" pitchFamily="49" charset="0"/>
              </a:rPr>
              <a:t>enumerate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imlist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):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array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Image.open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multi-dimensional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histogram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h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edges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histogramdd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im.reshape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(-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1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3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8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Hack" panose="020B0609030202020204" pitchFamily="49" charset="0"/>
              </a:rPr>
              <a:t>normed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7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True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Hack" panose="020B0609030202020204" pitchFamily="49" charset="0"/>
              </a:rPr>
              <a:t>range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=[(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0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255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0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255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0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255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)])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features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[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]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h.flatten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tree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hcluster.hcluster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features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hcluster.draw_dendrogram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tree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imlist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Hack" panose="020B0609030202020204" pitchFamily="49" charset="0"/>
              </a:rPr>
              <a:t>filename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sunset.pdf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endParaRPr kumimoji="0" lang="ko-KR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Hierarchical 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13371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372200" y="1885829"/>
            <a:ext cx="2664296" cy="256802"/>
          </a:xfrm>
          <a:prstGeom prst="wedgeRoundRectCallout">
            <a:avLst>
              <a:gd name="adj1" fmla="val -109917"/>
              <a:gd name="adj2" fmla="val 10452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지정한 폴더에서 </a:t>
            </a:r>
            <a:r>
              <a:rPr lang="en-US" altLang="ko-KR" sz="1000" dirty="0" smtClean="0">
                <a:solidFill>
                  <a:schemeClr val="tx1"/>
                </a:solidFill>
              </a:rPr>
              <a:t>Image</a:t>
            </a:r>
            <a:r>
              <a:rPr lang="ko-KR" altLang="en-US" sz="1000" dirty="0" smtClean="0">
                <a:solidFill>
                  <a:schemeClr val="tx1"/>
                </a:solidFill>
              </a:rPr>
              <a:t>파일 이름 불러오기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198462" y="2911841"/>
            <a:ext cx="2898803" cy="256802"/>
          </a:xfrm>
          <a:prstGeom prst="wedgeRoundRectCallout">
            <a:avLst>
              <a:gd name="adj1" fmla="val -63779"/>
              <a:gd name="adj2" fmla="val -3790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Image histogram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차원 배열로 변환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244863" y="3288017"/>
            <a:ext cx="3996444" cy="256802"/>
          </a:xfrm>
          <a:prstGeom prst="wedgeRoundRectCallout">
            <a:avLst>
              <a:gd name="adj1" fmla="val -123689"/>
              <a:gd name="adj2" fmla="val -11235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Hierarchical Clustering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시행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364088" y="3622803"/>
            <a:ext cx="2844970" cy="256802"/>
          </a:xfrm>
          <a:prstGeom prst="wedgeRoundRectCallout">
            <a:avLst>
              <a:gd name="adj1" fmla="val -105934"/>
              <a:gd name="adj2" fmla="val -13825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Clustering Tree</a:t>
            </a:r>
            <a:r>
              <a:rPr lang="ko-KR" altLang="en-US" sz="1000" dirty="0" smtClean="0">
                <a:solidFill>
                  <a:schemeClr val="tx1"/>
                </a:solidFill>
              </a:rPr>
              <a:t> 시각화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227703" y="2443092"/>
            <a:ext cx="2232248" cy="256802"/>
          </a:xfrm>
          <a:prstGeom prst="wedgeRoundRectCallout">
            <a:avLst>
              <a:gd name="adj1" fmla="val -238372"/>
              <a:gd name="adj2" fmla="val 5273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Image</a:t>
            </a:r>
            <a:r>
              <a:rPr lang="ko-KR" altLang="en-US" sz="1000" dirty="0" smtClean="0">
                <a:solidFill>
                  <a:schemeClr val="tx1"/>
                </a:solidFill>
              </a:rPr>
              <a:t>파일 로드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879605"/>
            <a:ext cx="4849327" cy="26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    Spectral 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-1090" b="54204"/>
          <a:stretch/>
        </p:blipFill>
        <p:spPr>
          <a:xfrm>
            <a:off x="971600" y="3789040"/>
            <a:ext cx="4579568" cy="2232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Spectral 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Clustering Algorithm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ea"/>
              <a:buAutoNum type="circleNumDbPlain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44489" r="37401"/>
          <a:stretch/>
        </p:blipFill>
        <p:spPr>
          <a:xfrm>
            <a:off x="5580112" y="3673897"/>
            <a:ext cx="2349651" cy="22418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680" y="1869853"/>
            <a:ext cx="6594615" cy="18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    Spectral 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340768"/>
            <a:ext cx="84249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 Theory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 graph is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abstract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representation of a set of objects,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 several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pairs of the objects are connected by links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5" y="3356992"/>
            <a:ext cx="2664296" cy="13273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5" y="4759119"/>
            <a:ext cx="2664296" cy="181288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07504" y="2936808"/>
            <a:ext cx="2772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Graph matching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139952" y="2956882"/>
            <a:ext cx="2152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53925"/>
            <a:ext cx="3759537" cy="24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    Spectral Clustering</a:t>
            </a:r>
          </a:p>
        </p:txBody>
      </p:sp>
      <p:pic>
        <p:nvPicPr>
          <p:cNvPr id="1026" name="Picture 2" descr="C:\Users\teokim\Desktop\m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09320"/>
            <a:ext cx="3219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62880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340768"/>
            <a:ext cx="84249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 Theory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Adjacency Matrix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73304" y="2559143"/>
            <a:ext cx="6808486" cy="3391276"/>
            <a:chOff x="555121" y="2309971"/>
            <a:chExt cx="8476291" cy="4210731"/>
          </a:xfrm>
        </p:grpSpPr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370512" y="5153864"/>
              <a:ext cx="850900" cy="49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2000">
                  <a:ea typeface="굴림" panose="020B0600000101010101" pitchFamily="50" charset="-127"/>
                </a:rPr>
                <a:t>A=</a:t>
              </a:r>
            </a:p>
          </p:txBody>
        </p:sp>
        <p:pic>
          <p:nvPicPr>
            <p:cNvPr id="9" name="Picture 11" descr="adjacency_weighted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21" y="2309971"/>
              <a:ext cx="7978588" cy="140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 descr="weighted_adjancency_matrix_1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512" y="4315664"/>
              <a:ext cx="3898900" cy="220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/>
            <p:cNvSpPr/>
            <p:nvPr/>
          </p:nvSpPr>
          <p:spPr>
            <a:xfrm>
              <a:off x="1322512" y="4772864"/>
              <a:ext cx="381000" cy="381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1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712912" y="5763464"/>
              <a:ext cx="381000" cy="381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2</a:t>
              </a:r>
            </a:p>
          </p:txBody>
        </p:sp>
        <p:sp>
          <p:nvSpPr>
            <p:cNvPr id="13" name="Oval 15"/>
            <p:cNvSpPr/>
            <p:nvPr/>
          </p:nvSpPr>
          <p:spPr>
            <a:xfrm>
              <a:off x="1855912" y="5763464"/>
              <a:ext cx="381000" cy="381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3</a:t>
              </a:r>
            </a:p>
          </p:txBody>
        </p:sp>
        <p:sp>
          <p:nvSpPr>
            <p:cNvPr id="14" name="Oval 16"/>
            <p:cNvSpPr/>
            <p:nvPr/>
          </p:nvSpPr>
          <p:spPr>
            <a:xfrm>
              <a:off x="2389312" y="4239464"/>
              <a:ext cx="381000" cy="381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4</a:t>
              </a:r>
            </a:p>
          </p:txBody>
        </p:sp>
        <p:cxnSp>
          <p:nvCxnSpPr>
            <p:cNvPr id="15" name="Straight Connector 17"/>
            <p:cNvCxnSpPr>
              <a:stCxn id="11" idx="3"/>
              <a:endCxn id="12" idx="7"/>
            </p:cNvCxnSpPr>
            <p:nvPr/>
          </p:nvCxnSpPr>
          <p:spPr>
            <a:xfrm rot="5400000">
              <a:off x="847850" y="5288802"/>
              <a:ext cx="720725" cy="3397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8"/>
            <p:cNvCxnSpPr>
              <a:stCxn id="13" idx="2"/>
              <a:endCxn id="12" idx="6"/>
            </p:cNvCxnSpPr>
            <p:nvPr/>
          </p:nvCxnSpPr>
          <p:spPr>
            <a:xfrm rot="10800000">
              <a:off x="1093912" y="5953964"/>
              <a:ext cx="762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>
              <a:stCxn id="11" idx="5"/>
              <a:endCxn id="13" idx="1"/>
            </p:cNvCxnSpPr>
            <p:nvPr/>
          </p:nvCxnSpPr>
          <p:spPr>
            <a:xfrm rot="16200000" flipH="1">
              <a:off x="1419350" y="5326902"/>
              <a:ext cx="720725" cy="2635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>
              <a:stCxn id="14" idx="3"/>
              <a:endCxn id="11" idx="6"/>
            </p:cNvCxnSpPr>
            <p:nvPr/>
          </p:nvCxnSpPr>
          <p:spPr>
            <a:xfrm rot="5400000">
              <a:off x="1874963" y="4393451"/>
              <a:ext cx="398462" cy="7413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1704340" y="4315664"/>
              <a:ext cx="549209" cy="45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566668" y="5077664"/>
              <a:ext cx="629037" cy="45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0.3</a:t>
              </a: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1234890" y="5992064"/>
              <a:ext cx="389555" cy="45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2" name="TextBox 24"/>
            <p:cNvSpPr txBox="1">
              <a:spLocks noChangeArrowheads="1"/>
            </p:cNvSpPr>
            <p:nvPr/>
          </p:nvSpPr>
          <p:spPr bwMode="auto">
            <a:xfrm>
              <a:off x="1844491" y="5001465"/>
              <a:ext cx="389555" cy="45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ea typeface="굴림" panose="020B0600000101010101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7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20056</TotalTime>
  <Words>420</Words>
  <Application>Microsoft Office PowerPoint</Application>
  <PresentationFormat>화면 슬라이드 쇼(4:3)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맑은 고딕</vt:lpstr>
      <vt:lpstr>Arial</vt:lpstr>
      <vt:lpstr>Calibri</vt:lpstr>
      <vt:lpstr>Hack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hanbin</cp:lastModifiedBy>
  <cp:revision>178</cp:revision>
  <cp:lastPrinted>2017-03-10T05:56:30Z</cp:lastPrinted>
  <dcterms:created xsi:type="dcterms:W3CDTF">2006-10-05T04:04:58Z</dcterms:created>
  <dcterms:modified xsi:type="dcterms:W3CDTF">2017-03-10T07:40:56Z</dcterms:modified>
</cp:coreProperties>
</file>