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41"/>
  </p:notesMasterIdLst>
  <p:handoutMasterIdLst>
    <p:handoutMasterId r:id="rId42"/>
  </p:handoutMasterIdLst>
  <p:sldIdLst>
    <p:sldId id="258" r:id="rId2"/>
    <p:sldId id="358" r:id="rId3"/>
    <p:sldId id="377" r:id="rId4"/>
    <p:sldId id="373" r:id="rId5"/>
    <p:sldId id="383" r:id="rId6"/>
    <p:sldId id="359" r:id="rId7"/>
    <p:sldId id="415" r:id="rId8"/>
    <p:sldId id="376" r:id="rId9"/>
    <p:sldId id="360" r:id="rId10"/>
    <p:sldId id="361" r:id="rId11"/>
    <p:sldId id="385" r:id="rId12"/>
    <p:sldId id="412" r:id="rId13"/>
    <p:sldId id="381" r:id="rId14"/>
    <p:sldId id="416" r:id="rId15"/>
    <p:sldId id="362" r:id="rId16"/>
    <p:sldId id="414" r:id="rId17"/>
    <p:sldId id="389" r:id="rId18"/>
    <p:sldId id="400" r:id="rId19"/>
    <p:sldId id="411" r:id="rId20"/>
    <p:sldId id="380" r:id="rId21"/>
    <p:sldId id="384" r:id="rId22"/>
    <p:sldId id="349" r:id="rId23"/>
    <p:sldId id="351" r:id="rId24"/>
    <p:sldId id="355" r:id="rId25"/>
    <p:sldId id="357" r:id="rId26"/>
    <p:sldId id="369" r:id="rId27"/>
    <p:sldId id="396" r:id="rId28"/>
    <p:sldId id="403" r:id="rId29"/>
    <p:sldId id="397" r:id="rId30"/>
    <p:sldId id="407" r:id="rId31"/>
    <p:sldId id="406" r:id="rId32"/>
    <p:sldId id="404" r:id="rId33"/>
    <p:sldId id="371" r:id="rId34"/>
    <p:sldId id="410" r:id="rId35"/>
    <p:sldId id="402" r:id="rId36"/>
    <p:sldId id="421" r:id="rId37"/>
    <p:sldId id="417" r:id="rId38"/>
    <p:sldId id="418" r:id="rId39"/>
    <p:sldId id="419" r:id="rId40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9F78"/>
    <a:srgbClr val="B5200D"/>
    <a:srgbClr val="00549F"/>
    <a:srgbClr val="646567"/>
    <a:srgbClr val="4F81BD"/>
    <a:srgbClr val="4F8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89804" autoAdjust="0"/>
  </p:normalViewPr>
  <p:slideViewPr>
    <p:cSldViewPr snapToGrid="0">
      <p:cViewPr>
        <p:scale>
          <a:sx n="75" d="100"/>
          <a:sy n="75" d="100"/>
        </p:scale>
        <p:origin x="888" y="43"/>
      </p:cViewPr>
      <p:guideLst/>
    </p:cSldViewPr>
  </p:slideViewPr>
  <p:outlineViewPr>
    <p:cViewPr>
      <p:scale>
        <a:sx n="33" d="100"/>
        <a:sy n="33" d="100"/>
      </p:scale>
      <p:origin x="0" y="-18149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2246" y="-149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83D792CB-A131-4C38-8D8F-A0C21C345013}" type="datetimeFigureOut">
              <a:rPr lang="de-DE" altLang="de-DE"/>
              <a:pPr>
                <a:defRPr/>
              </a:pPr>
              <a:t>18.09.2023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3522EBB-4B09-486D-AA4E-D7C0594CCE0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F5A387AD-C4D4-4BC4-8834-95B33D9300CC}" type="datetimeFigureOut">
              <a:rPr lang="de-DE" altLang="de-DE"/>
              <a:pPr>
                <a:defRPr/>
              </a:pPr>
              <a:t>18.09.2023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E508BE4-D02E-42BB-A66E-D0ADB4E31E7C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963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087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2652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3627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4139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074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52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8293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61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161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4005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209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251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1653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741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56191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6556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36822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682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000" b="0" dirty="0"/>
          </a:p>
        </p:txBody>
      </p:sp>
    </p:spTree>
    <p:extLst>
      <p:ext uri="{BB962C8B-B14F-4D97-AF65-F5344CB8AC3E}">
        <p14:creationId xmlns:p14="http://schemas.microsoft.com/office/powerpoint/2010/main" val="1718296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499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66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0108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01473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2489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454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8726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0898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16776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15893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920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618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258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91340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469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1251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793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-1776413" y="479425"/>
            <a:ext cx="1576388" cy="1323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1000" b="1"/>
              <a:t>Institutslogo:</a:t>
            </a:r>
          </a:p>
          <a:p>
            <a:pPr eaLnBrk="1" hangingPunct="1">
              <a:buFontTx/>
              <a:buChar char="-"/>
              <a:defRPr/>
            </a:pPr>
            <a:r>
              <a:rPr lang="de-DE" altLang="de-DE" sz="1000"/>
              <a:t>Dateiformat: PNG in RGB</a:t>
            </a:r>
          </a:p>
          <a:p>
            <a:pPr eaLnBrk="1" hangingPunct="1">
              <a:buFontTx/>
              <a:buChar char="-"/>
              <a:defRPr/>
            </a:pPr>
            <a:r>
              <a:rPr lang="de-DE" altLang="de-DE" sz="1000"/>
              <a:t>Skalieren auf</a:t>
            </a:r>
          </a:p>
          <a:p>
            <a:pPr eaLnBrk="1" hangingPunct="1">
              <a:defRPr/>
            </a:pPr>
            <a:r>
              <a:rPr lang="de-DE" altLang="de-DE" sz="1000"/>
              <a:t>     Höhe: 2,26 cm</a:t>
            </a:r>
          </a:p>
          <a:p>
            <a:pPr eaLnBrk="1" hangingPunct="1">
              <a:defRPr/>
            </a:pPr>
            <a:r>
              <a:rPr lang="de-DE" altLang="de-DE" sz="1000"/>
              <a:t>     (Breite variiert je nach   </a:t>
            </a:r>
          </a:p>
          <a:p>
            <a:pPr eaLnBrk="1" hangingPunct="1">
              <a:defRPr/>
            </a:pPr>
            <a:r>
              <a:rPr lang="de-DE" altLang="de-DE" sz="1000"/>
              <a:t>     Schutzraum)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52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97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383117" y="1684800"/>
            <a:ext cx="11484000" cy="36322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2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e-DE" altLang="de-DE" sz="3200" b="1">
                <a:solidFill>
                  <a:schemeClr val="tx2"/>
                </a:solidFill>
              </a:rPr>
              <a:t>Vielen Dank</a:t>
            </a:r>
            <a:br>
              <a:rPr lang="de-DE" altLang="de-DE" sz="3200" b="1">
                <a:solidFill>
                  <a:schemeClr val="tx2"/>
                </a:solidFill>
              </a:rPr>
            </a:br>
            <a:r>
              <a:rPr lang="de-DE" altLang="de-DE" sz="3200" b="1">
                <a:solidFill>
                  <a:schemeClr val="tx2"/>
                </a:solidFill>
              </a:rPr>
              <a:t>für Ihre Aufmerksamkeit</a:t>
            </a:r>
            <a:endParaRPr lang="en-US" altLang="de-DE" sz="3200" b="1">
              <a:solidFill>
                <a:schemeClr val="tx2"/>
              </a:solidFill>
            </a:endParaRPr>
          </a:p>
        </p:txBody>
      </p:sp>
      <p:cxnSp>
        <p:nvCxnSpPr>
          <p:cNvPr id="5" name="Gerader Verbinder 11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09092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-1703388" y="495300"/>
            <a:ext cx="1439863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  <a:ea typeface="+mn-ea"/>
              </a:rPr>
              <a:t>Bild zuschneiden unter: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  <a:ea typeface="+mn-ea"/>
              </a:rPr>
              <a:t>Format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  <a:ea typeface="+mn-ea"/>
              </a:rPr>
              <a:t>Zuschneiden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err="1">
                <a:latin typeface="+mn-lt"/>
                <a:ea typeface="+mn-ea"/>
              </a:rPr>
              <a:t>Zuschneidewerkzeug</a:t>
            </a:r>
            <a:r>
              <a:rPr lang="de-DE" sz="1000" dirty="0">
                <a:latin typeface="+mn-lt"/>
                <a:ea typeface="+mn-ea"/>
              </a:rPr>
              <a:t> horizontal bis zur ersten oder zweiten Linie ziehen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2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-1703388" y="495300"/>
            <a:ext cx="1439863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  <a:ea typeface="+mn-ea"/>
              </a:rPr>
              <a:t>Bild zuschneiden unter: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  <a:ea typeface="+mn-ea"/>
              </a:rPr>
              <a:t>Format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  <a:ea typeface="+mn-ea"/>
              </a:rPr>
              <a:t>Zuschneiden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err="1">
                <a:latin typeface="+mn-lt"/>
                <a:ea typeface="+mn-ea"/>
              </a:rPr>
              <a:t>Zuschneidewerkzeug</a:t>
            </a:r>
            <a:r>
              <a:rPr lang="de-DE" sz="1000" dirty="0">
                <a:latin typeface="+mn-lt"/>
                <a:ea typeface="+mn-ea"/>
              </a:rPr>
              <a:t> horizontal bis zur ersten oder zweiten Linie ziehen</a:t>
            </a:r>
          </a:p>
        </p:txBody>
      </p:sp>
      <p:pic>
        <p:nvPicPr>
          <p:cNvPr id="5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84000" y="473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84000" y="5230801"/>
            <a:ext cx="11484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5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1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mittig, horizontale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7"/>
          <p:cNvCxnSpPr/>
          <p:nvPr/>
        </p:nvCxnSpPr>
        <p:spPr>
          <a:xfrm>
            <a:off x="392113" y="30368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34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73038" y="1684800"/>
            <a:ext cx="11484000" cy="31932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4000" y="1085324"/>
            <a:ext cx="11484000" cy="400575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54171401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83117" y="1684801"/>
            <a:ext cx="11484000" cy="3751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7509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1684338"/>
            <a:ext cx="3635375" cy="398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83117" y="1684800"/>
            <a:ext cx="7560000" cy="398595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84281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152525"/>
            <a:ext cx="1148080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83117" y="5359401"/>
            <a:ext cx="11484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 baseline="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900" dirty="0">
                <a:solidFill>
                  <a:schemeClr val="tx2"/>
                </a:solidFill>
              </a:rPr>
              <a:t>RWTH Aachen University  | </a:t>
            </a:r>
            <a:r>
              <a:rPr lang="en-US" altLang="de-DE" sz="900" dirty="0">
                <a:solidFill>
                  <a:srgbClr val="00549F"/>
                </a:solidFill>
                <a:ea typeface="ＭＳ Ｐゴシック" panose="020B0600070205080204" pitchFamily="34" charset="-128"/>
              </a:rPr>
              <a:t>Chair for Software Modeling and Verification </a:t>
            </a:r>
            <a:r>
              <a:rPr lang="de-DE" altLang="de-DE" sz="900" dirty="0">
                <a:solidFill>
                  <a:schemeClr val="tx2"/>
                </a:solidFill>
              </a:rPr>
              <a:t>| Sep </a:t>
            </a:r>
            <a:r>
              <a:rPr lang="de-DE" altLang="de-DE" sz="900" baseline="0" dirty="0">
                <a:solidFill>
                  <a:schemeClr val="tx2"/>
                </a:solidFill>
              </a:rPr>
              <a:t>2023</a:t>
            </a:r>
            <a:endParaRPr lang="de-DE" altLang="de-DE" sz="900" dirty="0">
              <a:solidFill>
                <a:schemeClr val="tx2"/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360363" y="8143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feld 6"/>
          <p:cNvSpPr txBox="1">
            <a:spLocks noChangeArrowheads="1"/>
          </p:cNvSpPr>
          <p:nvPr/>
        </p:nvSpPr>
        <p:spPr bwMode="auto">
          <a:xfrm>
            <a:off x="-1784350" y="5073650"/>
            <a:ext cx="1668462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1000" b="1"/>
              <a:t>Fußzeile anpassen:</a:t>
            </a:r>
            <a:endParaRPr lang="de-DE" altLang="de-DE" sz="1000"/>
          </a:p>
          <a:p>
            <a:pPr eaLnBrk="1" hangingPunct="1">
              <a:defRPr/>
            </a:pPr>
            <a:r>
              <a:rPr lang="de-DE" altLang="de-DE" sz="1000"/>
              <a:t>Zum Anpassen der Fußzeile unter Karteireiter Ansicht &gt; auf Folienmaster klicken. Links in der Übersicht auf die oberste Folie scrollen und dort in die Fußzeile klicken. So wird der Text automatisch auf allen Seiten angepasst.</a:t>
            </a:r>
            <a:endParaRPr lang="de-DE" altLang="de-DE" sz="1000" b="1"/>
          </a:p>
        </p:txBody>
      </p: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77ADC08-04DD-4693-9B21-F5ACB2050333}" type="slidenum">
              <a:rPr lang="de-DE" altLang="de-DE" sz="900">
                <a:solidFill>
                  <a:schemeClr val="tx2"/>
                </a:solidFill>
              </a:rPr>
              <a:pPr eaLnBrk="1" hangingPunct="1"/>
              <a:t>‹#›</a:t>
            </a:fld>
            <a:endParaRPr lang="de-DE" altLang="de-DE" sz="90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57" r:id="rId6"/>
    <p:sldLayoutId id="2147483858" r:id="rId7"/>
    <p:sldLayoutId id="2147483865" r:id="rId8"/>
    <p:sldLayoutId id="2147483866" r:id="rId9"/>
    <p:sldLayoutId id="2147483859" r:id="rId10"/>
    <p:sldLayoutId id="2147483867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384175" y="4737100"/>
            <a:ext cx="1148397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de-DE" dirty="0">
                <a:ea typeface="ＭＳ Ｐゴシック" panose="020B0600070205080204" pitchFamily="34" charset="-128"/>
              </a:rPr>
              <a:t>Automated Verification of While-Programs: Empirically Comparing </a:t>
            </a:r>
            <a:r>
              <a:rPr lang="en-US" altLang="de-DE" dirty="0" err="1">
                <a:ea typeface="ＭＳ Ｐゴシック" panose="020B0600070205080204" pitchFamily="34" charset="-128"/>
              </a:rPr>
              <a:t>Dafny</a:t>
            </a:r>
            <a:r>
              <a:rPr lang="en-US" altLang="de-DE" dirty="0">
                <a:ea typeface="ＭＳ Ｐゴシック" panose="020B0600070205080204" pitchFamily="34" charset="-128"/>
              </a:rPr>
              <a:t> and Caesar</a:t>
            </a:r>
            <a:endParaRPr lang="de-DE" altLang="de-DE" dirty="0">
              <a:ea typeface="ＭＳ Ｐゴシック" panose="020B0600070205080204" pitchFamily="34" charset="-128"/>
            </a:endParaRPr>
          </a:p>
        </p:txBody>
      </p:sp>
      <p:sp>
        <p:nvSpPr>
          <p:cNvPr id="1229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384175" y="5787858"/>
            <a:ext cx="11483975" cy="81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DE" altLang="de-DE" sz="16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de-DE" altLang="de-DE" sz="1600" dirty="0">
                <a:ea typeface="ＭＳ Ｐゴシック" panose="020B0600070205080204" pitchFamily="34" charset="-128"/>
              </a:rPr>
              <a:t>Sep 2023</a:t>
            </a:r>
          </a:p>
          <a:p>
            <a:pPr eaLnBrk="1" hangingPunct="1"/>
            <a:r>
              <a:rPr lang="de-DE" altLang="de-DE" sz="1600" dirty="0">
                <a:ea typeface="ＭＳ Ｐゴシック" panose="020B0600070205080204" pitchFamily="34" charset="-128"/>
              </a:rPr>
              <a:t>RWTH Aachen University  I  </a:t>
            </a:r>
            <a:r>
              <a:rPr lang="en-US" altLang="de-DE" sz="1600" dirty="0">
                <a:ea typeface="ＭＳ Ｐゴシック" panose="020B0600070205080204" pitchFamily="34" charset="-128"/>
              </a:rPr>
              <a:t>Chair for Software Modeling and Verification</a:t>
            </a:r>
            <a:endParaRPr lang="de-DE" altLang="de-DE" sz="16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26988-4E8B-FB50-6F07-C5772063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Guarded Commands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BD3087-9873-141F-07D9-839587525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57" y="1875429"/>
            <a:ext cx="3959400" cy="358480"/>
          </a:xfrm>
        </p:spPr>
        <p:txBody>
          <a:bodyPr/>
          <a:lstStyle/>
          <a:p>
            <a:r>
              <a:rPr lang="de-DE" dirty="0" err="1"/>
              <a:t>Guarded</a:t>
            </a:r>
            <a:r>
              <a:rPr lang="de-DE" dirty="0"/>
              <a:t> </a:t>
            </a:r>
            <a:r>
              <a:rPr lang="de-DE" dirty="0" err="1"/>
              <a:t>Commands</a:t>
            </a:r>
            <a:r>
              <a:rPr lang="de-DE" dirty="0"/>
              <a:t>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915546EA-0440-6DAF-FE4F-FCB82DA77F0A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371457" y="2456987"/>
                <a:ext cx="4607983" cy="26839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∷=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sz="2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𝒉𝒂𝒗𝒐𝒄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𝒂𝒔𝒔𝒆𝒓𝒕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𝒂𝒔𝒔𝒖𝒎𝒆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de-DE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e-DE" sz="2000" dirty="0"/>
                  <a:t> </a:t>
                </a:r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915546EA-0440-6DAF-FE4F-FCB82DA77F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371457" y="2456987"/>
                <a:ext cx="4607983" cy="2683999"/>
              </a:xfrm>
              <a:blipFill>
                <a:blip r:embed="rId3"/>
                <a:stretch>
                  <a:fillRect l="-26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3">
                <a:extLst>
                  <a:ext uri="{FF2B5EF4-FFF2-40B4-BE49-F238E27FC236}">
                    <a16:creationId xmlns:a16="http://schemas.microsoft.com/office/drawing/2014/main" id="{4FB01AC3-2769-65A9-E431-624816A28A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79440" y="2456987"/>
                <a:ext cx="5473700" cy="2911928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indent="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Tx/>
                  <a:buNone/>
                  <a:tabLst>
                    <a:tab pos="215900" algn="l"/>
                  </a:tabLs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defRPr>
                </a:lvl1pPr>
                <a:lvl2pPr marL="431800" indent="-2159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Symbol" panose="05050102010706020507" pitchFamily="18" charset="2"/>
                  <a:buChar char="-"/>
                  <a:tabLst>
                    <a:tab pos="4318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2pPr>
                <a:lvl3pPr marL="6477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6477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3pPr>
                <a:lvl4pPr marL="8636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-"/>
                  <a:tabLst>
                    <a:tab pos="8636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4pPr>
                <a:lvl5pPr marL="863600" indent="-215900" algn="l" rtl="0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-"/>
                  <a:tabLst>
                    <a:tab pos="89535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de-DE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𝒉𝒂𝒗𝒐𝒄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de-DE" sz="2000" dirty="0"/>
                  <a:t>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𝒂𝒔𝒔𝒆𝒓𝒕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𝒂𝒔𝒔𝒖𝒎𝒆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de-DE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𝑤𝑙𝑝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𝑤𝑙𝑝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𝑤𝑙𝑝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/>
                  <a:t> </a:t>
                </a:r>
              </a:p>
            </p:txBody>
          </p:sp>
        </mc:Choice>
        <mc:Fallback xmlns="">
          <p:sp>
            <p:nvSpPr>
              <p:cNvPr id="5" name="Textplatzhalter 3">
                <a:extLst>
                  <a:ext uri="{FF2B5EF4-FFF2-40B4-BE49-F238E27FC236}">
                    <a16:creationId xmlns:a16="http://schemas.microsoft.com/office/drawing/2014/main" id="{4FB01AC3-2769-65A9-E431-624816A28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440" y="2456987"/>
                <a:ext cx="5473700" cy="2911928"/>
              </a:xfrm>
              <a:prstGeom prst="rect">
                <a:avLst/>
              </a:prstGeom>
              <a:blipFill>
                <a:blip r:embed="rId4"/>
                <a:stretch>
                  <a:fillRect l="-12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597C694-A413-0026-F46D-AFC1B37E391B}"/>
              </a:ext>
            </a:extLst>
          </p:cNvPr>
          <p:cNvSpPr txBox="1">
            <a:spLocks/>
          </p:cNvSpPr>
          <p:nvPr/>
        </p:nvSpPr>
        <p:spPr>
          <a:xfrm>
            <a:off x="4979440" y="1916842"/>
            <a:ext cx="3959400" cy="35848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sz="2000" b="1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16000" indent="180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432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-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648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4000" indent="1800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Verification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wlp</a:t>
            </a:r>
            <a:r>
              <a:rPr lang="de-DE" dirty="0"/>
              <a:t>(S,Q)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C1F69BA-B0A7-6E91-4AED-B874B828E7F1}"/>
              </a:ext>
            </a:extLst>
          </p:cNvPr>
          <p:cNvSpPr txBox="1">
            <a:spLocks/>
          </p:cNvSpPr>
          <p:nvPr/>
        </p:nvSpPr>
        <p:spPr>
          <a:xfrm>
            <a:off x="383999" y="1046340"/>
            <a:ext cx="9721698" cy="632337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sz="2000" b="1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16000" indent="180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432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-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648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4000" indent="1800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err="1"/>
              <a:t>Structure</a:t>
            </a:r>
            <a:r>
              <a:rPr lang="de-DE" b="0" dirty="0"/>
              <a:t> </a:t>
            </a:r>
            <a:r>
              <a:rPr lang="de-DE" b="0" dirty="0" err="1"/>
              <a:t>of</a:t>
            </a:r>
            <a:r>
              <a:rPr lang="de-DE" b="0" dirty="0"/>
              <a:t> Intermediate </a:t>
            </a:r>
            <a:r>
              <a:rPr lang="de-DE" b="0" dirty="0" err="1"/>
              <a:t>verification</a:t>
            </a:r>
            <a:r>
              <a:rPr lang="de-DE" b="0" dirty="0"/>
              <a:t> </a:t>
            </a:r>
            <a:r>
              <a:rPr lang="de-DE" b="0" dirty="0" err="1"/>
              <a:t>language</a:t>
            </a:r>
            <a:r>
              <a:rPr lang="de-DE" b="0" dirty="0"/>
              <a:t> </a:t>
            </a:r>
            <a:r>
              <a:rPr lang="de-DE" b="0" dirty="0" err="1"/>
              <a:t>summarized</a:t>
            </a:r>
            <a:r>
              <a:rPr lang="de-DE" b="0" dirty="0"/>
              <a:t> </a:t>
            </a:r>
            <a:r>
              <a:rPr lang="de-DE" b="0" dirty="0" err="1"/>
              <a:t>by</a:t>
            </a:r>
            <a:r>
              <a:rPr lang="de-DE" b="0" dirty="0"/>
              <a:t> [Mül19]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Basis design </a:t>
            </a:r>
            <a:r>
              <a:rPr lang="de-DE" b="0" dirty="0" err="1"/>
              <a:t>of</a:t>
            </a:r>
            <a:r>
              <a:rPr lang="de-DE" b="0" dirty="0"/>
              <a:t> Boogie and </a:t>
            </a:r>
            <a:r>
              <a:rPr lang="de-DE" b="0" dirty="0" err="1"/>
              <a:t>HeyVL</a:t>
            </a:r>
            <a:endParaRPr lang="de-DE" b="0" dirty="0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1D24E4CA-9AE4-7671-9C9E-49DEFD24811A}"/>
              </a:ext>
            </a:extLst>
          </p:cNvPr>
          <p:cNvSpPr txBox="1">
            <a:spLocks/>
          </p:cNvSpPr>
          <p:nvPr/>
        </p:nvSpPr>
        <p:spPr>
          <a:xfrm>
            <a:off x="384000" y="1046714"/>
            <a:ext cx="5473700" cy="35848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8032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26988-4E8B-FB50-6F07-C5772063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Assignment Rule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platzhalter 3">
                <a:extLst>
                  <a:ext uri="{FF2B5EF4-FFF2-40B4-BE49-F238E27FC236}">
                    <a16:creationId xmlns:a16="http://schemas.microsoft.com/office/drawing/2014/main" id="{00D0ACA1-1487-D2FA-6E20-55D4FA183FB3}"/>
                  </a:ext>
                </a:extLst>
              </p:cNvPr>
              <p:cNvSpPr txBox="1">
                <a:spLocks noGrp="1"/>
              </p:cNvSpPr>
              <p:nvPr>
                <p:ph type="body" sz="quarter" idx="12"/>
              </p:nvPr>
            </p:nvSpPr>
            <p:spPr>
              <a:xfrm>
                <a:off x="384000" y="1679212"/>
                <a:ext cx="2518226" cy="2201200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indent="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Tx/>
                  <a:buNone/>
                  <a:tabLst>
                    <a:tab pos="215900" algn="l"/>
                  </a:tabLs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defRPr>
                </a:lvl1pPr>
                <a:lvl2pPr marL="431800" indent="-2159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Symbol" panose="05050102010706020507" pitchFamily="18" charset="2"/>
                  <a:buChar char="-"/>
                  <a:tabLst>
                    <a:tab pos="4318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2pPr>
                <a:lvl3pPr marL="6477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6477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3pPr>
                <a:lvl4pPr marL="8636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-"/>
                  <a:tabLst>
                    <a:tab pos="8636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4pPr>
                <a:lvl5pPr marL="863600" indent="-215900" algn="l" rtl="0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-"/>
                  <a:tabLst>
                    <a:tab pos="89535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de-DE" sz="20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2000" i="1" dirty="0" smtClean="0">
                          <a:latin typeface="Cambria Math" panose="02040503050406030204" pitchFamily="18" charset="0"/>
                        </a:rPr>
                        <m:t> − 1 &lt; 0} </m:t>
                      </m:r>
                    </m:oMath>
                  </m:oMathPara>
                </a14:m>
                <a:endParaRPr lang="de-DE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2000" i="1" dirty="0" smtClean="0">
                          <a:latin typeface="Cambria Math" panose="02040503050406030204" pitchFamily="18" charset="0"/>
                        </a:rPr>
                        <m:t> := </m:t>
                      </m:r>
                      <m:r>
                        <a:rPr lang="de-DE" sz="20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2000" i="1" dirty="0" smtClean="0">
                          <a:latin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lang="de-DE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de-DE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2000" i="1" dirty="0" smtClean="0">
                          <a:latin typeface="Cambria Math" panose="02040503050406030204" pitchFamily="18" charset="0"/>
                        </a:rPr>
                        <m:t> − 1 &lt; 0}</m:t>
                      </m:r>
                    </m:oMath>
                  </m:oMathPara>
                </a14:m>
                <a:endParaRPr lang="de-DE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2000" i="1" dirty="0" smtClean="0">
                          <a:latin typeface="Cambria Math" panose="02040503050406030204" pitchFamily="18" charset="0"/>
                        </a:rPr>
                        <m:t> := </m:t>
                      </m:r>
                      <m:r>
                        <a:rPr lang="de-DE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2000" i="1" dirty="0" smtClean="0">
                          <a:latin typeface="Cambria Math" panose="02040503050406030204" pitchFamily="18" charset="0"/>
                        </a:rPr>
                        <m:t>− 1; </m:t>
                      </m:r>
                    </m:oMath>
                  </m:oMathPara>
                </a14:m>
                <a:endParaRPr lang="de-DE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de-DE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2000" i="1" dirty="0" smtClean="0">
                          <a:latin typeface="Cambria Math" panose="02040503050406030204" pitchFamily="18" charset="0"/>
                        </a:rPr>
                        <m:t> &lt; 0}</m:t>
                      </m:r>
                    </m:oMath>
                  </m:oMathPara>
                </a14:m>
                <a:endParaRPr lang="de-DE" sz="2000" dirty="0"/>
              </a:p>
              <a:p>
                <a:endParaRPr lang="de-DE" sz="2000" dirty="0"/>
              </a:p>
            </p:txBody>
          </p:sp>
        </mc:Choice>
        <mc:Fallback xmlns="">
          <p:sp>
            <p:nvSpPr>
              <p:cNvPr id="13" name="Textplatzhalter 3">
                <a:extLst>
                  <a:ext uri="{FF2B5EF4-FFF2-40B4-BE49-F238E27FC236}">
                    <a16:creationId xmlns:a16="http://schemas.microsoft.com/office/drawing/2014/main" id="{00D0ACA1-1487-D2FA-6E20-55D4FA183FB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384000" y="1679212"/>
                <a:ext cx="2518226" cy="2201200"/>
              </a:xfrm>
              <a:prstGeom prst="rect">
                <a:avLst/>
              </a:prstGeom>
              <a:blipFill>
                <a:blip r:embed="rId3"/>
                <a:stretch>
                  <a:fillRect l="-48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3">
                <a:extLst>
                  <a:ext uri="{FF2B5EF4-FFF2-40B4-BE49-F238E27FC236}">
                    <a16:creationId xmlns:a16="http://schemas.microsoft.com/office/drawing/2014/main" id="{54E6DFE6-5647-52FE-9F85-3F9DF3161D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98906" y="975348"/>
                <a:ext cx="3297046" cy="751046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indent="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Tx/>
                  <a:buNone/>
                  <a:tabLst>
                    <a:tab pos="215900" algn="l"/>
                  </a:tabLs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defRPr>
                </a:lvl1pPr>
                <a:lvl2pPr marL="431800" indent="-2159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Symbol" panose="05050102010706020507" pitchFamily="18" charset="2"/>
                  <a:buChar char="-"/>
                  <a:tabLst>
                    <a:tab pos="4318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2pPr>
                <a:lvl3pPr marL="6477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6477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3pPr>
                <a:lvl4pPr marL="8636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-"/>
                  <a:tabLst>
                    <a:tab pos="8636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4pPr>
                <a:lvl5pPr marL="863600" indent="-215900" algn="l" rtl="0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-"/>
                  <a:tabLst>
                    <a:tab pos="89535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" name="Textplatzhalter 3">
                <a:extLst>
                  <a:ext uri="{FF2B5EF4-FFF2-40B4-BE49-F238E27FC236}">
                    <a16:creationId xmlns:a16="http://schemas.microsoft.com/office/drawing/2014/main" id="{54E6DFE6-5647-52FE-9F85-3F9DF3161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8906" y="975348"/>
                <a:ext cx="3297046" cy="7510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26988-4E8B-FB50-6F07-C5772063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AC112DC1-ECE2-26F9-26FF-02B24759A9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4000" y="1161102"/>
                <a:ext cx="3297046" cy="751046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indent="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Tx/>
                  <a:buNone/>
                  <a:tabLst>
                    <a:tab pos="215900" algn="l"/>
                  </a:tabLs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defRPr>
                </a:lvl1pPr>
                <a:lvl2pPr marL="431800" indent="-2159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Symbol" panose="05050102010706020507" pitchFamily="18" charset="2"/>
                  <a:buChar char="-"/>
                  <a:tabLst>
                    <a:tab pos="4318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2pPr>
                <a:lvl3pPr marL="6477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6477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3pPr>
                <a:lvl4pPr marL="8636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-"/>
                  <a:tabLst>
                    <a:tab pos="8636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4pPr>
                <a:lvl5pPr marL="863600" indent="-215900" algn="l" rtl="0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-"/>
                  <a:tabLst>
                    <a:tab pos="89535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∧¬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2{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d>
                            <m:dPr>
                              <m:begChr m:val="{"/>
                              <m:endChr m:val="}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𝒊𝒇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𝒕𝒉𝒆𝒏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𝒆𝒍𝒔𝒆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2{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de-DE" sz="200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AC112DC1-ECE2-26F9-26FF-02B24759A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00" y="1161102"/>
                <a:ext cx="3297046" cy="751046"/>
              </a:xfrm>
              <a:prstGeom prst="rect">
                <a:avLst/>
              </a:prstGeom>
              <a:blipFill>
                <a:blip r:embed="rId3"/>
                <a:stretch>
                  <a:fillRect l="-1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3">
                <a:extLst>
                  <a:ext uri="{FF2B5EF4-FFF2-40B4-BE49-F238E27FC236}">
                    <a16:creationId xmlns:a16="http://schemas.microsoft.com/office/drawing/2014/main" id="{5361C949-9E99-8ADF-CE8C-AC3887C66DA1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627756" y="1095084"/>
                <a:ext cx="5352585" cy="1471015"/>
              </a:xfrm>
            </p:spPr>
            <p:txBody>
              <a:bodyPr/>
              <a:lstStyle/>
              <a:p>
                <a:r>
                  <a:rPr lang="de-DE" sz="2000" b="1" dirty="0">
                    <a:latin typeface="+mj-lt"/>
                  </a:rPr>
                  <a:t>Encoding in </a:t>
                </a:r>
                <a:r>
                  <a:rPr lang="de-DE" sz="2000" b="1" dirty="0" err="1">
                    <a:latin typeface="+mj-lt"/>
                  </a:rPr>
                  <a:t>Guarded</a:t>
                </a:r>
                <a:r>
                  <a:rPr lang="de-DE" sz="2000" b="1" dirty="0">
                    <a:latin typeface="+mj-lt"/>
                  </a:rPr>
                  <a:t> </a:t>
                </a:r>
                <a:r>
                  <a:rPr lang="de-DE" sz="2000" b="1" dirty="0" err="1">
                    <a:latin typeface="+mj-lt"/>
                  </a:rPr>
                  <a:t>Commands</a:t>
                </a:r>
                <a:r>
                  <a:rPr lang="de-DE" sz="2000" b="1" dirty="0">
                    <a:latin typeface="+mj-lt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𝒂𝒔𝒔𝒖𝒎𝒆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;</m:t>
                      </m:r>
                      <m:d>
                        <m:dPr>
                          <m:begChr m:val="⟦"/>
                          <m:endChr m:val=""/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⟧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𝒂𝒔𝒔𝒖𝒎𝒆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 ¬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;</m:t>
                      </m:r>
                      <m:d>
                        <m:dPr>
                          <m:begChr m:val="⟦"/>
                          <m:endChr m:val=""/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⟧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d>
                    </m:oMath>
                  </m:oMathPara>
                </a14:m>
                <a:endParaRPr lang="de-DE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𝑤𝑙𝑝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⟦"/>
                          <m:endChr m:val=""/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⟧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( ¬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𝑤𝑙𝑝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⟦"/>
                          <m:endChr m:val=""/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⟧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de-DE" sz="2000" dirty="0"/>
              </a:p>
              <a:p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)∨(!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de-DE" sz="2000" b="0" dirty="0"/>
              </a:p>
              <a:p>
                <a:endParaRPr lang="de-DE" sz="2000" b="0" dirty="0"/>
              </a:p>
            </p:txBody>
          </p:sp>
        </mc:Choice>
        <mc:Fallback xmlns="">
          <p:sp>
            <p:nvSpPr>
              <p:cNvPr id="8" name="Textplatzhalter 3">
                <a:extLst>
                  <a:ext uri="{FF2B5EF4-FFF2-40B4-BE49-F238E27FC236}">
                    <a16:creationId xmlns:a16="http://schemas.microsoft.com/office/drawing/2014/main" id="{5361C949-9E99-8ADF-CE8C-AC3887C66D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627756" y="1095084"/>
                <a:ext cx="5352585" cy="1471015"/>
              </a:xfrm>
              <a:blipFill>
                <a:blip r:embed="rId4"/>
                <a:stretch>
                  <a:fillRect l="-2847" t="-15353" b="-16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A6FBE831-6F65-CF6A-4820-C651853396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4000" y="3228211"/>
                <a:ext cx="1499170" cy="1734240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indent="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Tx/>
                  <a:buNone/>
                  <a:tabLst>
                    <a:tab pos="215900" algn="l"/>
                  </a:tabLs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defRPr>
                </a:lvl1pPr>
                <a:lvl2pPr marL="431800" indent="-2159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Symbol" panose="05050102010706020507" pitchFamily="18" charset="2"/>
                  <a:buChar char="-"/>
                  <a:tabLst>
                    <a:tab pos="4318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2pPr>
                <a:lvl3pPr marL="6477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6477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3pPr>
                <a:lvl4pPr marL="8636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-"/>
                  <a:tabLst>
                    <a:tab pos="8636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4pPr>
                <a:lvl5pPr marL="863600" indent="-215900" algn="l" rtl="0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-"/>
                  <a:tabLst>
                    <a:tab pos="89535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 !=0)</m:t>
                      </m:r>
                    </m:oMath>
                  </m:oMathPara>
                </a14:m>
                <a:endParaRPr lang="de-DE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de-DE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2000" i="1" dirty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de-DE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i="1" dirty="0">
                          <a:latin typeface="Cambria Math" panose="02040503050406030204" pitchFamily="18" charset="0"/>
                        </a:rPr>
                        <m:t>𝑒𝑙𝑠𝑒</m:t>
                      </m:r>
                    </m:oMath>
                  </m:oMathPara>
                </a14:m>
                <a:endParaRPr lang="de-DE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+1;</m:t>
                      </m:r>
                    </m:oMath>
                  </m:oMathPara>
                </a14:m>
                <a:endParaRPr lang="de-DE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de-DE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A6FBE831-6F65-CF6A-4820-C65185339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00" y="3228211"/>
                <a:ext cx="1499170" cy="1734240"/>
              </a:xfrm>
              <a:prstGeom prst="rect">
                <a:avLst/>
              </a:prstGeom>
              <a:blipFill>
                <a:blip r:embed="rId5"/>
                <a:stretch>
                  <a:fillRect l="-81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3">
                <a:extLst>
                  <a:ext uri="{FF2B5EF4-FFF2-40B4-BE49-F238E27FC236}">
                    <a16:creationId xmlns:a16="http://schemas.microsoft.com/office/drawing/2014/main" id="{633C7937-E747-5B83-42A7-D759D709C9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9383" y="3220050"/>
                <a:ext cx="9388617" cy="1734240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indent="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Tx/>
                  <a:buNone/>
                  <a:tabLst>
                    <a:tab pos="215900" algn="l"/>
                  </a:tabLs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defRPr>
                </a:lvl1pPr>
                <a:lvl2pPr marL="431800" indent="-2159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Symbol" panose="05050102010706020507" pitchFamily="18" charset="2"/>
                  <a:buChar char="-"/>
                  <a:tabLst>
                    <a:tab pos="4318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2pPr>
                <a:lvl3pPr marL="6477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6477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3pPr>
                <a:lvl4pPr marL="8636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-"/>
                  <a:tabLst>
                    <a:tab pos="8636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4pPr>
                <a:lvl5pPr marL="863600" indent="-215900" algn="l" rtl="0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-"/>
                  <a:tabLst>
                    <a:tab pos="89535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000" dirty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de-DE" sz="2000" i="1" dirty="0">
                          <a:latin typeface="Cambria Math" panose="02040503050406030204" pitchFamily="18" charset="0"/>
                        </a:rPr>
                        <m:t>𝑙𝑝</m:t>
                      </m:r>
                      <m:r>
                        <a:rPr lang="de-DE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i="1" dirty="0">
                          <a:latin typeface="Cambria Math" panose="02040503050406030204" pitchFamily="18" charset="0"/>
                        </a:rPr>
                        <m:t>𝐼𝐹</m:t>
                      </m:r>
                      <m:r>
                        <a:rPr lang="de-DE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2000" i="1" dirty="0">
                          <a:latin typeface="Cambria Math" panose="02040503050406030204" pitchFamily="18" charset="0"/>
                        </a:rPr>
                        <m:t>&gt;0) = (</m:t>
                      </m:r>
                      <m:r>
                        <a:rPr lang="de-DE" sz="2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2000" i="1" dirty="0">
                          <a:latin typeface="Cambria Math" panose="02040503050406030204" pitchFamily="18" charset="0"/>
                        </a:rPr>
                        <m:t> != 0∧</m:t>
                      </m:r>
                      <m:r>
                        <a:rPr lang="de-DE" sz="2000" i="1" dirty="0">
                          <a:latin typeface="Cambria Math" panose="02040503050406030204" pitchFamily="18" charset="0"/>
                        </a:rPr>
                        <m:t>𝑤𝑙𝑝</m:t>
                      </m:r>
                      <m:d>
                        <m:dPr>
                          <m:ctrlPr>
                            <a:rPr lang="de-DE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20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000" i="1" dirty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lang="de-DE" sz="20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=0∧</m:t>
                      </m:r>
                      <m:r>
                        <a:rPr lang="de-DE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𝑤𝑙𝑝</m:t>
                      </m:r>
                      <m:d>
                        <m:dPr>
                          <m:ctrlPr>
                            <a:rPr lang="de-DE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+1, </m:t>
                          </m:r>
                          <m:r>
                            <a:rPr lang="de-DE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lang="de-DE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de-DE" sz="20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 !=0∧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lang="de-DE" sz="2000" i="1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=0∧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+1&gt;0</m:t>
                          </m:r>
                        </m:e>
                      </m:d>
                    </m:oMath>
                  </m:oMathPara>
                </a14:m>
                <a:endParaRPr lang="de-DE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lang="de-DE" sz="2000" i="1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de-DE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≥0)</m:t>
                      </m:r>
                    </m:oMath>
                  </m:oMathPara>
                </a14:m>
                <a:endParaRPr lang="de-DE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platzhalter 3">
                <a:extLst>
                  <a:ext uri="{FF2B5EF4-FFF2-40B4-BE49-F238E27FC236}">
                    <a16:creationId xmlns:a16="http://schemas.microsoft.com/office/drawing/2014/main" id="{633C7937-E747-5B83-42A7-D759D709C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383" y="3220050"/>
                <a:ext cx="9388617" cy="1734240"/>
              </a:xfrm>
              <a:prstGeom prst="rect">
                <a:avLst/>
              </a:prstGeom>
              <a:blipFill>
                <a:blip r:embed="rId6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66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26988-4E8B-FB50-6F07-C5772063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 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7B08394-2125-147F-95F9-9F0689A15196}"/>
                  </a:ext>
                </a:extLst>
              </p:cNvPr>
              <p:cNvSpPr txBox="1"/>
              <p:nvPr/>
            </p:nvSpPr>
            <p:spPr>
              <a:xfrm>
                <a:off x="5152770" y="1009935"/>
                <a:ext cx="5133136" cy="2462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000" b="1" dirty="0">
                    <a:latin typeface="+mj-lt"/>
                  </a:rPr>
                  <a:t>Encoding in </a:t>
                </a:r>
                <a:r>
                  <a:rPr lang="de-DE" sz="2000" b="1" dirty="0" err="1">
                    <a:latin typeface="+mj-lt"/>
                  </a:rPr>
                  <a:t>Guarded</a:t>
                </a:r>
                <a:r>
                  <a:rPr lang="de-DE" sz="2000" b="1" dirty="0">
                    <a:latin typeface="+mj-lt"/>
                  </a:rPr>
                  <a:t> </a:t>
                </a:r>
                <a:r>
                  <a:rPr lang="de-DE" sz="2000" b="1" dirty="0" err="1">
                    <a:latin typeface="+mj-lt"/>
                  </a:rPr>
                  <a:t>Commands</a:t>
                </a:r>
                <a:r>
                  <a:rPr lang="de-DE" sz="2000" b="1" dirty="0">
                    <a:latin typeface="+mj-lt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𝒂𝒔𝒔𝒆𝒓𝒕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de-DE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𝒉𝒂𝒗𝒐𝒄</m:t>
                      </m:r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𝒂𝒔𝒔𝒖𝒎𝒆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de-DE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𝒂𝒔𝒔𝒖𝒎𝒆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; </m:t>
                      </m:r>
                      <m:d>
                        <m:dPr>
                          <m:begChr m:val="⟦"/>
                          <m:endChr m:val=""/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⟧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; 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𝒂𝒔𝒔𝒆𝒓𝒕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𝒂𝒔𝒔𝒖𝒎𝒆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de-DE" sz="20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de-DE" sz="20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𝒂𝒔𝒔𝒖𝒎𝒆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¬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de-DE" sz="2000" dirty="0">
                  <a:ea typeface="Cambria Math" panose="02040503050406030204" pitchFamily="18" charset="0"/>
                </a:endParaRPr>
              </a:p>
              <a:p>
                <a:endParaRPr lang="de-DE" sz="2000" dirty="0"/>
              </a:p>
              <a:p>
                <a:endParaRPr lang="de-DE" sz="2000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7B08394-2125-147F-95F9-9F0689A15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770" y="1009935"/>
                <a:ext cx="5133136" cy="2462213"/>
              </a:xfrm>
              <a:prstGeom prst="rect">
                <a:avLst/>
              </a:prstGeom>
              <a:blipFill>
                <a:blip r:embed="rId3"/>
                <a:stretch>
                  <a:fillRect l="-2969" t="-29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3">
                <a:extLst>
                  <a:ext uri="{FF2B5EF4-FFF2-40B4-BE49-F238E27FC236}">
                    <a16:creationId xmlns:a16="http://schemas.microsoft.com/office/drawing/2014/main" id="{C0E938E3-1279-B086-4709-DCA251A4AA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4000" y="1009935"/>
                <a:ext cx="3203262" cy="830588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indent="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Tx/>
                  <a:buNone/>
                  <a:tabLst>
                    <a:tab pos="215900" algn="l"/>
                  </a:tabLs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defRPr>
                </a:lvl1pPr>
                <a:lvl2pPr marL="431800" indent="-2159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Symbol" panose="05050102010706020507" pitchFamily="18" charset="2"/>
                  <a:buChar char="-"/>
                  <a:tabLst>
                    <a:tab pos="4318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2pPr>
                <a:lvl3pPr marL="6477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6477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3pPr>
                <a:lvl4pPr marL="8636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-"/>
                  <a:tabLst>
                    <a:tab pos="8636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4pPr>
                <a:lvl5pPr marL="863600" indent="-215900" algn="l" rtl="0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-"/>
                  <a:tabLst>
                    <a:tab pos="89535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{"/>
                              <m:endChr m:val="}"/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de-DE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𝒘𝒉𝒊𝒍𝒆</m:t>
                          </m:r>
                          <m:r>
                            <a:rPr lang="de-DE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𝒅𝒐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m:rPr>
                              <m:sty m:val="p"/>
                            </m:rP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}</m:t>
                          </m:r>
                        </m:den>
                      </m:f>
                    </m:oMath>
                  </m:oMathPara>
                </a14:m>
                <a:endParaRPr lang="de-DE" sz="2000" b="0" dirty="0"/>
              </a:p>
              <a:p>
                <a:endParaRPr lang="de-DE" sz="2000" dirty="0"/>
              </a:p>
            </p:txBody>
          </p:sp>
        </mc:Choice>
        <mc:Fallback xmlns="">
          <p:sp>
            <p:nvSpPr>
              <p:cNvPr id="14" name="Textplatzhalter 3">
                <a:extLst>
                  <a:ext uri="{FF2B5EF4-FFF2-40B4-BE49-F238E27FC236}">
                    <a16:creationId xmlns:a16="http://schemas.microsoft.com/office/drawing/2014/main" id="{C0E938E3-1279-B086-4709-DCA251A4A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00" y="1009935"/>
                <a:ext cx="3203262" cy="830588"/>
              </a:xfrm>
              <a:prstGeom prst="rect">
                <a:avLst/>
              </a:prstGeom>
              <a:blipFill>
                <a:blip r:embed="rId4"/>
                <a:stretch>
                  <a:fillRect l="-1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platzhalter 3">
            <a:extLst>
              <a:ext uri="{FF2B5EF4-FFF2-40B4-BE49-F238E27FC236}">
                <a16:creationId xmlns:a16="http://schemas.microsoft.com/office/drawing/2014/main" id="{3C14A551-59B6-EFBC-ECDC-4B698ABB1465}"/>
              </a:ext>
            </a:extLst>
          </p:cNvPr>
          <p:cNvSpPr txBox="1">
            <a:spLocks/>
          </p:cNvSpPr>
          <p:nvPr/>
        </p:nvSpPr>
        <p:spPr>
          <a:xfrm>
            <a:off x="564782" y="3429000"/>
            <a:ext cx="4094215" cy="13698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err="1"/>
              <a:t>Example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partial </a:t>
            </a:r>
            <a:r>
              <a:rPr lang="de-DE" sz="2000" b="1" dirty="0" err="1"/>
              <a:t>correctness</a:t>
            </a:r>
            <a:r>
              <a:rPr lang="de-DE" sz="2000" b="1" dirty="0"/>
              <a:t>:</a:t>
            </a:r>
          </a:p>
          <a:p>
            <a:r>
              <a:rPr lang="de-DE" sz="2000" dirty="0"/>
              <a:t>{</a:t>
            </a:r>
            <a:r>
              <a:rPr lang="de-DE" sz="2000" dirty="0" err="1"/>
              <a:t>true</a:t>
            </a:r>
            <a:r>
              <a:rPr lang="de-DE" sz="2000" dirty="0"/>
              <a:t>} </a:t>
            </a:r>
          </a:p>
          <a:p>
            <a:r>
              <a:rPr lang="de-DE" sz="2000" b="1" dirty="0" err="1"/>
              <a:t>while</a:t>
            </a:r>
            <a:r>
              <a:rPr lang="de-DE" sz="2000" dirty="0"/>
              <a:t> {</a:t>
            </a:r>
            <a:r>
              <a:rPr lang="de-DE" sz="2000" dirty="0" err="1"/>
              <a:t>true</a:t>
            </a:r>
            <a:r>
              <a:rPr lang="de-DE" sz="2000" dirty="0"/>
              <a:t>} </a:t>
            </a:r>
            <a:r>
              <a:rPr lang="de-DE" sz="2000" b="1" dirty="0"/>
              <a:t>do</a:t>
            </a:r>
            <a:br>
              <a:rPr lang="de-DE" sz="2000" dirty="0"/>
            </a:br>
            <a:r>
              <a:rPr lang="de-DE" sz="2000" dirty="0"/>
              <a:t>{</a:t>
            </a:r>
            <a:r>
              <a:rPr lang="de-DE" sz="2000" dirty="0" err="1"/>
              <a:t>false</a:t>
            </a:r>
            <a:r>
              <a:rPr lang="de-DE" sz="2000" dirty="0"/>
              <a:t>}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4311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26988-4E8B-FB50-6F07-C5772063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5546EA-0440-6DAF-FE4F-FCB82DA77F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17" y="975361"/>
            <a:ext cx="11484000" cy="446070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 err="1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de-DE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Hoare </a:t>
            </a:r>
            <a:r>
              <a:rPr lang="de-DE" sz="2400" dirty="0" err="1">
                <a:solidFill>
                  <a:schemeClr val="bg1">
                    <a:lumMod val="50000"/>
                  </a:schemeClr>
                </a:solidFill>
              </a:rPr>
              <a:t>Logic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de-DE" sz="2400" dirty="0" err="1">
                <a:solidFill>
                  <a:schemeClr val="bg1">
                    <a:lumMod val="50000"/>
                  </a:schemeClr>
                </a:solidFill>
              </a:rPr>
              <a:t>Guarded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bg1">
                    <a:lumMod val="50000"/>
                  </a:schemeClr>
                </a:solidFill>
              </a:rPr>
              <a:t>Commands</a:t>
            </a:r>
            <a:endParaRPr lang="de-DE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/>
              <a:t>Features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Dafny</a:t>
            </a:r>
            <a:r>
              <a:rPr lang="de-DE" sz="2400" dirty="0"/>
              <a:t> and Caesar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de-DE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Comparing</a:t>
            </a:r>
            <a:r>
              <a:rPr lang="de-DE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de-DE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Algorithms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 err="1">
                <a:solidFill>
                  <a:schemeClr val="bg1">
                    <a:lumMod val="50000"/>
                  </a:schemeClr>
                </a:solidFill>
              </a:rPr>
              <a:t>Discussion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de-DE" sz="2400" dirty="0" err="1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de-DE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384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34B86FD-0FDB-713B-02CF-EE1619A1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</a:t>
            </a:r>
            <a:r>
              <a:rPr lang="en-US" dirty="0" err="1"/>
              <a:t>Dafny</a:t>
            </a:r>
            <a:r>
              <a:rPr lang="en-US" dirty="0"/>
              <a:t> and Caesar</a:t>
            </a:r>
            <a:endParaRPr lang="de-DE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242D5C6-564E-475F-70B5-2C0D518F1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60685"/>
              </p:ext>
            </p:extLst>
          </p:nvPr>
        </p:nvGraphicFramePr>
        <p:xfrm>
          <a:off x="1682496" y="1000083"/>
          <a:ext cx="8827008" cy="4333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504">
                  <a:extLst>
                    <a:ext uri="{9D8B030D-6E8A-4147-A177-3AD203B41FA5}">
                      <a16:colId xmlns:a16="http://schemas.microsoft.com/office/drawing/2014/main" val="2926463638"/>
                    </a:ext>
                  </a:extLst>
                </a:gridCol>
                <a:gridCol w="4413504">
                  <a:extLst>
                    <a:ext uri="{9D8B030D-6E8A-4147-A177-3AD203B41FA5}">
                      <a16:colId xmlns:a16="http://schemas.microsoft.com/office/drawing/2014/main" val="2997597473"/>
                    </a:ext>
                  </a:extLst>
                </a:gridCol>
              </a:tblGrid>
              <a:tr h="3577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Dafny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Caesar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502699"/>
                  </a:ext>
                </a:extLst>
              </a:tr>
              <a:tr h="6260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Qualitative </a:t>
                      </a:r>
                      <a:r>
                        <a:rPr lang="de-DE" dirty="0" err="1"/>
                        <a:t>reasoning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dirty="0"/>
                        <a:t>Quantitative and Qualitative </a:t>
                      </a:r>
                      <a:r>
                        <a:rPr lang="de-DE" dirty="0" err="1"/>
                        <a:t>reasoning</a:t>
                      </a:r>
                      <a:endParaRPr lang="de-D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Insert ?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boolean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embedding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72745"/>
                  </a:ext>
                </a:extLst>
              </a:tr>
              <a:tr h="626049">
                <a:tc>
                  <a:txBody>
                    <a:bodyPr/>
                    <a:lstStyle/>
                    <a:p>
                      <a:r>
                        <a:rPr lang="de-DE" dirty="0"/>
                        <a:t>List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Arrays, </a:t>
                      </a:r>
                      <a:r>
                        <a:rPr lang="de-DE" dirty="0" err="1"/>
                        <a:t>Sequences</a:t>
                      </a:r>
                      <a:r>
                        <a:rPr lang="de-DE" dirty="0"/>
                        <a:t>, Sets and Multisets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Built</a:t>
                      </a:r>
                      <a:r>
                        <a:rPr lang="de-DE" dirty="0"/>
                        <a:t>-in Lists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838218"/>
                  </a:ext>
                </a:extLst>
              </a:tr>
              <a:tr h="7542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Method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err="1"/>
                        <a:t>Verify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algorithms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Procedure</a:t>
                      </a:r>
                      <a:endParaRPr lang="de-DE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err="1"/>
                        <a:t>Verify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algorithms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743762"/>
                  </a:ext>
                </a:extLst>
              </a:tr>
              <a:tr h="9299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Function</a:t>
                      </a:r>
                      <a:endParaRPr lang="de-D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Mathematical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functions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dirty="0"/>
                        <a:t>Domain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Function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axioms</a:t>
                      </a:r>
                      <a:endParaRPr lang="de-D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Axioms </a:t>
                      </a:r>
                      <a:r>
                        <a:rPr lang="de-DE" dirty="0" err="1"/>
                        <a:t>defines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function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properties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91816"/>
                  </a:ext>
                </a:extLst>
              </a:tr>
              <a:tr h="100359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dirty="0"/>
                        <a:t>Data type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User-</a:t>
                      </a:r>
                      <a:r>
                        <a:rPr lang="de-DE" dirty="0" err="1"/>
                        <a:t>defined</a:t>
                      </a:r>
                      <a:r>
                        <a:rPr lang="de-DE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dirty="0"/>
                        <a:t>Domain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User-</a:t>
                      </a:r>
                      <a:r>
                        <a:rPr lang="de-DE" dirty="0" err="1"/>
                        <a:t>defined</a:t>
                      </a:r>
                      <a:r>
                        <a:rPr lang="de-DE"/>
                        <a:t> type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049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312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6A38433-3BC0-EFFE-733F-0A335CCCB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999" y="1013468"/>
            <a:ext cx="6721135" cy="159380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Arrays: </a:t>
            </a:r>
            <a:r>
              <a:rPr lang="en-US" sz="2000" dirty="0"/>
              <a:t>Ordered List of elements in </a:t>
            </a:r>
            <a:r>
              <a:rPr lang="en-US" sz="2000" dirty="0" err="1"/>
              <a:t>Dafny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Lists:  </a:t>
            </a:r>
            <a:r>
              <a:rPr lang="en-US" sz="2000" dirty="0"/>
              <a:t>Built-in type in Caesar</a:t>
            </a:r>
          </a:p>
          <a:p>
            <a:pPr lvl="1"/>
            <a:r>
              <a:rPr lang="de-DE" sz="2000" dirty="0" err="1"/>
              <a:t>Comparable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Dafny</a:t>
            </a:r>
            <a:r>
              <a:rPr lang="de-DE" sz="2000" dirty="0"/>
              <a:t> </a:t>
            </a:r>
            <a:r>
              <a:rPr lang="de-DE" sz="2000" dirty="0" err="1"/>
              <a:t>arrays</a:t>
            </a:r>
            <a:br>
              <a:rPr lang="de-DE" sz="2000" dirty="0"/>
            </a:br>
            <a:endParaRPr lang="de-DE" sz="2000" dirty="0"/>
          </a:p>
          <a:p>
            <a:pPr lvl="1"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endParaRPr lang="en-US" sz="2000" dirty="0"/>
          </a:p>
          <a:p>
            <a:endParaRPr lang="de-DE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34B86FD-0FDB-713B-02CF-EE1619A1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Lists</a:t>
            </a:r>
            <a:endParaRPr lang="de-DE" dirty="0"/>
          </a:p>
        </p:txBody>
      </p:sp>
      <p:sp>
        <p:nvSpPr>
          <p:cNvPr id="4" name="Textplatzhalter 1">
            <a:extLst>
              <a:ext uri="{FF2B5EF4-FFF2-40B4-BE49-F238E27FC236}">
                <a16:creationId xmlns:a16="http://schemas.microsoft.com/office/drawing/2014/main" id="{EF7D63BB-6CFA-083D-6E7C-60090895D86E}"/>
              </a:ext>
            </a:extLst>
          </p:cNvPr>
          <p:cNvSpPr txBox="1">
            <a:spLocks/>
          </p:cNvSpPr>
          <p:nvPr/>
        </p:nvSpPr>
        <p:spPr>
          <a:xfrm>
            <a:off x="2315802" y="2703705"/>
            <a:ext cx="3750198" cy="3048028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//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element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in 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index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solidFill>
                  <a:srgbClr val="A0111F"/>
                </a:solidFill>
                <a:latin typeface="Consolas" panose="020B0609020204030204" pitchFamily="49" charset="0"/>
              </a:rPr>
              <a:t>var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res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0111F"/>
                </a:solidFill>
                <a:latin typeface="Consolas" panose="020B0609020204030204" pitchFamily="49" charset="0"/>
              </a:rPr>
              <a:t>: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= 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arr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[2];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srgbClr val="0E1116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//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length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of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the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array</a:t>
            </a:r>
            <a:endParaRPr lang="de-DE" dirty="0">
              <a:solidFill>
                <a:srgbClr val="0E1116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solidFill>
                  <a:srgbClr val="A0111F"/>
                </a:solidFill>
                <a:latin typeface="Consolas" panose="020B0609020204030204" pitchFamily="49" charset="0"/>
              </a:rPr>
              <a:t>var</a:t>
            </a:r>
            <a:r>
              <a:rPr lang="de-DE" dirty="0">
                <a:solidFill>
                  <a:srgbClr val="A0111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res</a:t>
            </a:r>
            <a:r>
              <a:rPr lang="de-DE" dirty="0">
                <a:solidFill>
                  <a:srgbClr val="A0111F"/>
                </a:solidFill>
                <a:latin typeface="Consolas" panose="020B0609020204030204" pitchFamily="49" charset="0"/>
              </a:rPr>
              <a:t> :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A0111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arr</a:t>
            </a:r>
            <a:r>
              <a:rPr lang="de-DE" dirty="0" err="1">
                <a:solidFill>
                  <a:srgbClr val="A0111F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Length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srgbClr val="0E1116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//Store 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element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in 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index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arr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[1] </a:t>
            </a:r>
            <a:r>
              <a:rPr lang="de-DE" dirty="0">
                <a:solidFill>
                  <a:srgbClr val="A0111F"/>
                </a:solidFill>
                <a:latin typeface="Consolas" panose="020B0609020204030204" pitchFamily="49" charset="0"/>
              </a:rPr>
              <a:t>: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= 2;</a:t>
            </a:r>
          </a:p>
          <a:p>
            <a:endParaRPr lang="de-DE" dirty="0"/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D43D0BB2-2E36-D6B2-7C9F-125109DF7011}"/>
              </a:ext>
            </a:extLst>
          </p:cNvPr>
          <p:cNvSpPr txBox="1">
            <a:spLocks/>
          </p:cNvSpPr>
          <p:nvPr/>
        </p:nvSpPr>
        <p:spPr>
          <a:xfrm>
            <a:off x="6096000" y="2703705"/>
            <a:ext cx="3352709" cy="2671852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//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element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in 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index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0" dirty="0" err="1">
                <a:solidFill>
                  <a:srgbClr val="A0111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DE" b="0" dirty="0">
                <a:solidFill>
                  <a:srgbClr val="0E11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E1116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de-DE" b="0" dirty="0">
                <a:solidFill>
                  <a:srgbClr val="0E111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E111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de-DE" b="0" dirty="0">
                <a:solidFill>
                  <a:srgbClr val="0E111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E1116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de-DE" b="0" dirty="0">
                <a:solidFill>
                  <a:srgbClr val="0E1116"/>
                </a:solidFill>
                <a:effectLst/>
                <a:latin typeface="Consolas" panose="020B0609020204030204" pitchFamily="49" charset="0"/>
              </a:rPr>
              <a:t>, 2)</a:t>
            </a:r>
            <a:endParaRPr lang="de-DE" dirty="0">
              <a:solidFill>
                <a:srgbClr val="0E1116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srgbClr val="0E1116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//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length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of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the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list</a:t>
            </a:r>
            <a:endParaRPr lang="de-DE" dirty="0">
              <a:solidFill>
                <a:srgbClr val="0E1116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0" dirty="0" err="1">
                <a:solidFill>
                  <a:srgbClr val="A0111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DE" b="0" dirty="0">
                <a:solidFill>
                  <a:srgbClr val="A0111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E1116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de-DE" b="0" dirty="0">
                <a:solidFill>
                  <a:srgbClr val="A0111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E111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A0111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arr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srgbClr val="0E1116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//Store 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element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in 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index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0" dirty="0" err="1">
                <a:solidFill>
                  <a:srgbClr val="A0111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DE" b="0" dirty="0">
                <a:solidFill>
                  <a:srgbClr val="A0111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arr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E111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A0111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store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(arr,1,2)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2544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6A38433-3BC0-EFFE-733F-0A335CCCB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029" y="1396500"/>
            <a:ext cx="5712000" cy="37431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b="0" dirty="0" err="1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Mul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b:int,e:int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b="0" dirty="0" err="1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de-DE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de-DE" b="0" dirty="0" err="1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	requires</a:t>
            </a:r>
            <a:r>
              <a:rPr lang="pt-B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0 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pt-B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e</a:t>
            </a:r>
          </a:p>
          <a:p>
            <a:pPr marL="342900" indent="-342900">
              <a:buFont typeface="+mj-lt"/>
              <a:buAutoNum type="arabicPeriod"/>
            </a:pPr>
            <a:r>
              <a:rPr lang="pt-B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	ensures</a:t>
            </a:r>
            <a:r>
              <a:rPr lang="pt-B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e</a:t>
            </a:r>
            <a:endParaRPr lang="de-DE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x </a:t>
            </a:r>
            <a:r>
              <a:rPr lang="de-DE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 0;</a:t>
            </a:r>
          </a:p>
          <a:p>
            <a:pPr marL="342900" indent="-342900">
              <a:buFont typeface="+mj-lt"/>
              <a:buAutoNum type="arabicPeriod"/>
            </a:pP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i </a:t>
            </a:r>
            <a:r>
              <a:rPr lang="de-DE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 e;</a:t>
            </a:r>
          </a:p>
          <a:p>
            <a:pPr marL="342900" indent="-342900">
              <a:buFont typeface="+mj-lt"/>
              <a:buAutoNum type="arabicPeriod"/>
            </a:pP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(0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i)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292929"/>
                </a:solidFill>
                <a:latin typeface="Consolas" panose="020B0609020204030204" pitchFamily="49" charset="0"/>
              </a:rPr>
              <a:t>		invariant x == b*(e-i)</a:t>
            </a:r>
            <a:endParaRPr lang="de-DE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x </a:t>
            </a:r>
            <a:r>
              <a:rPr lang="de-DE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 x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pPr marL="342900" indent="-342900">
              <a:buFont typeface="+mj-lt"/>
              <a:buAutoNum type="arabicPeriod"/>
            </a:pP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i </a:t>
            </a:r>
            <a:r>
              <a:rPr lang="de-DE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 i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marL="342900" indent="-342900">
              <a:buFont typeface="+mj-lt"/>
              <a:buAutoNum type="arabicPeriod"/>
            </a:pP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342900" indent="-342900">
              <a:buFont typeface="+mj-lt"/>
              <a:buAutoNum type="arabicPeriod"/>
            </a:pP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34B86FD-0FDB-713B-02CF-EE1619A1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3976E6-2980-39E1-2B43-1563C57D8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1" y="928369"/>
            <a:ext cx="5712000" cy="400575"/>
          </a:xfrm>
        </p:spPr>
        <p:txBody>
          <a:bodyPr/>
          <a:lstStyle/>
          <a:p>
            <a:r>
              <a:rPr lang="de-DE" sz="2000" dirty="0"/>
              <a:t>Caesar</a:t>
            </a:r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id="{590C4604-5963-6E3A-D222-62E45D9ED8AA}"/>
              </a:ext>
            </a:extLst>
          </p:cNvPr>
          <p:cNvSpPr txBox="1">
            <a:spLocks/>
          </p:cNvSpPr>
          <p:nvPr/>
        </p:nvSpPr>
        <p:spPr>
          <a:xfrm>
            <a:off x="320029" y="907775"/>
            <a:ext cx="5712000" cy="400575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sz="2400" b="1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16000" indent="180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432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-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648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4000" indent="1800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Dafny</a:t>
            </a:r>
            <a:endParaRPr lang="de-DE" sz="2000" dirty="0"/>
          </a:p>
        </p:txBody>
      </p:sp>
      <p:sp>
        <p:nvSpPr>
          <p:cNvPr id="6" name="Textplatzhalter 1">
            <a:extLst>
              <a:ext uri="{FF2B5EF4-FFF2-40B4-BE49-F238E27FC236}">
                <a16:creationId xmlns:a16="http://schemas.microsoft.com/office/drawing/2014/main" id="{431B76AA-579F-7CEF-19B3-D52704C9A3FF}"/>
              </a:ext>
            </a:extLst>
          </p:cNvPr>
          <p:cNvSpPr txBox="1">
            <a:spLocks/>
          </p:cNvSpPr>
          <p:nvPr/>
        </p:nvSpPr>
        <p:spPr>
          <a:xfrm>
            <a:off x="6101971" y="1391349"/>
            <a:ext cx="5954873" cy="4590469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de-DE" dirty="0" err="1">
                <a:solidFill>
                  <a:srgbClr val="B5200D"/>
                </a:solidFill>
                <a:latin typeface="Consolas" panose="020B0609020204030204" pitchFamily="49" charset="0"/>
              </a:rPr>
              <a:t>proc</a:t>
            </a:r>
            <a:r>
              <a:rPr lang="de-DE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5E2CBC"/>
                </a:solidFill>
                <a:latin typeface="Consolas" panose="020B0609020204030204" pitchFamily="49" charset="0"/>
              </a:rPr>
              <a:t>Mul</a:t>
            </a:r>
            <a:r>
              <a:rPr lang="de-DE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92929"/>
                </a:solidFill>
                <a:latin typeface="Consolas" panose="020B0609020204030204" pitchFamily="49" charset="0"/>
              </a:rPr>
              <a:t>b:Int,e:Int</a:t>
            </a:r>
            <a:r>
              <a:rPr lang="de-DE" dirty="0">
                <a:solidFill>
                  <a:srgbClr val="292929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B5200D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292929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292929"/>
                </a:solidFill>
                <a:latin typeface="Consolas" panose="020B0609020204030204" pitchFamily="49" charset="0"/>
              </a:rPr>
              <a:t>x</a:t>
            </a:r>
            <a:r>
              <a:rPr lang="de-DE" dirty="0" err="1">
                <a:solidFill>
                  <a:srgbClr val="B5200D"/>
                </a:solidFill>
                <a:latin typeface="Consolas" panose="020B0609020204030204" pitchFamily="49" charset="0"/>
              </a:rPr>
              <a:t>:</a:t>
            </a:r>
            <a:r>
              <a:rPr lang="de-DE" dirty="0" err="1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292929"/>
                </a:solidFill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B5200D"/>
                </a:solidFill>
                <a:latin typeface="Consolas" panose="020B0609020204030204" pitchFamily="49" charset="0"/>
              </a:rPr>
              <a:t>	pre ?</a:t>
            </a:r>
            <a:r>
              <a:rPr lang="pt-BR" dirty="0">
                <a:solidFill>
                  <a:srgbClr val="292929"/>
                </a:solidFill>
                <a:latin typeface="Consolas" panose="020B0609020204030204" pitchFamily="49" charset="0"/>
              </a:rPr>
              <a:t> (0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pt-BR" dirty="0">
                <a:solidFill>
                  <a:srgbClr val="292929"/>
                </a:solidFill>
                <a:latin typeface="Consolas" panose="020B0609020204030204" pitchFamily="49" charset="0"/>
              </a:rPr>
              <a:t> e)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B5200D"/>
                </a:solidFill>
                <a:latin typeface="Consolas" panose="020B0609020204030204" pitchFamily="49" charset="0"/>
              </a:rPr>
              <a:t>	post ? </a:t>
            </a:r>
            <a:r>
              <a:rPr lang="pt-BR" dirty="0">
                <a:solidFill>
                  <a:srgbClr val="292929"/>
                </a:solidFill>
                <a:latin typeface="Consolas" panose="020B0609020204030204" pitchFamily="49" charset="0"/>
              </a:rPr>
              <a:t>(x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pt-BR" dirty="0">
                <a:solidFill>
                  <a:srgbClr val="292929"/>
                </a:solidFill>
                <a:latin typeface="Consolas" panose="020B0609020204030204" pitchFamily="49" charset="0"/>
              </a:rPr>
              <a:t> b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solidFill>
                  <a:srgbClr val="292929"/>
                </a:solidFill>
                <a:latin typeface="Consolas" panose="020B0609020204030204" pitchFamily="49" charset="0"/>
              </a:rPr>
              <a:t>e)</a:t>
            </a:r>
            <a:endParaRPr lang="de-DE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292929"/>
                </a:solidFill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292929"/>
                </a:solidFill>
                <a:latin typeface="Consolas" panose="020B0609020204030204" pitchFamily="49" charset="0"/>
              </a:rPr>
              <a:t>  x = 0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292929"/>
                </a:solidFill>
                <a:latin typeface="Consolas" panose="020B0609020204030204" pitchFamily="49" charset="0"/>
              </a:rPr>
              <a:t>  i = 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292929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B5200D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292929"/>
                </a:solidFill>
                <a:latin typeface="Consolas" panose="020B0609020204030204" pitchFamily="49" charset="0"/>
              </a:rPr>
              <a:t> ? (x == b*(e-i))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292929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B5200D"/>
                </a:solidFill>
                <a:latin typeface="Consolas" panose="020B0609020204030204" pitchFamily="49" charset="0"/>
              </a:rPr>
              <a:t>havoc</a:t>
            </a:r>
            <a:r>
              <a:rPr lang="de-DE" dirty="0">
                <a:solidFill>
                  <a:srgbClr val="292929"/>
                </a:solidFill>
                <a:latin typeface="Consolas" panose="020B0609020204030204" pitchFamily="49" charset="0"/>
              </a:rPr>
              <a:t> x, i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292929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B5200D"/>
                </a:solidFill>
                <a:latin typeface="Consolas" panose="020B0609020204030204" pitchFamily="49" charset="0"/>
              </a:rPr>
              <a:t>assume</a:t>
            </a:r>
            <a:r>
              <a:rPr lang="de-DE" dirty="0">
                <a:solidFill>
                  <a:srgbClr val="292929"/>
                </a:solidFill>
                <a:latin typeface="Consolas" panose="020B0609020204030204" pitchFamily="49" charset="0"/>
              </a:rPr>
              <a:t> ? (x == b*(e-i))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292929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92929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292929"/>
                </a:solidFill>
                <a:latin typeface="Consolas" panose="020B0609020204030204" pitchFamily="49" charset="0"/>
              </a:rPr>
              <a:t> (0 &lt; i) {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292929"/>
                </a:solidFill>
                <a:latin typeface="Consolas" panose="020B0609020204030204" pitchFamily="49" charset="0"/>
              </a:rPr>
              <a:t>    x = x + b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292929"/>
                </a:solidFill>
                <a:latin typeface="Consolas" panose="020B0609020204030204" pitchFamily="49" charset="0"/>
              </a:rPr>
              <a:t>    i = i - 1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292929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B5200D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292929"/>
                </a:solidFill>
                <a:latin typeface="Consolas" panose="020B0609020204030204" pitchFamily="49" charset="0"/>
              </a:rPr>
              <a:t> ? (x == b*(e-i))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292929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B5200D"/>
                </a:solidFill>
                <a:latin typeface="Consolas" panose="020B0609020204030204" pitchFamily="49" charset="0"/>
              </a:rPr>
              <a:t>assume</a:t>
            </a:r>
            <a:r>
              <a:rPr lang="de-DE" dirty="0">
                <a:solidFill>
                  <a:srgbClr val="292929"/>
                </a:solidFill>
                <a:latin typeface="Consolas" panose="020B0609020204030204" pitchFamily="49" charset="0"/>
              </a:rPr>
              <a:t> ? (</a:t>
            </a:r>
            <a:r>
              <a:rPr lang="de-DE" dirty="0" err="1">
                <a:solidFill>
                  <a:srgbClr val="292929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292929"/>
                </a:solidFill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292929"/>
                </a:solidFill>
                <a:latin typeface="Consolas" panose="020B0609020204030204" pitchFamily="49" charset="0"/>
              </a:rPr>
              <a:t>  } </a:t>
            </a:r>
            <a:r>
              <a:rPr lang="de-DE" dirty="0" err="1">
                <a:solidFill>
                  <a:srgbClr val="292929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292929"/>
                </a:solidFill>
                <a:latin typeface="Consolas" panose="020B0609020204030204" pitchFamily="49" charset="0"/>
              </a:rPr>
              <a:t> {}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platzhalter 1">
            <a:extLst>
              <a:ext uri="{FF2B5EF4-FFF2-40B4-BE49-F238E27FC236}">
                <a16:creationId xmlns:a16="http://schemas.microsoft.com/office/drawing/2014/main" id="{6818AD9B-ADA3-9474-E7D2-58B804497F33}"/>
              </a:ext>
            </a:extLst>
          </p:cNvPr>
          <p:cNvSpPr txBox="1">
            <a:spLocks/>
          </p:cNvSpPr>
          <p:nvPr/>
        </p:nvSpPr>
        <p:spPr>
          <a:xfrm>
            <a:off x="2075757" y="4493403"/>
            <a:ext cx="2672486" cy="870333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DE" dirty="0" err="1"/>
              <a:t>Guarded</a:t>
            </a:r>
            <a:r>
              <a:rPr lang="de-DE" dirty="0"/>
              <a:t> </a:t>
            </a:r>
            <a:r>
              <a:rPr lang="de-DE" dirty="0" err="1"/>
              <a:t>Commands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Statement</a:t>
            </a:r>
          </a:p>
        </p:txBody>
      </p:sp>
      <p:sp>
        <p:nvSpPr>
          <p:cNvPr id="16" name="Geschweifte Klammer links 15">
            <a:extLst>
              <a:ext uri="{FF2B5EF4-FFF2-40B4-BE49-F238E27FC236}">
                <a16:creationId xmlns:a16="http://schemas.microsoft.com/office/drawing/2014/main" id="{06D75E1B-21DA-0697-03F9-4412B7977A2A}"/>
              </a:ext>
            </a:extLst>
          </p:cNvPr>
          <p:cNvSpPr/>
          <p:nvPr/>
        </p:nvSpPr>
        <p:spPr>
          <a:xfrm>
            <a:off x="4686116" y="3122340"/>
            <a:ext cx="1380884" cy="2017259"/>
          </a:xfrm>
          <a:prstGeom prst="leftBrace">
            <a:avLst>
              <a:gd name="adj1" fmla="val 8333"/>
              <a:gd name="adj2" fmla="val 8271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09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12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34B86FD-0FDB-713B-02CF-EE1619A1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 in </a:t>
            </a:r>
            <a:r>
              <a:rPr lang="en-US" dirty="0" err="1"/>
              <a:t>Dafny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6B3DFB0-A0D2-DC8E-54BE-EB3013056C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4000" y="1019500"/>
            <a:ext cx="11484000" cy="3193200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Finding</a:t>
            </a:r>
            <a:r>
              <a:rPr lang="de-DE" b="1" dirty="0"/>
              <a:t> Errors</a:t>
            </a:r>
            <a:endParaRPr lang="en-US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+mj-lt"/>
              </a:rPr>
              <a:t>Dafny</a:t>
            </a:r>
            <a:r>
              <a:rPr lang="en-US" dirty="0">
                <a:latin typeface="+mj-lt"/>
              </a:rPr>
              <a:t> locates the error automatically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Improves debugging process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Caesar only gives counterexamples</a:t>
            </a:r>
          </a:p>
          <a:p>
            <a:endParaRPr lang="de-DE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A27D8E2-4BF0-B25C-44EB-E88500519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624" y="1211210"/>
            <a:ext cx="5139877" cy="387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34B86FD-0FDB-713B-02CF-EE1619A1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 in </a:t>
            </a:r>
            <a:r>
              <a:rPr lang="en-US" dirty="0" err="1"/>
              <a:t>Dafny</a:t>
            </a:r>
            <a:endParaRPr lang="de-DE" dirty="0"/>
          </a:p>
        </p:txBody>
      </p:sp>
      <p:sp>
        <p:nvSpPr>
          <p:cNvPr id="12" name="Textplatzhalter 1">
            <a:extLst>
              <a:ext uri="{FF2B5EF4-FFF2-40B4-BE49-F238E27FC236}">
                <a16:creationId xmlns:a16="http://schemas.microsoft.com/office/drawing/2014/main" id="{45C3D91D-C5C0-39CA-1A00-1375F65C9C4C}"/>
              </a:ext>
            </a:extLst>
          </p:cNvPr>
          <p:cNvSpPr txBox="1">
            <a:spLocks/>
          </p:cNvSpPr>
          <p:nvPr/>
        </p:nvSpPr>
        <p:spPr>
          <a:xfrm>
            <a:off x="384000" y="961027"/>
            <a:ext cx="5101749" cy="2766912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Trigger </a:t>
            </a:r>
            <a:r>
              <a:rPr lang="de-DE" b="1" dirty="0" err="1"/>
              <a:t>Selection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Manual or Automatic Trigger Selection</a:t>
            </a:r>
          </a:p>
          <a:p>
            <a:pPr>
              <a:lnSpc>
                <a:spcPct val="150000"/>
              </a:lnSpc>
            </a:pPr>
            <a:r>
              <a:rPr lang="en-US" dirty="0"/>
              <a:t>Automatic Trigger identifies matching triggers</a:t>
            </a:r>
          </a:p>
          <a:p>
            <a:pPr>
              <a:lnSpc>
                <a:spcPct val="150000"/>
              </a:lnSpc>
            </a:pPr>
            <a:r>
              <a:rPr lang="en-US" dirty="0"/>
              <a:t>To avoid loop </a:t>
            </a:r>
          </a:p>
          <a:p>
            <a:pPr>
              <a:lnSpc>
                <a:spcPct val="150000"/>
              </a:lnSpc>
            </a:pPr>
            <a:r>
              <a:rPr lang="en-US" dirty="0"/>
              <a:t>Caesar supports Manual Trigger Selection in the future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+mj-lt"/>
            </a:endParaRPr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99F16AC-0837-D0AF-ED85-EBF5B5D46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60" y="1089980"/>
            <a:ext cx="6201640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9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26988-4E8B-FB50-6F07-C5772063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5546EA-0440-6DAF-FE4F-FCB82DA77F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17" y="975361"/>
            <a:ext cx="11484000" cy="446070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 err="1"/>
              <a:t>Introduction</a:t>
            </a:r>
            <a:endParaRPr lang="de-DE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/>
              <a:t>Hoare </a:t>
            </a:r>
            <a:r>
              <a:rPr lang="de-DE" sz="2400" dirty="0" err="1"/>
              <a:t>Logic</a:t>
            </a:r>
            <a:r>
              <a:rPr lang="de-DE" sz="2400" dirty="0"/>
              <a:t> and </a:t>
            </a:r>
            <a:r>
              <a:rPr lang="de-DE" sz="2400" dirty="0" err="1"/>
              <a:t>Guarded</a:t>
            </a:r>
            <a:r>
              <a:rPr lang="de-DE" sz="2400" dirty="0"/>
              <a:t> </a:t>
            </a:r>
            <a:r>
              <a:rPr lang="de-DE" sz="2400" dirty="0" err="1"/>
              <a:t>Commands</a:t>
            </a:r>
            <a:endParaRPr lang="de-DE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/>
              <a:t>Features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Dafny</a:t>
            </a:r>
            <a:r>
              <a:rPr lang="de-DE" sz="2400" dirty="0"/>
              <a:t> and Caesar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 err="1"/>
              <a:t>Comparing</a:t>
            </a:r>
            <a:r>
              <a:rPr lang="de-DE" sz="2400" dirty="0"/>
              <a:t> </a:t>
            </a:r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Algorithms</a:t>
            </a:r>
            <a:endParaRPr lang="de-DE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 err="1"/>
              <a:t>Discussion</a:t>
            </a:r>
            <a:r>
              <a:rPr lang="de-DE" sz="2400" dirty="0"/>
              <a:t> and </a:t>
            </a:r>
            <a:r>
              <a:rPr lang="de-DE" sz="2400" dirty="0" err="1"/>
              <a:t>Conclusion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671852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26988-4E8B-FB50-6F07-C5772063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5546EA-0440-6DAF-FE4F-FCB82DA77F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17" y="975361"/>
            <a:ext cx="11484000" cy="493930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 err="1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de-DE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Hoare </a:t>
            </a:r>
            <a:r>
              <a:rPr lang="de-DE" sz="2400" dirty="0" err="1">
                <a:solidFill>
                  <a:schemeClr val="bg1">
                    <a:lumMod val="50000"/>
                  </a:schemeClr>
                </a:solidFill>
              </a:rPr>
              <a:t>Logic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de-DE" sz="2400" dirty="0" err="1">
                <a:solidFill>
                  <a:schemeClr val="bg1">
                    <a:lumMod val="50000"/>
                  </a:schemeClr>
                </a:solidFill>
              </a:rPr>
              <a:t>Guarded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bg1">
                    <a:lumMod val="50000"/>
                  </a:schemeClr>
                </a:solidFill>
              </a:rPr>
              <a:t>Commands</a:t>
            </a:r>
            <a:endParaRPr lang="de-DE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Features </a:t>
            </a:r>
            <a:r>
              <a:rPr lang="de-DE" sz="2400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bg1">
                    <a:lumMod val="50000"/>
                  </a:schemeClr>
                </a:solidFill>
              </a:rPr>
              <a:t>Dafny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 and Caesar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 err="1"/>
              <a:t>Comparing</a:t>
            </a:r>
            <a:r>
              <a:rPr lang="de-DE" sz="2400" dirty="0"/>
              <a:t> </a:t>
            </a:r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Algorithms</a:t>
            </a:r>
            <a:endParaRPr lang="de-DE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 err="1">
                <a:solidFill>
                  <a:schemeClr val="bg1">
                    <a:lumMod val="50000"/>
                  </a:schemeClr>
                </a:solidFill>
              </a:rPr>
              <a:t>Discussion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de-DE" sz="2400" dirty="0" err="1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de-DE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728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6A38433-3BC0-EFFE-733F-0A335CCCB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22350" y="2017469"/>
            <a:ext cx="8147300" cy="977565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Theorem:</a:t>
            </a:r>
          </a:p>
          <a:p>
            <a:pPr marL="0" indent="0">
              <a:buNone/>
            </a:pPr>
            <a:r>
              <a:rPr lang="de-DE" sz="2000" dirty="0" err="1"/>
              <a:t>Translate</a:t>
            </a:r>
            <a:r>
              <a:rPr lang="de-DE" sz="2000" dirty="0"/>
              <a:t> </a:t>
            </a:r>
            <a:r>
              <a:rPr lang="de-DE" sz="2000" dirty="0" err="1"/>
              <a:t>Dafny</a:t>
            </a:r>
            <a:r>
              <a:rPr lang="de-DE" sz="2000" dirty="0"/>
              <a:t> code in Caesar and </a:t>
            </a:r>
            <a:r>
              <a:rPr lang="de-DE" sz="2000" dirty="0" err="1"/>
              <a:t>add</a:t>
            </a:r>
            <a:r>
              <a:rPr lang="de-DE" sz="2000" dirty="0"/>
              <a:t> </a:t>
            </a:r>
            <a:r>
              <a:rPr lang="de-DE" sz="2000" b="1" dirty="0"/>
              <a:t>? </a:t>
            </a:r>
            <a:br>
              <a:rPr lang="de-DE" sz="2000" b="1" dirty="0"/>
            </a:b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boolean</a:t>
            </a:r>
            <a:r>
              <a:rPr lang="de-DE" sz="2000" dirty="0"/>
              <a:t> </a:t>
            </a:r>
            <a:r>
              <a:rPr lang="de-DE" sz="2000" dirty="0" err="1"/>
              <a:t>embedding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program</a:t>
            </a:r>
            <a:r>
              <a:rPr lang="de-DE" sz="2000" dirty="0"/>
              <a:t> </a:t>
            </a:r>
            <a:r>
              <a:rPr lang="de-DE" sz="2000" dirty="0" err="1"/>
              <a:t>verification</a:t>
            </a:r>
            <a:endParaRPr lang="de-DE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34B86FD-0FDB-713B-02CF-EE1619A1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id="{BFA44DE1-E12B-A59E-6499-5503CD858C23}"/>
              </a:ext>
            </a:extLst>
          </p:cNvPr>
          <p:cNvSpPr txBox="1">
            <a:spLocks/>
          </p:cNvSpPr>
          <p:nvPr/>
        </p:nvSpPr>
        <p:spPr>
          <a:xfrm>
            <a:off x="2022350" y="3382427"/>
            <a:ext cx="8465352" cy="977565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sz="2400" b="1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16000" indent="180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432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-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648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4000" indent="1800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 the real world:</a:t>
            </a:r>
          </a:p>
          <a:p>
            <a:r>
              <a:rPr lang="en-US" sz="2000" b="0" dirty="0"/>
              <a:t>Verifying the programs is difficult in Caesar as </a:t>
            </a:r>
          </a:p>
          <a:p>
            <a:r>
              <a:rPr lang="en-US" sz="2000" b="0" dirty="0"/>
              <a:t>trigger selection is missing, and it is hard to find errors </a:t>
            </a:r>
            <a:endParaRPr lang="de-DE" sz="2000" b="0" dirty="0"/>
          </a:p>
        </p:txBody>
      </p:sp>
    </p:spTree>
    <p:extLst>
      <p:ext uri="{BB962C8B-B14F-4D97-AF65-F5344CB8AC3E}">
        <p14:creationId xmlns:p14="http://schemas.microsoft.com/office/powerpoint/2010/main" val="237934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el 9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dirty="0" err="1">
                <a:ea typeface="ＭＳ Ｐゴシック" panose="020B0600070205080204" pitchFamily="34" charset="-128"/>
              </a:rPr>
              <a:t>Left</a:t>
            </a:r>
            <a:r>
              <a:rPr lang="de-DE" altLang="de-DE" dirty="0">
                <a:ea typeface="ＭＳ Ｐゴシック" panose="020B0600070205080204" pitchFamily="34" charset="-128"/>
              </a:rPr>
              <a:t> Pad </a:t>
            </a:r>
            <a:r>
              <a:rPr lang="de-DE" altLang="de-DE" dirty="0" err="1">
                <a:ea typeface="ＭＳ Ｐゴシック" panose="020B0600070205080204" pitchFamily="34" charset="-128"/>
              </a:rPr>
              <a:t>Function</a:t>
            </a:r>
            <a:endParaRPr lang="de-DE" altLang="de-DE" dirty="0">
              <a:ea typeface="ＭＳ Ｐゴシック" panose="020B0600070205080204" pitchFamily="34" charset="-128"/>
            </a:endParaRP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46B1C08C-6255-0D47-3234-AEABD94432A0}"/>
              </a:ext>
            </a:extLst>
          </p:cNvPr>
          <p:cNvSpPr txBox="1">
            <a:spLocks/>
          </p:cNvSpPr>
          <p:nvPr/>
        </p:nvSpPr>
        <p:spPr>
          <a:xfrm>
            <a:off x="5772007" y="2048220"/>
            <a:ext cx="4892441" cy="69053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6000" dirty="0"/>
              <a:t>„000test“</a:t>
            </a:r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91087EDB-84A7-CEC6-B40F-39C9A6AD32B4}"/>
              </a:ext>
            </a:extLst>
          </p:cNvPr>
          <p:cNvSpPr/>
          <p:nvPr/>
        </p:nvSpPr>
        <p:spPr>
          <a:xfrm rot="5400000">
            <a:off x="7250809" y="2461872"/>
            <a:ext cx="690534" cy="124430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D573CE9E-A374-257B-252D-E8DC049860A2}"/>
              </a:ext>
            </a:extLst>
          </p:cNvPr>
          <p:cNvSpPr txBox="1">
            <a:spLocks/>
          </p:cNvSpPr>
          <p:nvPr/>
        </p:nvSpPr>
        <p:spPr>
          <a:xfrm>
            <a:off x="5769474" y="3409131"/>
            <a:ext cx="3826496" cy="47453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400" dirty="0"/>
              <a:t>Add </a:t>
            </a:r>
            <a:r>
              <a:rPr lang="de-DE" sz="2400" dirty="0" err="1"/>
              <a:t>pads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string</a:t>
            </a:r>
            <a:endParaRPr lang="de-DE" sz="2400" dirty="0"/>
          </a:p>
        </p:txBody>
      </p:sp>
      <p:sp>
        <p:nvSpPr>
          <p:cNvPr id="2" name="Textplatzhalter 2">
            <a:extLst>
              <a:ext uri="{FF2B5EF4-FFF2-40B4-BE49-F238E27FC236}">
                <a16:creationId xmlns:a16="http://schemas.microsoft.com/office/drawing/2014/main" id="{97779398-651A-FD58-DA6B-D4DAE61DA4EB}"/>
              </a:ext>
            </a:extLst>
          </p:cNvPr>
          <p:cNvSpPr txBox="1">
            <a:spLocks/>
          </p:cNvSpPr>
          <p:nvPr/>
        </p:nvSpPr>
        <p:spPr>
          <a:xfrm>
            <a:off x="384000" y="1138420"/>
            <a:ext cx="9211970" cy="389120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de-DE" dirty="0" err="1">
                <a:solidFill>
                  <a:srgbClr val="A0111F"/>
                </a:solidFill>
                <a:latin typeface="Consolas" panose="020B0609020204030204" pitchFamily="49" charset="0"/>
              </a:rPr>
              <a:t>method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622CBC"/>
                </a:solidFill>
                <a:latin typeface="Consolas" panose="020B0609020204030204" pitchFamily="49" charset="0"/>
              </a:rPr>
              <a:t>LeftPad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str:string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ln:int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, c:char) </a:t>
            </a:r>
            <a:r>
              <a:rPr lang="de-DE" dirty="0" err="1">
                <a:solidFill>
                  <a:srgbClr val="A0111F"/>
                </a:solidFill>
                <a:latin typeface="Consolas" panose="020B0609020204030204" pitchFamily="49" charset="0"/>
              </a:rPr>
              <a:t>returns</a:t>
            </a:r>
            <a:r>
              <a:rPr lang="de-DE" dirty="0">
                <a:solidFill>
                  <a:srgbClr val="A0111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res</a:t>
            </a:r>
            <a:r>
              <a:rPr lang="de-DE" dirty="0" err="1">
                <a:solidFill>
                  <a:srgbClr val="A0111F"/>
                </a:solidFill>
                <a:latin typeface="Consolas" panose="020B0609020204030204" pitchFamily="49" charset="0"/>
              </a:rPr>
              <a:t>: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){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A0111F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ln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0111F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|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|) {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res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0111F"/>
                </a:solidFill>
                <a:latin typeface="Consolas" panose="020B0609020204030204" pitchFamily="49" charset="0"/>
              </a:rPr>
              <a:t>: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= 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  } </a:t>
            </a:r>
            <a:r>
              <a:rPr lang="de-DE" dirty="0" err="1">
                <a:solidFill>
                  <a:srgbClr val="A0111F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0111F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(|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A0111F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ln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0111F"/>
                </a:solidFill>
                <a:latin typeface="Consolas" panose="020B0609020204030204" pitchFamily="49" charset="0"/>
              </a:rPr>
              <a:t>var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i </a:t>
            </a:r>
            <a:r>
              <a:rPr lang="de-DE" dirty="0">
                <a:solidFill>
                  <a:srgbClr val="A0111F"/>
                </a:solidFill>
                <a:latin typeface="Consolas" panose="020B0609020204030204" pitchFamily="49" charset="0"/>
              </a:rPr>
              <a:t>: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= 0;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res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0111F"/>
                </a:solidFill>
                <a:latin typeface="Consolas" panose="020B0609020204030204" pitchFamily="49" charset="0"/>
              </a:rPr>
              <a:t>: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= 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0111F"/>
                </a:solidFill>
                <a:latin typeface="Consolas" panose="020B0609020204030204" pitchFamily="49" charset="0"/>
              </a:rPr>
              <a:t>while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(i </a:t>
            </a:r>
            <a:r>
              <a:rPr lang="de-DE" dirty="0">
                <a:solidFill>
                  <a:srgbClr val="A0111F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ln</a:t>
            </a:r>
            <a:r>
              <a:rPr lang="de-DE" dirty="0">
                <a:latin typeface="Consolas" panose="020B0609020204030204" pitchFamily="49" charset="0"/>
              </a:rPr>
              <a:t> - |</a:t>
            </a:r>
            <a:r>
              <a:rPr lang="de-DE" dirty="0" err="1">
                <a:latin typeface="Consolas" panose="020B0609020204030204" pitchFamily="49" charset="0"/>
              </a:rPr>
              <a:t>str</a:t>
            </a:r>
            <a:r>
              <a:rPr lang="de-DE" dirty="0">
                <a:latin typeface="Consolas" panose="020B0609020204030204" pitchFamily="49" charset="0"/>
              </a:rPr>
              <a:t>|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      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res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0111F"/>
                </a:solidFill>
                <a:latin typeface="Consolas" panose="020B0609020204030204" pitchFamily="49" charset="0"/>
              </a:rPr>
              <a:t>: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= [c] </a:t>
            </a:r>
            <a:r>
              <a:rPr lang="de-DE" dirty="0">
                <a:solidFill>
                  <a:srgbClr val="A0111F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res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      i </a:t>
            </a:r>
            <a:r>
              <a:rPr lang="de-DE" dirty="0">
                <a:solidFill>
                  <a:srgbClr val="A0111F"/>
                </a:solidFill>
                <a:latin typeface="Consolas" panose="020B0609020204030204" pitchFamily="49" charset="0"/>
              </a:rPr>
              <a:t>: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= i </a:t>
            </a:r>
            <a:r>
              <a:rPr lang="de-DE" dirty="0">
                <a:solidFill>
                  <a:srgbClr val="A0111F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1;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  }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344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el 9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dirty="0" err="1">
                <a:ea typeface="ＭＳ Ｐゴシック" panose="020B0600070205080204" pitchFamily="34" charset="-128"/>
              </a:rPr>
              <a:t>Verification</a:t>
            </a:r>
            <a:r>
              <a:rPr lang="de-DE" altLang="de-DE" dirty="0">
                <a:ea typeface="ＭＳ Ｐゴシック" panose="020B0600070205080204" pitchFamily="34" charset="-128"/>
              </a:rPr>
              <a:t> </a:t>
            </a:r>
            <a:r>
              <a:rPr lang="de-DE" altLang="de-DE" dirty="0" err="1">
                <a:ea typeface="ＭＳ Ｐゴシック" panose="020B0600070205080204" pitchFamily="34" charset="-128"/>
              </a:rPr>
              <a:t>of</a:t>
            </a:r>
            <a:r>
              <a:rPr lang="de-DE" altLang="de-DE" dirty="0">
                <a:ea typeface="ＭＳ Ｐゴシック" panose="020B0600070205080204" pitchFamily="34" charset="-128"/>
              </a:rPr>
              <a:t> </a:t>
            </a:r>
            <a:r>
              <a:rPr lang="de-DE" altLang="de-DE" dirty="0" err="1">
                <a:ea typeface="ＭＳ Ｐゴシック" panose="020B0600070205080204" pitchFamily="34" charset="-128"/>
              </a:rPr>
              <a:t>Left</a:t>
            </a:r>
            <a:r>
              <a:rPr lang="de-DE" altLang="de-DE" dirty="0">
                <a:ea typeface="ＭＳ Ｐゴシック" panose="020B0600070205080204" pitchFamily="34" charset="-128"/>
              </a:rPr>
              <a:t> Pad </a:t>
            </a:r>
            <a:r>
              <a:rPr lang="de-DE" altLang="de-DE" dirty="0" err="1">
                <a:ea typeface="ＭＳ Ｐゴシック" panose="020B0600070205080204" pitchFamily="34" charset="-128"/>
              </a:rPr>
              <a:t>function</a:t>
            </a:r>
            <a:endParaRPr lang="de-DE" altLang="de-DE" dirty="0">
              <a:ea typeface="ＭＳ Ｐゴシック" panose="020B0600070205080204" pitchFamily="34" charset="-128"/>
            </a:endParaRPr>
          </a:p>
        </p:txBody>
      </p:sp>
      <p:sp>
        <p:nvSpPr>
          <p:cNvPr id="2" name="Textplatzhalter 2">
            <a:extLst>
              <a:ext uri="{FF2B5EF4-FFF2-40B4-BE49-F238E27FC236}">
                <a16:creationId xmlns:a16="http://schemas.microsoft.com/office/drawing/2014/main" id="{843D4C06-C24A-9E8A-FE56-5723A0481BF2}"/>
              </a:ext>
            </a:extLst>
          </p:cNvPr>
          <p:cNvSpPr txBox="1">
            <a:spLocks/>
          </p:cNvSpPr>
          <p:nvPr/>
        </p:nvSpPr>
        <p:spPr>
          <a:xfrm>
            <a:off x="3649779" y="1977149"/>
            <a:ext cx="4892441" cy="69053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6000" dirty="0"/>
              <a:t>„000test“</a:t>
            </a: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E45E5963-285F-420F-209B-0969CB3F0272}"/>
              </a:ext>
            </a:extLst>
          </p:cNvPr>
          <p:cNvSpPr/>
          <p:nvPr/>
        </p:nvSpPr>
        <p:spPr>
          <a:xfrm rot="5400000">
            <a:off x="5128581" y="2735287"/>
            <a:ext cx="690534" cy="124430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7584E327-359D-6470-0A34-0791AA0C05B1}"/>
              </a:ext>
            </a:extLst>
          </p:cNvPr>
          <p:cNvSpPr/>
          <p:nvPr/>
        </p:nvSpPr>
        <p:spPr>
          <a:xfrm rot="5400000">
            <a:off x="6402883" y="2735288"/>
            <a:ext cx="690534" cy="124430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D912DEE7-34BA-A6EE-AD1D-2E6E6436761A}"/>
              </a:ext>
            </a:extLst>
          </p:cNvPr>
          <p:cNvSpPr txBox="1">
            <a:spLocks/>
          </p:cNvSpPr>
          <p:nvPr/>
        </p:nvSpPr>
        <p:spPr>
          <a:xfrm>
            <a:off x="4696284" y="3702705"/>
            <a:ext cx="1555128" cy="69053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4000" dirty="0" err="1"/>
              <a:t>prefix</a:t>
            </a:r>
            <a:endParaRPr lang="de-DE" sz="4000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5BADBB74-F259-5AD9-608A-D7A18E804AA9}"/>
              </a:ext>
            </a:extLst>
          </p:cNvPr>
          <p:cNvSpPr txBox="1">
            <a:spLocks/>
          </p:cNvSpPr>
          <p:nvPr/>
        </p:nvSpPr>
        <p:spPr>
          <a:xfrm>
            <a:off x="6033293" y="3701923"/>
            <a:ext cx="1555128" cy="69053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4000" dirty="0" err="1"/>
              <a:t>suffix</a:t>
            </a:r>
            <a:endParaRPr lang="de-DE" sz="40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B7345E-5616-E069-1BC1-02F425A951B8}"/>
              </a:ext>
            </a:extLst>
          </p:cNvPr>
          <p:cNvSpPr txBox="1">
            <a:spLocks/>
          </p:cNvSpPr>
          <p:nvPr/>
        </p:nvSpPr>
        <p:spPr>
          <a:xfrm>
            <a:off x="493295" y="5133971"/>
            <a:ext cx="11265408" cy="69053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/>
              <a:t>prefix</a:t>
            </a:r>
            <a:r>
              <a:rPr lang="de-DE" b="1" dirty="0"/>
              <a:t>: </a:t>
            </a:r>
            <a:r>
              <a:rPr lang="de-DE" dirty="0" err="1">
                <a:solidFill>
                  <a:srgbClr val="A0111F"/>
                </a:solidFill>
                <a:latin typeface="Consolas" panose="020B0609020204030204" pitchFamily="49" charset="0"/>
              </a:rPr>
              <a:t>forall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k </a:t>
            </a:r>
            <a:r>
              <a:rPr lang="de-DE" dirty="0">
                <a:solidFill>
                  <a:srgbClr val="A0111F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0 </a:t>
            </a:r>
            <a:r>
              <a:rPr lang="de-DE" dirty="0">
                <a:solidFill>
                  <a:srgbClr val="A0111F"/>
                </a:solidFill>
                <a:latin typeface="Consolas" panose="020B0609020204030204" pitchFamily="49" charset="0"/>
              </a:rPr>
              <a:t>&lt;= k &lt; </a:t>
            </a:r>
            <a:r>
              <a:rPr lang="de-DE" dirty="0" err="1">
                <a:solidFill>
                  <a:srgbClr val="A0111F"/>
                </a:solidFill>
                <a:latin typeface="Consolas" panose="020B0609020204030204" pitchFamily="49" charset="0"/>
              </a:rPr>
              <a:t>ln</a:t>
            </a:r>
            <a:r>
              <a:rPr lang="de-DE" dirty="0">
                <a:solidFill>
                  <a:srgbClr val="A0111F"/>
                </a:solidFill>
                <a:latin typeface="Consolas" panose="020B0609020204030204" pitchFamily="49" charset="0"/>
              </a:rPr>
              <a:t>-|</a:t>
            </a:r>
            <a:r>
              <a:rPr lang="de-DE" dirty="0" err="1">
                <a:solidFill>
                  <a:srgbClr val="A0111F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A0111F"/>
                </a:solidFill>
                <a:latin typeface="Consolas" panose="020B0609020204030204" pitchFamily="49" charset="0"/>
              </a:rPr>
              <a:t>| ==&gt;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c </a:t>
            </a:r>
            <a:r>
              <a:rPr lang="de-DE" dirty="0">
                <a:solidFill>
                  <a:srgbClr val="A0111F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res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[k]</a:t>
            </a:r>
            <a:r>
              <a:rPr lang="de-DE" dirty="0"/>
              <a:t> </a:t>
            </a:r>
          </a:p>
          <a:p>
            <a:r>
              <a:rPr lang="de-DE" b="1" dirty="0" err="1"/>
              <a:t>suffix</a:t>
            </a:r>
            <a:r>
              <a:rPr lang="de-DE" b="1" dirty="0"/>
              <a:t>: </a:t>
            </a:r>
            <a:r>
              <a:rPr lang="de-DE" dirty="0" err="1">
                <a:solidFill>
                  <a:srgbClr val="A0111F"/>
                </a:solidFill>
                <a:latin typeface="Consolas" panose="020B0609020204030204" pitchFamily="49" charset="0"/>
              </a:rPr>
              <a:t>forall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k </a:t>
            </a:r>
            <a:r>
              <a:rPr lang="de-DE" dirty="0">
                <a:solidFill>
                  <a:srgbClr val="A0111F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622CBC"/>
                </a:solidFill>
                <a:latin typeface="Consolas" panose="020B0609020204030204" pitchFamily="49" charset="0"/>
              </a:rPr>
              <a:t>max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ln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-|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|, 0) </a:t>
            </a:r>
            <a:r>
              <a:rPr lang="de-DE" dirty="0">
                <a:solidFill>
                  <a:srgbClr val="A0111F"/>
                </a:solidFill>
                <a:latin typeface="Consolas" panose="020B0609020204030204" pitchFamily="49" charset="0"/>
              </a:rPr>
              <a:t>&lt;= k &lt; |</a:t>
            </a:r>
            <a:r>
              <a:rPr lang="de-DE" dirty="0" err="1">
                <a:solidFill>
                  <a:srgbClr val="A0111F"/>
                </a:solidFill>
                <a:latin typeface="Consolas" panose="020B0609020204030204" pitchFamily="49" charset="0"/>
              </a:rPr>
              <a:t>res</a:t>
            </a:r>
            <a:r>
              <a:rPr lang="de-DE" dirty="0">
                <a:solidFill>
                  <a:srgbClr val="A0111F"/>
                </a:solidFill>
                <a:latin typeface="Consolas" panose="020B0609020204030204" pitchFamily="49" charset="0"/>
              </a:rPr>
              <a:t>| ==&gt;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[k</a:t>
            </a:r>
            <a:r>
              <a:rPr lang="de-DE" dirty="0">
                <a:solidFill>
                  <a:srgbClr val="A0111F"/>
                </a:solidFill>
                <a:latin typeface="Consolas" panose="020B0609020204030204" pitchFamily="49" charset="0"/>
              </a:rPr>
              <a:t>-</a:t>
            </a:r>
            <a:r>
              <a:rPr lang="de-DE" dirty="0" err="1">
                <a:solidFill>
                  <a:srgbClr val="622CBC"/>
                </a:solidFill>
                <a:latin typeface="Consolas" panose="020B0609020204030204" pitchFamily="49" charset="0"/>
              </a:rPr>
              <a:t>max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ln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-|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|, 0)] </a:t>
            </a:r>
            <a:r>
              <a:rPr lang="de-DE" dirty="0">
                <a:solidFill>
                  <a:srgbClr val="A0111F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E1116"/>
                </a:solidFill>
                <a:latin typeface="Consolas" panose="020B0609020204030204" pitchFamily="49" charset="0"/>
              </a:rPr>
              <a:t>res</a:t>
            </a:r>
            <a:r>
              <a:rPr lang="de-DE" dirty="0">
                <a:solidFill>
                  <a:srgbClr val="0E1116"/>
                </a:solidFill>
                <a:latin typeface="Consolas" panose="020B0609020204030204" pitchFamily="49" charset="0"/>
              </a:rPr>
              <a:t>[k]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2912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/>
      <p:bldP spid="1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el 9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dirty="0" err="1">
                <a:ea typeface="ＭＳ Ｐゴシック" panose="020B0600070205080204" pitchFamily="34" charset="-128"/>
              </a:rPr>
              <a:t>Left</a:t>
            </a:r>
            <a:r>
              <a:rPr lang="de-DE" altLang="de-DE" dirty="0">
                <a:ea typeface="ＭＳ Ｐゴシック" panose="020B0600070205080204" pitchFamily="34" charset="-128"/>
              </a:rPr>
              <a:t> Pad </a:t>
            </a:r>
            <a:r>
              <a:rPr lang="de-DE" altLang="de-DE" dirty="0" err="1">
                <a:ea typeface="ＭＳ Ｐゴシック" panose="020B0600070205080204" pitchFamily="34" charset="-128"/>
              </a:rPr>
              <a:t>function</a:t>
            </a:r>
            <a:r>
              <a:rPr lang="de-DE" altLang="de-DE" dirty="0">
                <a:ea typeface="ＭＳ Ｐゴシック" panose="020B0600070205080204" pitchFamily="34" charset="-128"/>
              </a:rPr>
              <a:t> in Caesar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22CCC8-318F-0190-DD6D-93C7A58370EC}"/>
              </a:ext>
            </a:extLst>
          </p:cNvPr>
          <p:cNvSpPr txBox="1">
            <a:spLocks/>
          </p:cNvSpPr>
          <p:nvPr/>
        </p:nvSpPr>
        <p:spPr>
          <a:xfrm>
            <a:off x="3389662" y="3091485"/>
            <a:ext cx="4892441" cy="69053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6000" dirty="0"/>
              <a:t>„0001234“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797756F7-B5D5-3943-3EFF-40DC80C86CD5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7544718" y="3436752"/>
            <a:ext cx="119692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979ACAA0-CE6B-7E2A-58D4-48167CFDA54A}"/>
              </a:ext>
            </a:extLst>
          </p:cNvPr>
          <p:cNvSpPr txBox="1">
            <a:spLocks/>
          </p:cNvSpPr>
          <p:nvPr/>
        </p:nvSpPr>
        <p:spPr>
          <a:xfrm>
            <a:off x="8741644" y="3091485"/>
            <a:ext cx="3191276" cy="69053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400" dirty="0"/>
              <a:t>Create a </a:t>
            </a:r>
            <a:r>
              <a:rPr lang="de-DE" sz="2400" dirty="0" err="1"/>
              <a:t>list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</a:p>
          <a:p>
            <a:pPr algn="ctr"/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desired</a:t>
            </a:r>
            <a:r>
              <a:rPr lang="de-DE" sz="2400" dirty="0"/>
              <a:t> </a:t>
            </a:r>
            <a:r>
              <a:rPr lang="de-DE" sz="2400" dirty="0" err="1"/>
              <a:t>length</a:t>
            </a:r>
            <a:endParaRPr lang="de-DE" sz="2400" dirty="0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4A485280-097A-AA8D-FA82-D3335836598D}"/>
              </a:ext>
            </a:extLst>
          </p:cNvPr>
          <p:cNvSpPr/>
          <p:nvPr/>
        </p:nvSpPr>
        <p:spPr>
          <a:xfrm rot="5400000">
            <a:off x="5306585" y="2931356"/>
            <a:ext cx="975360" cy="294835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6093922D-2372-F68F-0506-3CE0F002C6A6}"/>
              </a:ext>
            </a:extLst>
          </p:cNvPr>
          <p:cNvSpPr txBox="1">
            <a:spLocks/>
          </p:cNvSpPr>
          <p:nvPr/>
        </p:nvSpPr>
        <p:spPr>
          <a:xfrm>
            <a:off x="4320088" y="5029046"/>
            <a:ext cx="3049956" cy="69053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400" dirty="0"/>
              <a:t>Copy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pads</a:t>
            </a:r>
            <a:r>
              <a:rPr lang="de-DE" sz="2400" dirty="0"/>
              <a:t> and </a:t>
            </a:r>
            <a:r>
              <a:rPr lang="de-DE" sz="2400" dirty="0" err="1"/>
              <a:t>elements</a:t>
            </a:r>
            <a:r>
              <a:rPr lang="de-DE" sz="2400" dirty="0"/>
              <a:t> </a:t>
            </a:r>
            <a:r>
              <a:rPr lang="de-DE" sz="2400" dirty="0" err="1"/>
              <a:t>into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list</a:t>
            </a:r>
            <a:endParaRPr lang="de-DE" sz="2400" dirty="0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D51CBC99-29D2-8FB2-D4B4-D87E40F79230}"/>
              </a:ext>
            </a:extLst>
          </p:cNvPr>
          <p:cNvSpPr txBox="1">
            <a:spLocks/>
          </p:cNvSpPr>
          <p:nvPr/>
        </p:nvSpPr>
        <p:spPr>
          <a:xfrm>
            <a:off x="403674" y="948206"/>
            <a:ext cx="8060387" cy="1792506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Does not support characters</a:t>
            </a:r>
          </a:p>
          <a:p>
            <a:pPr marL="774700" lvl="1" indent="-342900"/>
            <a:r>
              <a:rPr lang="en-US" sz="2000" dirty="0"/>
              <a:t>Characters are translated as decimal integers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Does not support </a:t>
            </a:r>
            <a:r>
              <a:rPr lang="en-US" sz="2000" i="1" dirty="0"/>
              <a:t>string </a:t>
            </a:r>
            <a:r>
              <a:rPr lang="en-US" sz="2000" dirty="0"/>
              <a:t>synonym </a:t>
            </a:r>
            <a:r>
              <a:rPr lang="en-US" sz="2000" i="1" dirty="0"/>
              <a:t>seq&lt;char&gt;</a:t>
            </a:r>
          </a:p>
          <a:p>
            <a:pPr marL="774700" lvl="1" indent="-342900"/>
            <a:r>
              <a:rPr lang="en-US" sz="2000" dirty="0"/>
              <a:t>Use built-in </a:t>
            </a:r>
            <a:r>
              <a:rPr lang="en-US" sz="2000" i="1" dirty="0"/>
              <a:t>Lists</a:t>
            </a:r>
            <a:endParaRPr lang="en-US" sz="20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Caesar fails to verify the Left Pad function in built-in </a:t>
            </a:r>
            <a:r>
              <a:rPr lang="en-US" sz="2000" i="1" dirty="0"/>
              <a:t>Lists</a:t>
            </a:r>
            <a:endParaRPr lang="en-US" sz="2000" dirty="0"/>
          </a:p>
          <a:p>
            <a:pPr marL="774700" lvl="1" indent="-342900"/>
            <a:endParaRPr lang="en-US" sz="2000" dirty="0"/>
          </a:p>
          <a:p>
            <a:pPr marL="7747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1062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9D860-9D51-591A-A115-DC17587D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Counterexamples</a:t>
            </a:r>
            <a:endParaRPr lang="de-DE" dirty="0"/>
          </a:p>
        </p:txBody>
      </p:sp>
      <p:pic>
        <p:nvPicPr>
          <p:cNvPr id="8" name="Inhaltsplatzhalter 7" descr="Ein Bild, das Text, Schrift, Screenshot, Quittung enthält.&#10;&#10;Automatisch generierte Beschreibung">
            <a:extLst>
              <a:ext uri="{FF2B5EF4-FFF2-40B4-BE49-F238E27FC236}">
                <a16:creationId xmlns:a16="http://schemas.microsoft.com/office/drawing/2014/main" id="{4F050B90-8869-F71A-5C2A-0AAC5AB68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65"/>
          <a:stretch/>
        </p:blipFill>
        <p:spPr>
          <a:xfrm>
            <a:off x="499660" y="1581507"/>
            <a:ext cx="9873700" cy="1324253"/>
          </a:xfr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C906407-041C-9675-4FA8-11C2415B58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32"/>
          <a:stretch/>
        </p:blipFill>
        <p:spPr>
          <a:xfrm>
            <a:off x="499660" y="2998174"/>
            <a:ext cx="11095526" cy="86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59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F98E204-E815-DAC7-2E98-F82BDDDD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ea typeface="ＭＳ Ｐゴシック" panose="020B0600070205080204" pitchFamily="34" charset="-128"/>
              </a:rPr>
              <a:t>Data type </a:t>
            </a:r>
            <a:r>
              <a:rPr lang="de-DE" altLang="de-DE" i="1" dirty="0">
                <a:ea typeface="ＭＳ Ｐゴシック" panose="020B0600070205080204" pitchFamily="34" charset="-128"/>
              </a:rPr>
              <a:t>List </a:t>
            </a:r>
            <a:r>
              <a:rPr lang="de-DE" altLang="de-DE" dirty="0">
                <a:ea typeface="ＭＳ Ｐゴシック" panose="020B0600070205080204" pitchFamily="34" charset="-128"/>
              </a:rPr>
              <a:t>and Axiom </a:t>
            </a:r>
            <a:r>
              <a:rPr lang="de-DE" altLang="de-DE" dirty="0" err="1">
                <a:ea typeface="ＭＳ Ｐゴシック" panose="020B0600070205080204" pitchFamily="34" charset="-128"/>
              </a:rPr>
              <a:t>of</a:t>
            </a:r>
            <a:r>
              <a:rPr lang="de-DE" altLang="de-DE" dirty="0">
                <a:ea typeface="ＭＳ Ｐゴシック" panose="020B0600070205080204" pitchFamily="34" charset="-128"/>
              </a:rPr>
              <a:t> </a:t>
            </a:r>
            <a:r>
              <a:rPr lang="de-DE" altLang="de-DE" dirty="0" err="1">
                <a:ea typeface="ＭＳ Ｐゴシック" panose="020B0600070205080204" pitchFamily="34" charset="-128"/>
              </a:rPr>
              <a:t>Extensionality</a:t>
            </a:r>
            <a:endParaRPr lang="de-DE" dirty="0"/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9D0EC0C0-235C-971D-1645-7F8E537D5CCE}"/>
              </a:ext>
            </a:extLst>
          </p:cNvPr>
          <p:cNvSpPr txBox="1">
            <a:spLocks/>
          </p:cNvSpPr>
          <p:nvPr/>
        </p:nvSpPr>
        <p:spPr>
          <a:xfrm>
            <a:off x="257291" y="4285255"/>
            <a:ext cx="7057909" cy="1167263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1">
                <a:extLst>
                  <a:ext uri="{FF2B5EF4-FFF2-40B4-BE49-F238E27FC236}">
                    <a16:creationId xmlns:a16="http://schemas.microsoft.com/office/drawing/2014/main" id="{168451EE-15EF-2254-6A9C-525B8C029D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7291" y="1036828"/>
                <a:ext cx="8645409" cy="383997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2159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  <a:tabLst>
                    <a:tab pos="215900" algn="l"/>
                  </a:tabLs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defRPr>
                </a:lvl1pPr>
                <a:lvl2pPr marL="431800" indent="-2159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Symbol" panose="05050102010706020507" pitchFamily="18" charset="2"/>
                  <a:buChar char="-"/>
                  <a:tabLst>
                    <a:tab pos="4318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2pPr>
                <a:lvl3pPr marL="6477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6477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3pPr>
                <a:lvl4pPr marL="8636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-"/>
                  <a:tabLst>
                    <a:tab pos="8636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4pPr>
                <a:lvl5pPr marL="863600" indent="-215900" algn="l" rtl="0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-"/>
                  <a:tabLst>
                    <a:tab pos="89535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Axiom of Extensionality: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𝐿𝑖𝑠𝑡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∀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𝐿𝑖𝑠𝑡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∀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⇔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de-DE" sz="2000" dirty="0"/>
                  <a:t>Paper </a:t>
                </a:r>
                <a:r>
                  <a:rPr lang="de-DE" sz="2000" dirty="0" err="1"/>
                  <a:t>by</a:t>
                </a:r>
                <a:r>
                  <a:rPr lang="de-DE" sz="2000" dirty="0"/>
                  <a:t> [LP13] </a:t>
                </a:r>
                <a:r>
                  <a:rPr lang="de-DE" sz="2000" dirty="0" err="1"/>
                  <a:t>introduces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proof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extensionality</a:t>
                </a:r>
                <a:r>
                  <a:rPr lang="de-DE" sz="2000" dirty="0"/>
                  <a:t> in </a:t>
                </a:r>
                <a:r>
                  <a:rPr lang="de-DE" sz="2000" dirty="0" err="1"/>
                  <a:t>data</a:t>
                </a:r>
                <a:r>
                  <a:rPr lang="de-DE" sz="2000" dirty="0"/>
                  <a:t> type </a:t>
                </a:r>
                <a:r>
                  <a:rPr lang="de-DE" sz="2000" i="1" dirty="0"/>
                  <a:t>List</a:t>
                </a:r>
                <a:endParaRPr lang="en-US" sz="2000" i="1" dirty="0"/>
              </a:p>
              <a:p>
                <a:endParaRPr lang="de-DE" sz="2000" dirty="0"/>
              </a:p>
              <a:p>
                <a:r>
                  <a:rPr lang="de-DE" sz="2000" dirty="0"/>
                  <a:t>Implement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data</a:t>
                </a:r>
                <a:r>
                  <a:rPr lang="de-DE" sz="2000" dirty="0"/>
                  <a:t> type </a:t>
                </a:r>
                <a:r>
                  <a:rPr lang="de-DE" sz="2000" i="1" dirty="0"/>
                  <a:t>List</a:t>
                </a:r>
              </a:p>
              <a:p>
                <a:pPr lvl="1"/>
                <a:r>
                  <a:rPr lang="de-DE" sz="2000" b="1" i="1" dirty="0"/>
                  <a:t>Null </a:t>
                </a:r>
                <a:r>
                  <a:rPr lang="de-DE" sz="2000" dirty="0" err="1"/>
                  <a:t>or</a:t>
                </a:r>
                <a:r>
                  <a:rPr lang="de-DE" sz="2000" dirty="0"/>
                  <a:t> </a:t>
                </a:r>
                <a:r>
                  <a:rPr lang="de-DE" sz="2000" b="1" i="1" dirty="0" err="1"/>
                  <a:t>Cons</a:t>
                </a:r>
                <a:r>
                  <a:rPr lang="de-DE" sz="2000" b="1" i="1" dirty="0"/>
                  <a:t>(h: </a:t>
                </a:r>
                <a:r>
                  <a:rPr lang="de-DE" sz="2000" b="1" i="1" dirty="0" err="1"/>
                  <a:t>int</a:t>
                </a:r>
                <a:r>
                  <a:rPr lang="de-DE" sz="2000" b="1" i="1" dirty="0"/>
                  <a:t>, t: List)</a:t>
                </a:r>
              </a:p>
              <a:p>
                <a:pPr lvl="1"/>
                <a:r>
                  <a:rPr lang="de-DE" sz="2000" b="1" i="1" dirty="0" err="1"/>
                  <a:t>length</a:t>
                </a:r>
                <a:r>
                  <a:rPr lang="de-DE" sz="2000" b="1" i="1" dirty="0"/>
                  <a:t>(</a:t>
                </a:r>
                <a:r>
                  <a:rPr lang="de-DE" sz="2000" b="1" i="1" dirty="0" err="1"/>
                  <a:t>ls</a:t>
                </a:r>
                <a:r>
                  <a:rPr lang="de-DE" sz="2000" b="1" i="1" dirty="0"/>
                  <a:t>: List)</a:t>
                </a:r>
                <a:r>
                  <a:rPr lang="de-DE" sz="2000" b="1" dirty="0"/>
                  <a:t>: </a:t>
                </a:r>
                <a:r>
                  <a:rPr lang="de-DE" sz="2000" dirty="0" err="1"/>
                  <a:t>Get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length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list</a:t>
                </a:r>
                <a:r>
                  <a:rPr lang="de-DE" sz="2000" dirty="0"/>
                  <a:t> </a:t>
                </a:r>
                <a:endParaRPr lang="de-DE" sz="2000" i="1" dirty="0"/>
              </a:p>
              <a:p>
                <a:pPr lvl="1"/>
                <a:r>
                  <a:rPr lang="de-DE" sz="2000" b="1" i="1" dirty="0" err="1"/>
                  <a:t>select</a:t>
                </a:r>
                <a:r>
                  <a:rPr lang="de-DE" sz="2000" b="1" i="1" dirty="0"/>
                  <a:t>(</a:t>
                </a:r>
                <a:r>
                  <a:rPr lang="de-DE" sz="2000" b="1" i="1" dirty="0" err="1"/>
                  <a:t>ls</a:t>
                </a:r>
                <a:r>
                  <a:rPr lang="de-DE" sz="2000" b="1" i="1" dirty="0"/>
                  <a:t>: List, i: </a:t>
                </a:r>
                <a:r>
                  <a:rPr lang="de-DE" sz="2000" b="1" i="1" dirty="0" err="1"/>
                  <a:t>nat</a:t>
                </a:r>
                <a:r>
                  <a:rPr lang="de-DE" sz="2000" b="1" i="1" dirty="0"/>
                  <a:t>)</a:t>
                </a:r>
                <a:r>
                  <a:rPr lang="de-DE" sz="2000" b="1" dirty="0"/>
                  <a:t>: </a:t>
                </a:r>
                <a:r>
                  <a:rPr lang="de-DE" sz="2000" dirty="0" err="1"/>
                  <a:t>Get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element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index</a:t>
                </a:r>
                <a:r>
                  <a:rPr lang="de-DE" sz="2000" dirty="0"/>
                  <a:t> i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list</a:t>
                </a:r>
                <a:endParaRPr lang="de-DE" sz="2000" dirty="0"/>
              </a:p>
              <a:p>
                <a:pPr marL="215900" lvl="1" indent="0">
                  <a:buNone/>
                </a:pPr>
                <a:endParaRPr lang="de-DE" sz="2000" dirty="0"/>
              </a:p>
              <a:p>
                <a:r>
                  <a:rPr lang="de-DE" sz="2000" dirty="0" err="1"/>
                  <a:t>Prove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extensionality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as</a:t>
                </a:r>
                <a:r>
                  <a:rPr lang="de-DE" sz="2000" dirty="0"/>
                  <a:t> a </a:t>
                </a:r>
                <a:r>
                  <a:rPr lang="de-DE" sz="2000" dirty="0" err="1"/>
                  <a:t>lemma</a:t>
                </a:r>
                <a:r>
                  <a:rPr lang="de-DE" sz="2000" dirty="0"/>
                  <a:t> in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procedure</a:t>
                </a:r>
                <a:endParaRPr lang="de-DE" sz="2000" dirty="0"/>
              </a:p>
              <a:p>
                <a:pPr lvl="1"/>
                <a:r>
                  <a:rPr lang="de-DE" sz="2000" dirty="0"/>
                  <a:t>The </a:t>
                </a:r>
                <a:r>
                  <a:rPr lang="de-DE" sz="2000" dirty="0" err="1"/>
                  <a:t>procedure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does</a:t>
                </a:r>
                <a:r>
                  <a:rPr lang="de-DE" sz="2000" dirty="0"/>
                  <a:t> not </a:t>
                </a:r>
                <a:r>
                  <a:rPr lang="de-DE" sz="2000" dirty="0" err="1"/>
                  <a:t>return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any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value</a:t>
                </a:r>
                <a:endParaRPr lang="de-DE" sz="2000" dirty="0"/>
              </a:p>
              <a:p>
                <a:pPr lvl="1"/>
                <a:endParaRPr lang="de-DE" sz="2000" dirty="0"/>
              </a:p>
              <a:p>
                <a:r>
                  <a:rPr lang="de-DE" sz="2000" dirty="0" err="1"/>
                  <a:t>Verify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Left</a:t>
                </a:r>
                <a:r>
                  <a:rPr lang="de-DE" sz="2000" dirty="0"/>
                  <a:t> Pad </a:t>
                </a:r>
                <a:r>
                  <a:rPr lang="de-DE" sz="2000" dirty="0" err="1"/>
                  <a:t>function</a:t>
                </a:r>
                <a:endParaRPr lang="de-DE" sz="2000" dirty="0"/>
              </a:p>
            </p:txBody>
          </p:sp>
        </mc:Choice>
        <mc:Fallback xmlns="">
          <p:sp>
            <p:nvSpPr>
              <p:cNvPr id="6" name="Textplatzhalter 1">
                <a:extLst>
                  <a:ext uri="{FF2B5EF4-FFF2-40B4-BE49-F238E27FC236}">
                    <a16:creationId xmlns:a16="http://schemas.microsoft.com/office/drawing/2014/main" id="{168451EE-15EF-2254-6A9C-525B8C029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91" y="1036828"/>
                <a:ext cx="8645409" cy="3839972"/>
              </a:xfrm>
              <a:prstGeom prst="rect">
                <a:avLst/>
              </a:prstGeom>
              <a:blipFill>
                <a:blip r:embed="rId3"/>
                <a:stretch>
                  <a:fillRect l="-1693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D9C2E25D-745F-74A7-1E0C-B2B634C0B708}"/>
              </a:ext>
            </a:extLst>
          </p:cNvPr>
          <p:cNvSpPr txBox="1">
            <a:spLocks/>
          </p:cNvSpPr>
          <p:nvPr/>
        </p:nvSpPr>
        <p:spPr>
          <a:xfrm>
            <a:off x="6866861" y="3511727"/>
            <a:ext cx="4374075" cy="18645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sz="2400" b="1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16000" indent="180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432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-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648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4000" indent="1800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0" dirty="0"/>
              <a:t>	</a:t>
            </a:r>
            <a:r>
              <a:rPr lang="de-DE" sz="2000" b="0" dirty="0" err="1"/>
              <a:t>proc</a:t>
            </a:r>
            <a:r>
              <a:rPr lang="de-DE" sz="2000" b="0" dirty="0"/>
              <a:t> Main () -&gt; () {</a:t>
            </a:r>
          </a:p>
          <a:p>
            <a:r>
              <a:rPr lang="de-DE" sz="2000" b="0" dirty="0"/>
              <a:t>  		</a:t>
            </a:r>
            <a:r>
              <a:rPr lang="de-DE" sz="2000" b="0" dirty="0" err="1"/>
              <a:t>ls</a:t>
            </a:r>
            <a:r>
              <a:rPr lang="de-DE" sz="2000" b="0" dirty="0"/>
              <a:t> = [0,0,0,1,2,3,4]</a:t>
            </a:r>
          </a:p>
          <a:p>
            <a:r>
              <a:rPr lang="de-DE" sz="2000" b="0" dirty="0"/>
              <a:t>  		</a:t>
            </a:r>
            <a:r>
              <a:rPr lang="de-DE" sz="2000" b="0" dirty="0" err="1"/>
              <a:t>res</a:t>
            </a:r>
            <a:r>
              <a:rPr lang="de-DE" sz="2000" b="0" dirty="0"/>
              <a:t> = </a:t>
            </a:r>
            <a:r>
              <a:rPr lang="de-DE" sz="2000" b="0" dirty="0" err="1"/>
              <a:t>LeftPad</a:t>
            </a:r>
            <a:r>
              <a:rPr lang="de-DE" sz="2000" b="0" dirty="0"/>
              <a:t>([1,2,3,4], 7, 0)</a:t>
            </a:r>
          </a:p>
          <a:p>
            <a:r>
              <a:rPr lang="de-DE" sz="2000" b="0" dirty="0"/>
              <a:t> 		</a:t>
            </a:r>
            <a:r>
              <a:rPr lang="de-DE" sz="2000" b="0" dirty="0" err="1"/>
              <a:t>Extensionality</a:t>
            </a:r>
            <a:r>
              <a:rPr lang="de-DE" sz="2000" b="0" dirty="0"/>
              <a:t>(</a:t>
            </a:r>
            <a:r>
              <a:rPr lang="de-DE" sz="2000" b="0" dirty="0" err="1"/>
              <a:t>ls</a:t>
            </a:r>
            <a:r>
              <a:rPr lang="de-DE" sz="2000" b="0" dirty="0"/>
              <a:t>, </a:t>
            </a:r>
            <a:r>
              <a:rPr lang="de-DE" sz="2000" b="0" dirty="0" err="1"/>
              <a:t>res</a:t>
            </a:r>
            <a:r>
              <a:rPr lang="de-DE" sz="2000" b="0" dirty="0"/>
              <a:t>)</a:t>
            </a:r>
          </a:p>
          <a:p>
            <a:r>
              <a:rPr lang="de-DE" sz="2000" b="0" dirty="0"/>
              <a:t>  		</a:t>
            </a:r>
            <a:r>
              <a:rPr lang="de-DE" sz="2000" b="0" dirty="0" err="1"/>
              <a:t>assert</a:t>
            </a:r>
            <a:r>
              <a:rPr lang="de-DE" sz="2000" b="0" dirty="0"/>
              <a:t> ? (</a:t>
            </a:r>
            <a:r>
              <a:rPr lang="de-DE" sz="2000" b="0" dirty="0" err="1"/>
              <a:t>ls</a:t>
            </a:r>
            <a:r>
              <a:rPr lang="de-DE" sz="2000" b="0" dirty="0"/>
              <a:t> = </a:t>
            </a:r>
            <a:r>
              <a:rPr lang="de-DE" sz="2000" b="0" dirty="0" err="1"/>
              <a:t>res</a:t>
            </a:r>
            <a:r>
              <a:rPr lang="de-DE" sz="2000" b="0" dirty="0"/>
              <a:t>)</a:t>
            </a:r>
          </a:p>
          <a:p>
            <a:r>
              <a:rPr lang="de-DE" sz="2000" b="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52922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FA1143E-F2DB-FF20-79A1-8CF3A736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Bubble </a:t>
            </a:r>
            <a:r>
              <a:rPr lang="de-DE" dirty="0" err="1"/>
              <a:t>Sort</a:t>
            </a:r>
            <a:endParaRPr lang="de-DE" dirty="0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1085D67F-2B39-D152-BF54-DF952C151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429351"/>
              </p:ext>
            </p:extLst>
          </p:nvPr>
        </p:nvGraphicFramePr>
        <p:xfrm>
          <a:off x="5629656" y="1916349"/>
          <a:ext cx="5352649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401">
                  <a:extLst>
                    <a:ext uri="{9D8B030D-6E8A-4147-A177-3AD203B41FA5}">
                      <a16:colId xmlns:a16="http://schemas.microsoft.com/office/drawing/2014/main" val="2544362287"/>
                    </a:ext>
                  </a:extLst>
                </a:gridCol>
                <a:gridCol w="771401">
                  <a:extLst>
                    <a:ext uri="{9D8B030D-6E8A-4147-A177-3AD203B41FA5}">
                      <a16:colId xmlns:a16="http://schemas.microsoft.com/office/drawing/2014/main" val="4520834"/>
                    </a:ext>
                  </a:extLst>
                </a:gridCol>
                <a:gridCol w="771401">
                  <a:extLst>
                    <a:ext uri="{9D8B030D-6E8A-4147-A177-3AD203B41FA5}">
                      <a16:colId xmlns:a16="http://schemas.microsoft.com/office/drawing/2014/main" val="2352036106"/>
                    </a:ext>
                  </a:extLst>
                </a:gridCol>
                <a:gridCol w="771401">
                  <a:extLst>
                    <a:ext uri="{9D8B030D-6E8A-4147-A177-3AD203B41FA5}">
                      <a16:colId xmlns:a16="http://schemas.microsoft.com/office/drawing/2014/main" val="2694111008"/>
                    </a:ext>
                  </a:extLst>
                </a:gridCol>
                <a:gridCol w="771401">
                  <a:extLst>
                    <a:ext uri="{9D8B030D-6E8A-4147-A177-3AD203B41FA5}">
                      <a16:colId xmlns:a16="http://schemas.microsoft.com/office/drawing/2014/main" val="428163575"/>
                    </a:ext>
                  </a:extLst>
                </a:gridCol>
                <a:gridCol w="1495644">
                  <a:extLst>
                    <a:ext uri="{9D8B030D-6E8A-4147-A177-3AD203B41FA5}">
                      <a16:colId xmlns:a16="http://schemas.microsoft.com/office/drawing/2014/main" val="976927442"/>
                    </a:ext>
                  </a:extLst>
                </a:gridCol>
              </a:tblGrid>
              <a:tr h="364493">
                <a:tc>
                  <a:txBody>
                    <a:bodyPr/>
                    <a:lstStyle/>
                    <a:p>
                      <a:r>
                        <a:rPr lang="de-DE" sz="2000" u="sng" dirty="0"/>
                        <a:t>3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u="sng" dirty="0"/>
                        <a:t>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1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Swap 3,2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497783"/>
                  </a:ext>
                </a:extLst>
              </a:tr>
              <a:tr h="376066">
                <a:tc>
                  <a:txBody>
                    <a:bodyPr/>
                    <a:lstStyle/>
                    <a:p>
                      <a:r>
                        <a:rPr lang="de-DE" sz="2000" dirty="0"/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u="sng" dirty="0"/>
                        <a:t>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u="sng" dirty="0"/>
                        <a:t>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Swap 5,1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103980"/>
                  </a:ext>
                </a:extLst>
              </a:tr>
              <a:tr h="376066">
                <a:tc>
                  <a:txBody>
                    <a:bodyPr/>
                    <a:lstStyle/>
                    <a:p>
                      <a:r>
                        <a:rPr lang="de-DE" sz="2000" dirty="0"/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u="sng" dirty="0"/>
                        <a:t>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u="sng" dirty="0"/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Swap 5,4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501028"/>
                  </a:ext>
                </a:extLst>
              </a:tr>
              <a:tr h="376066">
                <a:tc>
                  <a:txBody>
                    <a:bodyPr/>
                    <a:lstStyle/>
                    <a:p>
                      <a:r>
                        <a:rPr lang="de-DE" sz="2000" dirty="0"/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03642214"/>
                  </a:ext>
                </a:extLst>
              </a:tr>
              <a:tr h="376066">
                <a:tc>
                  <a:txBody>
                    <a:bodyPr/>
                    <a:lstStyle/>
                    <a:p>
                      <a:r>
                        <a:rPr lang="de-DE" sz="2000" dirty="0"/>
                        <a:t>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u="sng" dirty="0"/>
                        <a:t>3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u="sng" dirty="0"/>
                        <a:t>1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Swap 3,1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874544"/>
                  </a:ext>
                </a:extLst>
              </a:tr>
              <a:tr h="376066">
                <a:tc>
                  <a:txBody>
                    <a:bodyPr/>
                    <a:lstStyle/>
                    <a:p>
                      <a:r>
                        <a:rPr lang="de-DE" sz="2000" dirty="0"/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93159435"/>
                  </a:ext>
                </a:extLst>
              </a:tr>
              <a:tr h="376066">
                <a:tc>
                  <a:txBody>
                    <a:bodyPr/>
                    <a:lstStyle/>
                    <a:p>
                      <a:r>
                        <a:rPr lang="de-DE" sz="2000" u="sng" dirty="0"/>
                        <a:t>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u="sng" dirty="0"/>
                        <a:t>1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3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Swap 2,1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895473"/>
                  </a:ext>
                </a:extLst>
              </a:tr>
              <a:tr h="316759">
                <a:tc>
                  <a:txBody>
                    <a:bodyPr/>
                    <a:lstStyle/>
                    <a:p>
                      <a:r>
                        <a:rPr lang="de-DE" sz="2000" dirty="0"/>
                        <a:t>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466651"/>
                  </a:ext>
                </a:extLst>
              </a:tr>
            </a:tbl>
          </a:graphicData>
        </a:graphic>
      </p:graphicFrame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B8AA9B32-7385-CED7-F979-B061AAAB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00" y="910823"/>
            <a:ext cx="4215432" cy="20110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2000" dirty="0" err="1"/>
              <a:t>Bubblesort</a:t>
            </a:r>
            <a:r>
              <a:rPr lang="de-DE" sz="2000" dirty="0"/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 dirty="0" err="1"/>
              <a:t>Sort</a:t>
            </a:r>
            <a:r>
              <a:rPr lang="de-DE" sz="2000" b="0" dirty="0"/>
              <a:t> </a:t>
            </a:r>
            <a:r>
              <a:rPr lang="de-DE" sz="2000" b="0" dirty="0" err="1"/>
              <a:t>the</a:t>
            </a:r>
            <a:r>
              <a:rPr lang="de-DE" sz="2000" b="0" dirty="0"/>
              <a:t> </a:t>
            </a:r>
            <a:r>
              <a:rPr lang="de-DE" sz="2000" b="0" dirty="0" err="1"/>
              <a:t>elements</a:t>
            </a:r>
            <a:r>
              <a:rPr lang="de-DE" sz="2000" b="0" dirty="0"/>
              <a:t> in </a:t>
            </a:r>
            <a:r>
              <a:rPr lang="de-DE" sz="2000" b="0" dirty="0" err="1"/>
              <a:t>the</a:t>
            </a:r>
            <a:r>
              <a:rPr lang="de-DE" sz="2000" b="0" dirty="0"/>
              <a:t> </a:t>
            </a:r>
            <a:r>
              <a:rPr lang="de-DE" sz="2000" b="0" dirty="0" err="1"/>
              <a:t>list</a:t>
            </a:r>
            <a:endParaRPr lang="de-DE" sz="2000" b="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 dirty="0"/>
              <a:t>Swap </a:t>
            </a:r>
            <a:r>
              <a:rPr lang="de-DE" sz="2000" b="0" dirty="0" err="1"/>
              <a:t>the</a:t>
            </a:r>
            <a:r>
              <a:rPr lang="de-DE" sz="2000" b="0" dirty="0"/>
              <a:t> </a:t>
            </a:r>
            <a:r>
              <a:rPr lang="de-DE" sz="2000" b="0" dirty="0" err="1"/>
              <a:t>values</a:t>
            </a:r>
            <a:r>
              <a:rPr lang="de-DE" sz="2000" b="0" dirty="0"/>
              <a:t> in </a:t>
            </a:r>
            <a:r>
              <a:rPr lang="de-DE" sz="2000" b="0" dirty="0" err="1"/>
              <a:t>order</a:t>
            </a:r>
            <a:endParaRPr lang="de-DE" sz="2000" b="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 dirty="0"/>
              <a:t>Repeat </a:t>
            </a:r>
            <a:r>
              <a:rPr lang="de-DE" sz="2000" b="0" dirty="0" err="1"/>
              <a:t>the</a:t>
            </a:r>
            <a:r>
              <a:rPr lang="de-DE" sz="2000" b="0" dirty="0"/>
              <a:t> </a:t>
            </a:r>
            <a:r>
              <a:rPr lang="de-DE" sz="2000" b="0" dirty="0" err="1"/>
              <a:t>process</a:t>
            </a:r>
            <a:r>
              <a:rPr lang="de-DE" sz="2000" b="0" dirty="0"/>
              <a:t> </a:t>
            </a:r>
            <a:r>
              <a:rPr lang="de-DE" sz="2000" b="0" dirty="0" err="1"/>
              <a:t>until</a:t>
            </a:r>
            <a:r>
              <a:rPr lang="de-DE" sz="2000" b="0" dirty="0"/>
              <a:t> </a:t>
            </a:r>
            <a:r>
              <a:rPr lang="de-DE" sz="2000" b="0" dirty="0" err="1"/>
              <a:t>sorted</a:t>
            </a:r>
            <a:endParaRPr lang="de-DE" sz="2000" b="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endParaRPr lang="de-DE" sz="2000" b="0" dirty="0"/>
          </a:p>
        </p:txBody>
      </p:sp>
    </p:spTree>
    <p:extLst>
      <p:ext uri="{BB962C8B-B14F-4D97-AF65-F5344CB8AC3E}">
        <p14:creationId xmlns:p14="http://schemas.microsoft.com/office/powerpoint/2010/main" val="3876582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FA1143E-F2DB-FF20-79A1-8CF3A736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of Bubble Sort</a:t>
            </a:r>
            <a:endParaRPr lang="de-DE" dirty="0"/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F3B9F1E1-3518-C07E-181B-52DE98B61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00" y="910822"/>
            <a:ext cx="5376720" cy="24450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2000" dirty="0" err="1"/>
              <a:t>Dafny</a:t>
            </a:r>
            <a:endParaRPr lang="de-DE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 dirty="0"/>
              <a:t>Type </a:t>
            </a:r>
            <a:r>
              <a:rPr lang="de-DE" sz="2000" b="0" i="1" dirty="0" err="1"/>
              <a:t>array</a:t>
            </a:r>
            <a:endParaRPr lang="de-DE" sz="2000" b="0" i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 dirty="0" err="1"/>
              <a:t>Verifies</a:t>
            </a:r>
            <a:r>
              <a:rPr lang="de-DE" sz="2000" b="0" dirty="0"/>
              <a:t> </a:t>
            </a:r>
            <a:r>
              <a:rPr lang="de-DE" sz="2000" b="0" dirty="0" err="1"/>
              <a:t>the</a:t>
            </a:r>
            <a:r>
              <a:rPr lang="de-DE" sz="2000" b="0" dirty="0"/>
              <a:t> </a:t>
            </a:r>
            <a:r>
              <a:rPr lang="de-DE" sz="2000" b="0" dirty="0" err="1"/>
              <a:t>list</a:t>
            </a:r>
            <a:r>
              <a:rPr lang="de-DE" sz="2000" b="0" dirty="0"/>
              <a:t> </a:t>
            </a:r>
            <a:r>
              <a:rPr lang="de-DE" sz="2000" b="0" dirty="0" err="1"/>
              <a:t>is</a:t>
            </a:r>
            <a:r>
              <a:rPr lang="de-DE" sz="2000" b="0" dirty="0"/>
              <a:t> </a:t>
            </a:r>
            <a:r>
              <a:rPr lang="de-DE" sz="2000" b="0" dirty="0" err="1"/>
              <a:t>sorted</a:t>
            </a:r>
            <a:endParaRPr lang="de-DE" sz="2000" b="0" dirty="0"/>
          </a:p>
          <a:p>
            <a:pPr>
              <a:lnSpc>
                <a:spcPct val="150000"/>
              </a:lnSpc>
            </a:pPr>
            <a:endParaRPr lang="de-DE" sz="200" b="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 dirty="0"/>
              <a:t>Use type </a:t>
            </a:r>
            <a:r>
              <a:rPr lang="de-DE" sz="2000" b="0" i="1" dirty="0" err="1"/>
              <a:t>multiset</a:t>
            </a:r>
            <a:endParaRPr lang="de-DE" sz="2000" b="0" i="1" dirty="0"/>
          </a:p>
        </p:txBody>
      </p:sp>
      <p:sp>
        <p:nvSpPr>
          <p:cNvPr id="2" name="Textplatzhalter 2">
            <a:extLst>
              <a:ext uri="{FF2B5EF4-FFF2-40B4-BE49-F238E27FC236}">
                <a16:creationId xmlns:a16="http://schemas.microsoft.com/office/drawing/2014/main" id="{78745A74-D4BC-1506-3793-2E3F41CB4BEA}"/>
              </a:ext>
            </a:extLst>
          </p:cNvPr>
          <p:cNvSpPr txBox="1">
            <a:spLocks/>
          </p:cNvSpPr>
          <p:nvPr/>
        </p:nvSpPr>
        <p:spPr>
          <a:xfrm>
            <a:off x="913323" y="3575304"/>
            <a:ext cx="4427734" cy="69053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4800" dirty="0"/>
              <a:t>[2,4,4,4,3]</a:t>
            </a:r>
          </a:p>
        </p:txBody>
      </p:sp>
      <p:sp>
        <p:nvSpPr>
          <p:cNvPr id="4" name="Geschweifte Klammer rechts 3">
            <a:extLst>
              <a:ext uri="{FF2B5EF4-FFF2-40B4-BE49-F238E27FC236}">
                <a16:creationId xmlns:a16="http://schemas.microsoft.com/office/drawing/2014/main" id="{FAFDD229-DAA1-36D8-E2AE-A1CE98754D66}"/>
              </a:ext>
            </a:extLst>
          </p:cNvPr>
          <p:cNvSpPr/>
          <p:nvPr/>
        </p:nvSpPr>
        <p:spPr>
          <a:xfrm rot="5400000">
            <a:off x="2923634" y="3937600"/>
            <a:ext cx="328956" cy="121096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50AA19BF-DF36-351C-040F-B49A9BE01283}"/>
              </a:ext>
            </a:extLst>
          </p:cNvPr>
          <p:cNvSpPr txBox="1">
            <a:spLocks/>
          </p:cNvSpPr>
          <p:nvPr/>
        </p:nvSpPr>
        <p:spPr>
          <a:xfrm>
            <a:off x="1031234" y="4646546"/>
            <a:ext cx="4427734" cy="48258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000" dirty="0" err="1"/>
              <a:t>Multiplicity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element</a:t>
            </a:r>
            <a:r>
              <a:rPr lang="de-DE" sz="2000" dirty="0"/>
              <a:t> 4 </a:t>
            </a:r>
            <a:r>
              <a:rPr lang="de-DE" sz="2000" dirty="0" err="1"/>
              <a:t>is</a:t>
            </a:r>
            <a:r>
              <a:rPr lang="de-DE" sz="2000" dirty="0"/>
              <a:t> 3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A60D0069-3281-0396-E0C8-A3CE99AD4C2F}"/>
              </a:ext>
            </a:extLst>
          </p:cNvPr>
          <p:cNvSpPr txBox="1">
            <a:spLocks/>
          </p:cNvSpPr>
          <p:nvPr/>
        </p:nvSpPr>
        <p:spPr>
          <a:xfrm>
            <a:off x="5054600" y="910823"/>
            <a:ext cx="6813401" cy="3563604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sz="2400" b="1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16000" indent="180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432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-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648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4000" indent="1800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000" dirty="0"/>
              <a:t>Caesar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 dirty="0" err="1"/>
              <a:t>Built</a:t>
            </a:r>
            <a:r>
              <a:rPr lang="de-DE" sz="2000" b="0" dirty="0"/>
              <a:t>-in type </a:t>
            </a:r>
            <a:r>
              <a:rPr lang="de-DE" sz="2000" b="0" i="1" dirty="0"/>
              <a:t>Lists</a:t>
            </a:r>
            <a:r>
              <a:rPr lang="de-DE" sz="2000" b="0" dirty="0"/>
              <a:t>, Data type </a:t>
            </a:r>
            <a:r>
              <a:rPr lang="de-DE" sz="2000" b="0" i="1" dirty="0"/>
              <a:t>List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 dirty="0" err="1"/>
              <a:t>Verifies</a:t>
            </a:r>
            <a:r>
              <a:rPr lang="de-DE" sz="2000" b="0" dirty="0"/>
              <a:t> </a:t>
            </a:r>
            <a:r>
              <a:rPr lang="de-DE" sz="2000" b="0" dirty="0" err="1"/>
              <a:t>the</a:t>
            </a:r>
            <a:r>
              <a:rPr lang="de-DE" sz="2000" b="0" dirty="0"/>
              <a:t> </a:t>
            </a:r>
            <a:r>
              <a:rPr lang="de-DE" sz="2000" b="0" dirty="0" err="1"/>
              <a:t>list</a:t>
            </a:r>
            <a:r>
              <a:rPr lang="de-DE" sz="2000" b="0" dirty="0"/>
              <a:t> </a:t>
            </a:r>
            <a:r>
              <a:rPr lang="de-DE" sz="2000" b="0" dirty="0" err="1"/>
              <a:t>is</a:t>
            </a:r>
            <a:r>
              <a:rPr lang="de-DE" sz="2000" b="0" dirty="0"/>
              <a:t> </a:t>
            </a:r>
            <a:r>
              <a:rPr lang="de-DE" sz="2000" b="0" dirty="0" err="1"/>
              <a:t>sorted</a:t>
            </a:r>
            <a:endParaRPr lang="de-DE" sz="2000" b="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 dirty="0"/>
              <a:t>Try </a:t>
            </a:r>
            <a:r>
              <a:rPr lang="de-DE" sz="2000" b="0" dirty="0" err="1"/>
              <a:t>to</a:t>
            </a:r>
            <a:r>
              <a:rPr lang="de-DE" sz="2000" b="0" dirty="0"/>
              <a:t> </a:t>
            </a:r>
            <a:r>
              <a:rPr lang="de-DE" sz="2000" b="0" dirty="0" err="1"/>
              <a:t>implement</a:t>
            </a:r>
            <a:r>
              <a:rPr lang="de-DE" sz="2000" b="0" dirty="0"/>
              <a:t> </a:t>
            </a:r>
            <a:r>
              <a:rPr lang="de-DE" sz="2000" b="0" dirty="0" err="1"/>
              <a:t>the</a:t>
            </a:r>
            <a:r>
              <a:rPr lang="de-DE" sz="2000" b="0" dirty="0"/>
              <a:t> </a:t>
            </a:r>
            <a:r>
              <a:rPr lang="de-DE" sz="2000" b="0" dirty="0" err="1"/>
              <a:t>function</a:t>
            </a:r>
            <a:r>
              <a:rPr lang="de-DE" sz="2000" b="0" dirty="0"/>
              <a:t> </a:t>
            </a:r>
            <a:r>
              <a:rPr lang="de-DE" sz="2000" b="0" i="1" dirty="0" err="1"/>
              <a:t>multiplicity</a:t>
            </a:r>
            <a:endParaRPr lang="de-DE" sz="2000" b="0" i="1" dirty="0"/>
          </a:p>
          <a:p>
            <a:pPr marL="558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 err="1"/>
              <a:t>Built</a:t>
            </a:r>
            <a:r>
              <a:rPr lang="de-DE" b="0" dirty="0"/>
              <a:t>-in type </a:t>
            </a:r>
            <a:r>
              <a:rPr lang="de-DE" b="0" i="1" dirty="0"/>
              <a:t>Lists</a:t>
            </a:r>
            <a:r>
              <a:rPr lang="de-DE" b="0" dirty="0"/>
              <a:t> </a:t>
            </a:r>
            <a:r>
              <a:rPr lang="de-DE" b="0" dirty="0" err="1"/>
              <a:t>can</a:t>
            </a:r>
            <a:r>
              <a:rPr lang="de-DE" b="0" dirty="0"/>
              <a:t> not </a:t>
            </a:r>
            <a:r>
              <a:rPr lang="de-DE" b="0" dirty="0" err="1"/>
              <a:t>decide</a:t>
            </a:r>
            <a:r>
              <a:rPr lang="de-DE" b="0" dirty="0"/>
              <a:t> </a:t>
            </a:r>
            <a:r>
              <a:rPr lang="de-DE" b="0" dirty="0" err="1"/>
              <a:t>satisfiable</a:t>
            </a:r>
            <a:r>
              <a:rPr lang="de-DE" b="0" dirty="0"/>
              <a:t> </a:t>
            </a:r>
            <a:r>
              <a:rPr lang="de-DE" b="0" dirty="0" err="1"/>
              <a:t>or</a:t>
            </a:r>
            <a:r>
              <a:rPr lang="de-DE" b="0" dirty="0"/>
              <a:t> </a:t>
            </a:r>
            <a:r>
              <a:rPr lang="de-DE" b="0" dirty="0" err="1"/>
              <a:t>unsatisfiable</a:t>
            </a:r>
            <a:r>
              <a:rPr lang="de-DE" b="0" dirty="0"/>
              <a:t> </a:t>
            </a:r>
          </a:p>
          <a:p>
            <a:pPr marL="558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Data type </a:t>
            </a:r>
            <a:r>
              <a:rPr lang="de-DE" b="0" i="1" dirty="0"/>
              <a:t>List </a:t>
            </a:r>
            <a:r>
              <a:rPr lang="de-DE" b="0" dirty="0" err="1"/>
              <a:t>can</a:t>
            </a:r>
            <a:r>
              <a:rPr lang="de-DE" b="0" dirty="0"/>
              <a:t> not </a:t>
            </a:r>
            <a:r>
              <a:rPr lang="de-DE" b="0" dirty="0" err="1"/>
              <a:t>verify</a:t>
            </a:r>
            <a:r>
              <a:rPr lang="de-DE" b="0" dirty="0"/>
              <a:t> </a:t>
            </a:r>
            <a:r>
              <a:rPr lang="de-DE" b="0" dirty="0" err="1"/>
              <a:t>for</a:t>
            </a:r>
            <a:r>
              <a:rPr lang="de-DE" b="0" dirty="0"/>
              <a:t> all </a:t>
            </a:r>
            <a:r>
              <a:rPr lang="de-DE" b="0" dirty="0" err="1"/>
              <a:t>possiblities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03066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FA1143E-F2DB-FF20-79A1-8CF3A736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function multiplicity in data type </a:t>
            </a:r>
            <a:r>
              <a:rPr lang="en-US" i="1" dirty="0"/>
              <a:t>List</a:t>
            </a:r>
            <a:endParaRPr lang="de-DE" i="1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1EC2DF5F-85D1-4C34-8650-3BE2D6421E0C}"/>
              </a:ext>
            </a:extLst>
          </p:cNvPr>
          <p:cNvSpPr txBox="1">
            <a:spLocks/>
          </p:cNvSpPr>
          <p:nvPr/>
        </p:nvSpPr>
        <p:spPr>
          <a:xfrm>
            <a:off x="1404933" y="4239924"/>
            <a:ext cx="6239451" cy="1068676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sz="2400" b="1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16000" indent="180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432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-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648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4000" indent="1800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0" dirty="0"/>
              <a:t>Caesar </a:t>
            </a:r>
            <a:r>
              <a:rPr lang="de-DE" sz="2000" b="0" dirty="0" err="1"/>
              <a:t>could</a:t>
            </a:r>
            <a:r>
              <a:rPr lang="de-DE" sz="2000" b="0" dirty="0"/>
              <a:t> not </a:t>
            </a:r>
            <a:r>
              <a:rPr lang="de-DE" sz="2000" b="0" dirty="0" err="1"/>
              <a:t>verify</a:t>
            </a:r>
            <a:r>
              <a:rPr lang="de-DE" sz="2000" b="0" dirty="0"/>
              <a:t> </a:t>
            </a:r>
            <a:r>
              <a:rPr lang="de-DE" sz="2000" b="0" dirty="0" err="1"/>
              <a:t>the</a:t>
            </a:r>
            <a:r>
              <a:rPr lang="de-DE" sz="2000" b="0" dirty="0"/>
              <a:t> </a:t>
            </a:r>
            <a:r>
              <a:rPr lang="de-DE" sz="2000" b="0" dirty="0" err="1"/>
              <a:t>multiplicity</a:t>
            </a:r>
            <a:r>
              <a:rPr lang="de-DE" sz="2000" b="0" dirty="0"/>
              <a:t> </a:t>
            </a:r>
            <a:r>
              <a:rPr lang="de-DE" sz="2000" b="0" dirty="0" err="1"/>
              <a:t>of</a:t>
            </a:r>
            <a:r>
              <a:rPr lang="de-DE" sz="2000" b="0" dirty="0"/>
              <a:t> </a:t>
            </a:r>
            <a:r>
              <a:rPr lang="de-DE" sz="2000" b="0" dirty="0" err="1"/>
              <a:t>the</a:t>
            </a:r>
            <a:r>
              <a:rPr lang="de-DE" sz="2000" b="0" dirty="0"/>
              <a:t> </a:t>
            </a:r>
            <a:r>
              <a:rPr lang="de-DE" sz="2000" b="0" dirty="0" err="1"/>
              <a:t>element</a:t>
            </a:r>
            <a:r>
              <a:rPr lang="de-DE" sz="2000" b="0" dirty="0"/>
              <a:t> 4</a:t>
            </a:r>
          </a:p>
          <a:p>
            <a:endParaRPr lang="de-DE" sz="2000" b="0" dirty="0"/>
          </a:p>
          <a:p>
            <a:r>
              <a:rPr lang="de-DE" sz="2000" b="0" dirty="0" err="1"/>
              <a:t>Quantified</a:t>
            </a:r>
            <a:r>
              <a:rPr lang="de-DE" sz="2000" b="0" dirty="0"/>
              <a:t> </a:t>
            </a:r>
            <a:r>
              <a:rPr lang="de-DE" sz="2000" b="0" dirty="0" err="1"/>
              <a:t>intances</a:t>
            </a:r>
            <a:r>
              <a:rPr lang="de-DE" sz="2000" b="0" dirty="0"/>
              <a:t> in Caesar </a:t>
            </a:r>
            <a:r>
              <a:rPr lang="de-DE" sz="2000" b="0" dirty="0" err="1"/>
              <a:t>is</a:t>
            </a:r>
            <a:r>
              <a:rPr lang="de-DE" sz="2000" b="0" dirty="0"/>
              <a:t> </a:t>
            </a:r>
            <a:r>
              <a:rPr lang="de-DE" sz="2000" b="0" dirty="0" err="1"/>
              <a:t>unpredictable</a:t>
            </a:r>
            <a:endParaRPr lang="de-DE" sz="2000" b="0" dirty="0"/>
          </a:p>
          <a:p>
            <a:endParaRPr lang="de-DE" sz="2000" b="0" dirty="0"/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C57AD871-460A-4454-481C-0FC40DB5FCFC}"/>
              </a:ext>
            </a:extLst>
          </p:cNvPr>
          <p:cNvSpPr txBox="1">
            <a:spLocks/>
          </p:cNvSpPr>
          <p:nvPr/>
        </p:nvSpPr>
        <p:spPr>
          <a:xfrm>
            <a:off x="1404932" y="1726200"/>
            <a:ext cx="4374075" cy="727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sz="2400" b="1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16000" indent="180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432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-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648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4000" indent="1800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0" dirty="0"/>
              <a:t> </a:t>
            </a:r>
            <a:r>
              <a:rPr lang="de-DE" sz="2000" b="0" dirty="0" err="1"/>
              <a:t>ls</a:t>
            </a:r>
            <a:r>
              <a:rPr lang="de-DE" sz="2000" b="0" dirty="0"/>
              <a:t> = [2, 4, 4, 4, 3]</a:t>
            </a:r>
          </a:p>
          <a:p>
            <a:r>
              <a:rPr lang="de-DE" sz="2000" b="0" dirty="0"/>
              <a:t> </a:t>
            </a:r>
            <a:r>
              <a:rPr lang="de-DE" sz="2000" b="0" dirty="0" err="1"/>
              <a:t>assert</a:t>
            </a:r>
            <a:r>
              <a:rPr lang="de-DE" sz="2000" b="0" dirty="0"/>
              <a:t> ? </a:t>
            </a:r>
            <a:r>
              <a:rPr lang="de-DE" sz="2000" b="0" dirty="0" err="1"/>
              <a:t>forall</a:t>
            </a:r>
            <a:r>
              <a:rPr lang="de-DE" sz="2000" b="0" dirty="0"/>
              <a:t> k:: </a:t>
            </a:r>
            <a:r>
              <a:rPr lang="de-DE" sz="2000" b="0" dirty="0" err="1"/>
              <a:t>multiplicity</a:t>
            </a:r>
            <a:r>
              <a:rPr lang="de-DE" sz="2000" b="0" dirty="0"/>
              <a:t>(</a:t>
            </a:r>
            <a:r>
              <a:rPr lang="de-DE" sz="2000" b="0" dirty="0" err="1"/>
              <a:t>ls</a:t>
            </a:r>
            <a:r>
              <a:rPr lang="de-DE" sz="2000" b="0" dirty="0"/>
              <a:t>, 4) = 3</a:t>
            </a:r>
          </a:p>
          <a:p>
            <a:endParaRPr lang="de-DE" sz="1800" b="0" dirty="0"/>
          </a:p>
          <a:p>
            <a:endParaRPr lang="de-DE" sz="2000" b="0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CE253F0C-5453-4A8D-2374-8058DDAE4FB9}"/>
              </a:ext>
            </a:extLst>
          </p:cNvPr>
          <p:cNvSpPr txBox="1">
            <a:spLocks/>
          </p:cNvSpPr>
          <p:nvPr/>
        </p:nvSpPr>
        <p:spPr>
          <a:xfrm>
            <a:off x="1404932" y="2618076"/>
            <a:ext cx="7400739" cy="34051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sz="2400" b="1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16000" indent="180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432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-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648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4000" indent="1800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0" dirty="0"/>
              <a:t>Caesar </a:t>
            </a:r>
            <a:r>
              <a:rPr lang="de-DE" sz="2000" b="0" dirty="0" err="1"/>
              <a:t>verifies</a:t>
            </a:r>
            <a:r>
              <a:rPr lang="de-DE" sz="2000" b="0" dirty="0"/>
              <a:t> </a:t>
            </a:r>
            <a:r>
              <a:rPr lang="de-DE" sz="2000" b="0" dirty="0" err="1"/>
              <a:t>the</a:t>
            </a:r>
            <a:r>
              <a:rPr lang="de-DE" sz="2000" b="0" dirty="0"/>
              <a:t> </a:t>
            </a:r>
            <a:r>
              <a:rPr lang="de-DE" sz="2000" b="0" dirty="0" err="1"/>
              <a:t>multiplicity</a:t>
            </a:r>
            <a:r>
              <a:rPr lang="de-DE" sz="2000" b="0" dirty="0"/>
              <a:t> </a:t>
            </a:r>
            <a:r>
              <a:rPr lang="de-DE" sz="2000" b="0" dirty="0" err="1"/>
              <a:t>of</a:t>
            </a:r>
            <a:r>
              <a:rPr lang="de-DE" sz="2000" b="0" dirty="0"/>
              <a:t> </a:t>
            </a:r>
            <a:r>
              <a:rPr lang="de-DE" sz="2000" b="0" dirty="0" err="1"/>
              <a:t>the</a:t>
            </a:r>
            <a:r>
              <a:rPr lang="de-DE" sz="2000" b="0" dirty="0"/>
              <a:t> </a:t>
            </a:r>
            <a:r>
              <a:rPr lang="de-DE" sz="2000" b="0" dirty="0" err="1"/>
              <a:t>element</a:t>
            </a:r>
            <a:r>
              <a:rPr lang="de-DE" sz="2000" b="0" dirty="0"/>
              <a:t> 4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C9209FF-C14F-6E5A-9A4C-BFAF1DA2530F}"/>
              </a:ext>
            </a:extLst>
          </p:cNvPr>
          <p:cNvSpPr txBox="1">
            <a:spLocks/>
          </p:cNvSpPr>
          <p:nvPr/>
        </p:nvSpPr>
        <p:spPr>
          <a:xfrm>
            <a:off x="1404932" y="3253602"/>
            <a:ext cx="4374075" cy="727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sz="2400" b="1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16000" indent="180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432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-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648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4000" indent="1800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0" dirty="0"/>
              <a:t> </a:t>
            </a:r>
            <a:r>
              <a:rPr lang="de-DE" sz="2000" b="0" dirty="0" err="1"/>
              <a:t>ls</a:t>
            </a:r>
            <a:r>
              <a:rPr lang="de-DE" sz="2000" b="0" dirty="0"/>
              <a:t> = [2, 4, 2, 4, 3]</a:t>
            </a:r>
          </a:p>
          <a:p>
            <a:r>
              <a:rPr lang="de-DE" sz="2000" b="0" dirty="0"/>
              <a:t> </a:t>
            </a:r>
            <a:r>
              <a:rPr lang="de-DE" sz="2000" b="0" dirty="0" err="1"/>
              <a:t>assert</a:t>
            </a:r>
            <a:r>
              <a:rPr lang="de-DE" sz="2000" b="0" dirty="0"/>
              <a:t> ? </a:t>
            </a:r>
            <a:r>
              <a:rPr lang="de-DE" sz="2000" b="0" dirty="0" err="1"/>
              <a:t>forall</a:t>
            </a:r>
            <a:r>
              <a:rPr lang="de-DE" sz="2000" b="0" dirty="0"/>
              <a:t> k:: </a:t>
            </a:r>
            <a:r>
              <a:rPr lang="de-DE" sz="2000" b="0" dirty="0" err="1"/>
              <a:t>multiplicity</a:t>
            </a:r>
            <a:r>
              <a:rPr lang="de-DE" sz="2000" b="0" dirty="0"/>
              <a:t>(</a:t>
            </a:r>
            <a:r>
              <a:rPr lang="de-DE" sz="2000" b="0" dirty="0" err="1"/>
              <a:t>ls</a:t>
            </a:r>
            <a:r>
              <a:rPr lang="de-DE" sz="2000" b="0" dirty="0"/>
              <a:t>, 4) = 2</a:t>
            </a:r>
          </a:p>
        </p:txBody>
      </p:sp>
    </p:spTree>
    <p:extLst>
      <p:ext uri="{BB962C8B-B14F-4D97-AF65-F5344CB8AC3E}">
        <p14:creationId xmlns:p14="http://schemas.microsoft.com/office/powerpoint/2010/main" val="140835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26988-4E8B-FB50-6F07-C5772063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5546EA-0440-6DAF-FE4F-FCB82DA77F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17" y="975361"/>
            <a:ext cx="11484000" cy="446070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 err="1"/>
              <a:t>Introduction</a:t>
            </a:r>
            <a:endParaRPr lang="de-DE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Hoare </a:t>
            </a:r>
            <a:r>
              <a:rPr lang="de-DE" sz="2400" dirty="0" err="1">
                <a:solidFill>
                  <a:schemeClr val="bg1">
                    <a:lumMod val="50000"/>
                  </a:schemeClr>
                </a:solidFill>
              </a:rPr>
              <a:t>Logic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de-DE" sz="2400" dirty="0" err="1">
                <a:solidFill>
                  <a:schemeClr val="bg1">
                    <a:lumMod val="50000"/>
                  </a:schemeClr>
                </a:solidFill>
              </a:rPr>
              <a:t>Guarded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bg1">
                    <a:lumMod val="50000"/>
                  </a:schemeClr>
                </a:solidFill>
              </a:rPr>
              <a:t>Commands</a:t>
            </a:r>
            <a:endParaRPr lang="de-DE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Features </a:t>
            </a:r>
            <a:r>
              <a:rPr lang="de-DE" sz="2400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bg1">
                    <a:lumMod val="50000"/>
                  </a:schemeClr>
                </a:solidFill>
              </a:rPr>
              <a:t>Dafny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 and Caesar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de-DE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Comparing</a:t>
            </a:r>
            <a:r>
              <a:rPr lang="de-DE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de-DE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Algorithms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 err="1">
                <a:solidFill>
                  <a:schemeClr val="bg1">
                    <a:lumMod val="50000"/>
                  </a:schemeClr>
                </a:solidFill>
              </a:rPr>
              <a:t>Discussion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de-DE" sz="2400" dirty="0" err="1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de-DE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211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FA1143E-F2DB-FF20-79A1-8CF3A736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Using Binary Search Tree</a:t>
            </a:r>
            <a:endParaRPr lang="de-DE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B2BA5C8-3264-40B3-D503-54FE661DF090}"/>
              </a:ext>
            </a:extLst>
          </p:cNvPr>
          <p:cNvSpPr/>
          <p:nvPr/>
        </p:nvSpPr>
        <p:spPr>
          <a:xfrm>
            <a:off x="8550061" y="1633073"/>
            <a:ext cx="642393" cy="6423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E06853B-65CD-98A2-18ED-4DEB79F5603D}"/>
              </a:ext>
            </a:extLst>
          </p:cNvPr>
          <p:cNvSpPr/>
          <p:nvPr/>
        </p:nvSpPr>
        <p:spPr>
          <a:xfrm>
            <a:off x="7825696" y="2542792"/>
            <a:ext cx="642393" cy="6423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FC6C163-A940-4A7A-9A08-CF89523755D8}"/>
              </a:ext>
            </a:extLst>
          </p:cNvPr>
          <p:cNvSpPr/>
          <p:nvPr/>
        </p:nvSpPr>
        <p:spPr>
          <a:xfrm>
            <a:off x="9192454" y="2542792"/>
            <a:ext cx="642393" cy="6423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FC25833-5970-4355-598D-CDE64161FF77}"/>
              </a:ext>
            </a:extLst>
          </p:cNvPr>
          <p:cNvSpPr/>
          <p:nvPr/>
        </p:nvSpPr>
        <p:spPr>
          <a:xfrm>
            <a:off x="7400269" y="3719834"/>
            <a:ext cx="642393" cy="6423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de-DE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2890299-BCAC-C2BC-BE46-E89AF6B8AE2B}"/>
              </a:ext>
            </a:extLst>
          </p:cNvPr>
          <p:cNvSpPr/>
          <p:nvPr/>
        </p:nvSpPr>
        <p:spPr>
          <a:xfrm>
            <a:off x="8134455" y="3742979"/>
            <a:ext cx="642393" cy="6423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ECE31F5-C556-5413-1C99-AD9609C9B40C}"/>
              </a:ext>
            </a:extLst>
          </p:cNvPr>
          <p:cNvSpPr/>
          <p:nvPr/>
        </p:nvSpPr>
        <p:spPr>
          <a:xfrm>
            <a:off x="8891567" y="3719835"/>
            <a:ext cx="642393" cy="6423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883154D-1C59-B124-CC8D-7C9E16B226EC}"/>
              </a:ext>
            </a:extLst>
          </p:cNvPr>
          <p:cNvSpPr/>
          <p:nvPr/>
        </p:nvSpPr>
        <p:spPr>
          <a:xfrm>
            <a:off x="9648682" y="3742979"/>
            <a:ext cx="642393" cy="6423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9C89B44-2FB2-3B4F-3C35-DD1D227A58E6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>
          <a:xfrm flipV="1">
            <a:off x="8374013" y="2181390"/>
            <a:ext cx="270124" cy="455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79AFA84D-8ABE-34BB-440A-68EEFA27751E}"/>
              </a:ext>
            </a:extLst>
          </p:cNvPr>
          <p:cNvCxnSpPr>
            <a:cxnSpLocks/>
            <a:stCxn id="13" idx="5"/>
            <a:endCxn id="20" idx="1"/>
          </p:cNvCxnSpPr>
          <p:nvPr/>
        </p:nvCxnSpPr>
        <p:spPr>
          <a:xfrm>
            <a:off x="9098378" y="2181390"/>
            <a:ext cx="188152" cy="455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DB1DC203-483B-AE9C-EACC-859C44FF9BA6}"/>
              </a:ext>
            </a:extLst>
          </p:cNvPr>
          <p:cNvCxnSpPr>
            <a:cxnSpLocks/>
            <a:stCxn id="14" idx="5"/>
            <a:endCxn id="22" idx="0"/>
          </p:cNvCxnSpPr>
          <p:nvPr/>
        </p:nvCxnSpPr>
        <p:spPr>
          <a:xfrm>
            <a:off x="8374013" y="3091109"/>
            <a:ext cx="81639" cy="651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5184946-A6B2-20F8-DEF9-9ADE01AFF598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 flipH="1">
            <a:off x="7721466" y="3091109"/>
            <a:ext cx="198306" cy="628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3C12551-27C0-2FB1-A0F6-EB8B457F39C8}"/>
              </a:ext>
            </a:extLst>
          </p:cNvPr>
          <p:cNvCxnSpPr>
            <a:cxnSpLocks/>
            <a:stCxn id="20" idx="3"/>
            <a:endCxn id="23" idx="0"/>
          </p:cNvCxnSpPr>
          <p:nvPr/>
        </p:nvCxnSpPr>
        <p:spPr>
          <a:xfrm flipH="1">
            <a:off x="9212764" y="3091109"/>
            <a:ext cx="73766" cy="628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3A55F635-1B14-35C2-5717-BC640E71BCED}"/>
              </a:ext>
            </a:extLst>
          </p:cNvPr>
          <p:cNvCxnSpPr>
            <a:cxnSpLocks/>
            <a:stCxn id="20" idx="5"/>
            <a:endCxn id="24" idx="0"/>
          </p:cNvCxnSpPr>
          <p:nvPr/>
        </p:nvCxnSpPr>
        <p:spPr>
          <a:xfrm>
            <a:off x="9740771" y="3091109"/>
            <a:ext cx="229108" cy="651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5745E3D0-9CF5-3D73-040D-6D552EE9DFC2}"/>
              </a:ext>
            </a:extLst>
          </p:cNvPr>
          <p:cNvSpPr txBox="1">
            <a:spLocks/>
          </p:cNvSpPr>
          <p:nvPr/>
        </p:nvSpPr>
        <p:spPr>
          <a:xfrm>
            <a:off x="384000" y="1159348"/>
            <a:ext cx="4763353" cy="2269651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sz="2400" b="1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16000" indent="180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432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-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648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4000" indent="1800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Binary Search </a:t>
            </a:r>
            <a:r>
              <a:rPr lang="de-DE" sz="2000" dirty="0" err="1"/>
              <a:t>Tree</a:t>
            </a:r>
            <a:r>
              <a:rPr lang="de-DE" sz="2000" dirty="0"/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 dirty="0" err="1"/>
              <a:t>Sorted</a:t>
            </a:r>
            <a:r>
              <a:rPr lang="de-DE" sz="2000" b="0" dirty="0"/>
              <a:t> </a:t>
            </a:r>
            <a:r>
              <a:rPr lang="de-DE" sz="2000" b="0" dirty="0" err="1"/>
              <a:t>binary</a:t>
            </a:r>
            <a:r>
              <a:rPr lang="de-DE" sz="2000" b="0" dirty="0"/>
              <a:t> </a:t>
            </a:r>
            <a:r>
              <a:rPr lang="de-DE" sz="2000" b="0" dirty="0" err="1"/>
              <a:t>tree</a:t>
            </a:r>
            <a:endParaRPr lang="de-DE" sz="2000" b="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 dirty="0"/>
              <a:t>Element </a:t>
            </a:r>
            <a:r>
              <a:rPr lang="de-DE" sz="2000" b="0" dirty="0" err="1"/>
              <a:t>of</a:t>
            </a:r>
            <a:r>
              <a:rPr lang="de-DE" sz="2000" b="0" dirty="0"/>
              <a:t> </a:t>
            </a:r>
            <a:r>
              <a:rPr lang="de-DE" sz="2000" b="0" dirty="0" err="1"/>
              <a:t>the</a:t>
            </a:r>
            <a:r>
              <a:rPr lang="de-DE" sz="2000" b="0" dirty="0"/>
              <a:t> </a:t>
            </a:r>
            <a:r>
              <a:rPr lang="de-DE" sz="2000" b="0" dirty="0" err="1"/>
              <a:t>left</a:t>
            </a:r>
            <a:r>
              <a:rPr lang="de-DE" sz="2000" b="0" dirty="0"/>
              <a:t> </a:t>
            </a:r>
            <a:r>
              <a:rPr lang="de-DE" sz="2000" b="0" dirty="0" err="1"/>
              <a:t>subtree</a:t>
            </a:r>
            <a:r>
              <a:rPr lang="de-DE" sz="2000" b="0" dirty="0"/>
              <a:t> </a:t>
            </a:r>
            <a:r>
              <a:rPr lang="de-DE" sz="2000" b="0" dirty="0" err="1"/>
              <a:t>is</a:t>
            </a:r>
            <a:r>
              <a:rPr lang="de-DE" sz="2000" b="0" dirty="0"/>
              <a:t> </a:t>
            </a:r>
            <a:r>
              <a:rPr lang="de-DE" sz="2000" b="0" dirty="0" err="1"/>
              <a:t>less</a:t>
            </a:r>
            <a:r>
              <a:rPr lang="de-DE" sz="2000" b="0" dirty="0"/>
              <a:t> </a:t>
            </a:r>
            <a:r>
              <a:rPr lang="de-DE" sz="2000" b="0" dirty="0" err="1"/>
              <a:t>than</a:t>
            </a:r>
            <a:r>
              <a:rPr lang="de-DE" sz="2000" b="0" dirty="0"/>
              <a:t> </a:t>
            </a:r>
            <a:r>
              <a:rPr lang="de-DE" sz="2000" b="0" dirty="0" err="1"/>
              <a:t>its</a:t>
            </a:r>
            <a:r>
              <a:rPr lang="de-DE" sz="2000" b="0" dirty="0"/>
              <a:t> </a:t>
            </a:r>
            <a:r>
              <a:rPr lang="de-DE" sz="2000" b="0" dirty="0" err="1"/>
              <a:t>right</a:t>
            </a:r>
            <a:r>
              <a:rPr lang="de-DE" sz="2000" b="0" dirty="0"/>
              <a:t> </a:t>
            </a:r>
            <a:r>
              <a:rPr lang="de-DE" sz="2000" b="0" dirty="0" err="1"/>
              <a:t>subtree</a:t>
            </a:r>
            <a:r>
              <a:rPr lang="de-DE" sz="2000" b="0" dirty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 dirty="0"/>
              <a:t>Insert and Deletion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F82148A-D613-CFE4-8BAC-2D8A36195D5E}"/>
              </a:ext>
            </a:extLst>
          </p:cNvPr>
          <p:cNvSpPr/>
          <p:nvPr/>
        </p:nvSpPr>
        <p:spPr>
          <a:xfrm>
            <a:off x="6960937" y="4873028"/>
            <a:ext cx="642393" cy="6423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46734DE-EAEE-A2D1-DE0D-A86F2966C374}"/>
              </a:ext>
            </a:extLst>
          </p:cNvPr>
          <p:cNvCxnSpPr>
            <a:cxnSpLocks/>
          </p:cNvCxnSpPr>
          <p:nvPr/>
        </p:nvCxnSpPr>
        <p:spPr>
          <a:xfrm flipH="1">
            <a:off x="7282134" y="4244303"/>
            <a:ext cx="198306" cy="628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51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FA1143E-F2DB-FF20-79A1-8CF3A736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of Binary Search Tree (BST)</a:t>
            </a:r>
            <a:endParaRPr lang="de-DE" dirty="0"/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F3B9F1E1-3518-C07E-181B-52DE98B61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00" y="910822"/>
            <a:ext cx="3829185" cy="28740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2000" dirty="0" err="1"/>
              <a:t>Dafny</a:t>
            </a:r>
            <a:endParaRPr lang="de-DE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 dirty="0"/>
              <a:t>Data type </a:t>
            </a:r>
            <a:r>
              <a:rPr lang="de-DE" sz="2000" b="0" i="1" dirty="0" err="1"/>
              <a:t>Tree</a:t>
            </a:r>
            <a:endParaRPr lang="de-DE" sz="2000" b="0" i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 dirty="0"/>
              <a:t>Use type </a:t>
            </a:r>
            <a:r>
              <a:rPr lang="de-DE" sz="2000" b="0" i="1" dirty="0" err="1"/>
              <a:t>set</a:t>
            </a:r>
            <a:r>
              <a:rPr lang="de-DE" sz="2000" b="0" i="1" dirty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 dirty="0" err="1"/>
              <a:t>Verifies</a:t>
            </a:r>
            <a:r>
              <a:rPr lang="de-DE" sz="2000" b="0" dirty="0"/>
              <a:t> </a:t>
            </a:r>
            <a:r>
              <a:rPr lang="de-DE" sz="2000" b="0" dirty="0" err="1"/>
              <a:t>properties</a:t>
            </a:r>
            <a:r>
              <a:rPr lang="de-DE" sz="2000" b="0" dirty="0"/>
              <a:t> </a:t>
            </a:r>
            <a:r>
              <a:rPr lang="de-DE" sz="2000" b="0" dirty="0" err="1"/>
              <a:t>of</a:t>
            </a:r>
            <a:r>
              <a:rPr lang="de-DE" sz="2000" b="0" dirty="0"/>
              <a:t> BST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 dirty="0" err="1"/>
              <a:t>Verifies</a:t>
            </a:r>
            <a:r>
              <a:rPr lang="de-DE" sz="2000" b="0" dirty="0"/>
              <a:t> Insertion and Deletion</a:t>
            </a:r>
          </a:p>
          <a:p>
            <a:pPr>
              <a:lnSpc>
                <a:spcPct val="150000"/>
              </a:lnSpc>
            </a:pPr>
            <a:endParaRPr lang="de-DE" sz="200" b="0" dirty="0"/>
          </a:p>
          <a:p>
            <a:pPr>
              <a:lnSpc>
                <a:spcPct val="150000"/>
              </a:lnSpc>
            </a:pPr>
            <a:endParaRPr lang="de-DE" sz="2000" b="0" dirty="0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A60D0069-3281-0396-E0C8-A3CE99AD4C2F}"/>
              </a:ext>
            </a:extLst>
          </p:cNvPr>
          <p:cNvSpPr txBox="1">
            <a:spLocks/>
          </p:cNvSpPr>
          <p:nvPr/>
        </p:nvSpPr>
        <p:spPr>
          <a:xfrm>
            <a:off x="6126000" y="910822"/>
            <a:ext cx="3959376" cy="2518177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sz="2400" b="1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16000" indent="180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432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-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648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4000" indent="1800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000" dirty="0"/>
              <a:t>Caesar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 dirty="0"/>
              <a:t>Data type </a:t>
            </a:r>
            <a:r>
              <a:rPr lang="de-DE" sz="2000" b="0" i="1" dirty="0" err="1"/>
              <a:t>Tree</a:t>
            </a:r>
            <a:endParaRPr lang="de-DE" sz="2000" b="0" i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 dirty="0"/>
              <a:t>Implement </a:t>
            </a:r>
            <a:r>
              <a:rPr lang="de-DE" sz="2000" b="0" dirty="0" err="1"/>
              <a:t>function</a:t>
            </a:r>
            <a:r>
              <a:rPr lang="de-DE" sz="2000" b="0" dirty="0"/>
              <a:t> </a:t>
            </a:r>
            <a:r>
              <a:rPr lang="de-DE" sz="2000" b="0" i="1" dirty="0" err="1"/>
              <a:t>contains</a:t>
            </a:r>
            <a:endParaRPr lang="de-DE" sz="2000" b="0" i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 dirty="0" err="1"/>
              <a:t>Verifies</a:t>
            </a:r>
            <a:r>
              <a:rPr lang="de-DE" sz="2000" b="0" dirty="0"/>
              <a:t> </a:t>
            </a:r>
            <a:r>
              <a:rPr lang="de-DE" sz="2000" b="0" dirty="0" err="1"/>
              <a:t>properties</a:t>
            </a:r>
            <a:r>
              <a:rPr lang="de-DE" sz="2000" b="0" dirty="0"/>
              <a:t> </a:t>
            </a:r>
            <a:r>
              <a:rPr lang="de-DE" sz="2000" b="0" dirty="0" err="1"/>
              <a:t>of</a:t>
            </a:r>
            <a:r>
              <a:rPr lang="de-DE" sz="2000" b="0" dirty="0"/>
              <a:t> BST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 dirty="0" err="1"/>
              <a:t>Verifies</a:t>
            </a:r>
            <a:r>
              <a:rPr lang="de-DE" sz="2000" b="0" dirty="0"/>
              <a:t> Insertion and Deletion</a:t>
            </a:r>
          </a:p>
        </p:txBody>
      </p:sp>
    </p:spTree>
    <p:extLst>
      <p:ext uri="{BB962C8B-B14F-4D97-AF65-F5344CB8AC3E}">
        <p14:creationId xmlns:p14="http://schemas.microsoft.com/office/powerpoint/2010/main" val="2283120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26988-4E8B-FB50-6F07-C5772063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5546EA-0440-6DAF-FE4F-FCB82DA77F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17" y="975361"/>
            <a:ext cx="11484000" cy="446070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 err="1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de-DE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Hoare </a:t>
            </a:r>
            <a:r>
              <a:rPr lang="de-DE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Logic</a:t>
            </a:r>
            <a:r>
              <a:rPr lang="de-DE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Guarded</a:t>
            </a:r>
            <a:r>
              <a:rPr lang="de-DE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Commands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Features </a:t>
            </a:r>
            <a:r>
              <a:rPr lang="de-DE" sz="2400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bg1">
                    <a:lumMod val="50000"/>
                  </a:schemeClr>
                </a:solidFill>
              </a:rPr>
              <a:t>Dafny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 and Caesar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 err="1">
                <a:solidFill>
                  <a:schemeClr val="bg1">
                    <a:lumMod val="50000"/>
                  </a:schemeClr>
                </a:solidFill>
              </a:rPr>
              <a:t>Comparing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bg1">
                    <a:lumMod val="50000"/>
                  </a:schemeClr>
                </a:solidFill>
              </a:rPr>
              <a:t>Using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bg1">
                    <a:lumMod val="50000"/>
                  </a:schemeClr>
                </a:solidFill>
              </a:rPr>
              <a:t>Algorithms</a:t>
            </a:r>
            <a:endParaRPr lang="de-DE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 err="1"/>
              <a:t>Discussion</a:t>
            </a:r>
            <a:r>
              <a:rPr lang="de-DE" sz="2400" dirty="0"/>
              <a:t> and </a:t>
            </a:r>
            <a:r>
              <a:rPr lang="de-DE" sz="2400" dirty="0" err="1"/>
              <a:t>Conclusion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14092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5A46FE4-21EE-3C5F-39B7-30694F647B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4000" y="1082382"/>
            <a:ext cx="8460455" cy="2346618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Hard </a:t>
            </a:r>
            <a:r>
              <a:rPr lang="de-DE" sz="2000" b="1" dirty="0" err="1"/>
              <a:t>to</a:t>
            </a:r>
            <a:r>
              <a:rPr lang="de-DE" sz="2000" b="1" dirty="0"/>
              <a:t> find </a:t>
            </a:r>
            <a:r>
              <a:rPr lang="de-DE" sz="2000" b="1" dirty="0" err="1"/>
              <a:t>errors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Takes a lot of time to find the correct error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Requires investigating all possible errors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sz="2000" b="1" dirty="0" err="1"/>
              <a:t>Selecting</a:t>
            </a:r>
            <a:r>
              <a:rPr lang="de-DE" sz="2000" b="1" dirty="0"/>
              <a:t> Triggers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Caesar has the problem of implementing quantified expressions</a:t>
            </a:r>
          </a:p>
          <a:p>
            <a:r>
              <a:rPr lang="en-US" dirty="0"/>
              <a:t>Does not terminate due to its instances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B1041C0-22B4-8BE6-94DE-72D34D67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Discussion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688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5A46FE4-21EE-3C5F-39B7-30694F647B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4000" y="1036318"/>
            <a:ext cx="9768993" cy="47600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Dafny</a:t>
            </a:r>
            <a:r>
              <a:rPr lang="en-US" b="0" i="0" dirty="0">
                <a:effectLst/>
                <a:latin typeface="Arial" panose="020B0604020202020204" pitchFamily="34" charset="0"/>
              </a:rPr>
              <a:t> and Caesar are verification languages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Dafny</a:t>
            </a:r>
            <a:r>
              <a:rPr lang="en-US" dirty="0"/>
              <a:t> has additional feature for verification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Find errors and Trigger Selection</a:t>
            </a:r>
          </a:p>
          <a:p>
            <a:pPr>
              <a:lnSpc>
                <a:spcPct val="150000"/>
              </a:lnSpc>
            </a:pPr>
            <a:r>
              <a:rPr lang="en-US" dirty="0"/>
              <a:t>Compared Algorithms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Left Pad: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Unable to locate errors in built-in </a:t>
            </a:r>
            <a:r>
              <a:rPr lang="en-US" i="1" dirty="0"/>
              <a:t>Lists </a:t>
            </a:r>
            <a:r>
              <a:rPr lang="en-US" dirty="0"/>
              <a:t>in Caesar</a:t>
            </a:r>
            <a:endParaRPr lang="en-US" i="1" dirty="0"/>
          </a:p>
          <a:p>
            <a:pPr lvl="2">
              <a:lnSpc>
                <a:spcPct val="150000"/>
              </a:lnSpc>
            </a:pPr>
            <a:r>
              <a:rPr lang="en-US" dirty="0"/>
              <a:t>Use the Axiom of Extensionality in the data type List in Caesar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Bubble Sort: Can not verify the multiset in Caesar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Binary Search Tree: Use the function </a:t>
            </a:r>
            <a:r>
              <a:rPr lang="en-US" i="1" dirty="0"/>
              <a:t>contains </a:t>
            </a:r>
            <a:r>
              <a:rPr lang="en-US" dirty="0"/>
              <a:t>in Caesar</a:t>
            </a:r>
          </a:p>
          <a:p>
            <a:pPr>
              <a:lnSpc>
                <a:spcPct val="150000"/>
              </a:lnSpc>
            </a:pPr>
            <a:r>
              <a:rPr lang="en-US" dirty="0"/>
              <a:t>Features required in Caesar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Find errors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Automatic Trigger Selection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B1041C0-22B4-8BE6-94DE-72D34D67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6664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5A46FE4-21EE-3C5F-39B7-30694F647B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3038" y="1684800"/>
            <a:ext cx="11484000" cy="11152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B1041C0-22B4-8BE6-94DE-72D34D671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0" y="2998901"/>
            <a:ext cx="11484000" cy="543600"/>
          </a:xfrm>
        </p:spPr>
        <p:txBody>
          <a:bodyPr/>
          <a:lstStyle/>
          <a:p>
            <a:pPr algn="ctr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listening</a:t>
            </a:r>
            <a:r>
              <a:rPr lang="de-DE" dirty="0"/>
              <a:t>!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47169B-5EDA-258D-6BC2-367D6D26E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3083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B1041C0-22B4-8BE6-94DE-72D34D671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76" y="224749"/>
            <a:ext cx="11484000" cy="543600"/>
          </a:xfrm>
        </p:spPr>
        <p:txBody>
          <a:bodyPr/>
          <a:lstStyle/>
          <a:p>
            <a:r>
              <a:rPr lang="de-DE" dirty="0"/>
              <a:t>Set and </a:t>
            </a:r>
            <a:r>
              <a:rPr lang="de-DE" dirty="0" err="1"/>
              <a:t>Multiset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E8C34CF-FD16-D48F-606D-5FE3CF5C3A76}"/>
              </a:ext>
            </a:extLst>
          </p:cNvPr>
          <p:cNvSpPr txBox="1"/>
          <p:nvPr/>
        </p:nvSpPr>
        <p:spPr>
          <a:xfrm>
            <a:off x="349276" y="1166842"/>
            <a:ext cx="69915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st_1 </a:t>
            </a:r>
            <a:r>
              <a:rPr lang="de-DE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de-DE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 {1,1,1,1,2};</a:t>
            </a:r>
          </a:p>
          <a:p>
            <a:r>
              <a:rPr lang="de-DE" b="0" dirty="0" err="1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st_2 </a:t>
            </a:r>
            <a:r>
              <a:rPr lang="de-DE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de-DE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 {1,2};</a:t>
            </a:r>
          </a:p>
          <a:p>
            <a:b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Sets </a:t>
            </a:r>
            <a:r>
              <a:rPr lang="de-DE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are</a:t>
            </a:r>
            <a:r>
              <a:rPr lang="de-DE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equal</a:t>
            </a:r>
            <a:r>
              <a:rPr lang="de-DE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.</a:t>
            </a:r>
            <a:endParaRPr lang="de-DE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 err="1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st_1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st_2;</a:t>
            </a:r>
          </a:p>
          <a:p>
            <a:b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ms_1 </a:t>
            </a:r>
            <a:r>
              <a:rPr lang="de-DE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multiset</a:t>
            </a:r>
            <a:r>
              <a:rPr lang="de-DE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  </a:t>
            </a:r>
            <a:r>
              <a:rPr lang="de-DE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multiset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([1, 1, 1, 2]);</a:t>
            </a:r>
          </a:p>
          <a:p>
            <a:r>
              <a:rPr lang="de-DE" b="0" dirty="0" err="1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ms_2 </a:t>
            </a:r>
            <a:r>
              <a:rPr lang="de-DE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multiset</a:t>
            </a:r>
            <a:r>
              <a:rPr lang="de-DE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  </a:t>
            </a:r>
            <a:r>
              <a:rPr lang="de-DE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multiset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([1, 2]);</a:t>
            </a:r>
          </a:p>
          <a:p>
            <a:b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Multisets </a:t>
            </a:r>
            <a:r>
              <a:rPr lang="de-DE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are</a:t>
            </a:r>
            <a:r>
              <a:rPr lang="de-DE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not </a:t>
            </a:r>
            <a:r>
              <a:rPr lang="de-DE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equal</a:t>
            </a:r>
            <a:r>
              <a:rPr lang="de-DE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.</a:t>
            </a:r>
            <a:endParaRPr lang="de-DE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 err="1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ms_1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ms_2;</a:t>
            </a:r>
          </a:p>
          <a:p>
            <a:endParaRPr lang="de-DE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29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B1041C0-22B4-8BE6-94DE-72D34D671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76" y="224749"/>
            <a:ext cx="11484000" cy="543600"/>
          </a:xfrm>
        </p:spPr>
        <p:txBody>
          <a:bodyPr/>
          <a:lstStyle/>
          <a:p>
            <a:r>
              <a:rPr lang="de-DE" dirty="0" err="1"/>
              <a:t>Dafny</a:t>
            </a:r>
            <a:r>
              <a:rPr lang="de-DE" dirty="0"/>
              <a:t> </a:t>
            </a:r>
            <a:r>
              <a:rPr lang="de-DE" dirty="0" err="1"/>
              <a:t>Sequences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E8C34CF-FD16-D48F-606D-5FE3CF5C3A76}"/>
              </a:ext>
            </a:extLst>
          </p:cNvPr>
          <p:cNvSpPr txBox="1"/>
          <p:nvPr/>
        </p:nvSpPr>
        <p:spPr>
          <a:xfrm>
            <a:off x="349276" y="1051095"/>
            <a:ext cx="69915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sq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de-DE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 [1, 2, 3, 4];</a:t>
            </a:r>
          </a:p>
          <a:p>
            <a:endParaRPr lang="en-US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de-DE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de-DE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de-DE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5</a:t>
            </a:r>
            <a:endParaRPr lang="en-US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sq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 [5] +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sq</a:t>
            </a:r>
            <a:r>
              <a:rPr lang="de-DE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b="0" dirty="0" err="1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sq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== [5, 1, 2, 3, 4];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de-DE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de-DE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de-DE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&gt;</a:t>
            </a:r>
            <a:endParaRPr lang="de-DE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 err="1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['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t','e','s','t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'];</a:t>
            </a:r>
          </a:p>
        </p:txBody>
      </p:sp>
    </p:spTree>
    <p:extLst>
      <p:ext uri="{BB962C8B-B14F-4D97-AF65-F5344CB8AC3E}">
        <p14:creationId xmlns:p14="http://schemas.microsoft.com/office/powerpoint/2010/main" val="1964775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B1041C0-22B4-8BE6-94DE-72D34D671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76" y="224749"/>
            <a:ext cx="11484000" cy="543600"/>
          </a:xfrm>
        </p:spPr>
        <p:txBody>
          <a:bodyPr/>
          <a:lstStyle/>
          <a:p>
            <a:r>
              <a:rPr lang="de-DE" dirty="0" err="1"/>
              <a:t>Multiplicity</a:t>
            </a:r>
            <a:r>
              <a:rPr lang="de-DE" dirty="0"/>
              <a:t> in Caesar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E8C34CF-FD16-D48F-606D-5FE3CF5C3A76}"/>
                  </a:ext>
                </a:extLst>
              </p:cNvPr>
              <p:cNvSpPr txBox="1"/>
              <p:nvPr/>
            </p:nvSpPr>
            <p:spPr>
              <a:xfrm>
                <a:off x="0" y="1197838"/>
                <a:ext cx="11833276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func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mul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ls:List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el:Int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):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UInt</a:t>
                </a:r>
                <a:endParaRPr lang="de-DE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axiom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m_n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ls:List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el:Int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. 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is_null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ls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) =&gt; 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mul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ls,el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) = 0</a:t>
                </a:r>
              </a:p>
              <a:p>
                <a:endParaRPr lang="de-DE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axiom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m_l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ls:List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, h:Int, t:List, 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el:Int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. </a:t>
                </a:r>
              </a:p>
              <a:p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  (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is_list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ls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) &amp;&amp; 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ls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 = 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cons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h,t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) &amp;&amp; 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el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 = h) =&gt; 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mul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ls,el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) = 1 + 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mul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t,el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)</a:t>
                </a:r>
              </a:p>
              <a:p>
                <a:endParaRPr lang="de-DE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axiom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m_l_n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ls:List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, h:Int, t:List, 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el:Int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. </a:t>
                </a:r>
              </a:p>
              <a:p>
                <a:r>
                  <a:rPr lang="de-DE" dirty="0">
                    <a:solidFill>
                      <a:srgbClr val="292929"/>
                    </a:solidFill>
                    <a:latin typeface="Consolas" panose="020B0609020204030204" pitchFamily="49" charset="0"/>
                  </a:rPr>
                  <a:t>  (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is_list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ls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) &amp;&amp; 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ls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 = 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cons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h,t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) &amp;&amp; 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el</a:t>
                </a:r>
                <a:r>
                  <a:rPr lang="de-DE" dirty="0">
                    <a:solidFill>
                      <a:srgbClr val="292929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!= h) =&gt; 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mul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ls,el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) = 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mul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de-DE" b="0" dirty="0" err="1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t,el</a:t>
                </a:r>
                <a: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  <a:t>)</a:t>
                </a:r>
                <a:br>
                  <a:rPr lang="de-DE" b="0" dirty="0">
                    <a:solidFill>
                      <a:srgbClr val="292929"/>
                    </a:solidFill>
                    <a:effectLst/>
                    <a:latin typeface="Consolas" panose="020B0609020204030204" pitchFamily="49" charset="0"/>
                  </a:rPr>
                </a:br>
                <a:endParaRPr lang="de-DE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E8C34CF-FD16-D48F-606D-5FE3CF5C3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7838"/>
                <a:ext cx="11833276" cy="2585323"/>
              </a:xfrm>
              <a:prstGeom prst="rect">
                <a:avLst/>
              </a:prstGeom>
              <a:blipFill>
                <a:blip r:embed="rId3"/>
                <a:stretch>
                  <a:fillRect t="-11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4603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B1041C0-22B4-8BE6-94DE-72D34D671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76" y="224749"/>
            <a:ext cx="11484000" cy="543600"/>
          </a:xfrm>
        </p:spPr>
        <p:txBody>
          <a:bodyPr/>
          <a:lstStyle/>
          <a:p>
            <a:r>
              <a:rPr lang="de-DE" dirty="0" err="1"/>
              <a:t>Contains</a:t>
            </a:r>
            <a:r>
              <a:rPr lang="de-DE" dirty="0"/>
              <a:t> in Caesar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E8C34CF-FD16-D48F-606D-5FE3CF5C3A76}"/>
              </a:ext>
            </a:extLst>
          </p:cNvPr>
          <p:cNvSpPr txBox="1"/>
          <p:nvPr/>
        </p:nvSpPr>
        <p:spPr>
          <a:xfrm>
            <a:off x="174638" y="1197838"/>
            <a:ext cx="1183327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(t: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Bool</a:t>
            </a:r>
            <a:endParaRPr lang="de-DE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axiom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ct_n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forall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t: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v: Int.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is_null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(t) =&gt;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(t, v) =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false</a:t>
            </a:r>
            <a:endParaRPr lang="de-DE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axiom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ct_t_l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forall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t: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l: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v: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r: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Int. </a:t>
            </a:r>
          </a:p>
          <a:p>
            <a:r>
              <a:rPr lang="de-DE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is_tree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(t) &amp;&amp; t =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(l, v, r) &amp;&amp;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&lt; v) =&gt;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(t,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(l,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de-DE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axiom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ct_t_g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forall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t: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l: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v: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r: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Int. </a:t>
            </a:r>
          </a:p>
          <a:p>
            <a:r>
              <a:rPr lang="de-DE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is_tree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(t) &amp;&amp; t =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(l, v, r) &amp;&amp;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&gt; v) =&gt;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(t,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(r,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de-DE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axiom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ct_t_v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forall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t: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l: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v: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r: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Int. </a:t>
            </a:r>
          </a:p>
          <a:p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is_tree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(t) &amp;&amp; t =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(l, v, r) &amp;&amp;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= v) =&gt;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(t,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de-DE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de-DE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true</a:t>
            </a:r>
            <a:endParaRPr lang="de-DE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2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5546EA-0440-6DAF-FE4F-FCB82DA77F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57238" y="2702520"/>
            <a:ext cx="7277523" cy="543600"/>
          </a:xfrm>
        </p:spPr>
        <p:txBody>
          <a:bodyPr/>
          <a:lstStyle/>
          <a:p>
            <a:pPr algn="ctr"/>
            <a:r>
              <a:rPr lang="de-DE" sz="3200" b="1" dirty="0" err="1"/>
              <a:t>Why</a:t>
            </a:r>
            <a:r>
              <a:rPr lang="de-DE" sz="3200" b="1" dirty="0"/>
              <a:t> </a:t>
            </a:r>
            <a:r>
              <a:rPr lang="de-DE" sz="3200" b="1" dirty="0" err="1"/>
              <a:t>compare</a:t>
            </a:r>
            <a:r>
              <a:rPr lang="de-DE" sz="3200" b="1" dirty="0"/>
              <a:t> </a:t>
            </a:r>
            <a:r>
              <a:rPr lang="de-DE" sz="3200" b="1" dirty="0" err="1"/>
              <a:t>Dafny</a:t>
            </a:r>
            <a:r>
              <a:rPr lang="de-DE" sz="3200" b="1" dirty="0"/>
              <a:t> and Caesar?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3CCC511-6DE6-E038-1655-F65D444C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75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F51DB-9D35-C9F0-C059-112EA251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Deductive</a:t>
            </a:r>
            <a:r>
              <a:rPr lang="de-DE" dirty="0"/>
              <a:t> </a:t>
            </a:r>
            <a:r>
              <a:rPr lang="de-DE" dirty="0" err="1"/>
              <a:t>Verification</a:t>
            </a:r>
            <a:r>
              <a:rPr lang="de-DE" dirty="0"/>
              <a:t> </a:t>
            </a:r>
            <a:r>
              <a:rPr lang="de-DE" dirty="0" err="1"/>
              <a:t>Languages</a:t>
            </a:r>
            <a:endParaRPr lang="de-DE" dirty="0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D20E869C-F968-FE4D-DF9E-640B61119D69}"/>
              </a:ext>
            </a:extLst>
          </p:cNvPr>
          <p:cNvSpPr txBox="1">
            <a:spLocks/>
          </p:cNvSpPr>
          <p:nvPr/>
        </p:nvSpPr>
        <p:spPr>
          <a:xfrm>
            <a:off x="384000" y="977436"/>
            <a:ext cx="11160300" cy="486456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Deductive verification: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Prove or disprove the correctness of 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Based on mathematical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Hoare logic is intuitive, but </a:t>
            </a:r>
            <a:r>
              <a:rPr lang="en-US" sz="2000" dirty="0" err="1"/>
              <a:t>Dafny</a:t>
            </a:r>
            <a:r>
              <a:rPr lang="en-US" sz="2000" dirty="0"/>
              <a:t> and Caesar use weakest liberal precondition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 err="1"/>
              <a:t>Dafny</a:t>
            </a:r>
            <a:r>
              <a:rPr lang="en-US" sz="2000" b="1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Verification language developed by Microsoft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High-level programming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Similar syntax to C# and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2000" b="1" dirty="0"/>
              <a:t>Caesar: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Verification platform for probabilistic programs developed by </a:t>
            </a:r>
            <a:r>
              <a:rPr lang="en-US" sz="2000" dirty="0" err="1"/>
              <a:t>Schroer</a:t>
            </a:r>
            <a:r>
              <a:rPr lang="en-US" sz="2000" dirty="0"/>
              <a:t> et 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Verifies probabilistic programs using expected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Support Boolean reasoning</a:t>
            </a:r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811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26988-4E8B-FB50-6F07-C5772063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Dafny</a:t>
            </a:r>
            <a:r>
              <a:rPr lang="en-US" dirty="0"/>
              <a:t> and Caesar</a:t>
            </a:r>
            <a:endParaRPr lang="de-DE" dirty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71F3DE12-3C1C-EEDF-240F-66D3E86DDB10}"/>
              </a:ext>
            </a:extLst>
          </p:cNvPr>
          <p:cNvSpPr txBox="1">
            <a:spLocks/>
          </p:cNvSpPr>
          <p:nvPr/>
        </p:nvSpPr>
        <p:spPr>
          <a:xfrm>
            <a:off x="587340" y="1763807"/>
            <a:ext cx="1748497" cy="125341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000" dirty="0" err="1"/>
              <a:t>Verification</a:t>
            </a:r>
            <a:r>
              <a:rPr lang="de-DE" sz="2000" dirty="0"/>
              <a:t> </a:t>
            </a:r>
            <a:r>
              <a:rPr lang="de-DE" sz="2000" dirty="0" err="1"/>
              <a:t>language</a:t>
            </a:r>
            <a:endParaRPr lang="de-DE" sz="2000" dirty="0"/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0AF94D12-BD32-10E0-6437-0412D206BA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32261" y="5421400"/>
            <a:ext cx="3748197" cy="453987"/>
          </a:xfrm>
        </p:spPr>
        <p:txBody>
          <a:bodyPr/>
          <a:lstStyle/>
          <a:p>
            <a:pPr algn="ctr"/>
            <a:r>
              <a:rPr lang="de-DE" sz="2400" dirty="0" err="1"/>
              <a:t>Automated</a:t>
            </a:r>
            <a:r>
              <a:rPr lang="de-DE" sz="2400" dirty="0"/>
              <a:t> </a:t>
            </a:r>
            <a:r>
              <a:rPr lang="de-DE" sz="2400" dirty="0" err="1"/>
              <a:t>theorem</a:t>
            </a:r>
            <a:r>
              <a:rPr lang="de-DE" sz="2400" dirty="0"/>
              <a:t> </a:t>
            </a:r>
            <a:r>
              <a:rPr lang="de-DE" sz="2400" dirty="0" err="1"/>
              <a:t>prover</a:t>
            </a:r>
            <a:endParaRPr lang="de-DE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172DEC-8613-D730-8175-68620810342B}"/>
              </a:ext>
            </a:extLst>
          </p:cNvPr>
          <p:cNvGrpSpPr/>
          <p:nvPr/>
        </p:nvGrpSpPr>
        <p:grpSpPr>
          <a:xfrm>
            <a:off x="2392199" y="1736190"/>
            <a:ext cx="7782933" cy="4227730"/>
            <a:chOff x="2392199" y="1736190"/>
            <a:chExt cx="7782933" cy="4227730"/>
          </a:xfrm>
        </p:grpSpPr>
        <p:sp>
          <p:nvSpPr>
            <p:cNvPr id="20" name="Textplatzhalter 3">
              <a:extLst>
                <a:ext uri="{FF2B5EF4-FFF2-40B4-BE49-F238E27FC236}">
                  <a16:creationId xmlns:a16="http://schemas.microsoft.com/office/drawing/2014/main" id="{6C32E0E9-E45B-B176-9780-95AD53CFE49C}"/>
                </a:ext>
              </a:extLst>
            </p:cNvPr>
            <p:cNvSpPr txBox="1">
              <a:spLocks/>
            </p:cNvSpPr>
            <p:nvPr/>
          </p:nvSpPr>
          <p:spPr>
            <a:xfrm>
              <a:off x="4460242" y="3525215"/>
              <a:ext cx="2982440" cy="1253413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2159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Tx/>
                <a:buNone/>
                <a:tabLst>
                  <a:tab pos="215900" algn="l"/>
                </a:tabLs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defRPr>
              </a:lvl1pPr>
              <a:lvl2pPr marL="431800" indent="-215900" algn="l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Symbol" panose="05050102010706020507" pitchFamily="18" charset="2"/>
                <a:buChar char="-"/>
                <a:tabLst>
                  <a:tab pos="431800" algn="l"/>
                </a:tabLs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defRPr>
              </a:lvl2pPr>
              <a:lvl3pPr marL="647700" indent="-215900" algn="l" defTabSz="2159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tabLst>
                  <a:tab pos="647700" algn="l"/>
                </a:tabLs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defRPr>
              </a:lvl3pPr>
              <a:lvl4pPr marL="863600" indent="-215900" algn="l" defTabSz="2159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Arial" panose="020B0604020202020204" pitchFamily="34" charset="0"/>
                <a:buChar char="-"/>
                <a:tabLst>
                  <a:tab pos="863600" algn="l"/>
                </a:tabLs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defRPr>
              </a:lvl4pPr>
              <a:lvl5pPr marL="863600" indent="-2159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tabLst>
                  <a:tab pos="895350" algn="l"/>
                </a:tabLs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2400" dirty="0"/>
                <a:t>Intermediate </a:t>
              </a:r>
              <a:r>
                <a:rPr lang="de-DE" sz="2400" dirty="0" err="1"/>
                <a:t>verification</a:t>
              </a:r>
              <a:r>
                <a:rPr lang="de-DE" sz="2400" dirty="0"/>
                <a:t> </a:t>
              </a:r>
              <a:r>
                <a:rPr lang="de-DE" sz="2400" dirty="0" err="1"/>
                <a:t>language</a:t>
              </a:r>
              <a:endParaRPr lang="de-DE" sz="2400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2DDEC96-4A04-61E1-5EBE-54C296E66FB4}"/>
                </a:ext>
              </a:extLst>
            </p:cNvPr>
            <p:cNvGrpSpPr/>
            <p:nvPr/>
          </p:nvGrpSpPr>
          <p:grpSpPr>
            <a:xfrm>
              <a:off x="2392199" y="1736190"/>
              <a:ext cx="7782933" cy="4227730"/>
              <a:chOff x="2392199" y="1736190"/>
              <a:chExt cx="7782933" cy="4227730"/>
            </a:xfrm>
          </p:grpSpPr>
          <p:cxnSp>
            <p:nvCxnSpPr>
              <p:cNvPr id="4" name="Gerade Verbindung mit Pfeil 3">
                <a:extLst>
                  <a:ext uri="{FF2B5EF4-FFF2-40B4-BE49-F238E27FC236}">
                    <a16:creationId xmlns:a16="http://schemas.microsoft.com/office/drawing/2014/main" id="{8A41BB41-38B4-5D65-46C8-16A7DEA6B35F}"/>
                  </a:ext>
                </a:extLst>
              </p:cNvPr>
              <p:cNvCxnSpPr>
                <a:stCxn id="8" idx="2"/>
                <a:endCxn id="9" idx="0"/>
              </p:cNvCxnSpPr>
              <p:nvPr/>
            </p:nvCxnSpPr>
            <p:spPr>
              <a:xfrm>
                <a:off x="8707092" y="2606493"/>
                <a:ext cx="101815" cy="918722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4C2ED323-6934-431B-467F-663A811C7BB8}"/>
                  </a:ext>
                </a:extLst>
              </p:cNvPr>
              <p:cNvSpPr/>
              <p:nvPr/>
            </p:nvSpPr>
            <p:spPr>
              <a:xfrm>
                <a:off x="5003320" y="5120640"/>
                <a:ext cx="2001520" cy="843280"/>
              </a:xfrm>
              <a:prstGeom prst="rect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dirty="0"/>
                  <a:t>Z3</a:t>
                </a: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B2BC1E64-5D8A-DDDC-054F-C67AAD927464}"/>
                  </a:ext>
                </a:extLst>
              </p:cNvPr>
              <p:cNvSpPr/>
              <p:nvPr/>
            </p:nvSpPr>
            <p:spPr>
              <a:xfrm>
                <a:off x="7706332" y="1763213"/>
                <a:ext cx="2001520" cy="843280"/>
              </a:xfrm>
              <a:prstGeom prst="rect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dirty="0" err="1"/>
                  <a:t>pGCL</a:t>
                </a:r>
                <a:endParaRPr lang="de-DE" sz="2800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9E4A842A-E25B-3652-4606-CD42349A030F}"/>
                  </a:ext>
                </a:extLst>
              </p:cNvPr>
              <p:cNvSpPr/>
              <p:nvPr/>
            </p:nvSpPr>
            <p:spPr>
              <a:xfrm>
                <a:off x="7442682" y="3525215"/>
                <a:ext cx="2732450" cy="869766"/>
              </a:xfrm>
              <a:prstGeom prst="rect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dirty="0"/>
                  <a:t>Caesar/</a:t>
                </a:r>
                <a:r>
                  <a:rPr lang="de-DE" sz="2800" dirty="0" err="1"/>
                  <a:t>HeyVL</a:t>
                </a:r>
                <a:endParaRPr lang="de-DE" sz="2800" dirty="0"/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EE05F929-4A45-4EB3-5F92-0EC9F016E363}"/>
                  </a:ext>
                </a:extLst>
              </p:cNvPr>
              <p:cNvSpPr/>
              <p:nvPr/>
            </p:nvSpPr>
            <p:spPr>
              <a:xfrm>
                <a:off x="2392199" y="1736190"/>
                <a:ext cx="2001520" cy="843280"/>
              </a:xfrm>
              <a:prstGeom prst="rect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dirty="0" err="1"/>
                  <a:t>Dafny</a:t>
                </a:r>
                <a:endParaRPr lang="de-DE" sz="2800" dirty="0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D6629767-FEA2-989B-F4F5-BB6867BD9086}"/>
                  </a:ext>
                </a:extLst>
              </p:cNvPr>
              <p:cNvSpPr/>
              <p:nvPr/>
            </p:nvSpPr>
            <p:spPr>
              <a:xfrm>
                <a:off x="2402360" y="3551701"/>
                <a:ext cx="2001520" cy="843280"/>
              </a:xfrm>
              <a:prstGeom prst="rect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dirty="0"/>
                  <a:t>Boogie</a:t>
                </a:r>
              </a:p>
            </p:txBody>
          </p:sp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F02AE085-117A-94FA-8227-307401FFF800}"/>
                  </a:ext>
                </a:extLst>
              </p:cNvPr>
              <p:cNvCxnSpPr>
                <a:stCxn id="10" idx="2"/>
                <a:endCxn id="11" idx="0"/>
              </p:cNvCxnSpPr>
              <p:nvPr/>
            </p:nvCxnSpPr>
            <p:spPr>
              <a:xfrm>
                <a:off x="3392959" y="2579470"/>
                <a:ext cx="10161" cy="972231"/>
              </a:xfrm>
              <a:prstGeom prst="straightConnector1">
                <a:avLst/>
              </a:prstGeom>
              <a:ln w="28575">
                <a:solidFill>
                  <a:schemeClr val="accent1">
                    <a:lumMod val="90000"/>
                    <a:lumOff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D449754F-EE6E-568E-D499-8EE896B55E65}"/>
                  </a:ext>
                </a:extLst>
              </p:cNvPr>
              <p:cNvCxnSpPr>
                <a:cxnSpLocks/>
                <a:stCxn id="9" idx="2"/>
                <a:endCxn id="7" idx="3"/>
              </p:cNvCxnSpPr>
              <p:nvPr/>
            </p:nvCxnSpPr>
            <p:spPr>
              <a:xfrm flipH="1">
                <a:off x="7004840" y="4394981"/>
                <a:ext cx="1804067" cy="1147299"/>
              </a:xfrm>
              <a:prstGeom prst="straightConnector1">
                <a:avLst/>
              </a:prstGeom>
              <a:ln w="28575">
                <a:solidFill>
                  <a:schemeClr val="accent1">
                    <a:lumMod val="90000"/>
                    <a:lumOff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>
                <a:extLst>
                  <a:ext uri="{FF2B5EF4-FFF2-40B4-BE49-F238E27FC236}">
                    <a16:creationId xmlns:a16="http://schemas.microsoft.com/office/drawing/2014/main" id="{2B4A3848-079A-08FB-6477-2502F73ED114}"/>
                  </a:ext>
                </a:extLst>
              </p:cNvPr>
              <p:cNvCxnSpPr>
                <a:stCxn id="11" idx="2"/>
                <a:endCxn id="7" idx="1"/>
              </p:cNvCxnSpPr>
              <p:nvPr/>
            </p:nvCxnSpPr>
            <p:spPr>
              <a:xfrm>
                <a:off x="3403120" y="4394981"/>
                <a:ext cx="1600200" cy="1147299"/>
              </a:xfrm>
              <a:prstGeom prst="straightConnector1">
                <a:avLst/>
              </a:prstGeom>
              <a:ln w="28575">
                <a:solidFill>
                  <a:schemeClr val="accent1">
                    <a:lumMod val="90000"/>
                    <a:lumOff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005A4493-3AC0-44AF-3AB0-3678EA68388C}"/>
                  </a:ext>
                </a:extLst>
              </p:cNvPr>
              <p:cNvCxnSpPr/>
              <p:nvPr/>
            </p:nvCxnSpPr>
            <p:spPr>
              <a:xfrm>
                <a:off x="4496295" y="2630703"/>
                <a:ext cx="2876056" cy="869763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5869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26988-4E8B-FB50-6F07-C5772063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5546EA-0440-6DAF-FE4F-FCB82DA77F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17" y="975361"/>
            <a:ext cx="11484000" cy="446070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 err="1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de-DE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/>
              <a:t>Hoare </a:t>
            </a:r>
            <a:r>
              <a:rPr lang="de-DE" sz="2400" dirty="0" err="1"/>
              <a:t>Logic</a:t>
            </a:r>
            <a:r>
              <a:rPr lang="de-DE" sz="2400" dirty="0"/>
              <a:t> and </a:t>
            </a:r>
            <a:r>
              <a:rPr lang="de-DE" sz="2400" dirty="0" err="1"/>
              <a:t>Guarded</a:t>
            </a:r>
            <a:r>
              <a:rPr lang="de-DE" sz="2400" dirty="0"/>
              <a:t> </a:t>
            </a:r>
            <a:r>
              <a:rPr lang="de-DE" sz="2400" dirty="0" err="1"/>
              <a:t>Commands</a:t>
            </a:r>
            <a:endParaRPr lang="de-DE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Features </a:t>
            </a:r>
            <a:r>
              <a:rPr lang="de-DE" sz="2400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bg1">
                    <a:lumMod val="50000"/>
                  </a:schemeClr>
                </a:solidFill>
              </a:rPr>
              <a:t>Dafny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 and Caesar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de-DE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Comparing</a:t>
            </a:r>
            <a:r>
              <a:rPr lang="de-DE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de-DE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Algorithms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 err="1">
                <a:solidFill>
                  <a:schemeClr val="bg1">
                    <a:lumMod val="50000"/>
                  </a:schemeClr>
                </a:solidFill>
              </a:rPr>
              <a:t>Discussion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de-DE" sz="2400" dirty="0" err="1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de-DE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de-DE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80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26988-4E8B-FB50-6F07-C5772063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Hoare Logic of Partial Correctness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platzhalter 16">
                <a:extLst>
                  <a:ext uri="{FF2B5EF4-FFF2-40B4-BE49-F238E27FC236}">
                    <a16:creationId xmlns:a16="http://schemas.microsoft.com/office/drawing/2014/main" id="{8A0D9112-B634-5E40-E68C-E69AD4F60FF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350908" y="1517818"/>
                <a:ext cx="11483116" cy="3512607"/>
              </a:xfrm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2000" b="1" dirty="0">
                    <a:solidFill>
                      <a:prstClr val="black"/>
                    </a:solidFill>
                    <a:latin typeface="+mj-lt"/>
                    <a:cs typeface="+mn-cs"/>
                  </a:rPr>
                  <a:t>Hoare Triple</a:t>
                </a:r>
                <a:endParaRPr kumimoji="0" lang="de-DE" sz="2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</m:e>
                      </m:d>
                      <m:r>
                        <a:rPr kumimoji="0" lang="de-DE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𝑆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de-D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kumimoji="0" lang="de-DE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+mn-cs"/>
                </a:endParaRPr>
              </a:p>
              <a:p>
                <a:pPr marL="342900" indent="-342900" defTabSz="914400" eaLnBrk="0" hangingPunct="0">
                  <a:buClr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</m:oMath>
                </a14:m>
                <a:r>
                  <a:rPr lang="de-DE" sz="2000" dirty="0">
                    <a:solidFill>
                      <a:prstClr val="black"/>
                    </a:solidFill>
                    <a:ea typeface="ＭＳ Ｐゴシック" panose="020B0600070205080204" pitchFamily="34" charset="-128"/>
                  </a:rPr>
                  <a:t>: precondition </a:t>
                </a:r>
                <a:r>
                  <a:rPr lang="de-DE" sz="2000" dirty="0" err="1">
                    <a:solidFill>
                      <a:prstClr val="black"/>
                    </a:solidFill>
                    <a:ea typeface="ＭＳ Ｐゴシック" panose="020B0600070205080204" pitchFamily="34" charset="-128"/>
                  </a:rPr>
                  <a:t>of</a:t>
                </a:r>
                <a:r>
                  <a:rPr lang="de-DE" sz="2000" dirty="0">
                    <a:solidFill>
                      <a:prstClr val="black"/>
                    </a:solidFill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de-DE" sz="2000" dirty="0">
                  <a:solidFill>
                    <a:prstClr val="black"/>
                  </a:solidFill>
                  <a:ea typeface="ＭＳ Ｐゴシック" panose="020B0600070205080204" pitchFamily="34" charset="-128"/>
                </a:endParaRPr>
              </a:p>
              <a:p>
                <a:pPr marL="342900" marR="0" lvl="0" indent="-34290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DE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+mn-cs"/>
                  </a:rPr>
                  <a:t>: program</a:t>
                </a:r>
              </a:p>
              <a:p>
                <a:pPr marL="342900" marR="0" lvl="0" indent="-34290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DE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𝑄</m:t>
                    </m:r>
                  </m:oMath>
                </a14:m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+mn-cs"/>
                  </a:rPr>
                  <a:t>: postcondition </a:t>
                </a:r>
                <a:r>
                  <a:rPr kumimoji="0" lang="de-D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+mn-cs"/>
                  </a:rPr>
                  <a:t>of</a:t>
                </a: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endParaRPr kumimoji="0" lang="de-D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cs typeface="+mn-cs"/>
                </a:endParaRPr>
              </a:p>
              <a:p>
                <a:pPr marR="0" lvl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0" lang="de-D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+mn-cs"/>
                </a:endParaRPr>
              </a:p>
              <a:p>
                <a:pPr marR="0" lvl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0" lang="de-DE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ＭＳ Ｐゴシック" panose="020B0600070205080204" pitchFamily="34" charset="-128"/>
                    <a:cs typeface="+mn-cs"/>
                  </a:rPr>
                  <a:t>Hoare </a:t>
                </a:r>
                <a:r>
                  <a:rPr kumimoji="0" lang="de-DE" sz="200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ＭＳ Ｐゴシック" panose="020B0600070205080204" pitchFamily="34" charset="-128"/>
                    <a:cs typeface="+mn-cs"/>
                  </a:rPr>
                  <a:t>triple</a:t>
                </a:r>
                <a:r>
                  <a:rPr kumimoji="0" lang="de-DE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kumimoji="0" lang="de-DE" sz="200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ＭＳ Ｐゴシック" panose="020B0600070205080204" pitchFamily="34" charset="-128"/>
                    <a:cs typeface="+mn-cs"/>
                  </a:rPr>
                  <a:t>is</a:t>
                </a:r>
                <a:r>
                  <a:rPr kumimoji="0" lang="de-DE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ＭＳ Ｐゴシック" panose="020B0600070205080204" pitchFamily="34" charset="-128"/>
                    <a:cs typeface="+mn-cs"/>
                  </a:rPr>
                  <a:t> valid </a:t>
                </a:r>
                <a:r>
                  <a:rPr lang="de-DE" sz="2000" dirty="0">
                    <a:solidFill>
                      <a:prstClr val="black"/>
                    </a:solidFill>
                    <a:ea typeface="ＭＳ Ｐゴシック" panose="020B0600070205080204" pitchFamily="34" charset="-128"/>
                    <a:cs typeface="+mn-cs"/>
                  </a:rPr>
                  <a:t>in </a:t>
                </a:r>
                <a:r>
                  <a:rPr lang="de-DE" sz="2000" dirty="0" err="1">
                    <a:solidFill>
                      <a:prstClr val="black"/>
                    </a:solidFill>
                    <a:ea typeface="ＭＳ Ｐゴシック" panose="020B0600070205080204" pitchFamily="34" charset="-128"/>
                    <a:cs typeface="+mn-cs"/>
                  </a:rPr>
                  <a:t>the</a:t>
                </a:r>
                <a:r>
                  <a:rPr lang="de-DE" sz="2000" dirty="0">
                    <a:solidFill>
                      <a:prstClr val="black"/>
                    </a:solidFill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lang="de-DE" sz="2000" dirty="0" err="1">
                    <a:solidFill>
                      <a:prstClr val="black"/>
                    </a:solidFill>
                    <a:ea typeface="ＭＳ Ｐゴシック" panose="020B0600070205080204" pitchFamily="34" charset="-128"/>
                    <a:cs typeface="+mn-cs"/>
                  </a:rPr>
                  <a:t>condition</a:t>
                </a:r>
                <a:r>
                  <a:rPr kumimoji="0" lang="de-DE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ＭＳ Ｐゴシック" panose="020B0600070205080204" pitchFamily="34" charset="-128"/>
                    <a:cs typeface="+mn-cs"/>
                  </a:rPr>
                  <a:t>: </a:t>
                </a:r>
                <a:r>
                  <a:rPr kumimoji="0" lang="de-D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ＭＳ Ｐゴシック" panose="020B0600070205080204" pitchFamily="34" charset="-128"/>
                    <a:cs typeface="+mn-cs"/>
                  </a:rPr>
                  <a:t>if</a:t>
                </a: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ＭＳ Ｐゴシック" panose="020B0600070205080204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+mn-cs"/>
                      </a:rPr>
                      <m:t>𝑃</m:t>
                    </m:r>
                  </m:oMath>
                </a14:m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kumimoji="0" lang="de-D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ＭＳ Ｐゴシック" panose="020B0600070205080204" pitchFamily="34" charset="-128"/>
                    <a:cs typeface="+mn-cs"/>
                  </a:rPr>
                  <a:t>holds</a:t>
                </a:r>
                <a:endParaRPr lang="de-DE" sz="2000" dirty="0">
                  <a:solidFill>
                    <a:prstClr val="black"/>
                  </a:solidFill>
                  <a:ea typeface="ＭＳ Ｐゴシック" panose="020B0600070205080204" pitchFamily="34" charset="-128"/>
                  <a:cs typeface="+mn-cs"/>
                </a:endParaRPr>
              </a:p>
              <a:p>
                <a:pPr marL="342900" marR="0" lvl="0" indent="-34290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+mn-cs"/>
                      </a:rPr>
                      <m:t>𝑆</m:t>
                    </m:r>
                  </m:oMath>
                </a14:m>
                <a:r>
                  <a:rPr lang="de-DE" sz="2000" dirty="0">
                    <a:solidFill>
                      <a:prstClr val="black"/>
                    </a:solidFill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lang="de-DE" sz="2000" dirty="0" err="1">
                    <a:solidFill>
                      <a:prstClr val="black"/>
                    </a:solidFill>
                    <a:ea typeface="ＭＳ Ｐゴシック" panose="020B0600070205080204" pitchFamily="34" charset="-128"/>
                    <a:cs typeface="+mn-cs"/>
                  </a:rPr>
                  <a:t>terminates</a:t>
                </a:r>
                <a:r>
                  <a:rPr lang="de-DE" sz="2000" dirty="0">
                    <a:solidFill>
                      <a:prstClr val="black"/>
                    </a:solidFill>
                    <a:ea typeface="ＭＳ Ｐゴシック" panose="020B0600070205080204" pitchFamily="34" charset="-128"/>
                    <a:cs typeface="+mn-cs"/>
                  </a:rPr>
                  <a:t> in </a:t>
                </a:r>
                <a:r>
                  <a:rPr lang="de-DE" sz="2000" dirty="0" err="1">
                    <a:solidFill>
                      <a:prstClr val="black"/>
                    </a:solidFill>
                    <a:ea typeface="ＭＳ Ｐゴシック" panose="020B0600070205080204" pitchFamily="34" charset="-128"/>
                    <a:cs typeface="+mn-cs"/>
                  </a:rPr>
                  <a:t>condition</a:t>
                </a:r>
                <a:r>
                  <a:rPr lang="de-DE" sz="2000" dirty="0">
                    <a:solidFill>
                      <a:prstClr val="black"/>
                    </a:solidFill>
                    <a:ea typeface="ＭＳ Ｐゴシック" panose="020B0600070205080204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+mn-cs"/>
                      </a:rPr>
                      <m:t>𝑄</m:t>
                    </m:r>
                  </m:oMath>
                </a14:m>
                <a:endParaRPr lang="de-DE" sz="2000" dirty="0">
                  <a:solidFill>
                    <a:prstClr val="black"/>
                  </a:solidFill>
                  <a:ea typeface="ＭＳ Ｐゴシック" panose="020B0600070205080204" pitchFamily="34" charset="-128"/>
                  <a:cs typeface="+mn-cs"/>
                </a:endParaRPr>
              </a:p>
              <a:p>
                <a:pPr marL="342900" marR="0" lvl="0" indent="-34290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DE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+mn-cs"/>
                      </a:rPr>
                      <m:t>𝑆</m:t>
                    </m:r>
                  </m:oMath>
                </a14:m>
                <a:r>
                  <a:rPr kumimoji="0" lang="de-DE" sz="20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kumimoji="0" lang="de-DE" sz="200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ＭＳ Ｐゴシック" panose="020B0600070205080204" pitchFamily="34" charset="-128"/>
                    <a:cs typeface="+mn-cs"/>
                  </a:rPr>
                  <a:t>does</a:t>
                </a:r>
                <a:r>
                  <a:rPr kumimoji="0" lang="de-DE" sz="20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ＭＳ Ｐゴシック" panose="020B0600070205080204" pitchFamily="34" charset="-128"/>
                    <a:cs typeface="+mn-cs"/>
                  </a:rPr>
                  <a:t> not </a:t>
                </a:r>
                <a:r>
                  <a:rPr kumimoji="0" lang="de-DE" sz="200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ＭＳ Ｐゴシック" panose="020B0600070205080204" pitchFamily="34" charset="-128"/>
                    <a:cs typeface="+mn-cs"/>
                  </a:rPr>
                  <a:t>terminate</a:t>
                </a:r>
                <a:r>
                  <a:rPr kumimoji="0" lang="de-DE" sz="20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ＭＳ Ｐゴシック" panose="020B0600070205080204" pitchFamily="34" charset="-128"/>
                    <a:cs typeface="+mn-cs"/>
                  </a:rPr>
                  <a:t> at all</a:t>
                </a:r>
              </a:p>
              <a:p>
                <a:pPr marL="342900" marR="0" lvl="0" indent="-34290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de-DE" sz="20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+mn-cs"/>
                </a:endParaRPr>
              </a:p>
              <a:p>
                <a:pPr marR="0" lvl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lang="de-DE" sz="2000" dirty="0">
                    <a:solidFill>
                      <a:prstClr val="black"/>
                    </a:solidFill>
                    <a:ea typeface="ＭＳ Ｐゴシック" panose="020B0600070205080204" pitchFamily="34" charset="-128"/>
                    <a:cs typeface="+mn-cs"/>
                  </a:rPr>
                  <a:t>Hoare </a:t>
                </a:r>
                <a:r>
                  <a:rPr lang="de-DE" sz="2000" dirty="0" err="1">
                    <a:solidFill>
                      <a:prstClr val="black"/>
                    </a:solidFill>
                    <a:ea typeface="ＭＳ Ｐゴシック" panose="020B0600070205080204" pitchFamily="34" charset="-128"/>
                    <a:cs typeface="+mn-cs"/>
                  </a:rPr>
                  <a:t>logic</a:t>
                </a:r>
                <a:r>
                  <a:rPr lang="de-DE" sz="2000" dirty="0">
                    <a:solidFill>
                      <a:prstClr val="black"/>
                    </a:solidFill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lang="de-DE" sz="2000" dirty="0" err="1">
                    <a:solidFill>
                      <a:prstClr val="black"/>
                    </a:solidFill>
                    <a:ea typeface="ＭＳ Ｐゴシック" panose="020B0600070205080204" pitchFamily="34" charset="-128"/>
                    <a:cs typeface="+mn-cs"/>
                  </a:rPr>
                  <a:t>proves</a:t>
                </a:r>
                <a:r>
                  <a:rPr lang="de-DE" sz="2000" dirty="0">
                    <a:solidFill>
                      <a:prstClr val="black"/>
                    </a:solidFill>
                    <a:ea typeface="ＭＳ Ｐゴシック" panose="020B0600070205080204" pitchFamily="34" charset="-128"/>
                    <a:cs typeface="+mn-cs"/>
                  </a:rPr>
                  <a:t> p</a:t>
                </a:r>
                <a:r>
                  <a:rPr kumimoji="0" lang="de-DE" sz="200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ＭＳ Ｐゴシック" panose="020B0600070205080204" pitchFamily="34" charset="-128"/>
                    <a:cs typeface="+mn-cs"/>
                  </a:rPr>
                  <a:t>artial</a:t>
                </a:r>
                <a:r>
                  <a:rPr kumimoji="0" lang="de-DE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kumimoji="0" lang="de-DE" sz="200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ＭＳ Ｐゴシック" panose="020B0600070205080204" pitchFamily="34" charset="-128"/>
                    <a:cs typeface="+mn-cs"/>
                  </a:rPr>
                  <a:t>correctness</a:t>
                </a:r>
                <a:endParaRPr kumimoji="0" lang="de-DE" sz="20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anose="020B0600070205080204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7" name="Textplatzhalter 16">
                <a:extLst>
                  <a:ext uri="{FF2B5EF4-FFF2-40B4-BE49-F238E27FC236}">
                    <a16:creationId xmlns:a16="http://schemas.microsoft.com/office/drawing/2014/main" id="{8A0D9112-B634-5E40-E68C-E69AD4F60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350908" y="1517818"/>
                <a:ext cx="11483116" cy="3512607"/>
              </a:xfrm>
              <a:blipFill>
                <a:blip r:embed="rId3"/>
                <a:stretch>
                  <a:fillRect l="-1381" t="-20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platzhalter 16">
            <a:extLst>
              <a:ext uri="{FF2B5EF4-FFF2-40B4-BE49-F238E27FC236}">
                <a16:creationId xmlns:a16="http://schemas.microsoft.com/office/drawing/2014/main" id="{91FC69DE-50F5-4EA0-FB0F-035C6617F87C}"/>
              </a:ext>
            </a:extLst>
          </p:cNvPr>
          <p:cNvSpPr txBox="1">
            <a:spLocks/>
          </p:cNvSpPr>
          <p:nvPr/>
        </p:nvSpPr>
        <p:spPr>
          <a:xfrm>
            <a:off x="352675" y="941994"/>
            <a:ext cx="11483116" cy="37903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hangingPunct="0">
              <a:buClrTx/>
              <a:tabLst/>
              <a:defRPr/>
            </a:pPr>
            <a:r>
              <a:rPr lang="de-DE" sz="2000" b="1" dirty="0">
                <a:solidFill>
                  <a:prstClr val="black"/>
                </a:solidFill>
                <a:ea typeface="ＭＳ Ｐゴシック" panose="020B0600070205080204" pitchFamily="34" charset="-128"/>
                <a:cs typeface="+mn-cs"/>
              </a:rPr>
              <a:t>Hoare </a:t>
            </a:r>
            <a:r>
              <a:rPr lang="de-DE" sz="2000" b="1" dirty="0" err="1">
                <a:solidFill>
                  <a:prstClr val="black"/>
                </a:solidFill>
                <a:ea typeface="ＭＳ Ｐゴシック" panose="020B0600070205080204" pitchFamily="34" charset="-128"/>
                <a:cs typeface="+mn-cs"/>
              </a:rPr>
              <a:t>Logic</a:t>
            </a:r>
            <a:r>
              <a:rPr lang="de-DE" sz="2000" b="1" dirty="0">
                <a:solidFill>
                  <a:prstClr val="black"/>
                </a:solidFill>
                <a:ea typeface="ＭＳ Ｐゴシック" panose="020B0600070205080204" pitchFamily="34" charset="-128"/>
                <a:cs typeface="+mn-cs"/>
              </a:rPr>
              <a:t>: </a:t>
            </a:r>
            <a:r>
              <a:rPr lang="de-DE" sz="2000" dirty="0">
                <a:solidFill>
                  <a:prstClr val="black"/>
                </a:solidFill>
                <a:ea typeface="ＭＳ Ｐゴシック" panose="020B0600070205080204" pitchFamily="34" charset="-128"/>
                <a:cs typeface="+mn-cs"/>
              </a:rPr>
              <a:t>Formal </a:t>
            </a:r>
            <a:r>
              <a:rPr lang="de-DE" sz="2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+mn-cs"/>
              </a:rPr>
              <a:t>verification</a:t>
            </a:r>
            <a:r>
              <a:rPr lang="de-DE" sz="2000" dirty="0">
                <a:solidFill>
                  <a:prstClr val="black"/>
                </a:solidFill>
                <a:ea typeface="ＭＳ Ｐゴシック" panose="020B0600070205080204" pitchFamily="34" charset="-128"/>
                <a:cs typeface="+mn-cs"/>
              </a:rPr>
              <a:t> </a:t>
            </a:r>
            <a:r>
              <a:rPr lang="de-DE" sz="2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+mn-cs"/>
              </a:rPr>
              <a:t>method</a:t>
            </a:r>
            <a:r>
              <a:rPr lang="de-DE" sz="2000" dirty="0">
                <a:solidFill>
                  <a:prstClr val="black"/>
                </a:solidFill>
                <a:ea typeface="ＭＳ Ｐゴシック" panose="020B0600070205080204" pitchFamily="34" charset="-128"/>
                <a:cs typeface="+mn-cs"/>
              </a:rPr>
              <a:t> </a:t>
            </a:r>
            <a:r>
              <a:rPr lang="de-DE" sz="2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+mn-cs"/>
              </a:rPr>
              <a:t>of</a:t>
            </a:r>
            <a:r>
              <a:rPr lang="de-DE" sz="2000" dirty="0">
                <a:solidFill>
                  <a:prstClr val="black"/>
                </a:solidFill>
                <a:ea typeface="ＭＳ Ｐゴシック" panose="020B0600070205080204" pitchFamily="34" charset="-128"/>
                <a:cs typeface="+mn-cs"/>
              </a:rPr>
              <a:t> </a:t>
            </a:r>
            <a:r>
              <a:rPr lang="de-DE" sz="2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+mn-cs"/>
              </a:rPr>
              <a:t>computer</a:t>
            </a:r>
            <a:r>
              <a:rPr lang="de-DE" sz="2000" dirty="0">
                <a:solidFill>
                  <a:prstClr val="black"/>
                </a:solidFill>
                <a:ea typeface="ＭＳ Ｐゴシック" panose="020B0600070205080204" pitchFamily="34" charset="-128"/>
                <a:cs typeface="+mn-cs"/>
              </a:rPr>
              <a:t> </a:t>
            </a:r>
            <a:r>
              <a:rPr lang="de-DE" sz="2000" dirty="0" err="1">
                <a:solidFill>
                  <a:prstClr val="black"/>
                </a:solidFill>
                <a:ea typeface="ＭＳ Ｐゴシック" panose="020B0600070205080204" pitchFamily="34" charset="-128"/>
                <a:cs typeface="+mn-cs"/>
              </a:rPr>
              <a:t>programs</a:t>
            </a:r>
            <a:r>
              <a:rPr lang="de-DE" sz="2000" dirty="0">
                <a:solidFill>
                  <a:prstClr val="black"/>
                </a:solidFill>
                <a:ea typeface="ＭＳ Ｐゴシック" panose="020B0600070205080204" pitchFamily="34" charset="-128"/>
                <a:cs typeface="+mn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700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26988-4E8B-FB50-6F07-C5772063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Weakest Liberal Precondition (</a:t>
            </a:r>
            <a:r>
              <a:rPr lang="en-US" dirty="0" err="1"/>
              <a:t>wlp</a:t>
            </a:r>
            <a:r>
              <a:rPr lang="en-US" dirty="0"/>
              <a:t>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915546EA-0440-6DAF-FE4F-FCB82DA77F0A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384000" y="1168563"/>
                <a:ext cx="11484000" cy="13166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𝑤𝑙𝑝</m:t>
                    </m:r>
                  </m:oMath>
                </a14:m>
                <a:r>
                  <a:rPr lang="de-DE" sz="2000" dirty="0"/>
                  <a:t> </a:t>
                </a:r>
                <a:r>
                  <a:rPr lang="de-DE" sz="2000" dirty="0" err="1"/>
                  <a:t>proves</a:t>
                </a:r>
                <a:r>
                  <a:rPr lang="de-DE" sz="2000" dirty="0"/>
                  <a:t> partial </a:t>
                </a:r>
                <a:r>
                  <a:rPr lang="de-DE" sz="2000" dirty="0" err="1"/>
                  <a:t>correctness</a:t>
                </a:r>
                <a:r>
                  <a:rPr lang="de-DE" sz="2000" dirty="0"/>
                  <a:t> </a:t>
                </a:r>
                <a:endParaRPr lang="de-DE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∀</m:t>
                      </m:r>
                      <m:sSup>
                        <m:sSup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𝑤𝑙𝑝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/>
              </a:p>
              <a:p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de-DE" sz="2000" dirty="0"/>
                  <a:t>: All possible </a:t>
                </a:r>
                <a:r>
                  <a:rPr lang="de-DE" sz="2000" dirty="0" err="1"/>
                  <a:t>precondition</a:t>
                </a:r>
                <a:br>
                  <a:rPr lang="de-DE" sz="2000" dirty="0"/>
                </a:br>
                <a14:m>
                  <m:oMath xmlns:m="http://schemas.openxmlformats.org/officeDocument/2006/math"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𝑤𝑙𝑝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sz="2000" dirty="0"/>
                  <a:t>= </a:t>
                </a:r>
                <a:r>
                  <a:rPr lang="de-DE" sz="2000" dirty="0" err="1"/>
                  <a:t>weakest</a:t>
                </a:r>
                <a:r>
                  <a:rPr lang="de-DE" sz="2000" dirty="0"/>
                  <a:t> liberal </a:t>
                </a:r>
                <a:r>
                  <a:rPr lang="de-DE" sz="2000" dirty="0" err="1"/>
                  <a:t>precondition</a:t>
                </a:r>
                <a:endParaRPr lang="de-DE" sz="2000" dirty="0"/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915546EA-0440-6DAF-FE4F-FCB82DA77F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384000" y="1168563"/>
                <a:ext cx="11484000" cy="1316660"/>
              </a:xfrm>
              <a:blipFill>
                <a:blip r:embed="rId3"/>
                <a:stretch>
                  <a:fillRect l="-1062" t="-5556" b="-4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3">
                <a:extLst>
                  <a:ext uri="{FF2B5EF4-FFF2-40B4-BE49-F238E27FC236}">
                    <a16:creationId xmlns:a16="http://schemas.microsoft.com/office/drawing/2014/main" id="{BD8586FA-00C6-D105-98B9-05A6A82B25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000" y="2908587"/>
                <a:ext cx="11484000" cy="1175733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indent="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Tx/>
                  <a:buNone/>
                  <a:tabLst>
                    <a:tab pos="215900" algn="l"/>
                  </a:tabLs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defRPr>
                </a:lvl1pPr>
                <a:lvl2pPr marL="431800" indent="-2159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Symbol" panose="05050102010706020507" pitchFamily="18" charset="2"/>
                  <a:buChar char="-"/>
                  <a:tabLst>
                    <a:tab pos="4318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2pPr>
                <a:lvl3pPr marL="6477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6477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3pPr>
                <a:lvl4pPr marL="8636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-"/>
                  <a:tabLst>
                    <a:tab pos="8636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4pPr>
                <a:lvl5pPr marL="863600" indent="-215900" algn="l" rtl="0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-"/>
                  <a:tabLst>
                    <a:tab pos="89535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i="0" dirty="0">
                    <a:effectLst/>
                    <a:latin typeface="Arial" panose="020B0604020202020204" pitchFamily="34" charset="0"/>
                  </a:rPr>
                  <a:t>Backward reasoning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</a:t>
                </a:r>
                <a:r>
                  <a:rPr lang="en-US" sz="2000" b="0" i="0" dirty="0">
                    <a:effectLst/>
                    <a:latin typeface="Arial" panose="020B0604020202020204" pitchFamily="34" charset="0"/>
                  </a:rPr>
                  <a:t>egins by defining the postcondition that the code wants to reach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</a:t>
                </a:r>
                <a:r>
                  <a:rPr lang="en-US" sz="2000" b="0" i="0" dirty="0">
                    <a:effectLst/>
                    <a:latin typeface="Arial" panose="020B0604020202020204" pitchFamily="34" charset="0"/>
                  </a:rPr>
                  <a:t>efines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𝑤𝑙𝑝</m:t>
                    </m:r>
                  </m:oMath>
                </a14:m>
                <a:r>
                  <a:rPr lang="en-US" sz="2000" b="0" i="0" dirty="0">
                    <a:effectLst/>
                    <a:latin typeface="Arial" panose="020B0604020202020204" pitchFamily="34" charset="0"/>
                  </a:rPr>
                  <a:t> by verifying the precondition backwards.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000" dirty="0"/>
              </a:p>
            </p:txBody>
          </p:sp>
        </mc:Choice>
        <mc:Fallback xmlns="">
          <p:sp>
            <p:nvSpPr>
              <p:cNvPr id="5" name="Textplatzhalter 3">
                <a:extLst>
                  <a:ext uri="{FF2B5EF4-FFF2-40B4-BE49-F238E27FC236}">
                    <a16:creationId xmlns:a16="http://schemas.microsoft.com/office/drawing/2014/main" id="{BD8586FA-00C6-D105-98B9-05A6A82B2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00" y="2908587"/>
                <a:ext cx="11484000" cy="1175733"/>
              </a:xfrm>
              <a:prstGeom prst="rect">
                <a:avLst/>
              </a:prstGeom>
              <a:blipFill>
                <a:blip r:embed="rId4"/>
                <a:stretch>
                  <a:fillRect l="-1327" t="-62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3">
                <a:extLst>
                  <a:ext uri="{FF2B5EF4-FFF2-40B4-BE49-F238E27FC236}">
                    <a16:creationId xmlns:a16="http://schemas.microsoft.com/office/drawing/2014/main" id="{7AD492D8-61E8-408A-4E7B-1C69E02EC5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6824" y="4812484"/>
                <a:ext cx="8558352" cy="593257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indent="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Tx/>
                  <a:buNone/>
                  <a:tabLst>
                    <a:tab pos="215900" algn="l"/>
                  </a:tabLs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defRPr>
                </a:lvl1pPr>
                <a:lvl2pPr marL="431800" indent="-2159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Symbol" panose="05050102010706020507" pitchFamily="18" charset="2"/>
                  <a:buChar char="-"/>
                  <a:tabLst>
                    <a:tab pos="4318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2pPr>
                <a:lvl3pPr marL="6477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6477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3pPr>
                <a:lvl4pPr marL="8636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-"/>
                  <a:tabLst>
                    <a:tab pos="8636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4pPr>
                <a:lvl5pPr marL="863600" indent="-215900" algn="l" rtl="0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-"/>
                  <a:tabLst>
                    <a:tab pos="89535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𝑤𝑙𝑝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𝑤𝑙𝑝</m:t>
                          </m:r>
                          <m:d>
                            <m:d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1         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𝑤𝑙𝑝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      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2       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8" name="Textplatzhalter 3">
                <a:extLst>
                  <a:ext uri="{FF2B5EF4-FFF2-40B4-BE49-F238E27FC236}">
                    <a16:creationId xmlns:a16="http://schemas.microsoft.com/office/drawing/2014/main" id="{7AD492D8-61E8-408A-4E7B-1C69E02EC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824" y="4812484"/>
                <a:ext cx="8558352" cy="5932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D8E3C36-529D-BB0C-77DC-5EC5F62692B2}"/>
              </a:ext>
            </a:extLst>
          </p:cNvPr>
          <p:cNvSpPr/>
          <p:nvPr/>
        </p:nvSpPr>
        <p:spPr>
          <a:xfrm>
            <a:off x="7046976" y="4429154"/>
            <a:ext cx="1816608" cy="438912"/>
          </a:xfrm>
          <a:custGeom>
            <a:avLst/>
            <a:gdLst>
              <a:gd name="connsiteX0" fmla="*/ 1975104 w 1975104"/>
              <a:gd name="connsiteY0" fmla="*/ 426720 h 438912"/>
              <a:gd name="connsiteX1" fmla="*/ 999744 w 1975104"/>
              <a:gd name="connsiteY1" fmla="*/ 0 h 438912"/>
              <a:gd name="connsiteX2" fmla="*/ 0 w 1975104"/>
              <a:gd name="connsiteY2" fmla="*/ 438912 h 43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5104" h="438912">
                <a:moveTo>
                  <a:pt x="1975104" y="426720"/>
                </a:moveTo>
                <a:lnTo>
                  <a:pt x="999744" y="0"/>
                </a:lnTo>
                <a:lnTo>
                  <a:pt x="0" y="438912"/>
                </a:lnTo>
              </a:path>
            </a:pathLst>
          </a:custGeom>
          <a:noFill/>
          <a:ln w="28575"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B05C44C-093E-8668-DD27-CE38AF0C8292}"/>
              </a:ext>
            </a:extLst>
          </p:cNvPr>
          <p:cNvSpPr/>
          <p:nvPr/>
        </p:nvSpPr>
        <p:spPr>
          <a:xfrm>
            <a:off x="4712208" y="4419035"/>
            <a:ext cx="2090928" cy="438912"/>
          </a:xfrm>
          <a:custGeom>
            <a:avLst/>
            <a:gdLst>
              <a:gd name="connsiteX0" fmla="*/ 1975104 w 1975104"/>
              <a:gd name="connsiteY0" fmla="*/ 426720 h 438912"/>
              <a:gd name="connsiteX1" fmla="*/ 999744 w 1975104"/>
              <a:gd name="connsiteY1" fmla="*/ 0 h 438912"/>
              <a:gd name="connsiteX2" fmla="*/ 0 w 1975104"/>
              <a:gd name="connsiteY2" fmla="*/ 438912 h 43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5104" h="438912">
                <a:moveTo>
                  <a:pt x="1975104" y="426720"/>
                </a:moveTo>
                <a:lnTo>
                  <a:pt x="999744" y="0"/>
                </a:lnTo>
                <a:lnTo>
                  <a:pt x="0" y="438912"/>
                </a:lnTo>
              </a:path>
            </a:pathLst>
          </a:custGeom>
          <a:noFill/>
          <a:ln w="28575"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54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50" grpId="0" animBg="1"/>
      <p:bldP spid="51" grpId="0" animBg="1"/>
    </p:bldLst>
  </p:timing>
</p:sld>
</file>

<file path=ppt/theme/theme1.xml><?xml version="1.0" encoding="utf-8"?>
<a:theme xmlns:a="http://schemas.openxmlformats.org/drawingml/2006/main" name="Präsentation_Master_RWTH_Institute_16zu9">
  <a:themeElements>
    <a:clrScheme name="RWTH Farben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_Master_RWTH_Verwaltung_ohne_addin_16zu9.pot [Kompatibilitätsmodus]" id="{12157BE7-C41B-4251-A630-7876F5189DEC}" vid="{D5CAF79C-9B5F-40C2-AC3C-45C714C49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Präsentation_Master_RWTH_Institute_16zu9</Template>
  <TotalTime>0</TotalTime>
  <Words>2451</Words>
  <Application>Microsoft Office PowerPoint</Application>
  <PresentationFormat>Widescreen</PresentationFormat>
  <Paragraphs>441</Paragraphs>
  <Slides>39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Helvetica Neue</vt:lpstr>
      <vt:lpstr>Arial</vt:lpstr>
      <vt:lpstr>Calibri</vt:lpstr>
      <vt:lpstr>Cambria Math</vt:lpstr>
      <vt:lpstr>Consolas</vt:lpstr>
      <vt:lpstr>Symbol</vt:lpstr>
      <vt:lpstr>Wingdings</vt:lpstr>
      <vt:lpstr>Präsentation_Master_RWTH_Institute_16zu9</vt:lpstr>
      <vt:lpstr>Automated Verification of While-Programs: Empirically Comparing Dafny and Caesar</vt:lpstr>
      <vt:lpstr>Outline</vt:lpstr>
      <vt:lpstr>Outline</vt:lpstr>
      <vt:lpstr>PowerPoint Presentation</vt:lpstr>
      <vt:lpstr>Deductive Verification Languages</vt:lpstr>
      <vt:lpstr>Dafny and Caesar</vt:lpstr>
      <vt:lpstr>Outline</vt:lpstr>
      <vt:lpstr>Hoare Logic of Partial Correctness</vt:lpstr>
      <vt:lpstr>Weakest Liberal Precondition (wlp)</vt:lpstr>
      <vt:lpstr>Guarded Commands</vt:lpstr>
      <vt:lpstr>Assignment Rule</vt:lpstr>
      <vt:lpstr>Conditional Statement</vt:lpstr>
      <vt:lpstr>While Statement </vt:lpstr>
      <vt:lpstr>Outline</vt:lpstr>
      <vt:lpstr>Features of Dafny and Caesar</vt:lpstr>
      <vt:lpstr>Arrays and Lists</vt:lpstr>
      <vt:lpstr>Multiplication</vt:lpstr>
      <vt:lpstr>Additional Features in Dafny</vt:lpstr>
      <vt:lpstr>Additional Features in Dafny</vt:lpstr>
      <vt:lpstr>Outline</vt:lpstr>
      <vt:lpstr>PowerPoint Presentation</vt:lpstr>
      <vt:lpstr>Left Pad Function</vt:lpstr>
      <vt:lpstr>Verification of Left Pad function</vt:lpstr>
      <vt:lpstr>Left Pad function in Caesar</vt:lpstr>
      <vt:lpstr>Counterexamples</vt:lpstr>
      <vt:lpstr>Data type List and Axiom of Extensionality</vt:lpstr>
      <vt:lpstr>Comparing Using Bubble Sort</vt:lpstr>
      <vt:lpstr>Verification of Bubble Sort</vt:lpstr>
      <vt:lpstr>Calling function multiplicity in data type List</vt:lpstr>
      <vt:lpstr>Comparing Using Binary Search Tree</vt:lpstr>
      <vt:lpstr>Verification of Binary Search Tree (BST)</vt:lpstr>
      <vt:lpstr>Outline</vt:lpstr>
      <vt:lpstr>Discussion</vt:lpstr>
      <vt:lpstr>Conclusion</vt:lpstr>
      <vt:lpstr>Thank you for listening!</vt:lpstr>
      <vt:lpstr>Set and Multiset</vt:lpstr>
      <vt:lpstr>Dafny Sequences</vt:lpstr>
      <vt:lpstr>Multiplicity in Caesar</vt:lpstr>
      <vt:lpstr>Contains in Caesar</vt:lpstr>
    </vt:vector>
  </TitlesOfParts>
  <Company>ZHV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Paschert, Sandra</dc:creator>
  <cp:lastModifiedBy>Hanbit Chang</cp:lastModifiedBy>
  <cp:revision>126</cp:revision>
  <dcterms:created xsi:type="dcterms:W3CDTF">2022-04-13T11:23:08Z</dcterms:created>
  <dcterms:modified xsi:type="dcterms:W3CDTF">2023-09-19T12:47:10Z</dcterms:modified>
</cp:coreProperties>
</file>