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94" r:id="rId3"/>
    <p:sldId id="263" r:id="rId4"/>
    <p:sldId id="272" r:id="rId5"/>
    <p:sldId id="262" r:id="rId6"/>
    <p:sldId id="264" r:id="rId7"/>
    <p:sldId id="265" r:id="rId8"/>
    <p:sldId id="266" r:id="rId9"/>
    <p:sldId id="273" r:id="rId10"/>
    <p:sldId id="274" r:id="rId11"/>
    <p:sldId id="275" r:id="rId12"/>
    <p:sldId id="267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0" r:id="rId22"/>
    <p:sldId id="286" r:id="rId23"/>
    <p:sldId id="288" r:id="rId24"/>
    <p:sldId id="290" r:id="rId25"/>
    <p:sldId id="289" r:id="rId26"/>
    <p:sldId id="276" r:id="rId27"/>
    <p:sldId id="268" r:id="rId28"/>
    <p:sldId id="269" r:id="rId29"/>
    <p:sldId id="270" r:id="rId30"/>
    <p:sldId id="271" r:id="rId31"/>
    <p:sldId id="287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BE370-B77D-4175-9BC7-E2C0F64A645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C7BB32A-914F-49BA-9500-1AE449475F1C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9F95F633-CFD2-4E8E-9CE7-15D7081654D7}" type="parTrans" cxnId="{56922C53-36C3-488F-957B-F209076EA45C}">
      <dgm:prSet/>
      <dgm:spPr/>
      <dgm:t>
        <a:bodyPr/>
        <a:lstStyle/>
        <a:p>
          <a:pPr latinLnBrk="1"/>
          <a:endParaRPr lang="ko-KR" altLang="en-US"/>
        </a:p>
      </dgm:t>
    </dgm:pt>
    <dgm:pt modelId="{A0497AA7-121A-41E6-8FBB-2F9C119F15C4}" type="sibTrans" cxnId="{56922C53-36C3-488F-957B-F209076EA45C}">
      <dgm:prSet/>
      <dgm:spPr/>
      <dgm:t>
        <a:bodyPr/>
        <a:lstStyle/>
        <a:p>
          <a:pPr latinLnBrk="1"/>
          <a:endParaRPr lang="ko-KR" altLang="en-US"/>
        </a:p>
      </dgm:t>
    </dgm:pt>
    <dgm:pt modelId="{4C2A887C-5912-4CB5-8357-981DC885C5B1}">
      <dgm:prSet phldrT="[텍스트]"/>
      <dgm:spPr/>
      <dgm:t>
        <a:bodyPr/>
        <a:lstStyle/>
        <a:p>
          <a:pPr latinLnBrk="1"/>
          <a:r>
            <a:rPr lang="en-US" altLang="ko-KR" dirty="0" smtClean="0"/>
            <a:t>APD</a:t>
          </a:r>
          <a:r>
            <a:rPr lang="ko-KR" altLang="en-US" dirty="0" smtClean="0"/>
            <a:t>다이오드</a:t>
          </a:r>
          <a:endParaRPr lang="ko-KR" altLang="en-US" dirty="0"/>
        </a:p>
      </dgm:t>
    </dgm:pt>
    <dgm:pt modelId="{E15B3457-BE54-487E-B7F9-840E6DF0090E}" type="parTrans" cxnId="{E5C82DAD-CDBB-4E26-9DE2-28AF35FF86E9}">
      <dgm:prSet/>
      <dgm:spPr/>
      <dgm:t>
        <a:bodyPr/>
        <a:lstStyle/>
        <a:p>
          <a:pPr latinLnBrk="1"/>
          <a:endParaRPr lang="ko-KR" altLang="en-US"/>
        </a:p>
      </dgm:t>
    </dgm:pt>
    <dgm:pt modelId="{469C652B-01C4-4A5E-BA31-1B5F67D36B6F}" type="sibTrans" cxnId="{E5C82DAD-CDBB-4E26-9DE2-28AF35FF86E9}">
      <dgm:prSet/>
      <dgm:spPr/>
      <dgm:t>
        <a:bodyPr/>
        <a:lstStyle/>
        <a:p>
          <a:pPr latinLnBrk="1"/>
          <a:endParaRPr lang="ko-KR" altLang="en-US"/>
        </a:p>
      </dgm:t>
    </dgm:pt>
    <dgm:pt modelId="{70BB2B2A-E706-48F1-AFE8-CEF440331CB9}">
      <dgm:prSet phldrT="[텍스트]"/>
      <dgm:spPr/>
      <dgm:t>
        <a:bodyPr/>
        <a:lstStyle/>
        <a:p>
          <a:pPr latinLnBrk="1"/>
          <a:r>
            <a:rPr lang="en-US" altLang="ko-KR" dirty="0" smtClean="0"/>
            <a:t> PIN</a:t>
          </a:r>
          <a:r>
            <a:rPr lang="ko-KR" altLang="en-US" dirty="0" smtClean="0"/>
            <a:t>다이오드</a:t>
          </a:r>
          <a:endParaRPr lang="ko-KR" altLang="en-US" dirty="0"/>
        </a:p>
      </dgm:t>
    </dgm:pt>
    <dgm:pt modelId="{C299FCB7-204C-48EB-8F36-B232EDA16D07}" type="sibTrans" cxnId="{B247D872-60AC-4937-8FF6-8E6AB564B8BB}">
      <dgm:prSet/>
      <dgm:spPr/>
      <dgm:t>
        <a:bodyPr/>
        <a:lstStyle/>
        <a:p>
          <a:pPr latinLnBrk="1"/>
          <a:endParaRPr lang="ko-KR" altLang="en-US"/>
        </a:p>
      </dgm:t>
    </dgm:pt>
    <dgm:pt modelId="{ACA09C9F-D60B-40F0-93AE-F72AC87D5F89}" type="parTrans" cxnId="{B247D872-60AC-4937-8FF6-8E6AB564B8BB}">
      <dgm:prSet/>
      <dgm:spPr/>
      <dgm:t>
        <a:bodyPr/>
        <a:lstStyle/>
        <a:p>
          <a:pPr latinLnBrk="1"/>
          <a:endParaRPr lang="ko-KR" altLang="en-US"/>
        </a:p>
      </dgm:t>
    </dgm:pt>
    <dgm:pt modelId="{BF4FEB7D-931D-438A-B96C-B6B484C3DDC5}" type="pres">
      <dgm:prSet presAssocID="{0A2BE370-B77D-4175-9BC7-E2C0F64A64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2B80AC-D02B-4494-BC4F-2BBC7490202E}" type="pres">
      <dgm:prSet presAssocID="{6C7BB32A-914F-49BA-9500-1AE449475F1C}" presName="centerShape" presStyleLbl="node0" presStyleIdx="0" presStyleCnt="1" custLinFactNeighborX="-908" custLinFactNeighborY="-32468"/>
      <dgm:spPr/>
      <dgm:t>
        <a:bodyPr/>
        <a:lstStyle/>
        <a:p>
          <a:pPr latinLnBrk="1"/>
          <a:endParaRPr lang="ko-KR" altLang="en-US"/>
        </a:p>
      </dgm:t>
    </dgm:pt>
    <dgm:pt modelId="{91D029C5-17C3-4EE6-B606-CDA0A7B45391}" type="pres">
      <dgm:prSet presAssocID="{ACA09C9F-D60B-40F0-93AE-F72AC87D5F89}" presName="parTrans" presStyleLbl="bg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88A82EF-2AF4-450A-B120-48556473B29A}" type="pres">
      <dgm:prSet presAssocID="{70BB2B2A-E706-48F1-AFE8-CEF440331CB9}" presName="node" presStyleLbl="node1" presStyleIdx="0" presStyleCnt="2" custScaleX="76693" custScaleY="50000" custRadScaleRad="99904" custRadScaleInc="-114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ACE68F-454B-4096-B47A-556BA906FAE4}" type="pres">
      <dgm:prSet presAssocID="{E15B3457-BE54-487E-B7F9-840E6DF0090E}" presName="parTrans" presStyleLbl="bg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E6C1911-6461-488E-B109-84E2558FB129}" type="pres">
      <dgm:prSet presAssocID="{4C2A887C-5912-4CB5-8357-981DC885C5B1}" presName="node" presStyleLbl="node1" presStyleIdx="1" presStyleCnt="2" custScaleX="72738" custScaleY="48808" custRadScaleRad="94867" custRadScaleInc="96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922C53-36C3-488F-957B-F209076EA45C}" srcId="{0A2BE370-B77D-4175-9BC7-E2C0F64A6455}" destId="{6C7BB32A-914F-49BA-9500-1AE449475F1C}" srcOrd="0" destOrd="0" parTransId="{9F95F633-CFD2-4E8E-9CE7-15D7081654D7}" sibTransId="{A0497AA7-121A-41E6-8FBB-2F9C119F15C4}"/>
    <dgm:cxn modelId="{035FBFE3-7F68-4D80-AFAB-A3B39C2D4D83}" type="presOf" srcId="{0A2BE370-B77D-4175-9BC7-E2C0F64A6455}" destId="{BF4FEB7D-931D-438A-B96C-B6B484C3DDC5}" srcOrd="0" destOrd="0" presId="urn:microsoft.com/office/officeart/2005/8/layout/radial4"/>
    <dgm:cxn modelId="{E5C82DAD-CDBB-4E26-9DE2-28AF35FF86E9}" srcId="{6C7BB32A-914F-49BA-9500-1AE449475F1C}" destId="{4C2A887C-5912-4CB5-8357-981DC885C5B1}" srcOrd="1" destOrd="0" parTransId="{E15B3457-BE54-487E-B7F9-840E6DF0090E}" sibTransId="{469C652B-01C4-4A5E-BA31-1B5F67D36B6F}"/>
    <dgm:cxn modelId="{C427C453-6195-4757-8FDE-51EBFAB1860F}" type="presOf" srcId="{4C2A887C-5912-4CB5-8357-981DC885C5B1}" destId="{DE6C1911-6461-488E-B109-84E2558FB129}" srcOrd="0" destOrd="0" presId="urn:microsoft.com/office/officeart/2005/8/layout/radial4"/>
    <dgm:cxn modelId="{CC08EF40-0B1E-4AAC-BFBD-04E976C06C43}" type="presOf" srcId="{6C7BB32A-914F-49BA-9500-1AE449475F1C}" destId="{212B80AC-D02B-4494-BC4F-2BBC7490202E}" srcOrd="0" destOrd="0" presId="urn:microsoft.com/office/officeart/2005/8/layout/radial4"/>
    <dgm:cxn modelId="{AA69946E-1EB6-4813-B04D-02A5CC3CD425}" type="presOf" srcId="{E15B3457-BE54-487E-B7F9-840E6DF0090E}" destId="{37ACE68F-454B-4096-B47A-556BA906FAE4}" srcOrd="0" destOrd="0" presId="urn:microsoft.com/office/officeart/2005/8/layout/radial4"/>
    <dgm:cxn modelId="{EF4CC3A2-EF4A-48DC-90A9-AE1220DF927C}" type="presOf" srcId="{ACA09C9F-D60B-40F0-93AE-F72AC87D5F89}" destId="{91D029C5-17C3-4EE6-B606-CDA0A7B45391}" srcOrd="0" destOrd="0" presId="urn:microsoft.com/office/officeart/2005/8/layout/radial4"/>
    <dgm:cxn modelId="{B247D872-60AC-4937-8FF6-8E6AB564B8BB}" srcId="{6C7BB32A-914F-49BA-9500-1AE449475F1C}" destId="{70BB2B2A-E706-48F1-AFE8-CEF440331CB9}" srcOrd="0" destOrd="0" parTransId="{ACA09C9F-D60B-40F0-93AE-F72AC87D5F89}" sibTransId="{C299FCB7-204C-48EB-8F36-B232EDA16D07}"/>
    <dgm:cxn modelId="{DEFDDE09-3A3B-43B0-A682-1853B2C48401}" type="presOf" srcId="{70BB2B2A-E706-48F1-AFE8-CEF440331CB9}" destId="{888A82EF-2AF4-450A-B120-48556473B29A}" srcOrd="0" destOrd="0" presId="urn:microsoft.com/office/officeart/2005/8/layout/radial4"/>
    <dgm:cxn modelId="{E3050B80-C56F-4258-9FA1-8CC2E613825C}" type="presParOf" srcId="{BF4FEB7D-931D-438A-B96C-B6B484C3DDC5}" destId="{212B80AC-D02B-4494-BC4F-2BBC7490202E}" srcOrd="0" destOrd="0" presId="urn:microsoft.com/office/officeart/2005/8/layout/radial4"/>
    <dgm:cxn modelId="{76B0CE4B-F571-4199-A276-ABAFE88AB038}" type="presParOf" srcId="{BF4FEB7D-931D-438A-B96C-B6B484C3DDC5}" destId="{91D029C5-17C3-4EE6-B606-CDA0A7B45391}" srcOrd="1" destOrd="0" presId="urn:microsoft.com/office/officeart/2005/8/layout/radial4"/>
    <dgm:cxn modelId="{9706B445-2FC7-480F-BA42-AE8ADBDB4604}" type="presParOf" srcId="{BF4FEB7D-931D-438A-B96C-B6B484C3DDC5}" destId="{888A82EF-2AF4-450A-B120-48556473B29A}" srcOrd="2" destOrd="0" presId="urn:microsoft.com/office/officeart/2005/8/layout/radial4"/>
    <dgm:cxn modelId="{71544689-1A03-43FE-B2B0-3B6CB0289A89}" type="presParOf" srcId="{BF4FEB7D-931D-438A-B96C-B6B484C3DDC5}" destId="{37ACE68F-454B-4096-B47A-556BA906FAE4}" srcOrd="3" destOrd="0" presId="urn:microsoft.com/office/officeart/2005/8/layout/radial4"/>
    <dgm:cxn modelId="{9CA08CC1-0925-4015-95B0-DD8C46A77FB1}" type="presParOf" srcId="{BF4FEB7D-931D-438A-B96C-B6B484C3DDC5}" destId="{DE6C1911-6461-488E-B109-84E2558FB12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F60DD-2162-42AE-9A54-94753DA916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3546A2F-E050-4F8A-A50B-767912282E02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포토 </a:t>
          </a:r>
          <a:r>
            <a:rPr lang="ko-KR" altLang="en-US" sz="2800" dirty="0" err="1" smtClean="0"/>
            <a:t>커플러</a:t>
          </a:r>
          <a:endParaRPr lang="ko-KR" altLang="en-US" sz="2800" dirty="0"/>
        </a:p>
      </dgm:t>
    </dgm:pt>
    <dgm:pt modelId="{39C75630-157B-4551-8359-0342FCF8E570}" type="parTrans" cxnId="{C4DAF572-1CC1-4586-8C1A-32BE83DD3CB9}">
      <dgm:prSet/>
      <dgm:spPr/>
      <dgm:t>
        <a:bodyPr/>
        <a:lstStyle/>
        <a:p>
          <a:pPr latinLnBrk="1"/>
          <a:endParaRPr lang="ko-KR" altLang="en-US"/>
        </a:p>
      </dgm:t>
    </dgm:pt>
    <dgm:pt modelId="{4AD46989-7425-45D1-8A2D-E080F6CFB9AD}" type="sibTrans" cxnId="{C4DAF572-1CC1-4586-8C1A-32BE83DD3CB9}">
      <dgm:prSet/>
      <dgm:spPr/>
      <dgm:t>
        <a:bodyPr/>
        <a:lstStyle/>
        <a:p>
          <a:pPr latinLnBrk="1"/>
          <a:endParaRPr lang="ko-KR" altLang="en-US"/>
        </a:p>
      </dgm:t>
    </dgm:pt>
    <dgm:pt modelId="{0AAAE174-B089-471D-AAD2-885C4EF92B10}">
      <dgm:prSet phldrT="[텍스트]" custT="1"/>
      <dgm:spPr/>
      <dgm:t>
        <a:bodyPr/>
        <a:lstStyle/>
        <a:p>
          <a:pPr latinLnBrk="1"/>
          <a:endParaRPr lang="en-US" altLang="ko-KR" sz="1200" dirty="0" smtClean="0"/>
        </a:p>
        <a:p>
          <a:pPr latinLnBrk="1"/>
          <a:r>
            <a:rPr lang="ko-KR" altLang="en-US" sz="2000" dirty="0" smtClean="0"/>
            <a:t>포토 </a:t>
          </a:r>
          <a:r>
            <a:rPr lang="ko-KR" altLang="en-US" sz="2000" dirty="0" err="1" smtClean="0"/>
            <a:t>아이솔레이터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(Photo Isolator)</a:t>
          </a:r>
        </a:p>
        <a:p>
          <a:pPr latinLnBrk="1"/>
          <a:endParaRPr lang="ko-KR" altLang="en-US" sz="1200" dirty="0"/>
        </a:p>
      </dgm:t>
    </dgm:pt>
    <dgm:pt modelId="{354BEA00-7DD5-4D36-BD50-130128A27538}" type="parTrans" cxnId="{D3AAC9B1-5BCA-4801-A22F-3C931D338873}">
      <dgm:prSet/>
      <dgm:spPr/>
      <dgm:t>
        <a:bodyPr/>
        <a:lstStyle/>
        <a:p>
          <a:pPr latinLnBrk="1"/>
          <a:endParaRPr lang="ko-KR" altLang="en-US"/>
        </a:p>
      </dgm:t>
    </dgm:pt>
    <dgm:pt modelId="{D0AC78FF-11B2-4ADF-9593-88AE15AAA53D}" type="sibTrans" cxnId="{D3AAC9B1-5BCA-4801-A22F-3C931D338873}">
      <dgm:prSet/>
      <dgm:spPr/>
      <dgm:t>
        <a:bodyPr/>
        <a:lstStyle/>
        <a:p>
          <a:pPr latinLnBrk="1"/>
          <a:endParaRPr lang="ko-KR" altLang="en-US"/>
        </a:p>
      </dgm:t>
    </dgm:pt>
    <dgm:pt modelId="{44673394-6552-45FF-8532-982367E4357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포토인터럽터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(Photo </a:t>
          </a:r>
          <a:r>
            <a:rPr lang="en-US" altLang="ko-KR" sz="2000" dirty="0" err="1" smtClean="0"/>
            <a:t>Interupt</a:t>
          </a:r>
          <a:r>
            <a:rPr lang="en-US" altLang="ko-KR" sz="2300" dirty="0" smtClean="0"/>
            <a:t>)</a:t>
          </a:r>
        </a:p>
      </dgm:t>
    </dgm:pt>
    <dgm:pt modelId="{61F8E56A-5B7F-4C8C-AD89-27D7607DEF47}" type="parTrans" cxnId="{8E309F2A-9D1E-4C05-AB31-A8D1F3BDB948}">
      <dgm:prSet/>
      <dgm:spPr/>
      <dgm:t>
        <a:bodyPr/>
        <a:lstStyle/>
        <a:p>
          <a:pPr latinLnBrk="1"/>
          <a:endParaRPr lang="ko-KR" altLang="en-US"/>
        </a:p>
      </dgm:t>
    </dgm:pt>
    <dgm:pt modelId="{073B0DBA-96C2-4252-A5CF-788230FF53EB}" type="sibTrans" cxnId="{8E309F2A-9D1E-4C05-AB31-A8D1F3BDB948}">
      <dgm:prSet/>
      <dgm:spPr/>
      <dgm:t>
        <a:bodyPr/>
        <a:lstStyle/>
        <a:p>
          <a:pPr latinLnBrk="1"/>
          <a:endParaRPr lang="ko-KR" altLang="en-US"/>
        </a:p>
      </dgm:t>
    </dgm:pt>
    <dgm:pt modelId="{0D55F93B-5E17-4795-98B5-E3F97E871180}" type="pres">
      <dgm:prSet presAssocID="{748F60DD-2162-42AE-9A54-94753DA916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AB0D79-CA89-4A27-AC02-A5DA6AC894A3}" type="pres">
      <dgm:prSet presAssocID="{C3546A2F-E050-4F8A-A50B-767912282E02}" presName="hierRoot1" presStyleCnt="0"/>
      <dgm:spPr/>
    </dgm:pt>
    <dgm:pt modelId="{D2AF4009-8CD8-43E0-8B70-4314CBC9D906}" type="pres">
      <dgm:prSet presAssocID="{C3546A2F-E050-4F8A-A50B-767912282E02}" presName="composite" presStyleCnt="0"/>
      <dgm:spPr/>
    </dgm:pt>
    <dgm:pt modelId="{DAAD0D74-5FA1-4073-8D5A-3B42A429E049}" type="pres">
      <dgm:prSet presAssocID="{C3546A2F-E050-4F8A-A50B-767912282E02}" presName="background" presStyleLbl="node0" presStyleIdx="0" presStyleCnt="1"/>
      <dgm:spPr/>
    </dgm:pt>
    <dgm:pt modelId="{213E0450-29DD-4EA9-951A-32B5B36AACCA}" type="pres">
      <dgm:prSet presAssocID="{C3546A2F-E050-4F8A-A50B-767912282E02}" presName="text" presStyleLbl="fgAcc0" presStyleIdx="0" presStyleCnt="1" custScaleX="109906" custScaleY="548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E9FF14-07CD-4BDB-9CCF-5B737EA34E3E}" type="pres">
      <dgm:prSet presAssocID="{C3546A2F-E050-4F8A-A50B-767912282E02}" presName="hierChild2" presStyleCnt="0"/>
      <dgm:spPr/>
    </dgm:pt>
    <dgm:pt modelId="{E0821805-D421-4CAC-BC07-3CD56BA2D2F0}" type="pres">
      <dgm:prSet presAssocID="{354BEA00-7DD5-4D36-BD50-130128A27538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EFB7E7B-3B40-4CBE-9D20-FD8D95196086}" type="pres">
      <dgm:prSet presAssocID="{0AAAE174-B089-471D-AAD2-885C4EF92B10}" presName="hierRoot2" presStyleCnt="0"/>
      <dgm:spPr/>
    </dgm:pt>
    <dgm:pt modelId="{B61CD6C5-DA91-4262-A063-01775661B199}" type="pres">
      <dgm:prSet presAssocID="{0AAAE174-B089-471D-AAD2-885C4EF92B10}" presName="composite2" presStyleCnt="0"/>
      <dgm:spPr/>
    </dgm:pt>
    <dgm:pt modelId="{A655F439-B86F-4D72-B5BC-7680DADF8E10}" type="pres">
      <dgm:prSet presAssocID="{0AAAE174-B089-471D-AAD2-885C4EF92B10}" presName="background2" presStyleLbl="node2" presStyleIdx="0" presStyleCnt="2"/>
      <dgm:spPr/>
    </dgm:pt>
    <dgm:pt modelId="{070AF3CC-BB2C-444C-8E75-16B4C4145084}" type="pres">
      <dgm:prSet presAssocID="{0AAAE174-B089-471D-AAD2-885C4EF92B1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58138-4886-465B-8784-13CCF33821B9}" type="pres">
      <dgm:prSet presAssocID="{0AAAE174-B089-471D-AAD2-885C4EF92B10}" presName="hierChild3" presStyleCnt="0"/>
      <dgm:spPr/>
    </dgm:pt>
    <dgm:pt modelId="{4E7DA40A-539D-41B8-8989-CA8CF4522030}" type="pres">
      <dgm:prSet presAssocID="{61F8E56A-5B7F-4C8C-AD89-27D7607DEF47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9FC1779-9212-493B-945D-9562FD9BD98A}" type="pres">
      <dgm:prSet presAssocID="{44673394-6552-45FF-8532-982367E43579}" presName="hierRoot2" presStyleCnt="0"/>
      <dgm:spPr/>
    </dgm:pt>
    <dgm:pt modelId="{866C6917-0089-4463-8F2E-AD8F107103B6}" type="pres">
      <dgm:prSet presAssocID="{44673394-6552-45FF-8532-982367E43579}" presName="composite2" presStyleCnt="0"/>
      <dgm:spPr/>
    </dgm:pt>
    <dgm:pt modelId="{2D8C5E00-39E9-4EB3-822C-42364CCA59D6}" type="pres">
      <dgm:prSet presAssocID="{44673394-6552-45FF-8532-982367E43579}" presName="background2" presStyleLbl="node2" presStyleIdx="1" presStyleCnt="2"/>
      <dgm:spPr/>
    </dgm:pt>
    <dgm:pt modelId="{AF6C6641-053F-46FC-A576-5A62059E3B58}" type="pres">
      <dgm:prSet presAssocID="{44673394-6552-45FF-8532-982367E4357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561965-FB1F-4651-B5B9-54560B00F58B}" type="pres">
      <dgm:prSet presAssocID="{44673394-6552-45FF-8532-982367E43579}" presName="hierChild3" presStyleCnt="0"/>
      <dgm:spPr/>
    </dgm:pt>
  </dgm:ptLst>
  <dgm:cxnLst>
    <dgm:cxn modelId="{8E309F2A-9D1E-4C05-AB31-A8D1F3BDB948}" srcId="{C3546A2F-E050-4F8A-A50B-767912282E02}" destId="{44673394-6552-45FF-8532-982367E43579}" srcOrd="1" destOrd="0" parTransId="{61F8E56A-5B7F-4C8C-AD89-27D7607DEF47}" sibTransId="{073B0DBA-96C2-4252-A5CF-788230FF53EB}"/>
    <dgm:cxn modelId="{9A884C27-0C76-4684-8621-B76949BD793E}" type="presOf" srcId="{0AAAE174-B089-471D-AAD2-885C4EF92B10}" destId="{070AF3CC-BB2C-444C-8E75-16B4C4145084}" srcOrd="0" destOrd="0" presId="urn:microsoft.com/office/officeart/2005/8/layout/hierarchy1"/>
    <dgm:cxn modelId="{D3AAC9B1-5BCA-4801-A22F-3C931D338873}" srcId="{C3546A2F-E050-4F8A-A50B-767912282E02}" destId="{0AAAE174-B089-471D-AAD2-885C4EF92B10}" srcOrd="0" destOrd="0" parTransId="{354BEA00-7DD5-4D36-BD50-130128A27538}" sibTransId="{D0AC78FF-11B2-4ADF-9593-88AE15AAA53D}"/>
    <dgm:cxn modelId="{5D2C13FD-0BFC-4C7D-8FB2-E346301C53F4}" type="presOf" srcId="{748F60DD-2162-42AE-9A54-94753DA9161C}" destId="{0D55F93B-5E17-4795-98B5-E3F97E871180}" srcOrd="0" destOrd="0" presId="urn:microsoft.com/office/officeart/2005/8/layout/hierarchy1"/>
    <dgm:cxn modelId="{57325804-8E0A-440B-8B0B-1AE3EBFD352D}" type="presOf" srcId="{C3546A2F-E050-4F8A-A50B-767912282E02}" destId="{213E0450-29DD-4EA9-951A-32B5B36AACCA}" srcOrd="0" destOrd="0" presId="urn:microsoft.com/office/officeart/2005/8/layout/hierarchy1"/>
    <dgm:cxn modelId="{73D98368-BF56-4536-B88F-04A613DB8E45}" type="presOf" srcId="{354BEA00-7DD5-4D36-BD50-130128A27538}" destId="{E0821805-D421-4CAC-BC07-3CD56BA2D2F0}" srcOrd="0" destOrd="0" presId="urn:microsoft.com/office/officeart/2005/8/layout/hierarchy1"/>
    <dgm:cxn modelId="{C4DAF572-1CC1-4586-8C1A-32BE83DD3CB9}" srcId="{748F60DD-2162-42AE-9A54-94753DA9161C}" destId="{C3546A2F-E050-4F8A-A50B-767912282E02}" srcOrd="0" destOrd="0" parTransId="{39C75630-157B-4551-8359-0342FCF8E570}" sibTransId="{4AD46989-7425-45D1-8A2D-E080F6CFB9AD}"/>
    <dgm:cxn modelId="{A658E1BB-EA41-45E1-A027-EB9F6E4E961D}" type="presOf" srcId="{44673394-6552-45FF-8532-982367E43579}" destId="{AF6C6641-053F-46FC-A576-5A62059E3B58}" srcOrd="0" destOrd="0" presId="urn:microsoft.com/office/officeart/2005/8/layout/hierarchy1"/>
    <dgm:cxn modelId="{7C93A8F4-DAAE-45D9-B6E2-D39FC2BD6620}" type="presOf" srcId="{61F8E56A-5B7F-4C8C-AD89-27D7607DEF47}" destId="{4E7DA40A-539D-41B8-8989-CA8CF4522030}" srcOrd="0" destOrd="0" presId="urn:microsoft.com/office/officeart/2005/8/layout/hierarchy1"/>
    <dgm:cxn modelId="{1CA9543C-ED56-4C60-8550-406DA072380A}" type="presParOf" srcId="{0D55F93B-5E17-4795-98B5-E3F97E871180}" destId="{8AAB0D79-CA89-4A27-AC02-A5DA6AC894A3}" srcOrd="0" destOrd="0" presId="urn:microsoft.com/office/officeart/2005/8/layout/hierarchy1"/>
    <dgm:cxn modelId="{14C3C6CE-53CD-413A-928C-268DDB202429}" type="presParOf" srcId="{8AAB0D79-CA89-4A27-AC02-A5DA6AC894A3}" destId="{D2AF4009-8CD8-43E0-8B70-4314CBC9D906}" srcOrd="0" destOrd="0" presId="urn:microsoft.com/office/officeart/2005/8/layout/hierarchy1"/>
    <dgm:cxn modelId="{EA2A8847-4D91-4569-969E-C024B453796F}" type="presParOf" srcId="{D2AF4009-8CD8-43E0-8B70-4314CBC9D906}" destId="{DAAD0D74-5FA1-4073-8D5A-3B42A429E049}" srcOrd="0" destOrd="0" presId="urn:microsoft.com/office/officeart/2005/8/layout/hierarchy1"/>
    <dgm:cxn modelId="{B70CB080-1EA0-40D2-87D6-9907774D2B13}" type="presParOf" srcId="{D2AF4009-8CD8-43E0-8B70-4314CBC9D906}" destId="{213E0450-29DD-4EA9-951A-32B5B36AACCA}" srcOrd="1" destOrd="0" presId="urn:microsoft.com/office/officeart/2005/8/layout/hierarchy1"/>
    <dgm:cxn modelId="{EA675875-1954-4119-A03A-78C1305D02FC}" type="presParOf" srcId="{8AAB0D79-CA89-4A27-AC02-A5DA6AC894A3}" destId="{E1E9FF14-07CD-4BDB-9CCF-5B737EA34E3E}" srcOrd="1" destOrd="0" presId="urn:microsoft.com/office/officeart/2005/8/layout/hierarchy1"/>
    <dgm:cxn modelId="{D06BA4CB-DF12-4DEC-B9E1-914140D06971}" type="presParOf" srcId="{E1E9FF14-07CD-4BDB-9CCF-5B737EA34E3E}" destId="{E0821805-D421-4CAC-BC07-3CD56BA2D2F0}" srcOrd="0" destOrd="0" presId="urn:microsoft.com/office/officeart/2005/8/layout/hierarchy1"/>
    <dgm:cxn modelId="{530D3D13-FF00-451F-A66E-8061E28F8A42}" type="presParOf" srcId="{E1E9FF14-07CD-4BDB-9CCF-5B737EA34E3E}" destId="{0EFB7E7B-3B40-4CBE-9D20-FD8D95196086}" srcOrd="1" destOrd="0" presId="urn:microsoft.com/office/officeart/2005/8/layout/hierarchy1"/>
    <dgm:cxn modelId="{7B2196DE-B3D9-40A6-865E-4E09FC953961}" type="presParOf" srcId="{0EFB7E7B-3B40-4CBE-9D20-FD8D95196086}" destId="{B61CD6C5-DA91-4262-A063-01775661B199}" srcOrd="0" destOrd="0" presId="urn:microsoft.com/office/officeart/2005/8/layout/hierarchy1"/>
    <dgm:cxn modelId="{DA1B5C9C-B67C-45AF-A77A-66DC9F70E246}" type="presParOf" srcId="{B61CD6C5-DA91-4262-A063-01775661B199}" destId="{A655F439-B86F-4D72-B5BC-7680DADF8E10}" srcOrd="0" destOrd="0" presId="urn:microsoft.com/office/officeart/2005/8/layout/hierarchy1"/>
    <dgm:cxn modelId="{5ABC6EC0-CF7F-4614-AC6F-2E1E56D733E0}" type="presParOf" srcId="{B61CD6C5-DA91-4262-A063-01775661B199}" destId="{070AF3CC-BB2C-444C-8E75-16B4C4145084}" srcOrd="1" destOrd="0" presId="urn:microsoft.com/office/officeart/2005/8/layout/hierarchy1"/>
    <dgm:cxn modelId="{F0569B10-4659-43C9-8910-D8AB6B651FC6}" type="presParOf" srcId="{0EFB7E7B-3B40-4CBE-9D20-FD8D95196086}" destId="{8B158138-4886-465B-8784-13CCF33821B9}" srcOrd="1" destOrd="0" presId="urn:microsoft.com/office/officeart/2005/8/layout/hierarchy1"/>
    <dgm:cxn modelId="{5C80685F-E10E-4E47-938A-6734D7DCB0DC}" type="presParOf" srcId="{E1E9FF14-07CD-4BDB-9CCF-5B737EA34E3E}" destId="{4E7DA40A-539D-41B8-8989-CA8CF4522030}" srcOrd="2" destOrd="0" presId="urn:microsoft.com/office/officeart/2005/8/layout/hierarchy1"/>
    <dgm:cxn modelId="{A97A4BD5-F07C-4133-AD9E-0F836730A005}" type="presParOf" srcId="{E1E9FF14-07CD-4BDB-9CCF-5B737EA34E3E}" destId="{A9FC1779-9212-493B-945D-9562FD9BD98A}" srcOrd="3" destOrd="0" presId="urn:microsoft.com/office/officeart/2005/8/layout/hierarchy1"/>
    <dgm:cxn modelId="{75091A65-1FAC-47A2-A503-7AE8C9BD684E}" type="presParOf" srcId="{A9FC1779-9212-493B-945D-9562FD9BD98A}" destId="{866C6917-0089-4463-8F2E-AD8F107103B6}" srcOrd="0" destOrd="0" presId="urn:microsoft.com/office/officeart/2005/8/layout/hierarchy1"/>
    <dgm:cxn modelId="{DFCD080C-F9D4-4A1C-A892-06491EAD6FE6}" type="presParOf" srcId="{866C6917-0089-4463-8F2E-AD8F107103B6}" destId="{2D8C5E00-39E9-4EB3-822C-42364CCA59D6}" srcOrd="0" destOrd="0" presId="urn:microsoft.com/office/officeart/2005/8/layout/hierarchy1"/>
    <dgm:cxn modelId="{D521087C-2779-4F83-AD2D-30AB43830D7F}" type="presParOf" srcId="{866C6917-0089-4463-8F2E-AD8F107103B6}" destId="{AF6C6641-053F-46FC-A576-5A62059E3B58}" srcOrd="1" destOrd="0" presId="urn:microsoft.com/office/officeart/2005/8/layout/hierarchy1"/>
    <dgm:cxn modelId="{F6A6E092-5582-4FFA-BCE9-073FF931D827}" type="presParOf" srcId="{A9FC1779-9212-493B-945D-9562FD9BD98A}" destId="{BA561965-FB1F-4651-B5B9-54560B00F5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2B80AC-D02B-4494-BC4F-2BBC7490202E}">
      <dsp:nvSpPr>
        <dsp:cNvPr id="0" name=""/>
        <dsp:cNvSpPr/>
      </dsp:nvSpPr>
      <dsp:spPr>
        <a:xfrm>
          <a:off x="2450422" y="0"/>
          <a:ext cx="2292334" cy="22923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2450422" y="0"/>
        <a:ext cx="2292334" cy="2292334"/>
      </dsp:txXfrm>
    </dsp:sp>
    <dsp:sp modelId="{91D029C5-17C3-4EE6-B606-CDA0A7B45391}">
      <dsp:nvSpPr>
        <dsp:cNvPr id="0" name=""/>
        <dsp:cNvSpPr/>
      </dsp:nvSpPr>
      <dsp:spPr>
        <a:xfrm rot="10093974">
          <a:off x="818450" y="1233399"/>
          <a:ext cx="1582519" cy="6533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A82EF-2AF4-450A-B120-48556473B29A}">
      <dsp:nvSpPr>
        <dsp:cNvPr id="0" name=""/>
        <dsp:cNvSpPr/>
      </dsp:nvSpPr>
      <dsp:spPr>
        <a:xfrm>
          <a:off x="0" y="1285878"/>
          <a:ext cx="1670157" cy="8710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 PIN</a:t>
          </a:r>
          <a:r>
            <a:rPr lang="ko-KR" altLang="en-US" sz="1900" kern="1200" dirty="0" smtClean="0"/>
            <a:t>다이오드</a:t>
          </a:r>
          <a:endParaRPr lang="ko-KR" altLang="en-US" sz="1900" kern="1200" dirty="0"/>
        </a:p>
      </dsp:txBody>
      <dsp:txXfrm>
        <a:off x="0" y="1285878"/>
        <a:ext cx="1670157" cy="871087"/>
      </dsp:txXfrm>
    </dsp:sp>
    <dsp:sp modelId="{37ACE68F-454B-4096-B47A-556BA906FAE4}">
      <dsp:nvSpPr>
        <dsp:cNvPr id="0" name=""/>
        <dsp:cNvSpPr/>
      </dsp:nvSpPr>
      <dsp:spPr>
        <a:xfrm rot="709985">
          <a:off x="4788837" y="1228535"/>
          <a:ext cx="1520040" cy="6533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C1911-6461-488E-B109-84E2558FB129}">
      <dsp:nvSpPr>
        <dsp:cNvPr id="0" name=""/>
        <dsp:cNvSpPr/>
      </dsp:nvSpPr>
      <dsp:spPr>
        <a:xfrm>
          <a:off x="5500712" y="1285884"/>
          <a:ext cx="1584028" cy="850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APD</a:t>
          </a:r>
          <a:r>
            <a:rPr lang="ko-KR" altLang="en-US" sz="1900" kern="1200" dirty="0" smtClean="0"/>
            <a:t>다이오드</a:t>
          </a:r>
          <a:endParaRPr lang="ko-KR" altLang="en-US" sz="1900" kern="1200" dirty="0"/>
        </a:p>
      </dsp:txBody>
      <dsp:txXfrm>
        <a:off x="5500712" y="1285884"/>
        <a:ext cx="1584028" cy="8503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7DA40A-539D-41B8-8989-CA8CF4522030}">
      <dsp:nvSpPr>
        <dsp:cNvPr id="0" name=""/>
        <dsp:cNvSpPr/>
      </dsp:nvSpPr>
      <dsp:spPr>
        <a:xfrm>
          <a:off x="3043790" y="847265"/>
          <a:ext cx="1487202" cy="70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26"/>
              </a:lnTo>
              <a:lnTo>
                <a:pt x="1487202" y="482326"/>
              </a:lnTo>
              <a:lnTo>
                <a:pt x="1487202" y="707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21805-D421-4CAC-BC07-3CD56BA2D2F0}">
      <dsp:nvSpPr>
        <dsp:cNvPr id="0" name=""/>
        <dsp:cNvSpPr/>
      </dsp:nvSpPr>
      <dsp:spPr>
        <a:xfrm>
          <a:off x="1556587" y="847265"/>
          <a:ext cx="1487202" cy="707773"/>
        </a:xfrm>
        <a:custGeom>
          <a:avLst/>
          <a:gdLst/>
          <a:ahLst/>
          <a:cxnLst/>
          <a:rect l="0" t="0" r="0" b="0"/>
          <a:pathLst>
            <a:path>
              <a:moveTo>
                <a:pt x="1487202" y="0"/>
              </a:moveTo>
              <a:lnTo>
                <a:pt x="1487202" y="482326"/>
              </a:lnTo>
              <a:lnTo>
                <a:pt x="0" y="482326"/>
              </a:lnTo>
              <a:lnTo>
                <a:pt x="0" y="707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D0D74-5FA1-4073-8D5A-3B42A429E049}">
      <dsp:nvSpPr>
        <dsp:cNvPr id="0" name=""/>
        <dsp:cNvSpPr/>
      </dsp:nvSpPr>
      <dsp:spPr>
        <a:xfrm>
          <a:off x="1706452" y="327"/>
          <a:ext cx="2674677" cy="8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E0450-29DD-4EA9-951A-32B5B36AACCA}">
      <dsp:nvSpPr>
        <dsp:cNvPr id="0" name=""/>
        <dsp:cNvSpPr/>
      </dsp:nvSpPr>
      <dsp:spPr>
        <a:xfrm>
          <a:off x="1976852" y="257207"/>
          <a:ext cx="2674677" cy="846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포토 </a:t>
          </a:r>
          <a:r>
            <a:rPr lang="ko-KR" altLang="en-US" sz="2800" kern="1200" dirty="0" err="1" smtClean="0"/>
            <a:t>커플러</a:t>
          </a:r>
          <a:endParaRPr lang="ko-KR" altLang="en-US" sz="2800" kern="1200" dirty="0"/>
        </a:p>
      </dsp:txBody>
      <dsp:txXfrm>
        <a:off x="1976852" y="257207"/>
        <a:ext cx="2674677" cy="846938"/>
      </dsp:txXfrm>
    </dsp:sp>
    <dsp:sp modelId="{A655F439-B86F-4D72-B5BC-7680DADF8E10}">
      <dsp:nvSpPr>
        <dsp:cNvPr id="0" name=""/>
        <dsp:cNvSpPr/>
      </dsp:nvSpPr>
      <dsp:spPr>
        <a:xfrm>
          <a:off x="339785" y="1555039"/>
          <a:ext cx="2433604" cy="154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F3CC-BB2C-444C-8E75-16B4C4145084}">
      <dsp:nvSpPr>
        <dsp:cNvPr id="0" name=""/>
        <dsp:cNvSpPr/>
      </dsp:nvSpPr>
      <dsp:spPr>
        <a:xfrm>
          <a:off x="610186" y="1811919"/>
          <a:ext cx="2433604" cy="154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포토 </a:t>
          </a:r>
          <a:r>
            <a:rPr lang="ko-KR" altLang="en-US" sz="2000" kern="1200" dirty="0" err="1" smtClean="0"/>
            <a:t>아이솔레이터</a:t>
          </a:r>
          <a:endParaRPr lang="en-US" altLang="ko-KR" sz="20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(Photo Isolator)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610186" y="1811919"/>
        <a:ext cx="2433604" cy="1545338"/>
      </dsp:txXfrm>
    </dsp:sp>
    <dsp:sp modelId="{2D8C5E00-39E9-4EB3-822C-42364CCA59D6}">
      <dsp:nvSpPr>
        <dsp:cNvPr id="0" name=""/>
        <dsp:cNvSpPr/>
      </dsp:nvSpPr>
      <dsp:spPr>
        <a:xfrm>
          <a:off x="3314191" y="1555039"/>
          <a:ext cx="2433604" cy="154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6641-053F-46FC-A576-5A62059E3B58}">
      <dsp:nvSpPr>
        <dsp:cNvPr id="0" name=""/>
        <dsp:cNvSpPr/>
      </dsp:nvSpPr>
      <dsp:spPr>
        <a:xfrm>
          <a:off x="3584591" y="1811919"/>
          <a:ext cx="2433604" cy="154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포토인터럽터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(Photo </a:t>
          </a:r>
          <a:r>
            <a:rPr lang="en-US" altLang="ko-KR" sz="2000" kern="1200" dirty="0" err="1" smtClean="0"/>
            <a:t>Interupt</a:t>
          </a:r>
          <a:r>
            <a:rPr lang="en-US" altLang="ko-KR" sz="2300" kern="1200" dirty="0" smtClean="0"/>
            <a:t>)</a:t>
          </a:r>
        </a:p>
      </dsp:txBody>
      <dsp:txXfrm>
        <a:off x="3584591" y="1811919"/>
        <a:ext cx="2433604" cy="1545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61B9-271D-4BD4-B3CF-9A8D8343B825}" type="datetimeFigureOut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153-0557-4760-BBC0-E4FE2BF426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8F3B-B0EC-44BA-A400-5B37074EC67F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1DE0-E708-4D3D-843C-08BEEC328020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F0B8-5DD2-4DEF-849B-DE30A2DF7514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0CE-7626-4AE8-B8EE-7A3C4E79F6D7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48-4CFD-4619-B1D8-D705CF352176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418-7D01-4801-90F4-FAEE5B0D9DA6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92F-69B4-4FEA-9561-1F3582D82681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F09-5718-4E92-AE10-E4C1D23B8434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4A68-1A5E-4A3D-A9AE-74F347105DBF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C849-54D1-4A57-852B-44130926B6EC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D5AE-1827-4CCF-9538-AC91148BC3AC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4265-CAF7-47EB-9398-A175E376293C}" type="datetime1">
              <a:rPr lang="ko-KR" altLang="en-US" smtClean="0"/>
              <a:pPr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796269&amp;mobile&amp;categoryId=406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4414" y="207167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85984" y="171448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27146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4414" y="314324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3174" y="292893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1260" y="28670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14678" y="257174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100" y="185736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43042" y="200024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28794" y="3000372"/>
            <a:ext cx="2214578" cy="2214578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28794" y="2928934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00232" y="3000372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85852" y="2786058"/>
            <a:ext cx="392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r>
              <a:rPr lang="ko-KR" altLang="en-US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광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(</a:t>
            </a:r>
            <a:r>
              <a:rPr lang="ko-KR" altLang="en-US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光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) </a:t>
            </a:r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endParaRPr lang="ko-KR" altLang="en-US" sz="8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4572008"/>
            <a:ext cx="2214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latin typeface="휴먼편지체" pitchFamily="18" charset="-127"/>
                <a:ea typeface="휴먼편지체" pitchFamily="18" charset="-127"/>
              </a:rPr>
              <a:t>메카트로닉스과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A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반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센서공학 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조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endParaRPr lang="ko-KR" altLang="en-US" sz="20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4071942"/>
            <a:ext cx="2286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 </a:t>
            </a:r>
            <a:r>
              <a:rPr lang="ko-KR" altLang="en-US" b="1" i="1" u="sng" dirty="0" smtClean="0"/>
              <a:t>포토트랜지스터의 원리</a:t>
            </a:r>
            <a:endParaRPr lang="ko-KR" altLang="en-US" b="1" i="1" u="sng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1" name="_x64129496" descr="EMB0000067864f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72098" cy="2530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직사각형 21"/>
          <p:cNvSpPr/>
          <p:nvPr/>
        </p:nvSpPr>
        <p:spPr>
          <a:xfrm>
            <a:off x="642910" y="4214818"/>
            <a:ext cx="850109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포토트랜지스터의 베이스와 </a:t>
            </a:r>
            <a:r>
              <a:rPr lang="ko-KR" altLang="en-US" sz="1600" dirty="0" err="1" smtClean="0"/>
              <a:t>컬렉터의</a:t>
            </a:r>
            <a:r>
              <a:rPr lang="ko-KR" altLang="en-US" sz="1600" dirty="0" smtClean="0"/>
              <a:t> 접합 부분에 변조된 광신호가 입사하면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입사된 </a:t>
            </a:r>
            <a:r>
              <a:rPr lang="ko-KR" altLang="en-US" sz="1600" dirty="0" err="1" smtClean="0"/>
              <a:t>광에너지에</a:t>
            </a:r>
            <a:r>
              <a:rPr lang="ko-KR" altLang="en-US" sz="1600" dirty="0" smtClean="0"/>
              <a:t> 상응하는 전자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전공쌍이</a:t>
            </a:r>
            <a:r>
              <a:rPr lang="ko-KR" altLang="en-US" sz="1600" dirty="0" smtClean="0"/>
              <a:t> 생성되어 전류가 흐르게 된다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전류가 트랜지스터의 </a:t>
            </a:r>
            <a:r>
              <a:rPr lang="ko-KR" altLang="en-US" sz="1600" dirty="0" err="1" smtClean="0"/>
              <a:t>컬렉터와</a:t>
            </a:r>
            <a:r>
              <a:rPr lang="ko-KR" altLang="en-US" sz="1600" dirty="0" smtClean="0"/>
              <a:t> 베이스간에 연결된 저항에 의해 베이스 전류가 흐르는 것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과 동일한 효과를 가져온다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베이스에는 빛을 집광하기 위해 렌즈가 부착되어 있으며 많은 빛을 받기 위해 면적이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넓은 구조로 되어있다</a:t>
            </a:r>
            <a:r>
              <a:rPr lang="en-US" altLang="ko-KR" sz="16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 </a:t>
            </a:r>
            <a:r>
              <a:rPr lang="ko-KR" altLang="en-US" b="1" i="1" u="sng" dirty="0" smtClean="0"/>
              <a:t>포토트랜지스터의 특성</a:t>
            </a:r>
            <a:endParaRPr lang="ko-KR" altLang="en-US" b="1" i="1" u="sng" dirty="0"/>
          </a:p>
        </p:txBody>
      </p:sp>
      <p:sp>
        <p:nvSpPr>
          <p:cNvPr id="18" name="직사각형 17"/>
          <p:cNvSpPr/>
          <p:nvPr/>
        </p:nvSpPr>
        <p:spPr>
          <a:xfrm>
            <a:off x="428596" y="4714884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 트랜지스터는 일반트랜지스터와 같으나 베이스 전류를 빛 에너지로 생성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시킨다는 점이 다르다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포토다이오드와는 빛 에너지를 전기에너지로 전환하는 기능면에서 비슷하지만 </a:t>
            </a:r>
            <a:endParaRPr lang="en-US" altLang="ko-KR" dirty="0" smtClean="0"/>
          </a:p>
          <a:p>
            <a:r>
              <a:rPr lang="ko-KR" altLang="en-US" dirty="0" smtClean="0"/>
              <a:t> 포토트랜지스터는 빛을 쪼였을 때 전류가 증폭되어 발생하기 때문에 </a:t>
            </a:r>
            <a:endParaRPr lang="en-US" altLang="ko-KR" dirty="0" smtClean="0"/>
          </a:p>
          <a:p>
            <a:r>
              <a:rPr lang="ko-KR" altLang="en-US" dirty="0" smtClean="0"/>
              <a:t> 포토다이오드에 비해 빛에 더 민감하고 반응속도는 느리다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" name="_x64132536" descr="EMB0000067864f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71612"/>
            <a:ext cx="2643206" cy="244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ds15.egloos.com/pds/200911/09/05/e0033205_4af808904559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85926"/>
            <a:ext cx="2571768" cy="2115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8" name="Picture 4" descr="http://common.leocom.jp/images/parts/TSL262_460941_st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351" y="1714488"/>
            <a:ext cx="2595095" cy="223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714348" y="392906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</a:t>
            </a:r>
            <a:r>
              <a:rPr lang="ko-KR" altLang="en-US" sz="1200" dirty="0" smtClean="0"/>
              <a:t>일반 트랜지스터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12" y="40005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</a:t>
            </a:r>
            <a:r>
              <a:rPr lang="ko-KR" altLang="en-US" sz="1100" dirty="0" smtClean="0"/>
              <a:t>포토트랜지스터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392906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</a:t>
            </a:r>
            <a:r>
              <a:rPr lang="ko-KR" altLang="en-US" sz="1100" dirty="0" smtClean="0"/>
              <a:t>포토다이오드</a:t>
            </a:r>
            <a:endParaRPr lang="ko-KR" altLang="en-US" sz="11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</a:t>
            </a:r>
            <a:r>
              <a:rPr lang="en-US" altLang="ko-KR" b="1" i="1" u="sng" dirty="0" smtClean="0"/>
              <a:t>1)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00100" y="4286256"/>
            <a:ext cx="7286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조도센서라고도 불려진다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주변 밝기를 측정하는 센서이다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</a:t>
            </a:r>
            <a:r>
              <a:rPr lang="ko-KR" altLang="en-US" dirty="0" err="1" smtClean="0"/>
              <a:t>광센서의</a:t>
            </a:r>
            <a:r>
              <a:rPr lang="ko-KR" altLang="en-US" dirty="0" smtClean="0"/>
              <a:t> 가장 기본적인 센서로서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빛의 밝기에 대하여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전기적인 성질로 변환시켜주는 역할을 하는 센서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 descr="http://cafefiles.naver.net/data37/2008/12/22/175/11cds_hehev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71612"/>
            <a:ext cx="4500594" cy="2678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센서의 동작원리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2" name="Picture 2" descr="F:\센서공학\광센서\5_jindoyou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643050"/>
            <a:ext cx="5072098" cy="274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1500166" y="4857760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수감부의 특성이 반도체에 빛이 조사되었을 때 </a:t>
            </a:r>
            <a:r>
              <a:rPr lang="ko-KR" altLang="en-US" dirty="0" err="1" smtClean="0"/>
              <a:t>가전자</a:t>
            </a:r>
            <a:r>
              <a:rPr lang="ko-KR" altLang="en-US" dirty="0" smtClean="0"/>
              <a:t> 대의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전자가 전도대로 이동하여 전자의 수가 증가하게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이때 반도체 양단에 적당한 전압을 걸어두면 전류는 광의 세기에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비례하여 증감한다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센서의 특성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5576" y="206084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는 가장 보편적으로 사용되는 조도 센서로서 밝기에 비례하여 저항이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선형적으로 증가하는 것이 아니라 로그 그래프에 가까운 형태를 그리기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때문에 정확한 </a:t>
            </a:r>
            <a:r>
              <a:rPr lang="en-US" altLang="ko-KR" dirty="0" err="1" smtClean="0"/>
              <a:t>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구하기보다는 “밝다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어둡다” 정도만을 판별하기에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적합한 센서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386104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이름으로는 </a:t>
            </a:r>
            <a:r>
              <a:rPr lang="ko-KR" altLang="en-US" dirty="0" err="1" smtClean="0"/>
              <a:t>광도전셀이라고</a:t>
            </a:r>
            <a:r>
              <a:rPr lang="ko-KR" altLang="en-US" dirty="0" smtClean="0"/>
              <a:t> 불리기도 하며 어두운 곳에서는 절연체와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같이 저항이 높아졌다가 가시광선이 닿으면 도체와 같이 저항이 낮아지는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성질을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30120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고감도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가시광선에 민감하다 등의 장점이 있지만 반응시간이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smtClean="0"/>
              <a:t>느려 즉각적인 </a:t>
            </a:r>
            <a:r>
              <a:rPr lang="ko-KR" altLang="en-US" dirty="0" smtClean="0"/>
              <a:t>반응을 필요로 하는 센서에는 적합하지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28728" y="157161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 </a:t>
            </a:r>
            <a:r>
              <a:rPr lang="ko-KR" altLang="en-US" dirty="0" smtClean="0"/>
              <a:t>광을 </a:t>
            </a:r>
            <a:r>
              <a:rPr lang="ko-KR" altLang="en-US" dirty="0" err="1" smtClean="0"/>
              <a:t>매개체로한</a:t>
            </a:r>
            <a:r>
              <a:rPr lang="ko-KR" altLang="en-US" dirty="0" smtClean="0"/>
              <a:t> 신호전달 장치이며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전기적으로 절연되어 있지만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광학적으로 결합되어 있는 </a:t>
            </a:r>
            <a:r>
              <a:rPr lang="ko-KR" altLang="en-US" dirty="0" err="1" smtClean="0"/>
              <a:t>발광부와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수광부를</a:t>
            </a:r>
            <a:r>
              <a:rPr lang="ko-KR" altLang="en-US" dirty="0" smtClean="0"/>
              <a:t> 갖추고 있는 </a:t>
            </a:r>
            <a:r>
              <a:rPr lang="ko-KR" altLang="en-US" dirty="0" err="1" smtClean="0"/>
              <a:t>광센서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34818" name="Picture 2" descr="http://t3.gstatic.com/images?q=tbn:ANd9GcQNaHxFx_qLm9nAKJjDYh96QZygh3nQFOs1NqLnBrmDqS2cnsK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643182"/>
            <a:ext cx="3429024" cy="2571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 descr="포토 커플러의 구조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643182"/>
            <a:ext cx="3357586" cy="260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3286116" y="5643578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▲ </a:t>
            </a:r>
            <a:r>
              <a:rPr lang="ko-KR" altLang="en-US" sz="1600" dirty="0" err="1" smtClean="0"/>
              <a:t>포토커플러</a:t>
            </a:r>
            <a:endParaRPr lang="ko-KR" altLang="en-US" sz="16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21442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특성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0100" y="1857364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발광부에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와 수광부에 사용하는 포토트랜지스터의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고성능화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저가격화에 의해 </a:t>
            </a:r>
            <a:r>
              <a:rPr lang="ko-KR" altLang="en-US" dirty="0" err="1" smtClean="0"/>
              <a:t>포토커플러는</a:t>
            </a:r>
            <a:r>
              <a:rPr lang="ko-KR" altLang="en-US" dirty="0" smtClean="0"/>
              <a:t> 산업 전반의 </a:t>
            </a:r>
            <a:endParaRPr lang="en-US" altLang="ko-KR" dirty="0" smtClean="0"/>
          </a:p>
          <a:p>
            <a:r>
              <a:rPr lang="ko-KR" altLang="en-US" dirty="0" smtClean="0"/>
              <a:t> 전기 전자 시스템에서 이용되고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포토커플러는</a:t>
            </a:r>
            <a:r>
              <a:rPr lang="ko-KR" altLang="en-US" dirty="0" smtClean="0"/>
              <a:t> 빛을 이용하기 때문에 잡음에 강하고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시스템을 구성하는 장치 간의 전류를 절연할 수 있으며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각 장치마다 접지가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장치 간의 결합용량이 작기 때문에 출력 쪽의 신호가 입력 쪽으로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되돌아가는 일이 없는 등의 장점이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때문에 전기회로와 단말기 등을 포토커플러를 매개해서 결합하면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전원전압의 차이가 나 </a:t>
            </a:r>
            <a:r>
              <a:rPr lang="ko-KR" altLang="en-US" dirty="0" err="1" smtClean="0"/>
              <a:t>기계부에서</a:t>
            </a:r>
            <a:r>
              <a:rPr lang="ko-KR" altLang="en-US" dirty="0" smtClean="0"/>
              <a:t> 발생하는 잡음에 신경을 쓸 필요가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없어 회로설계가 쉬워진다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1285852" y="2714620"/>
          <a:ext cx="6357982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14480" y="171448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 </a:t>
            </a:r>
            <a:r>
              <a:rPr lang="ko-KR" altLang="en-US" dirty="0" err="1" smtClean="0"/>
              <a:t>커플러는</a:t>
            </a:r>
            <a:r>
              <a:rPr lang="ko-KR" altLang="en-US" dirty="0" smtClean="0"/>
              <a:t> 구조에 따라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분류된다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5786" y="1571612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포토 </a:t>
            </a:r>
            <a:r>
              <a:rPr lang="ko-KR" altLang="en-US" dirty="0" err="1" smtClean="0"/>
              <a:t>아이솔레이터</a:t>
            </a:r>
            <a:r>
              <a:rPr lang="en-US" altLang="ko-KR" dirty="0" smtClean="0"/>
              <a:t>(Photo Isolator)</a:t>
            </a:r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광로가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많은 기계제어회로나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디지털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아날로그 인터페이스 회로 및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내의 하드웨어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결합장치 등에 이용된다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포토 </a:t>
            </a:r>
            <a:r>
              <a:rPr lang="ko-KR" altLang="en-US" dirty="0" err="1" smtClean="0"/>
              <a:t>아이솔레이터를</a:t>
            </a:r>
            <a:r>
              <a:rPr lang="ko-KR" altLang="en-US" dirty="0" smtClean="0"/>
              <a:t> 이용하여 각 시스템 간에 정보를 전달하는 회로를 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설계할 경우에는 포토 </a:t>
            </a:r>
            <a:r>
              <a:rPr lang="ko-KR" altLang="en-US" dirty="0" err="1" smtClean="0"/>
              <a:t>아이솔레이터를</a:t>
            </a:r>
            <a:r>
              <a:rPr lang="ko-KR" altLang="en-US" dirty="0" smtClean="0"/>
              <a:t> 사용하는 입출력 단자의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접지에 대한 고려를 전혀 불필요하므로 전자회로 구성이 매우 간단하다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: </a:t>
            </a:r>
            <a:r>
              <a:rPr lang="ko-KR" altLang="en-US" dirty="0" err="1" smtClean="0"/>
              <a:t>포토아이솔레이터의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1. </a:t>
            </a:r>
            <a:r>
              <a:rPr lang="ko-KR" altLang="en-US" dirty="0" smtClean="0"/>
              <a:t>신호의 전달은 한쪽 방향이고 응답속도가 빠르다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2. </a:t>
            </a:r>
            <a:r>
              <a:rPr lang="ko-KR" altLang="en-US" dirty="0" smtClean="0"/>
              <a:t>다른 반도체 소자와 구동 전원을 함께할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3. </a:t>
            </a:r>
            <a:r>
              <a:rPr lang="ko-KR" altLang="en-US" dirty="0" smtClean="0"/>
              <a:t>수명이 길고 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高</a:t>
            </a:r>
            <a:r>
              <a:rPr lang="en-US" altLang="ko-KR" dirty="0" smtClean="0"/>
              <a:t>)</a:t>
            </a:r>
            <a:r>
              <a:rPr lang="ko-KR" altLang="en-US" dirty="0" smtClean="0"/>
              <a:t>신뢰성을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1643050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포토 </a:t>
            </a:r>
            <a:r>
              <a:rPr lang="ko-KR" altLang="en-US" dirty="0" err="1" smtClean="0"/>
              <a:t>인터럽터</a:t>
            </a:r>
            <a:r>
              <a:rPr lang="en-US" altLang="ko-KR" dirty="0" smtClean="0"/>
              <a:t>(Photo </a:t>
            </a:r>
            <a:r>
              <a:rPr lang="en-US" altLang="ko-KR" dirty="0" err="1" smtClean="0"/>
              <a:t>Interupt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: </a:t>
            </a:r>
            <a:r>
              <a:rPr lang="ko-KR" altLang="en-US" dirty="0" err="1" smtClean="0"/>
              <a:t>발광부와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수광부가</a:t>
            </a:r>
            <a:r>
              <a:rPr lang="ko-KR" altLang="en-US" dirty="0" smtClean="0"/>
              <a:t> 서로 마주보고 있는 구조로 배치되어 있어서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만약 이 사이에 물체가 들어가면 빛이 차단되어 </a:t>
            </a:r>
            <a:r>
              <a:rPr lang="ko-KR" altLang="en-US" dirty="0" err="1" smtClean="0"/>
              <a:t>수광부의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광전류가</a:t>
            </a:r>
            <a:r>
              <a:rPr lang="ko-KR" altLang="en-US" dirty="0" smtClean="0"/>
              <a:t> 차단되는 표준적인 구조로 되어있다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7890" name="Picture 2" descr="http://kinimage.naver.net/storage/upload/2007/04/26/779011_11763526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3848100" cy="2733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2" name="Picture 4" descr="http://anyparts.co.kr/shop/data/goods/1233557135_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29000"/>
            <a:ext cx="2762250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572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42976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>
                    <a:lumMod val="65000"/>
                  </a:schemeClr>
                </a:solidFill>
              </a:rPr>
              <a:t>Context</a:t>
            </a:r>
            <a:endParaRPr lang="ko-KR" alt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85786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728" y="2857496"/>
            <a:ext cx="24897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광</a:t>
            </a:r>
            <a:r>
              <a:rPr lang="en-US" altLang="ko-KR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(</a:t>
            </a:r>
            <a:r>
              <a:rPr lang="ko-KR" altLang="en-US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光</a:t>
            </a:r>
            <a:r>
              <a:rPr lang="en-US" altLang="ko-KR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) 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04" y="3929066"/>
            <a:ext cx="235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98072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광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포토다이오드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206084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포토트랜지스터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270892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4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en-US" altLang="ko-KR" sz="3200" dirty="0" err="1" smtClean="0">
                <a:latin typeface="휴먼편지체" pitchFamily="18" charset="-127"/>
                <a:ea typeface="휴먼편지체" pitchFamily="18" charset="-127"/>
              </a:rPr>
              <a:t>CdS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3356992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5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err="1" smtClean="0">
                <a:latin typeface="휴먼편지체" pitchFamily="18" charset="-127"/>
                <a:ea typeface="휴먼편지체" pitchFamily="18" charset="-127"/>
              </a:rPr>
              <a:t>포토커플러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393305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6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이미지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465313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7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컬러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8064" y="530120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8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적외선센서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602128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9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태양 전지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7290" y="214311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포토 </a:t>
            </a:r>
            <a:r>
              <a:rPr lang="ko-KR" altLang="en-US" dirty="0" err="1" smtClean="0"/>
              <a:t>인터럽터</a:t>
            </a:r>
            <a:r>
              <a:rPr lang="en-US" altLang="ko-KR" dirty="0" smtClean="0"/>
              <a:t>(Photo </a:t>
            </a:r>
            <a:r>
              <a:rPr lang="en-US" altLang="ko-KR" dirty="0" err="1" smtClean="0"/>
              <a:t>Interupt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2. </a:t>
            </a:r>
            <a:r>
              <a:rPr lang="ko-KR" altLang="en-US" dirty="0" err="1" smtClean="0"/>
              <a:t>포토인터럽터의</a:t>
            </a:r>
            <a:r>
              <a:rPr lang="ko-KR" altLang="en-US" dirty="0" smtClean="0"/>
              <a:t> 특성과 응용분야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85852" y="3786190"/>
            <a:ext cx="7072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생산 현장에서도 많이 응용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같은 포토인터럽터는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종이 등 얇고 불투명하면서 </a:t>
            </a:r>
            <a:r>
              <a:rPr lang="ko-KR" altLang="en-US" dirty="0" err="1" smtClean="0"/>
              <a:t>롤테이프</a:t>
            </a:r>
            <a:r>
              <a:rPr lang="ko-KR" altLang="en-US" dirty="0" smtClean="0"/>
              <a:t> 형태를 가진 생산물을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무인 감시할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정상작업 중 일 때는 램프가 표시되고 고장 발생 시에는 경보기가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울리도록 할 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이미지센서 란</a:t>
            </a:r>
            <a:r>
              <a:rPr lang="en-US" altLang="ko-KR" b="1" i="1" u="sng" dirty="0" smtClean="0"/>
              <a:t>?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14480" y="1571612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빛을 전기 신호로 바꿔주는 반도체 센서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휴대폰과 디지털 카메라의 필름에 주로 사용된다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3794" name="Picture 2" descr="http://t1.gstatic.com/images?q=tbn:ANd9GcTHlMXyFBHvsocMQPAGSQl6f-6wj5Q8Pe0r7dUUUw4PLAuhW4xbSKx5QmY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14620"/>
            <a:ext cx="2786083" cy="2786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798" name="Picture 6" descr="http://wstatic.dcinside.com/cnt/cnt/camera/sony/a300/L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2786058"/>
            <a:ext cx="41148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86116" y="2214554"/>
            <a:ext cx="5429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CCD</a:t>
            </a:r>
            <a:r>
              <a:rPr lang="ko-KR" altLang="en-US" dirty="0" smtClean="0"/>
              <a:t>는 저잡음에서 신호 출력이 가능하며 </a:t>
            </a:r>
            <a:r>
              <a:rPr lang="ko-KR" altLang="en-US" dirty="0" err="1" smtClean="0"/>
              <a:t>화소간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균일성을</a:t>
            </a:r>
            <a:r>
              <a:rPr lang="ko-KR" altLang="en-US" dirty="0" smtClean="0"/>
              <a:t> 유지해 </a:t>
            </a:r>
            <a:r>
              <a:rPr lang="en-US" altLang="ko-KR" dirty="0" smtClean="0"/>
              <a:t>CMOS</a:t>
            </a:r>
            <a:r>
              <a:rPr lang="ko-KR" altLang="en-US" dirty="0" smtClean="0"/>
              <a:t>에 비해 고화질을 구현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할 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N</a:t>
            </a:r>
            <a:r>
              <a:rPr lang="ko-KR" altLang="en-US" dirty="0" smtClean="0"/>
              <a:t>형의 반도체 기판의 표면에 </a:t>
            </a:r>
            <a:r>
              <a:rPr lang="en-US" altLang="ko-KR" dirty="0" smtClean="0"/>
              <a:t>0.1um </a:t>
            </a:r>
            <a:r>
              <a:rPr lang="ko-KR" altLang="en-US" dirty="0" smtClean="0"/>
              <a:t>정도 두께의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절연층을</a:t>
            </a:r>
            <a:r>
              <a:rPr lang="ko-KR" altLang="en-US" dirty="0" smtClean="0"/>
              <a:t> 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금속 전극을 배열하여 이 금속전극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의 전압을 제어함으로써 반도체 표면 전위의 낮은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부분을 좌우로 이동시켜 축적된 전하를 이에 </a:t>
            </a:r>
            <a:r>
              <a:rPr lang="ko-KR" altLang="en-US" dirty="0" err="1" smtClean="0"/>
              <a:t>맞추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 순차로 전송 시킬 수 있게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자리 옮김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레지스터나 기억 장치로 응용된다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전하 결합 소자</a:t>
            </a:r>
            <a:r>
              <a:rPr lang="en-US" altLang="ko-KR" dirty="0" smtClean="0"/>
              <a:t>(CCD)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MOS</a:t>
            </a:r>
            <a:r>
              <a:rPr lang="ko-KR" altLang="en-US" dirty="0" smtClean="0"/>
              <a:t>트랜지스터와 유사한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단순한 구조의 소자로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전하의 축적에 의한 기억과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전하의 이동에 의한 전송이라는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기능을 </a:t>
            </a:r>
            <a:endParaRPr lang="en-US" altLang="ko-KR" dirty="0" smtClean="0"/>
          </a:p>
          <a:p>
            <a:r>
              <a:rPr lang="ko-KR" altLang="en-US" dirty="0" smtClean="0"/>
              <a:t> 갖고 있어 고집적화가 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00298" y="1571612"/>
            <a:ext cx="374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b="1" dirty="0" smtClean="0"/>
              <a:t>CCD(Change Coupled Device)</a:t>
            </a:r>
          </a:p>
        </p:txBody>
      </p:sp>
      <p:pic>
        <p:nvPicPr>
          <p:cNvPr id="39938" name="Picture 2" descr="http://astro.kasi.re.kr/MenuImages/6-7-15-4(1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2811829" cy="342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57356" y="1571612"/>
            <a:ext cx="6179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②</a:t>
            </a:r>
            <a:r>
              <a:rPr lang="en-US" b="1" dirty="0" smtClean="0"/>
              <a:t>CMOS(Complementary Metal Oxide Semiconductor)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00034" y="4500570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CMOS </a:t>
            </a:r>
            <a:r>
              <a:rPr lang="ko-KR" altLang="en-US" dirty="0" smtClean="0"/>
              <a:t>이미지 센서도 광자를 전자로 변환시켜야 하는 것은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방식과는 하나의 </a:t>
            </a:r>
            <a:r>
              <a:rPr lang="ko-KR" altLang="en-US" dirty="0" err="1" smtClean="0"/>
              <a:t>수광소자에</a:t>
            </a:r>
            <a:r>
              <a:rPr lang="ko-KR" altLang="en-US" dirty="0" smtClean="0"/>
              <a:t> 하나의 트랜지스터가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개개의 수광 소자가 받은 광자를 전자로 변환하고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다시 전압으로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변환하는 과정을거쳐 아날로그 데이터를 디지털로 변환 </a:t>
            </a:r>
            <a:r>
              <a:rPr lang="ko-KR" altLang="en-US" dirty="0" err="1" smtClean="0"/>
              <a:t>시킴으로서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화상 데이터를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3010" name="Picture 2" descr="http://www.ricohcamera.co.kr/r_dc/cx/cx3/img/img_cmos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7143800" cy="200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28926" y="1571612"/>
            <a:ext cx="364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 </a:t>
            </a:r>
            <a:r>
              <a:rPr lang="en-US" altLang="ko-KR" b="1" dirty="0" smtClean="0"/>
              <a:t>CCD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CMOS</a:t>
            </a:r>
            <a:r>
              <a:rPr lang="ko-KR" altLang="en-US" b="1" dirty="0" smtClean="0"/>
              <a:t>방식의 비교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596" y="1857364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CCD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CMOS </a:t>
            </a:r>
            <a:r>
              <a:rPr lang="ko-KR" altLang="en-US" dirty="0" smtClean="0"/>
              <a:t>방식의 대표적인 차이로는 화질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전력소모가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화질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CMOS</a:t>
            </a:r>
            <a:r>
              <a:rPr lang="ko-KR" altLang="en-US" dirty="0" smtClean="0"/>
              <a:t>센서는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센서에 비하여 화질이 낮은데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이유는 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고정 패턴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존재하기 때문이다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: CMOS </a:t>
            </a:r>
            <a:r>
              <a:rPr lang="ko-KR" altLang="en-US" dirty="0" smtClean="0"/>
              <a:t>이미지 센서는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센서에 비해 가격이 상당히 저렴하다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     : CMOS</a:t>
            </a:r>
            <a:r>
              <a:rPr lang="ko-KR" altLang="en-US" dirty="0" smtClean="0"/>
              <a:t>방식은 </a:t>
            </a:r>
            <a:r>
              <a:rPr lang="ko-KR" altLang="en-US" dirty="0" err="1" smtClean="0"/>
              <a:t>수율이</a:t>
            </a:r>
            <a:r>
              <a:rPr lang="ko-KR" altLang="en-US" dirty="0" smtClean="0"/>
              <a:t> 매우 높고 공정 개선 개발 속도가 빠르며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 기술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로 다른 제품을 만들 수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규모의 경제를 실현할 수 있어 생산 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원가가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방식에 비해 상당히 저렴하다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전력소모 </a:t>
            </a:r>
            <a:r>
              <a:rPr lang="en-US" altLang="ko-KR" dirty="0" smtClean="0"/>
              <a:t>: CCD</a:t>
            </a:r>
            <a:r>
              <a:rPr lang="ko-KR" altLang="en-US" dirty="0" smtClean="0"/>
              <a:t>방식의 </a:t>
            </a:r>
            <a:r>
              <a:rPr lang="ko-KR" altLang="en-US" dirty="0" err="1" smtClean="0"/>
              <a:t>고전력</a:t>
            </a:r>
            <a:r>
              <a:rPr lang="ko-KR" altLang="en-US" dirty="0" smtClean="0"/>
              <a:t> 소모인데 반해</a:t>
            </a:r>
            <a:r>
              <a:rPr lang="en-US" altLang="ko-KR" dirty="0" smtClean="0"/>
              <a:t>, CMOS</a:t>
            </a:r>
            <a:r>
              <a:rPr lang="ko-KR" altLang="en-US" dirty="0" smtClean="0"/>
              <a:t>방식은 매우 전력소모가 </a:t>
            </a:r>
            <a:endParaRPr lang="en-US" altLang="ko-KR" dirty="0" smtClean="0"/>
          </a:p>
          <a:p>
            <a:r>
              <a:rPr lang="ko-KR" altLang="en-US" dirty="0" smtClean="0"/>
              <a:t>                적다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28926" y="1571612"/>
            <a:ext cx="3877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 </a:t>
            </a:r>
            <a:r>
              <a:rPr lang="en-US" altLang="ko-KR" b="1" dirty="0" smtClean="0"/>
              <a:t>CCD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CMOS</a:t>
            </a:r>
            <a:r>
              <a:rPr lang="ko-KR" altLang="en-US" b="1" dirty="0" smtClean="0"/>
              <a:t>방식의 비교표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67533640" descr="EMB00000d5c71e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47578" cy="4143404"/>
          </a:xfrm>
          <a:prstGeom prst="rect">
            <a:avLst/>
          </a:prstGeom>
          <a:noFill/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7. </a:t>
            </a:r>
            <a:r>
              <a:rPr lang="ko-KR" altLang="en-US" sz="4000" i="1" dirty="0" smtClean="0"/>
              <a:t>컬러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컬러센서란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214414" y="150017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물체가 방사 또는 반산하는 빛의 파장을 감지하여 색을 판별하는 검지기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00166" y="457200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컬러센서의 측정방법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4" name="직사각형 23"/>
          <p:cNvSpPr/>
          <p:nvPr/>
        </p:nvSpPr>
        <p:spPr>
          <a:xfrm>
            <a:off x="1643042" y="5072074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필터를 사용하여 삼원색으로 분류하고 색깔을 별개의 광 검출기로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측정하는 방법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슬릿을</a:t>
            </a:r>
            <a:r>
              <a:rPr lang="ko-KR" altLang="en-US" dirty="0" smtClean="0"/>
              <a:t> 통과한 빛을 회전 격자에 의해서 스펙트럼으로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</a:t>
            </a:r>
            <a:endParaRPr lang="en-US" altLang="ko-KR" dirty="0" smtClean="0"/>
          </a:p>
          <a:p>
            <a:r>
              <a:rPr lang="ko-KR" altLang="en-US" dirty="0" smtClean="0"/>
              <a:t>   을</a:t>
            </a:r>
            <a:r>
              <a:rPr lang="en-US" altLang="ko-KR" b="1" dirty="0" smtClean="0"/>
              <a:t> CCD</a:t>
            </a:r>
            <a:r>
              <a:rPr lang="ko-KR" altLang="en-US" b="1" dirty="0" smtClean="0"/>
              <a:t>카메라</a:t>
            </a:r>
            <a:r>
              <a:rPr lang="ko-KR" altLang="en-US" dirty="0" smtClean="0"/>
              <a:t>에 의해서 전기 신호로 검출하는 방법 </a:t>
            </a:r>
          </a:p>
        </p:txBody>
      </p:sp>
      <p:pic>
        <p:nvPicPr>
          <p:cNvPr id="21506" name="Picture 2" descr="http://cache.lego.com/r/education/-/media/LEGO%20Education/Home/Images/Products/MINDSTORMS/ts.20100922T104653.9694_713x380_MainProdu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000240"/>
            <a:ext cx="4643470" cy="2474781"/>
          </a:xfrm>
          <a:prstGeom prst="rect">
            <a:avLst/>
          </a:prstGeom>
          <a:noFill/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7. </a:t>
            </a:r>
            <a:r>
              <a:rPr lang="ko-KR" altLang="en-US" sz="4000" i="1" dirty="0" smtClean="0"/>
              <a:t>컬러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21442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현재 상용화 되고 있는 컬러센서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직사각형 24"/>
          <p:cNvSpPr/>
          <p:nvPr/>
        </p:nvSpPr>
        <p:spPr>
          <a:xfrm>
            <a:off x="1285852" y="1714488"/>
            <a:ext cx="750099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latin typeface="휴먼편지체" pitchFamily="18" charset="-127"/>
                <a:ea typeface="휴먼편지체" pitchFamily="18" charset="-127"/>
              </a:rPr>
              <a:t>아모퍼스</a:t>
            </a:r>
            <a:r>
              <a:rPr lang="ko-KR" altLang="en-US" sz="2800" b="1" dirty="0" smtClean="0">
                <a:latin typeface="휴먼편지체" pitchFamily="18" charset="-127"/>
                <a:ea typeface="휴먼편지체" pitchFamily="18" charset="-127"/>
              </a:rPr>
              <a:t> 칼라 센서</a:t>
            </a:r>
            <a:endParaRPr lang="ko-KR" altLang="en-US" sz="2800" dirty="0" smtClean="0">
              <a:latin typeface="휴먼편지체" pitchFamily="18" charset="-127"/>
              <a:ea typeface="휴먼편지체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결정구조가 보통 실리콘과는 다른 무 결정 실리콘을 이용한 것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 센서는 물체에서의 반사광을 빛의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원색인 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 청색으로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구분하는 칼라필터와 각각의 빛에 잘 감응 할 수 있는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포토다이오드로 구성됨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청색에 의한 각각의 </a:t>
            </a:r>
            <a:r>
              <a:rPr lang="ko-KR" altLang="en-US" dirty="0" err="1" smtClean="0"/>
              <a:t>출력비를</a:t>
            </a:r>
            <a:r>
              <a:rPr lang="ko-KR" altLang="en-US" dirty="0" smtClean="0"/>
              <a:t> 판정하는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색 이상의 </a:t>
            </a:r>
            <a:r>
              <a:rPr lang="ko-KR" altLang="en-US" dirty="0" err="1" smtClean="0"/>
              <a:t>색에대한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식별도 가능함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현재 </a:t>
            </a:r>
            <a:r>
              <a:rPr lang="ko-KR" altLang="en-US" dirty="0" err="1" smtClean="0"/>
              <a:t>아모퍼스</a:t>
            </a:r>
            <a:r>
              <a:rPr lang="ko-KR" altLang="en-US" dirty="0" smtClean="0"/>
              <a:t> 색 센서로 실용화되어 있는 것들</a:t>
            </a:r>
          </a:p>
          <a:p>
            <a:r>
              <a:rPr lang="en-US" altLang="ko-KR" dirty="0" smtClean="0"/>
              <a:t>   1. </a:t>
            </a:r>
            <a:r>
              <a:rPr lang="ko-KR" altLang="en-US" dirty="0" smtClean="0"/>
              <a:t>모든 색의 식별이 가능한 </a:t>
            </a:r>
            <a:r>
              <a:rPr lang="ko-KR" altLang="en-US" dirty="0" err="1" smtClean="0"/>
              <a:t>아모퍼스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집적형</a:t>
            </a:r>
            <a:r>
              <a:rPr lang="ko-KR" altLang="en-US" dirty="0" smtClean="0"/>
              <a:t> 전 칼라센서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2.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청색등</a:t>
            </a:r>
            <a:r>
              <a:rPr lang="ko-KR" altLang="en-US" dirty="0" smtClean="0"/>
              <a:t> 지정한 색만을 식별하는 </a:t>
            </a:r>
            <a:r>
              <a:rPr lang="ko-KR" altLang="en-US" dirty="0" err="1" smtClean="0"/>
              <a:t>단색형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 </a:t>
            </a:r>
            <a:r>
              <a:rPr lang="ko-KR" altLang="en-US" dirty="0" err="1" smtClean="0"/>
              <a:t>가시광</a:t>
            </a:r>
            <a:r>
              <a:rPr lang="ko-KR" altLang="en-US" dirty="0" smtClean="0"/>
              <a:t> 전역에 걸쳐 식별능력을 가진 </a:t>
            </a:r>
            <a:r>
              <a:rPr lang="ko-KR" altLang="en-US" dirty="0" err="1" smtClean="0"/>
              <a:t>센서등으로</a:t>
            </a:r>
            <a:r>
              <a:rPr lang="ko-KR" altLang="en-US" dirty="0" smtClean="0"/>
              <a:t> 구분되어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적외선 센서의 원리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pic>
        <p:nvPicPr>
          <p:cNvPr id="22530" name="Picture 2" descr="H:\센서공학\광센서\적외선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71613"/>
            <a:ext cx="4572032" cy="26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직사각형 24"/>
          <p:cNvSpPr/>
          <p:nvPr/>
        </p:nvSpPr>
        <p:spPr>
          <a:xfrm>
            <a:off x="1000100" y="4357694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적외선 센서는 </a:t>
            </a:r>
            <a:r>
              <a:rPr lang="ko-KR" altLang="en-US" dirty="0" err="1" smtClean="0"/>
              <a:t>발광부와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수광부로</a:t>
            </a:r>
            <a:r>
              <a:rPr lang="ko-KR" altLang="en-US" dirty="0" smtClean="0"/>
              <a:t> 나누어진다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발광부에서</a:t>
            </a:r>
            <a:r>
              <a:rPr lang="ko-KR" altLang="en-US" dirty="0" smtClean="0"/>
              <a:t> 나온 적외선이 물체에 반사되어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얼마나 많은 양이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들어오느냐에 따라서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전압의 양이 변화하게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발광부에서</a:t>
            </a:r>
            <a:r>
              <a:rPr lang="ko-KR" altLang="en-US" dirty="0" smtClean="0"/>
              <a:t> 흰색과 검정색에 적외선을 보냈을 경우 </a:t>
            </a:r>
            <a:r>
              <a:rPr lang="ko-KR" altLang="en-US" dirty="0" err="1" smtClean="0"/>
              <a:t>수광부에서는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반사량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 큰 흰색의 경우에 수광부에 전압이 높아지게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적외선 센서의 사용법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071538" y="2357430"/>
            <a:ext cx="75009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적외선 센서를 이용하는 방법은 크게 두 가지로 나뉠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비교기를 사용하여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빛에 따른 출력 전압이 기준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전압보다 높은 것은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낮은 것은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사용하는 방법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 방법은 흰색과 검은색 검출에 유용하기 때문에 라인트레이서 제작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에 많이 이용된다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빛에 따른 출력 전압을 마이크로 컨트롤러의 </a:t>
            </a:r>
            <a:r>
              <a:rPr lang="en-US" altLang="ko-KR" dirty="0" smtClean="0"/>
              <a:t>ADC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를 통해서 아날로그 값을 디지털 값으로 변환 시키는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비교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기와는 틀리게 적외선이 반사되는 양이 세분화 되기 때문에 그 값을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가지고 마우스의 거리탐지로 많이 이용된다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07167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285984" y="150017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214290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1. </a:t>
            </a:r>
            <a:r>
              <a:rPr lang="ko-KR" altLang="en-US" sz="4000" i="1" dirty="0" smtClean="0"/>
              <a:t>광</a:t>
            </a:r>
            <a:r>
              <a:rPr lang="en-US" altLang="ko-KR" sz="4000" i="1" dirty="0" smtClean="0"/>
              <a:t>(</a:t>
            </a:r>
            <a:r>
              <a:rPr lang="ko-KR" altLang="en-US" sz="4000" i="1" dirty="0" smtClean="0"/>
              <a:t>光</a:t>
            </a:r>
            <a:r>
              <a:rPr lang="en-US" altLang="ko-KR" sz="4000" i="1" dirty="0" smtClean="0"/>
              <a:t>) </a:t>
            </a:r>
            <a:r>
              <a:rPr lang="ko-KR" altLang="en-US" sz="2800" b="1" i="1" dirty="0" smtClean="0"/>
              <a:t>센서란 </a:t>
            </a:r>
            <a:endParaRPr lang="ko-KR" altLang="en-US" sz="2800" b="1" i="1" dirty="0"/>
          </a:p>
        </p:txBody>
      </p:sp>
      <p:pic>
        <p:nvPicPr>
          <p:cNvPr id="20" name="Picture 2" descr="http://postfiles14.naver.net/data44/2009/4/24/205/%BF%C9%C6%BC%C4%C3_%BC%BE%BC%AD_led_and_photo_autokyw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6572296" cy="256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/>
          <p:cNvSpPr txBox="1"/>
          <p:nvPr/>
        </p:nvSpPr>
        <p:spPr>
          <a:xfrm>
            <a:off x="1071538" y="4071942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사람의 눈에 해당하는 장비로 물체의 모양이나 상태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움직임 등을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감지한다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빛 자체 또는 빛에 포함되는 정보를 전기신호로 변환하여 검지하는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소자이다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검지가 비 접촉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파괴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주변에 잡음의 영향을 주지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않고 할 수 있는 특징이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적외선 센서의 장점 </a:t>
            </a:r>
            <a:r>
              <a:rPr lang="en-US" altLang="ko-KR" b="1" i="1" u="sng" dirty="0" smtClean="0"/>
              <a:t>/ </a:t>
            </a:r>
            <a:r>
              <a:rPr lang="ko-KR" altLang="en-US" b="1" i="1" u="sng" dirty="0" smtClean="0"/>
              <a:t>단점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000100" y="1714488"/>
          <a:ext cx="7429552" cy="464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63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직진성의 포인트 측정이 가능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외부 빛에 </a:t>
                      </a:r>
                      <a:r>
                        <a:rPr lang="ko-KR" altLang="en-US" dirty="0" err="1" smtClean="0"/>
                        <a:t>민감</a:t>
                      </a:r>
                      <a:r>
                        <a:rPr lang="ko-KR" altLang="en-US" dirty="0" smtClean="0"/>
                        <a:t> 하며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외부 환경에도 민감하다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저 소비전력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간단한 회로로 구성이 가능 하다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초음파에 비해서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정밀한 측정이 가능 하다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그러나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거리가 짧다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무소음 측정이 가능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태양 전지란</a:t>
            </a:r>
            <a:r>
              <a:rPr lang="en-US" altLang="ko-KR" b="1" i="1" u="sng" dirty="0" smtClean="0"/>
              <a:t>?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042" y="4857760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태양광선의 빛 에너지를 전기에너지로 바꾸는 장치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P</a:t>
            </a:r>
            <a:r>
              <a:rPr lang="ko-KR" altLang="en-US" dirty="0" smtClean="0"/>
              <a:t>형 반도체와 </a:t>
            </a:r>
            <a:r>
              <a:rPr lang="en-US" altLang="ko-KR" dirty="0" smtClean="0"/>
              <a:t>N</a:t>
            </a:r>
            <a:r>
              <a:rPr lang="ko-KR" altLang="en-US" dirty="0" smtClean="0"/>
              <a:t>형 반도체를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빛을 비추면 내부에서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전하가 이동하고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극과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극 사이에 전위차가 생긴다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8916" name="Picture 4" descr="http://t3.gstatic.com/images?q=tbn:ANd9GcQdK3NoGYGC3fsrjDQMQ7naYHYtCCuaGIhNKtKoNxIh1wC4hX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572032" cy="3050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태양 전지의 원리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85786" y="4857760"/>
            <a:ext cx="81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태양전지에 빛을 비추면 내부에서 전자와 정공이 발생한다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발생된 전하들은 </a:t>
            </a:r>
            <a:r>
              <a:rPr lang="en-US" altLang="ko-KR" dirty="0" smtClean="0"/>
              <a:t>P, N</a:t>
            </a:r>
            <a:r>
              <a:rPr lang="ko-KR" altLang="en-US" dirty="0" smtClean="0"/>
              <a:t>극으로 이동하며 이 현상에 의해 </a:t>
            </a:r>
            <a:r>
              <a:rPr lang="en-US" altLang="ko-KR" dirty="0" smtClean="0"/>
              <a:t>P</a:t>
            </a:r>
            <a:r>
              <a:rPr lang="ko-KR" altLang="en-US" dirty="0" smtClean="0"/>
              <a:t>극과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극 사이에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전위차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광기전력효과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발생하며 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태양전지에 부하를 연결하면 전류가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흐르게 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이를 광전효과라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5060" name="Picture 4" descr="http://www.irwindpower.com/images/sub2_part2_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785926"/>
            <a:ext cx="8429684" cy="2428892"/>
          </a:xfrm>
          <a:prstGeom prst="rect">
            <a:avLst/>
          </a:prstGeom>
          <a:noFill/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태양 전지의 장점 </a:t>
            </a:r>
            <a:r>
              <a:rPr lang="en-US" altLang="ko-KR" b="1" i="1" u="sng" dirty="0" smtClean="0"/>
              <a:t>/ </a:t>
            </a:r>
            <a:r>
              <a:rPr lang="ko-KR" altLang="en-US" b="1" i="1" u="sng" dirty="0" smtClean="0"/>
              <a:t>단점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85786" y="1571612"/>
          <a:ext cx="7786742" cy="464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/>
                <a:gridCol w="3893371"/>
              </a:tblGrid>
              <a:tr h="536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발전원가가 하락하는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유일한 </a:t>
                      </a:r>
                      <a:r>
                        <a:rPr lang="ko-KR" altLang="en-US" dirty="0" err="1" smtClean="0"/>
                        <a:t>전력원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전력생산이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지역별 일사량에 의존한다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무한한 자원 이용 가능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에너지 밀도가 낮아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큰 설치 면적이 필요하다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79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이산화탄소 감축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석유</a:t>
                      </a:r>
                      <a:r>
                        <a:rPr lang="ko-KR" altLang="en-US" baseline="0" dirty="0" smtClean="0"/>
                        <a:t> 의존</a:t>
                      </a:r>
                      <a:r>
                        <a:rPr lang="ko-KR" altLang="en-US" dirty="0" smtClean="0"/>
                        <a:t>도 탈피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설치장소가 한정적이다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79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매우 안전하며 설비 수명이 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초기투자비와 발전단가가 높다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유지보수가 용이하며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비용이 거의 들지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시스템 비용이 고가이다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발전속도가 빨라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수많은 일자리 창출이 가능하다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다른 에너지에 비해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변환 효율이 낮다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4414" y="207167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85984" y="171448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27146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4414" y="314324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3174" y="292893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1260" y="28670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14678" y="257174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100" y="185736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43042" y="200024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28794" y="3000372"/>
            <a:ext cx="2214578" cy="2214578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28794" y="2928934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00232" y="3000372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85852" y="2786058"/>
            <a:ext cx="4714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Thank</a:t>
            </a:r>
          </a:p>
          <a:p>
            <a:pPr algn="r"/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you</a:t>
            </a:r>
            <a:endParaRPr lang="ko-KR" altLang="en-US" sz="8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4572008"/>
            <a:ext cx="2214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latin typeface="휴먼편지체" pitchFamily="18" charset="-127"/>
                <a:ea typeface="휴먼편지체" pitchFamily="18" charset="-127"/>
              </a:rPr>
              <a:t>메카트로닉스과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A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반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센서공학 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조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endParaRPr lang="ko-KR" altLang="en-US" sz="20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07167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285984" y="150017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214290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1. </a:t>
            </a:r>
            <a:r>
              <a:rPr lang="ko-KR" altLang="en-US" sz="4000" i="1" dirty="0" smtClean="0"/>
              <a:t>광</a:t>
            </a:r>
            <a:r>
              <a:rPr lang="en-US" altLang="ko-KR" sz="4000" i="1" dirty="0" smtClean="0"/>
              <a:t>(</a:t>
            </a:r>
            <a:r>
              <a:rPr lang="ko-KR" altLang="en-US" sz="4000" i="1" dirty="0" smtClean="0"/>
              <a:t>光</a:t>
            </a:r>
            <a:r>
              <a:rPr lang="en-US" altLang="ko-KR" sz="4000" i="1" dirty="0" smtClean="0"/>
              <a:t>) </a:t>
            </a:r>
            <a:r>
              <a:rPr lang="ko-KR" altLang="en-US" sz="2800" b="1" i="1" dirty="0" smtClean="0"/>
              <a:t>센서란 </a:t>
            </a:r>
            <a:endParaRPr lang="ko-KR" altLang="en-US" sz="28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1214422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u="sng" dirty="0" err="1" smtClean="0"/>
              <a:t>광센서의</a:t>
            </a:r>
            <a:r>
              <a:rPr lang="ko-KR" altLang="en-US" sz="2400" b="1" i="1" u="sng" dirty="0" smtClean="0"/>
              <a:t> 분류</a:t>
            </a:r>
            <a:endParaRPr lang="ko-KR" altLang="en-US" sz="2400" b="1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285852" y="1857364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광센서는</a:t>
            </a:r>
            <a:r>
              <a:rPr lang="ko-KR" altLang="en-US" dirty="0" smtClean="0"/>
              <a:t> 분류하는 방법이 여러 가지이다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그 중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광전효과</a:t>
            </a:r>
            <a:r>
              <a:rPr lang="en-US" altLang="ko-KR" dirty="0" smtClean="0">
                <a:solidFill>
                  <a:srgbClr val="FF0000"/>
                </a:solidFill>
              </a:rPr>
              <a:t>(Photoelectric effect)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85918" y="2714620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광전효과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금속 등의 물질에 일정한 진동수 이상의 빛을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비추었을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물질의 표면에서 전자가 튀어나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오는 현상이다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 descr="http://pds13.egloos.com/pds/200902/16/32/a0112732_499936722187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6000792" cy="303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258896" descr="EMB00000fb825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00174"/>
            <a:ext cx="5143536" cy="2521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643042" y="4214818"/>
            <a:ext cx="60722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포토다이오드는 빛 에너지를 전기에너지로 변환하는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광 센서의 한 종류이다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화재경보기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텔레비전의 리모컨 </a:t>
            </a:r>
            <a:r>
              <a:rPr lang="ko-KR" altLang="en-US" dirty="0" err="1" smtClean="0"/>
              <a:t>수신부와</a:t>
            </a:r>
            <a:r>
              <a:rPr lang="ko-KR" altLang="en-US" dirty="0" smtClean="0"/>
              <a:t> 같은 빛의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세기를 정확하게 측정하기 위하여 활용한다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이것은 반도체의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접합부에 광 검출 기능을 추가한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것으로 그 회로기호는 다음과 같다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 </a:t>
            </a:r>
            <a:r>
              <a:rPr lang="ko-KR" altLang="en-US" b="1" i="1" u="sng" dirty="0" smtClean="0"/>
              <a:t>포토다이오드의 개요</a:t>
            </a:r>
            <a:endParaRPr lang="ko-KR" altLang="en-US" b="1" i="1" u="sng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5227776" descr="EMB00000fb8256e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14348" y="1857364"/>
            <a:ext cx="4874816" cy="2286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1214414" y="10870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 </a:t>
            </a:r>
            <a:r>
              <a:rPr lang="ko-KR" altLang="en-US" b="1" i="1" u="sng" dirty="0" smtClean="0"/>
              <a:t>포토다이오드의 원리</a:t>
            </a:r>
            <a:endParaRPr lang="ko-KR" altLang="en-US" b="1" i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786446" y="1928802"/>
            <a:ext cx="27860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◀빛이 다이오드에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닿으면 전자와 양의 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전하 정공이 생겨서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전류가 흐르며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전압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의 크기는 빛의 강도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에 거의 비례한다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44291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 </a:t>
            </a:r>
            <a:r>
              <a:rPr lang="ko-KR" altLang="en-US" b="1" i="1" u="sng" dirty="0" smtClean="0"/>
              <a:t>포토다이오드의 특징</a:t>
            </a:r>
            <a:endParaRPr lang="ko-KR" altLang="en-US" b="1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714480" y="4929198"/>
            <a:ext cx="614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포토다이오드는 응답속도가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감도 파장이 넓으며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광전류의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직진성이</a:t>
            </a:r>
            <a:r>
              <a:rPr lang="ko-KR" altLang="en-US" dirty="0" smtClean="0"/>
              <a:t> 양호하다는 특징이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작은 바이어스 전압에서도 동작할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여러 분야에서 응용 가능한 것이 특징이다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715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4414" y="107154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(4) </a:t>
            </a:r>
            <a:r>
              <a:rPr lang="ko-KR" altLang="en-US" b="1" i="1" u="sng" dirty="0" smtClean="0"/>
              <a:t>포토다이오드의 종류 </a:t>
            </a:r>
            <a:endParaRPr lang="ko-KR" altLang="en-US" b="1" i="1" u="sng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000100" y="1428736"/>
          <a:ext cx="7262842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8596" y="3995678"/>
            <a:ext cx="38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PIN </a:t>
            </a:r>
            <a:r>
              <a:rPr lang="ko-KR" altLang="en-US" dirty="0" smtClean="0"/>
              <a:t>포토 다이오드는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중간에 </a:t>
            </a:r>
            <a:r>
              <a:rPr lang="ko-KR" altLang="en-US" dirty="0" err="1" smtClean="0"/>
              <a:t>캐리어가</a:t>
            </a:r>
            <a:r>
              <a:rPr lang="ko-KR" altLang="en-US" dirty="0" smtClean="0"/>
              <a:t> 적어 저항이 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진성반도체</a:t>
            </a:r>
            <a:r>
              <a:rPr lang="en-US" altLang="ko-KR" dirty="0" smtClean="0"/>
              <a:t>(I)</a:t>
            </a:r>
            <a:r>
              <a:rPr lang="ko-KR" altLang="en-US" dirty="0" smtClean="0"/>
              <a:t>의 층이 설치된 구조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PIN </a:t>
            </a:r>
            <a:r>
              <a:rPr lang="ko-KR" altLang="en-US" dirty="0" smtClean="0"/>
              <a:t>구조는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 내의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높은 전기장에서 </a:t>
            </a:r>
            <a:r>
              <a:rPr lang="ko-KR" altLang="en-US" dirty="0" err="1" smtClean="0"/>
              <a:t>고속성이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얻어지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는 특성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0072" y="4005064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 </a:t>
            </a:r>
            <a:r>
              <a:rPr lang="ko-KR" altLang="en-US" dirty="0" err="1" smtClean="0"/>
              <a:t>광다이오드에</a:t>
            </a:r>
            <a:r>
              <a:rPr lang="ko-KR" altLang="en-US" dirty="0" smtClean="0"/>
              <a:t> 빛을 입사하여 역 바이어스 전압을 증가시키면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발생한 전자가 높은 </a:t>
            </a:r>
            <a:r>
              <a:rPr lang="ko-KR" altLang="en-US" dirty="0" err="1" smtClean="0"/>
              <a:t>전계에서</a:t>
            </a:r>
            <a:r>
              <a:rPr lang="ko-KR" altLang="en-US" dirty="0" smtClean="0"/>
              <a:t> 가속되어 원자와 충돌하여 새로운 전자와 정공이 발생하는 현상을 이용한 다이오드</a:t>
            </a:r>
            <a:endParaRPr lang="en-US" altLang="ko-KR" dirty="0" smtClean="0"/>
          </a:p>
          <a:p>
            <a:r>
              <a:rPr lang="ko-KR" altLang="en-US" dirty="0" smtClean="0"/>
              <a:t>이다</a:t>
            </a:r>
            <a:r>
              <a:rPr lang="en-US" altLang="ko-KR" dirty="0" smtClean="0"/>
              <a:t>. 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357290" y="1285860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4414" y="108704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u="sng" dirty="0" smtClean="0"/>
              <a:t>(5) </a:t>
            </a:r>
            <a:r>
              <a:rPr lang="ko-KR" altLang="en-US" sz="2000" b="1" i="1" u="sng" dirty="0" smtClean="0"/>
              <a:t>포토다이오드와 </a:t>
            </a:r>
            <a:r>
              <a:rPr lang="en-US" altLang="ko-KR" sz="2000" b="1" i="1" u="sng" dirty="0" smtClean="0"/>
              <a:t>LED</a:t>
            </a:r>
            <a:r>
              <a:rPr lang="ko-KR" altLang="en-US" sz="2000" b="1" i="1" u="sng" dirty="0" smtClean="0"/>
              <a:t>의 차이점</a:t>
            </a:r>
            <a:endParaRPr lang="ko-KR" altLang="en-US" sz="2000" b="1" i="1" u="sng" dirty="0"/>
          </a:p>
        </p:txBody>
      </p:sp>
      <p:sp>
        <p:nvSpPr>
          <p:cNvPr id="26" name="직사각형 25"/>
          <p:cNvSpPr/>
          <p:nvPr/>
        </p:nvSpPr>
        <p:spPr>
          <a:xfrm>
            <a:off x="2643174" y="1714488"/>
            <a:ext cx="63579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포토다이오드는 발광다이오드</a:t>
            </a:r>
            <a:r>
              <a:rPr lang="en-US" altLang="ko-KR" dirty="0" smtClean="0"/>
              <a:t>(LED)</a:t>
            </a:r>
            <a:r>
              <a:rPr lang="ko-KR" altLang="en-US" dirty="0" smtClean="0"/>
              <a:t>와 유사하게 생겼으나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반대의 기능을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포토다이오드는 빛 에너지를 전기에너지로 전환하지만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 발광다이오드는 전기에너지를 빛 에너지로 전환한다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회로기호 역시 유사한 모양이지만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포토다이오드는 화살표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가 안으로 들어오는 모양이고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발광다이오드는 화살표가 밖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으로 나가는 모양을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1214414" y="464344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(6) </a:t>
            </a:r>
            <a:r>
              <a:rPr lang="ko-KR" altLang="en-US" b="1" i="1" u="sng" dirty="0" smtClean="0"/>
              <a:t>포토다이오드와 포토트랜지스터의 차이점</a:t>
            </a:r>
            <a:endParaRPr lang="ko-KR" altLang="en-US" b="1" i="1" u="sng" dirty="0"/>
          </a:p>
        </p:txBody>
      </p:sp>
      <p:sp>
        <p:nvSpPr>
          <p:cNvPr id="29" name="직사각형 28"/>
          <p:cNvSpPr/>
          <p:nvPr/>
        </p:nvSpPr>
        <p:spPr>
          <a:xfrm>
            <a:off x="1571604" y="528638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포토트랜지스터와 구성과 빛에너지를 전기에너지로 전환하는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기능면에서 유사하다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포토트랜지스터는 빛을 쪼였을 때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전류가 증폭되어 발생하기 때문에 포토다이오드는 </a:t>
            </a:r>
            <a:r>
              <a:rPr lang="ko-KR" altLang="en-US" dirty="0" err="1" smtClean="0"/>
              <a:t>포토트랜지스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터에 비해 민감하지는 않지만 반응속도가 빠르다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9458" name="Picture 2" descr="http://pds22.egloos.com/pds/201109/25/06/c0130206_4e7ea2cbacc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2099889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/>
          <p:cNvSpPr txBox="1"/>
          <p:nvPr/>
        </p:nvSpPr>
        <p:spPr>
          <a:xfrm>
            <a:off x="928662" y="407194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</a:t>
            </a:r>
            <a:r>
              <a:rPr lang="en-US" altLang="ko-KR" b="1" i="1" u="sng" smtClean="0"/>
              <a:t>) </a:t>
            </a:r>
            <a:r>
              <a:rPr lang="ko-KR" altLang="en-US" b="1" i="1" u="sng" dirty="0" smtClean="0"/>
              <a:t>포토트랜지스터의 개요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357290" y="1643050"/>
            <a:ext cx="7786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포토트랜지스터는 빛 에너지를 전기에너지로 변환하는 </a:t>
            </a:r>
            <a:r>
              <a:rPr lang="ko-KR" altLang="en-US" dirty="0" err="1" smtClean="0"/>
              <a:t>광센서의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일종으로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빛의 세기에 따라 흐르는 전류가 변화하는 </a:t>
            </a:r>
            <a:r>
              <a:rPr lang="ko-KR" altLang="en-US" b="1" dirty="0" smtClean="0"/>
              <a:t>광기전력 효과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이때의 </a:t>
            </a:r>
            <a:r>
              <a:rPr lang="ko-KR" altLang="en-US" dirty="0" err="1" smtClean="0"/>
              <a:t>광전류를</a:t>
            </a:r>
            <a:r>
              <a:rPr lang="ko-KR" altLang="en-US" dirty="0" smtClean="0"/>
              <a:t> 트랜지스터를 이용하여 증폭시킨 것이 포토트랜지스터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64090536" descr="EMB0000067864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2428892" cy="2783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5" name="_x64132536" descr="EMB0000067864f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571876"/>
            <a:ext cx="2643206" cy="244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2106</Words>
  <Application>Microsoft Office PowerPoint</Application>
  <PresentationFormat>화면 슬라이드 쇼(4:3)</PresentationFormat>
  <Paragraphs>451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슬라이드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mecha</dc:creator>
  <cp:lastModifiedBy>mecha</cp:lastModifiedBy>
  <cp:revision>89</cp:revision>
  <dcterms:created xsi:type="dcterms:W3CDTF">2012-09-25T05:59:19Z</dcterms:created>
  <dcterms:modified xsi:type="dcterms:W3CDTF">2012-11-01T04:08:27Z</dcterms:modified>
</cp:coreProperties>
</file>