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 descr="C:\Documents and Settings\eunchu.YOONDESIG.000\바탕 화면\다시추가2\다시투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1" y="-9525"/>
            <a:ext cx="12204701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895600"/>
            <a:ext cx="10363200" cy="1371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9600"/>
            <a:ext cx="85344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2C5800"/>
                </a:solidFill>
                <a:latin typeface="-윤명조240" pitchFamily="18" charset="-127"/>
                <a:ea typeface="-윤명조240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61400" y="76200"/>
            <a:ext cx="261620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76200"/>
            <a:ext cx="764540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508000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08000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3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4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2" descr="C:\Documents and Settings\eunchu.YOONDESIG.000\바탕 화면\다시추가2\다시투1-2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4763"/>
            <a:ext cx="122174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7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668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770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fld id="{06927DBE-1C1F-4501-B702-DF957616775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287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3287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5F39344-6132-4153-A3AF-6FDC2B52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kern="1200">
          <a:solidFill>
            <a:srgbClr val="003300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-윤명조240" pitchFamily="18" charset="-127"/>
          <a:ea typeface="-윤명조240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Char char="•"/>
        <a:defRPr kumimoji="1" sz="3000" kern="1200">
          <a:solidFill>
            <a:srgbClr val="3366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80000"/>
        <a:buChar char="•"/>
        <a:defRPr kumimoji="1" sz="2800" kern="1200">
          <a:solidFill>
            <a:srgbClr val="336600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Char char="•"/>
        <a:defRPr kumimoji="1" sz="2400" kern="12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Char char="•"/>
        <a:defRPr kumimoji="1" sz="2000" kern="1200">
          <a:solidFill>
            <a:srgbClr val="336600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Char char="•"/>
        <a:defRPr kumimoji="1" sz="2000" kern="1200">
          <a:solidFill>
            <a:srgbClr val="3366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o.wikipedia.org/wiki/%EC%9B%94%ED%84%B0_%EB%B8%8C%EB%9E%98%ED%8A%BC" TargetMode="External"/><Relationship Id="rId13" Type="http://schemas.openxmlformats.org/officeDocument/2006/relationships/hyperlink" Target="http://ko.wikipedia.org/wiki/%EB%85%B8%EB%B2%A8_%EB%AC%BC%EB%A6%AC%ED%95%99%EC%83%81" TargetMode="External"/><Relationship Id="rId3" Type="http://schemas.openxmlformats.org/officeDocument/2006/relationships/hyperlink" Target="http://ko.wikipedia.org/wiki/%EC%A6%9D%ED%8F%AD_%ED%9A%8C%EB%A1%9C" TargetMode="External"/><Relationship Id="rId7" Type="http://schemas.openxmlformats.org/officeDocument/2006/relationships/hyperlink" Target="http://ko.wikipedia.org/wiki/%EB%B2%A8_%EC%97%B0%EA%B5%AC%EC%86%8C" TargetMode="External"/><Relationship Id="rId12" Type="http://schemas.openxmlformats.org/officeDocument/2006/relationships/hyperlink" Target="http://ko.wikipedia.org/wiki/IEEE" TargetMode="External"/><Relationship Id="rId2" Type="http://schemas.openxmlformats.org/officeDocument/2006/relationships/hyperlink" Target="http://ko.wikipedia.org/wiki/%EC%98%81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1948%EB%85%84" TargetMode="External"/><Relationship Id="rId11" Type="http://schemas.openxmlformats.org/officeDocument/2006/relationships/hyperlink" Target="http://ko.wikipedia.org/wiki/%EC%A0%84%EC%9E%90_%EA%B8%B0%EA%B8%B0" TargetMode="External"/><Relationship Id="rId5" Type="http://schemas.openxmlformats.org/officeDocument/2006/relationships/hyperlink" Target="http://ko.wikipedia.org/wiki/%EB%B0%98%EB%8F%84%EC%B2%B4%EC%86%8C%EC%9E%90" TargetMode="External"/><Relationship Id="rId15" Type="http://schemas.openxmlformats.org/officeDocument/2006/relationships/hyperlink" Target="http://ko.wikipedia.org/wiki/%EC%A0%84%EA%B3%84%ED%9A%A8%EA%B3%BC_%ED%8A%B8%EB%9E%9C%EC%A7%80%EC%8A%A4%ED%84%B0" TargetMode="External"/><Relationship Id="rId10" Type="http://schemas.openxmlformats.org/officeDocument/2006/relationships/hyperlink" Target="http://ko.wikipedia.org/wiki/%EC%A1%B4_%EB%B0%94%EB%94%98" TargetMode="External"/><Relationship Id="rId4" Type="http://schemas.openxmlformats.org/officeDocument/2006/relationships/hyperlink" Target="http://ko.wikipedia.org/wiki/%EC%8A%A4%EC%9C%84%EC%B9%AD" TargetMode="External"/><Relationship Id="rId9" Type="http://schemas.openxmlformats.org/officeDocument/2006/relationships/hyperlink" Target="http://ko.wikipedia.org/wiki/%EC%9C%8C%EB%A6%AC%EC%97%84_%EC%87%BC%ED%81%B4%EB%A6%AC" TargetMode="External"/><Relationship Id="rId14" Type="http://schemas.openxmlformats.org/officeDocument/2006/relationships/hyperlink" Target="http://ko.wikipedia.org/wiki/%EC%A0%91%ED%95%A9%ED%98%95_%ED%8A%B8%EB%9E%9C%EC%A7%80%EC%8A%A4%ED%84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pds10.egloos.com/pds/200905/25/90/c0098890_4a1a9501dcaa7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573629"/>
            <a:ext cx="10363200" cy="1371600"/>
          </a:xfrm>
        </p:spPr>
        <p:txBody>
          <a:bodyPr/>
          <a:lstStyle/>
          <a:p>
            <a:r>
              <a:rPr lang="ko-KR" altLang="en-US" dirty="0" err="1" smtClean="0"/>
              <a:t>트렌지스터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트랜지스터란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ko-KR" sz="2000" dirty="0"/>
          </a:p>
          <a:p>
            <a:pPr latinLnBrk="0"/>
            <a:r>
              <a:rPr lang="ko-KR" altLang="ko-KR" sz="2000" b="1" dirty="0">
                <a:solidFill>
                  <a:srgbClr val="002060"/>
                </a:solidFill>
              </a:rPr>
              <a:t>트랜지스터</a:t>
            </a:r>
            <a:r>
              <a:rPr lang="en-US" altLang="ko-KR" sz="2000" dirty="0">
                <a:solidFill>
                  <a:srgbClr val="002060"/>
                </a:solidFill>
              </a:rPr>
              <a:t> (</a:t>
            </a:r>
            <a:r>
              <a:rPr lang="en-US" altLang="ko-KR" sz="2000" u="sng" dirty="0" err="1">
                <a:solidFill>
                  <a:srgbClr val="002060"/>
                </a:solidFill>
                <a:hlinkClick r:id="rId2" tooltip="영어"/>
              </a:rPr>
              <a:t>영어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ko-KR" sz="2000" dirty="0">
                <a:solidFill>
                  <a:srgbClr val="002060"/>
                </a:solidFill>
              </a:rPr>
              <a:t>transistor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ko-KR" sz="2000" dirty="0">
                <a:solidFill>
                  <a:srgbClr val="002060"/>
                </a:solidFill>
              </a:rPr>
              <a:t>는 </a:t>
            </a:r>
            <a:r>
              <a:rPr lang="en-US" altLang="ko-KR" sz="2000" u="sng" dirty="0" err="1">
                <a:solidFill>
                  <a:schemeClr val="accent2">
                    <a:lumMod val="75000"/>
                  </a:schemeClr>
                </a:solidFill>
                <a:hlinkClick r:id="rId3" tooltip="증폭 회로"/>
              </a:rPr>
              <a:t>증폭</a:t>
            </a:r>
            <a:r>
              <a:rPr lang="en-US" altLang="ko-KR" sz="2000" u="sng" dirty="0">
                <a:solidFill>
                  <a:schemeClr val="accent2">
                    <a:lumMod val="75000"/>
                  </a:schemeClr>
                </a:solidFill>
                <a:hlinkClick r:id="rId3" tooltip="증폭 회로"/>
              </a:rPr>
              <a:t> </a:t>
            </a:r>
            <a:r>
              <a:rPr lang="en-US" altLang="ko-KR" sz="2000" u="sng" dirty="0" err="1">
                <a:solidFill>
                  <a:schemeClr val="accent2">
                    <a:lumMod val="75000"/>
                  </a:schemeClr>
                </a:solidFill>
                <a:hlinkClick r:id="rId3" tooltip="증폭 회로"/>
              </a:rPr>
              <a:t>작용</a:t>
            </a:r>
            <a:r>
              <a:rPr lang="ko-KR" altLang="ko-KR" sz="2000" dirty="0">
                <a:solidFill>
                  <a:srgbClr val="002060"/>
                </a:solidFill>
              </a:rPr>
              <a:t>과 </a:t>
            </a:r>
            <a:r>
              <a:rPr lang="en-US" altLang="ko-KR" sz="2000" u="sng" dirty="0" err="1">
                <a:solidFill>
                  <a:srgbClr val="002060"/>
                </a:solidFill>
                <a:hlinkClick r:id="rId4" tooltip="스위칭"/>
              </a:rPr>
              <a:t>스위칭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ko-KR" sz="2000" dirty="0">
                <a:solidFill>
                  <a:srgbClr val="002060"/>
                </a:solidFill>
              </a:rPr>
              <a:t>역할을 하는 </a:t>
            </a:r>
            <a:r>
              <a:rPr lang="en-US" altLang="ko-KR" sz="2000" u="sng" dirty="0" err="1">
                <a:solidFill>
                  <a:srgbClr val="002060"/>
                </a:solidFill>
                <a:hlinkClick r:id="rId5" tooltip="반도체소자"/>
              </a:rPr>
              <a:t>반도체소자</a:t>
            </a:r>
            <a:r>
              <a:rPr lang="ko-KR" altLang="ko-KR" sz="2000" dirty="0">
                <a:solidFill>
                  <a:srgbClr val="002060"/>
                </a:solidFill>
              </a:rPr>
              <a:t>이다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en-US" altLang="ko-KR" sz="2000" u="sng" dirty="0">
                <a:solidFill>
                  <a:srgbClr val="002060"/>
                </a:solidFill>
                <a:hlinkClick r:id="rId6" tooltip="1948년"/>
              </a:rPr>
              <a:t>1948년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ko-KR" sz="2000" dirty="0">
                <a:solidFill>
                  <a:srgbClr val="002060"/>
                </a:solidFill>
              </a:rPr>
              <a:t>미국의 </a:t>
            </a:r>
            <a:r>
              <a:rPr lang="en-US" altLang="ko-KR" sz="2000" u="sng" dirty="0">
                <a:solidFill>
                  <a:srgbClr val="002060"/>
                </a:solidFill>
                <a:hlinkClick r:id="rId7" tooltip="벨 연구소"/>
              </a:rPr>
              <a:t>벨 </a:t>
            </a:r>
            <a:r>
              <a:rPr lang="en-US" altLang="ko-KR" sz="2000" u="sng" dirty="0" err="1">
                <a:solidFill>
                  <a:srgbClr val="002060"/>
                </a:solidFill>
                <a:hlinkClick r:id="rId7" tooltip="벨 연구소"/>
              </a:rPr>
              <a:t>연구소</a:t>
            </a:r>
            <a:r>
              <a:rPr lang="ko-KR" altLang="ko-KR" sz="2000" dirty="0">
                <a:solidFill>
                  <a:srgbClr val="002060"/>
                </a:solidFill>
              </a:rPr>
              <a:t>에서 </a:t>
            </a:r>
            <a:r>
              <a:rPr lang="en-US" altLang="ko-KR" sz="2000" u="sng" dirty="0" err="1">
                <a:solidFill>
                  <a:srgbClr val="002060"/>
                </a:solidFill>
                <a:hlinkClick r:id="rId8" tooltip="월터 브래튼"/>
              </a:rPr>
              <a:t>월터</a:t>
            </a:r>
            <a:r>
              <a:rPr lang="en-US" altLang="ko-KR" sz="2000" u="sng" dirty="0">
                <a:solidFill>
                  <a:srgbClr val="002060"/>
                </a:solidFill>
                <a:hlinkClick r:id="rId8" tooltip="월터 브래튼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8" tooltip="월터 브래튼"/>
              </a:rPr>
              <a:t>브래튼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en-US" altLang="ko-KR" sz="2000" u="sng" dirty="0" err="1">
                <a:solidFill>
                  <a:srgbClr val="002060"/>
                </a:solidFill>
                <a:hlinkClick r:id="rId9" tooltip="윌리엄 쇼클리"/>
              </a:rPr>
              <a:t>윌리엄</a:t>
            </a:r>
            <a:r>
              <a:rPr lang="en-US" altLang="ko-KR" sz="2000" u="sng" dirty="0">
                <a:solidFill>
                  <a:srgbClr val="002060"/>
                </a:solidFill>
                <a:hlinkClick r:id="rId9" tooltip="윌리엄 쇼클리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9" tooltip="윌리엄 쇼클리"/>
              </a:rPr>
              <a:t>쇼클리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en-US" altLang="ko-KR" sz="2000" u="sng" dirty="0">
                <a:solidFill>
                  <a:srgbClr val="002060"/>
                </a:solidFill>
                <a:hlinkClick r:id="rId10" tooltip="존 바딘"/>
              </a:rPr>
              <a:t>존 </a:t>
            </a:r>
            <a:r>
              <a:rPr lang="en-US" altLang="ko-KR" sz="2000" u="sng" dirty="0" err="1">
                <a:solidFill>
                  <a:srgbClr val="002060"/>
                </a:solidFill>
                <a:hlinkClick r:id="rId10" tooltip="존 바딘"/>
              </a:rPr>
              <a:t>바딘</a:t>
            </a:r>
            <a:r>
              <a:rPr lang="ko-KR" altLang="ko-KR" sz="2000" dirty="0">
                <a:solidFill>
                  <a:srgbClr val="002060"/>
                </a:solidFill>
              </a:rPr>
              <a:t>이 처음 만들었다</a:t>
            </a:r>
            <a:r>
              <a:rPr lang="en-US" altLang="ko-KR" sz="2000" dirty="0">
                <a:solidFill>
                  <a:srgbClr val="002060"/>
                </a:solidFill>
              </a:rPr>
              <a:t>. "</a:t>
            </a:r>
            <a:r>
              <a:rPr lang="ko-KR" altLang="ko-KR" sz="2000" dirty="0">
                <a:solidFill>
                  <a:srgbClr val="002060"/>
                </a:solidFill>
              </a:rPr>
              <a:t>변화하는 저항을 통한 신호 변환기</a:t>
            </a:r>
            <a:r>
              <a:rPr lang="en-US" altLang="ko-KR" sz="2000" dirty="0">
                <a:solidFill>
                  <a:srgbClr val="002060"/>
                </a:solidFill>
              </a:rPr>
              <a:t>(transfer of a signal through a </a:t>
            </a:r>
            <a:r>
              <a:rPr lang="en-US" altLang="ko-KR" sz="2000" dirty="0" err="1">
                <a:solidFill>
                  <a:srgbClr val="002060"/>
                </a:solidFill>
              </a:rPr>
              <a:t>varister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ko-KR" sz="2000" dirty="0">
                <a:solidFill>
                  <a:srgbClr val="002060"/>
                </a:solidFill>
              </a:rPr>
              <a:t>또는</a:t>
            </a:r>
            <a:r>
              <a:rPr lang="en-US" altLang="ko-KR" sz="2000" dirty="0">
                <a:solidFill>
                  <a:srgbClr val="002060"/>
                </a:solidFill>
              </a:rPr>
              <a:t> transit resistor)"</a:t>
            </a:r>
            <a:r>
              <a:rPr lang="ko-KR" altLang="ko-KR" sz="2000" dirty="0">
                <a:solidFill>
                  <a:srgbClr val="002060"/>
                </a:solidFill>
              </a:rPr>
              <a:t>로부터 나온 조어이다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endParaRPr lang="ko-KR" altLang="ko-KR" sz="2000" dirty="0">
              <a:solidFill>
                <a:srgbClr val="002060"/>
              </a:solidFill>
            </a:endParaRPr>
          </a:p>
          <a:p>
            <a:pPr latinLnBrk="0"/>
            <a:r>
              <a:rPr lang="ko-KR" altLang="ko-KR" sz="2000" dirty="0">
                <a:solidFill>
                  <a:srgbClr val="002060"/>
                </a:solidFill>
              </a:rPr>
              <a:t>트랜지스터는 현대 </a:t>
            </a:r>
            <a:r>
              <a:rPr lang="en-US" altLang="ko-KR" sz="2000" u="sng" dirty="0" err="1">
                <a:solidFill>
                  <a:srgbClr val="002060"/>
                </a:solidFill>
                <a:hlinkClick r:id="rId11" tooltip="전자 기기"/>
              </a:rPr>
              <a:t>전자</a:t>
            </a:r>
            <a:r>
              <a:rPr lang="en-US" altLang="ko-KR" sz="2000" u="sng" dirty="0">
                <a:solidFill>
                  <a:srgbClr val="002060"/>
                </a:solidFill>
                <a:hlinkClick r:id="rId11" tooltip="전자 기기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11" tooltip="전자 기기"/>
              </a:rPr>
              <a:t>기기</a:t>
            </a:r>
            <a:r>
              <a:rPr lang="ko-KR" altLang="ko-KR" sz="2000" dirty="0">
                <a:solidFill>
                  <a:srgbClr val="002060"/>
                </a:solidFill>
              </a:rPr>
              <a:t>를 구성하는 굉장히 흔한 기본 </a:t>
            </a:r>
            <a:r>
              <a:rPr lang="ko-KR" altLang="ko-KR" sz="2000" dirty="0" err="1">
                <a:solidFill>
                  <a:srgbClr val="002060"/>
                </a:solidFill>
              </a:rPr>
              <a:t>부품중</a:t>
            </a:r>
            <a:r>
              <a:rPr lang="ko-KR" altLang="ko-KR" sz="2000" dirty="0">
                <a:solidFill>
                  <a:srgbClr val="002060"/>
                </a:solidFill>
              </a:rPr>
              <a:t> 하나이다</a:t>
            </a:r>
            <a:r>
              <a:rPr lang="en-US" altLang="ko-KR" sz="2000" dirty="0">
                <a:solidFill>
                  <a:srgbClr val="002060"/>
                </a:solidFill>
              </a:rPr>
              <a:t>. 1947</a:t>
            </a:r>
            <a:r>
              <a:rPr lang="ko-KR" altLang="ko-KR" sz="2000" dirty="0">
                <a:solidFill>
                  <a:srgbClr val="002060"/>
                </a:solidFill>
              </a:rPr>
              <a:t>년 미국 물리학자 </a:t>
            </a:r>
            <a:r>
              <a:rPr lang="en-US" altLang="ko-KR" sz="2000" u="sng" dirty="0">
                <a:solidFill>
                  <a:srgbClr val="002060"/>
                </a:solidFill>
                <a:hlinkClick r:id="rId10" tooltip="존 바딘"/>
              </a:rPr>
              <a:t>존 </a:t>
            </a:r>
            <a:r>
              <a:rPr lang="en-US" altLang="ko-KR" sz="2000" u="sng" dirty="0" err="1">
                <a:solidFill>
                  <a:srgbClr val="002060"/>
                </a:solidFill>
                <a:hlinkClick r:id="rId10" tooltip="존 바딘"/>
              </a:rPr>
              <a:t>바딘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en-US" altLang="ko-KR" sz="2000" u="sng" dirty="0" err="1">
                <a:solidFill>
                  <a:srgbClr val="002060"/>
                </a:solidFill>
                <a:hlinkClick r:id="rId8" tooltip="월터 브래튼"/>
              </a:rPr>
              <a:t>월터</a:t>
            </a:r>
            <a:r>
              <a:rPr lang="en-US" altLang="ko-KR" sz="2000" u="sng" dirty="0">
                <a:solidFill>
                  <a:srgbClr val="002060"/>
                </a:solidFill>
                <a:hlinkClick r:id="rId8" tooltip="월터 브래튼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8" tooltip="월터 브래튼"/>
              </a:rPr>
              <a:t>브래튼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en-US" altLang="ko-KR" sz="2000" u="sng" dirty="0" err="1">
                <a:solidFill>
                  <a:srgbClr val="002060"/>
                </a:solidFill>
                <a:hlinkClick r:id="rId9" tooltip="윌리엄 쇼클리"/>
              </a:rPr>
              <a:t>윌리엄</a:t>
            </a:r>
            <a:r>
              <a:rPr lang="en-US" altLang="ko-KR" sz="2000" u="sng" dirty="0">
                <a:solidFill>
                  <a:srgbClr val="002060"/>
                </a:solidFill>
                <a:hlinkClick r:id="rId9" tooltip="윌리엄 쇼클리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9" tooltip="윌리엄 쇼클리"/>
              </a:rPr>
              <a:t>쇼클리</a:t>
            </a:r>
            <a:r>
              <a:rPr lang="ko-KR" altLang="ko-KR" sz="2000" dirty="0">
                <a:solidFill>
                  <a:srgbClr val="002060"/>
                </a:solidFill>
              </a:rPr>
              <a:t>에 의해 트랜지스터가 개발된 후 트랜지스터는 전자공학의 </a:t>
            </a:r>
            <a:r>
              <a:rPr lang="ko-KR" altLang="ko-KR" sz="2000" dirty="0" err="1">
                <a:solidFill>
                  <a:srgbClr val="002060"/>
                </a:solidFill>
              </a:rPr>
              <a:t>대혁변을</a:t>
            </a:r>
            <a:r>
              <a:rPr lang="ko-KR" altLang="ko-KR" sz="2000" dirty="0">
                <a:solidFill>
                  <a:srgbClr val="002060"/>
                </a:solidFill>
              </a:rPr>
              <a:t> 일으켰다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ko-KR" altLang="ko-KR" sz="2000" dirty="0">
                <a:solidFill>
                  <a:srgbClr val="002060"/>
                </a:solidFill>
              </a:rPr>
              <a:t>트랜지스터의 출현으로 인해 더 작고 값싼 라디오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ko-KR" sz="2000" dirty="0">
                <a:solidFill>
                  <a:srgbClr val="002060"/>
                </a:solidFill>
              </a:rPr>
              <a:t>계산기 컴퓨터 등이 개발되었다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ko-KR" altLang="ko-KR" sz="2000" dirty="0">
                <a:solidFill>
                  <a:srgbClr val="002060"/>
                </a:solidFill>
              </a:rPr>
              <a:t>트랜지스터는 </a:t>
            </a:r>
            <a:r>
              <a:rPr lang="en-US" altLang="ko-KR" sz="2000" u="sng" dirty="0">
                <a:solidFill>
                  <a:srgbClr val="002060"/>
                </a:solidFill>
                <a:hlinkClick r:id="rId12" tooltip="IEEE"/>
              </a:rPr>
              <a:t>IEEE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ko-KR" sz="2000" dirty="0" err="1">
                <a:solidFill>
                  <a:srgbClr val="002060"/>
                </a:solidFill>
              </a:rPr>
              <a:t>마일스톤상</a:t>
            </a:r>
            <a:r>
              <a:rPr lang="ko-KR" altLang="ko-KR" sz="2000" dirty="0">
                <a:solidFill>
                  <a:srgbClr val="002060"/>
                </a:solidFill>
              </a:rPr>
              <a:t> 목록에 기재되어 있으며 트랜지스터 개발자는</a:t>
            </a:r>
            <a:r>
              <a:rPr lang="en-US" altLang="ko-KR" sz="2000" dirty="0">
                <a:solidFill>
                  <a:srgbClr val="002060"/>
                </a:solidFill>
              </a:rPr>
              <a:t> 1956</a:t>
            </a:r>
            <a:r>
              <a:rPr lang="ko-KR" altLang="ko-KR" sz="2000" dirty="0">
                <a:solidFill>
                  <a:srgbClr val="002060"/>
                </a:solidFill>
              </a:rPr>
              <a:t>년 </a:t>
            </a:r>
            <a:r>
              <a:rPr lang="en-US" altLang="ko-KR" sz="2000" u="sng" dirty="0" err="1">
                <a:solidFill>
                  <a:srgbClr val="002060"/>
                </a:solidFill>
                <a:hlinkClick r:id="rId13" tooltip="노벨 물리학상"/>
              </a:rPr>
              <a:t>노벨</a:t>
            </a:r>
            <a:r>
              <a:rPr lang="en-US" altLang="ko-KR" sz="2000" u="sng" dirty="0">
                <a:solidFill>
                  <a:srgbClr val="002060"/>
                </a:solidFill>
                <a:hlinkClick r:id="rId13" tooltip="노벨 물리학상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13" tooltip="노벨 물리학상"/>
              </a:rPr>
              <a:t>물리학상</a:t>
            </a:r>
            <a:r>
              <a:rPr lang="ko-KR" altLang="ko-KR" sz="2000" dirty="0">
                <a:solidFill>
                  <a:srgbClr val="002060"/>
                </a:solidFill>
              </a:rPr>
              <a:t>을 수상했다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endParaRPr lang="ko-KR" altLang="ko-KR" sz="2000" dirty="0">
              <a:solidFill>
                <a:srgbClr val="002060"/>
              </a:solidFill>
            </a:endParaRPr>
          </a:p>
          <a:p>
            <a:pPr latinLnBrk="0"/>
            <a:r>
              <a:rPr lang="ko-KR" altLang="ko-KR" sz="2000" dirty="0">
                <a:solidFill>
                  <a:srgbClr val="002060"/>
                </a:solidFill>
              </a:rPr>
              <a:t>트랜지스터는 크게 </a:t>
            </a:r>
            <a:r>
              <a:rPr lang="en-US" altLang="ko-KR" sz="2000" u="sng" dirty="0" err="1">
                <a:solidFill>
                  <a:srgbClr val="002060"/>
                </a:solidFill>
                <a:hlinkClick r:id="rId14" tooltip="접합형 트랜지스터"/>
              </a:rPr>
              <a:t>접합형</a:t>
            </a:r>
            <a:r>
              <a:rPr lang="en-US" altLang="ko-KR" sz="2000" u="sng" dirty="0">
                <a:solidFill>
                  <a:srgbClr val="002060"/>
                </a:solidFill>
                <a:hlinkClick r:id="rId14" tooltip="접합형 트랜지스터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14" tooltip="접합형 트랜지스터"/>
              </a:rPr>
              <a:t>트랜지스터</a:t>
            </a:r>
            <a:r>
              <a:rPr lang="en-US" altLang="ko-KR" sz="2000" u="sng" dirty="0">
                <a:solidFill>
                  <a:srgbClr val="002060"/>
                </a:solidFill>
              </a:rPr>
              <a:t>(Bipolar Junction </a:t>
            </a:r>
            <a:r>
              <a:rPr lang="en-US" altLang="ko-KR" sz="2000" u="sng" dirty="0" err="1">
                <a:solidFill>
                  <a:srgbClr val="002060"/>
                </a:solidFill>
              </a:rPr>
              <a:t>Transistors:BJTs</a:t>
            </a:r>
            <a:r>
              <a:rPr lang="en-US" altLang="ko-KR" sz="2000" u="sng" dirty="0">
                <a:solidFill>
                  <a:srgbClr val="002060"/>
                </a:solidFill>
              </a:rPr>
              <a:t>)</a:t>
            </a:r>
            <a:r>
              <a:rPr lang="ko-KR" altLang="ko-KR" sz="2000" dirty="0">
                <a:solidFill>
                  <a:srgbClr val="002060"/>
                </a:solidFill>
              </a:rPr>
              <a:t>와 </a:t>
            </a:r>
            <a:r>
              <a:rPr lang="en-US" altLang="ko-KR" sz="2000" u="sng" dirty="0" err="1">
                <a:solidFill>
                  <a:srgbClr val="002060"/>
                </a:solidFill>
                <a:hlinkClick r:id="rId15" tooltip="전계효과 트랜지스터"/>
              </a:rPr>
              <a:t>전계효과</a:t>
            </a:r>
            <a:r>
              <a:rPr lang="en-US" altLang="ko-KR" sz="2000" u="sng" dirty="0">
                <a:solidFill>
                  <a:srgbClr val="002060"/>
                </a:solidFill>
                <a:hlinkClick r:id="rId15" tooltip="전계효과 트랜지스터"/>
              </a:rPr>
              <a:t> </a:t>
            </a:r>
            <a:r>
              <a:rPr lang="en-US" altLang="ko-KR" sz="2000" u="sng" dirty="0" err="1">
                <a:solidFill>
                  <a:srgbClr val="002060"/>
                </a:solidFill>
                <a:hlinkClick r:id="rId15" tooltip="전계효과 트랜지스터"/>
              </a:rPr>
              <a:t>트랜지스터</a:t>
            </a:r>
            <a:r>
              <a:rPr lang="en-US" altLang="ko-KR" sz="2000" u="sng" dirty="0">
                <a:solidFill>
                  <a:srgbClr val="002060"/>
                </a:solidFill>
              </a:rPr>
              <a:t>(Field Effect </a:t>
            </a:r>
            <a:r>
              <a:rPr lang="en-US" altLang="ko-KR" sz="2000" u="sng" dirty="0" err="1">
                <a:solidFill>
                  <a:srgbClr val="002060"/>
                </a:solidFill>
              </a:rPr>
              <a:t>Transistors:FETs</a:t>
            </a:r>
            <a:r>
              <a:rPr lang="en-US" altLang="ko-KR" sz="2000" u="sng" dirty="0">
                <a:solidFill>
                  <a:srgbClr val="002060"/>
                </a:solidFill>
              </a:rPr>
              <a:t>)</a:t>
            </a:r>
            <a:r>
              <a:rPr lang="ko-KR" altLang="ko-KR" sz="2000" dirty="0">
                <a:solidFill>
                  <a:srgbClr val="002060"/>
                </a:solidFill>
              </a:rPr>
              <a:t>로 구분된다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ko-KR" altLang="ko-KR" sz="2000" dirty="0">
                <a:solidFill>
                  <a:srgbClr val="002060"/>
                </a:solidFill>
              </a:rPr>
              <a:t>트랜지스터는 보통 </a:t>
            </a:r>
            <a:r>
              <a:rPr lang="ko-KR" altLang="ko-KR" sz="2000" dirty="0" err="1">
                <a:solidFill>
                  <a:srgbClr val="002060"/>
                </a:solidFill>
              </a:rPr>
              <a:t>입력단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ko-KR" sz="2000" dirty="0" err="1">
                <a:solidFill>
                  <a:srgbClr val="002060"/>
                </a:solidFill>
              </a:rPr>
              <a:t>공통단</a:t>
            </a:r>
            <a:r>
              <a:rPr lang="ko-KR" altLang="ko-KR" sz="2000" dirty="0">
                <a:solidFill>
                  <a:srgbClr val="002060"/>
                </a:solidFill>
              </a:rPr>
              <a:t> 그리고 </a:t>
            </a:r>
            <a:r>
              <a:rPr lang="ko-KR" altLang="ko-KR" sz="2000" dirty="0" err="1">
                <a:solidFill>
                  <a:srgbClr val="002060"/>
                </a:solidFill>
              </a:rPr>
              <a:t>출력단으로</a:t>
            </a:r>
            <a:r>
              <a:rPr lang="ko-KR" altLang="ko-KR" sz="2000" dirty="0">
                <a:solidFill>
                  <a:srgbClr val="002060"/>
                </a:solidFill>
              </a:rPr>
              <a:t> 구성되어 있다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ko-KR" altLang="ko-KR" sz="2000" dirty="0">
                <a:solidFill>
                  <a:srgbClr val="002060"/>
                </a:solidFill>
              </a:rPr>
              <a:t>입력단과 </a:t>
            </a:r>
            <a:r>
              <a:rPr lang="ko-KR" altLang="ko-KR" sz="2000" dirty="0" err="1">
                <a:solidFill>
                  <a:srgbClr val="002060"/>
                </a:solidFill>
              </a:rPr>
              <a:t>공통단</a:t>
            </a:r>
            <a:r>
              <a:rPr lang="ko-KR" altLang="ko-KR" sz="2000" dirty="0">
                <a:solidFill>
                  <a:srgbClr val="002060"/>
                </a:solidFill>
              </a:rPr>
              <a:t> 사이에 </a:t>
            </a:r>
            <a:r>
              <a:rPr lang="ko-KR" altLang="ko-KR" sz="2000" u="sng" dirty="0">
                <a:solidFill>
                  <a:srgbClr val="002060"/>
                </a:solidFill>
              </a:rPr>
              <a:t>전압</a:t>
            </a:r>
            <a:r>
              <a:rPr lang="en-US" altLang="ko-KR" sz="2000" u="sng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(FET)</a:t>
            </a:r>
            <a:r>
              <a:rPr lang="ko-KR" altLang="ko-KR" sz="2000" dirty="0">
                <a:solidFill>
                  <a:srgbClr val="002060"/>
                </a:solidFill>
              </a:rPr>
              <a:t>또는 </a:t>
            </a:r>
            <a:r>
              <a:rPr lang="ko-KR" altLang="ko-KR" sz="2000" u="sng" dirty="0">
                <a:solidFill>
                  <a:srgbClr val="002060"/>
                </a:solidFill>
              </a:rPr>
              <a:t>전류</a:t>
            </a:r>
            <a:r>
              <a:rPr lang="en-US" altLang="ko-KR" sz="2000" dirty="0">
                <a:solidFill>
                  <a:srgbClr val="002060"/>
                </a:solidFill>
              </a:rPr>
              <a:t>(BJT)</a:t>
            </a:r>
            <a:r>
              <a:rPr lang="ko-KR" altLang="ko-KR" sz="2000" dirty="0">
                <a:solidFill>
                  <a:srgbClr val="002060"/>
                </a:solidFill>
              </a:rPr>
              <a:t>를 인가하면 공통단과 </a:t>
            </a:r>
            <a:r>
              <a:rPr lang="ko-KR" altLang="ko-KR" sz="2000" dirty="0" err="1">
                <a:solidFill>
                  <a:srgbClr val="002060"/>
                </a:solidFill>
              </a:rPr>
              <a:t>출력단</a:t>
            </a:r>
            <a:r>
              <a:rPr lang="ko-KR" altLang="ko-KR" sz="2000" dirty="0">
                <a:solidFill>
                  <a:srgbClr val="002060"/>
                </a:solidFill>
              </a:rPr>
              <a:t> 사이의 전기전도도가 증가하게 되고 이를 통해 그 들 사이의 전류흐름을 제어하게 된다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r>
              <a:rPr lang="ko-KR" altLang="ko-KR" sz="2000" dirty="0">
                <a:solidFill>
                  <a:srgbClr val="002060"/>
                </a:solidFill>
              </a:rPr>
              <a:t>아날로그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ko-KR" sz="2000" dirty="0">
                <a:solidFill>
                  <a:srgbClr val="002060"/>
                </a:solidFill>
              </a:rPr>
              <a:t>디지털 회로에서 트랜지스터는 증폭기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ko-KR" sz="2000" dirty="0">
                <a:solidFill>
                  <a:srgbClr val="002060"/>
                </a:solidFill>
              </a:rPr>
              <a:t>스위치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ko-KR" sz="2000" dirty="0">
                <a:solidFill>
                  <a:srgbClr val="002060"/>
                </a:solidFill>
              </a:rPr>
              <a:t>논리회로</a:t>
            </a:r>
            <a:r>
              <a:rPr lang="en-US" altLang="ko-KR" sz="2000" dirty="0">
                <a:solidFill>
                  <a:srgbClr val="002060"/>
                </a:solidFill>
              </a:rPr>
              <a:t>, RAM </a:t>
            </a:r>
            <a:r>
              <a:rPr lang="ko-KR" altLang="ko-KR" sz="2000" dirty="0">
                <a:solidFill>
                  <a:srgbClr val="002060"/>
                </a:solidFill>
              </a:rPr>
              <a:t>등을 구성하는 데 이용된다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  <a:endParaRPr lang="ko-KR" altLang="ko-KR" sz="2000" dirty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0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687" y="11966"/>
            <a:ext cx="10363200" cy="838200"/>
          </a:xfrm>
        </p:spPr>
        <p:txBody>
          <a:bodyPr/>
          <a:lstStyle/>
          <a:p>
            <a:r>
              <a:rPr lang="ko-KR" altLang="en-US" dirty="0" smtClean="0"/>
              <a:t>트랜지스터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1" y="4551931"/>
            <a:ext cx="4435899" cy="1701620"/>
          </a:xfr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40084"/>
              </p:ext>
            </p:extLst>
          </p:nvPr>
        </p:nvGraphicFramePr>
        <p:xfrm>
          <a:off x="527175" y="1075086"/>
          <a:ext cx="3877400" cy="3212924"/>
        </p:xfrm>
        <a:graphic>
          <a:graphicData uri="http://schemas.openxmlformats.org/drawingml/2006/table">
            <a:tbl>
              <a:tblPr/>
              <a:tblGrid>
                <a:gridCol w="3877400"/>
              </a:tblGrid>
              <a:tr h="3212924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:: </a:t>
                      </a:r>
                      <a:r>
                        <a:rPr lang="ko-KR" altLang="en-US" sz="2000" b="1" dirty="0">
                          <a:effectLst/>
                        </a:rPr>
                        <a:t>구조에 따른 </a:t>
                      </a:r>
                      <a:r>
                        <a:rPr lang="ko-KR" altLang="en-US" sz="2000" b="1" dirty="0" smtClean="0">
                          <a:effectLst/>
                        </a:rPr>
                        <a:t>분류 </a:t>
                      </a:r>
                      <a:r>
                        <a:rPr lang="en-US" altLang="ko-KR" sz="2000" b="1" dirty="0" smtClean="0">
                          <a:effectLst/>
                        </a:rPr>
                        <a:t>::</a:t>
                      </a:r>
                    </a:p>
                    <a:p>
                      <a:pPr algn="l"/>
                      <a:endParaRPr lang="en-US" altLang="ko-KR" b="1" dirty="0" smtClean="0">
                        <a:effectLst/>
                      </a:endParaRPr>
                    </a:p>
                    <a:p>
                      <a:pPr algn="l"/>
                      <a:endParaRPr lang="en-US" altLang="ko-KR" b="1" dirty="0" smtClean="0">
                        <a:effectLst/>
                      </a:endParaRPr>
                    </a:p>
                    <a:p>
                      <a:pPr algn="l"/>
                      <a:r>
                        <a:rPr lang="en-US" altLang="ko-KR" b="1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트랜지스터의 </a:t>
                      </a:r>
                      <a:r>
                        <a:rPr lang="ko-KR" altLang="en-US" dirty="0">
                          <a:effectLst/>
                        </a:rPr>
                        <a:t>동작구조상 차이에 </a:t>
                      </a:r>
                      <a:r>
                        <a:rPr lang="ko-KR" altLang="en-US" dirty="0" smtClean="0">
                          <a:effectLst/>
                        </a:rPr>
                        <a:t>따라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바이폴러</a:t>
                      </a:r>
                      <a:r>
                        <a:rPr lang="en-US" altLang="ko-KR" dirty="0">
                          <a:effectLst/>
                        </a:rPr>
                        <a:t>(bipolar) </a:t>
                      </a:r>
                      <a:r>
                        <a:rPr lang="ko-KR" altLang="en-US" dirty="0">
                          <a:effectLst/>
                        </a:rPr>
                        <a:t>트랜지스터와 </a:t>
                      </a:r>
                      <a:r>
                        <a:rPr lang="ko-KR" altLang="en-US" dirty="0" smtClean="0">
                          <a:effectLst/>
                        </a:rPr>
                        <a:t>유니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r>
                        <a:rPr lang="ko-KR" altLang="en-US" dirty="0" err="1" smtClean="0">
                          <a:effectLst/>
                        </a:rPr>
                        <a:t>폴라</a:t>
                      </a:r>
                      <a:r>
                        <a:rPr lang="en-US" altLang="ko-KR" dirty="0">
                          <a:effectLst/>
                        </a:rPr>
                        <a:t>(unipolar) </a:t>
                      </a:r>
                      <a:r>
                        <a:rPr lang="ko-KR" altLang="en-US" dirty="0">
                          <a:effectLst/>
                        </a:rPr>
                        <a:t>트랜지스터로 분류 할 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endParaRPr lang="en-US" altLang="ko-KR" dirty="0" smtClean="0">
                        <a:effectLst/>
                      </a:endParaRPr>
                    </a:p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수 </a:t>
                      </a:r>
                      <a:r>
                        <a:rPr lang="ko-KR" altLang="en-US" dirty="0">
                          <a:effectLst/>
                        </a:rPr>
                        <a:t>있습니다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67" y="4645731"/>
            <a:ext cx="2173663" cy="1607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43" y="1971003"/>
            <a:ext cx="2322487" cy="1889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5067" y="175957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소신호 </a:t>
            </a:r>
            <a:r>
              <a:rPr lang="ko-KR" altLang="en-US" dirty="0" err="1" smtClean="0"/>
              <a:t>트렌지스터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5067" y="418498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파워 </a:t>
            </a:r>
            <a:r>
              <a:rPr lang="ko-KR" altLang="en-US" dirty="0" err="1" smtClean="0"/>
              <a:t>트렌지스터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8" y="1210615"/>
            <a:ext cx="4954076" cy="5466704"/>
          </a:xfrm>
          <a:prstGeom prst="rect">
            <a:avLst/>
          </a:prstGeom>
        </p:spPr>
      </p:pic>
      <p:pic>
        <p:nvPicPr>
          <p:cNvPr id="1025" name="Picture 1" descr="transistor2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트렌지스터</a:t>
            </a:r>
            <a:r>
              <a:rPr lang="ko-KR" altLang="en-US" dirty="0" smtClean="0"/>
              <a:t> 작동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6632620" cy="52578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 smtClean="0"/>
              <a:t>♣ 동작원리 </a:t>
            </a:r>
            <a:r>
              <a:rPr lang="en-US" altLang="ko-KR" sz="2000" b="1" dirty="0" smtClean="0"/>
              <a:t>:</a:t>
            </a:r>
            <a:r>
              <a:rPr lang="ko-KR" altLang="en-US" sz="2000" dirty="0" smtClean="0"/>
              <a:t> 베이스와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사이에 순방향 전압을 </a:t>
            </a:r>
            <a:r>
              <a:rPr lang="ko-KR" altLang="en-US" sz="2000" dirty="0" err="1" smtClean="0"/>
              <a:t>가하</a:t>
            </a:r>
            <a:r>
              <a:rPr lang="ko-KR" altLang="en-US" sz="2000" dirty="0" smtClean="0"/>
              <a:t>  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베이스와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사이에 역방향 전압을 가해주었을 때 트랜지스터는 정상 동작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통전 상태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베이스와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사이에 역방향 전압을 가해주면 트랜지스터는 차단상태가 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 </a:t>
            </a:r>
            <a:r>
              <a:rPr lang="ko-KR" altLang="en-US" sz="2000" dirty="0" smtClean="0"/>
              <a:t>오른쪽 그림은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을 사용한 회로의 예로서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베이스와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사이에 순방향 전압을 가하여 베이스에 양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의 전류가 흐를 경우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가 통전상태가 되도록 구성한 회로이다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베이스 단자를 기준으로 할 때 베이스에 양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의 전위가 걸릴 때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은 통전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스위치 </a:t>
            </a:r>
            <a:r>
              <a:rPr lang="en-US" altLang="ko-KR" sz="2000" dirty="0" smtClean="0"/>
              <a:t>ON) </a:t>
            </a:r>
            <a:r>
              <a:rPr lang="ko-KR" altLang="en-US" sz="2000" dirty="0" smtClean="0"/>
              <a:t>상태가 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베이스에 음</a:t>
            </a:r>
            <a:r>
              <a:rPr lang="en-US" altLang="ko-KR" sz="2000" dirty="0" smtClean="0"/>
              <a:t>(-)</a:t>
            </a:r>
            <a:r>
              <a:rPr lang="ko-KR" altLang="en-US" sz="2000" dirty="0" smtClean="0"/>
              <a:t>의 전위가 걸릴 때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은 차단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스위치 </a:t>
            </a:r>
            <a:r>
              <a:rPr lang="en-US" altLang="ko-KR" sz="2000" dirty="0" smtClean="0"/>
              <a:t>OFF)</a:t>
            </a:r>
            <a:r>
              <a:rPr lang="ko-KR" altLang="en-US" sz="2000" dirty="0" smtClean="0"/>
              <a:t>상태가 되도록 구성한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♣ NPN</a:t>
            </a:r>
            <a:r>
              <a:rPr lang="ko-KR" altLang="en-US" sz="2000" dirty="0" smtClean="0"/>
              <a:t>형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의 경우 베이스에 양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의 전압이 가해지고</a:t>
            </a:r>
            <a:r>
              <a:rPr lang="en-US" altLang="ko-KR" sz="2000" dirty="0" smtClean="0"/>
              <a:t>, PNP</a:t>
            </a:r>
            <a:r>
              <a:rPr lang="ko-KR" altLang="en-US" sz="2000" dirty="0" smtClean="0"/>
              <a:t>형의 경우에는 베이스에 음</a:t>
            </a:r>
            <a:r>
              <a:rPr lang="en-US" altLang="ko-KR" sz="2000" dirty="0" smtClean="0"/>
              <a:t>(-)</a:t>
            </a:r>
            <a:r>
              <a:rPr lang="ko-KR" altLang="en-US" sz="2000" dirty="0" smtClean="0"/>
              <a:t>의 전압이 가해질 때 트랜지스터가 동작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통전상태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71" y="1066800"/>
            <a:ext cx="2620650" cy="2140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5" y="3695700"/>
            <a:ext cx="30956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트렌지스터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10261600" cy="52824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입력단의</a:t>
            </a:r>
            <a:r>
              <a:rPr lang="ko-K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전류가 일정 범위 이하가 될 때에는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컬렉터와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이미터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간에 전류가 전혀 흐르지 </a:t>
            </a:r>
            <a:r>
              <a:rPr lang="ko-K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하는데</a:t>
            </a:r>
            <a:r>
              <a:rPr lang="ko-K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이 때는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출력단에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어떠한 회로를 연결하였다면 그 회로에는 전혀 전류가 흐르지 않고 있는 상태가 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ko-K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0" indent="0">
              <a:buNone/>
            </a:pP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그러다가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입력단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전류가 일정 범위를 넘어서는 순간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출력단에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전류가 흐르게 되므로 이것을 </a:t>
            </a:r>
            <a:r>
              <a:rPr lang="ko-K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이용하면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0" indent="0">
              <a:buNone/>
            </a:pP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입력단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전류를 조정하여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출력단의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회로를 켰다 껐다 할 수 있으므로 이러한 현상을 트랜지스터의 </a:t>
            </a:r>
            <a:r>
              <a:rPr lang="ko-KR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스위칭</a:t>
            </a:r>
            <a:r>
              <a:rPr lang="ko-KR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 작용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이라고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ko-K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0" indent="0">
              <a:buNone/>
            </a:pP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위와 같이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입력단의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아주 작은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소전류를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가지고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출력단의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아주 큰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대전류를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제어할 수 있는 것을 응용하여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트랜지스터는 각종 제어를 할 수 있으며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안테나에 흐르는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미세 전류를 증폭하여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복조한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뒤에 화면이나 스피커로 내보낼 수 있게 됩니다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    </a:t>
            </a:r>
            <a:b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증폭 작용이나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스위칭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작용이나 트랜지스터의 특성은 동일한데 어떻게 이용하냐에 따라 증폭 작용으로 사용할 수 있고 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스위칭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작용으로 사용할 수 있는 것이죠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그림을 통한 예</a:t>
            </a:r>
            <a:endParaRPr lang="ko-KR" altLang="en-US" dirty="0"/>
          </a:p>
        </p:txBody>
      </p:sp>
      <p:pic>
        <p:nvPicPr>
          <p:cNvPr id="4" name="내용 개체 틀 3" descr="http://pds10.egloos.com/pds/200905/25/90/c0098890_4a1a9501dcaa7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8" y="1622737"/>
            <a:ext cx="6323526" cy="396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72200" y="2419620"/>
            <a:ext cx="350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TR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Trans-Resistor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로서의 기본 형태는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옆</a:t>
            </a:r>
            <a:r>
              <a:rPr lang="ko-K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그림과 같습니다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참고로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B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base, E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Emitter, C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Collector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라고 부르며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B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Transistor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가 동작하게 하는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 Switch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역할이고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B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에 의해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Switch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ON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되면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C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와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E</a:t>
            </a:r>
            <a:r>
              <a:rPr lang="ko-KR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사이에전류가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흐르게 됩니다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153">
  <a:themeElements>
    <a:clrScheme name="B15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53">
      <a:majorFont>
        <a:latin typeface="-윤명조240"/>
        <a:ea typeface="-윤명조240"/>
        <a:cs typeface=""/>
      </a:majorFont>
      <a:minorFont>
        <a:latin typeface="-윤명조140"/>
        <a:ea typeface="-윤명조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15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5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</Template>
  <TotalTime>572</TotalTime>
  <Words>350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HY강B</vt:lpstr>
      <vt:lpstr>-윤명조140</vt:lpstr>
      <vt:lpstr>-윤명조240</vt:lpstr>
      <vt:lpstr>Arial</vt:lpstr>
      <vt:lpstr>B153</vt:lpstr>
      <vt:lpstr>트렌지스터 사용법</vt:lpstr>
      <vt:lpstr>트랜지스터란</vt:lpstr>
      <vt:lpstr>트랜지스터 종류</vt:lpstr>
      <vt:lpstr>트렌지스터 작동 원리</vt:lpstr>
      <vt:lpstr>트렌지스터 스위칭 작용</vt:lpstr>
      <vt:lpstr>그림을 통한 예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트렌지스터 사용법</dc:title>
  <dc:creator>Registered User</dc:creator>
  <cp:lastModifiedBy>Registered User</cp:lastModifiedBy>
  <cp:revision>12</cp:revision>
  <dcterms:created xsi:type="dcterms:W3CDTF">2015-01-06T13:46:01Z</dcterms:created>
  <dcterms:modified xsi:type="dcterms:W3CDTF">2015-01-15T05:14:19Z</dcterms:modified>
</cp:coreProperties>
</file>