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9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1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05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20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9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9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66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5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1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8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8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12F514-951D-4DAE-915A-90025066E93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5F11-BC6E-4274-A057-5CB18EC2E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33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30718" y="2498501"/>
            <a:ext cx="6289034" cy="1931149"/>
          </a:xfrm>
        </p:spPr>
        <p:txBody>
          <a:bodyPr/>
          <a:lstStyle/>
          <a:p>
            <a:r>
              <a:rPr lang="ko-KR" altLang="en-US" sz="8000" dirty="0" smtClean="0"/>
              <a:t>피드백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408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130" y="259535"/>
            <a:ext cx="9404723" cy="1066990"/>
          </a:xfrm>
        </p:spPr>
        <p:txBody>
          <a:bodyPr/>
          <a:lstStyle/>
          <a:p>
            <a:r>
              <a:rPr lang="ko-KR" altLang="en-US" dirty="0" smtClean="0"/>
              <a:t>피드백이란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492639"/>
            <a:ext cx="8946541" cy="4946798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 </a:t>
            </a:r>
            <a:r>
              <a:rPr lang="ko-KR" altLang="ko-KR" sz="2200" b="1" dirty="0" smtClean="0"/>
              <a:t>공학에서 피드백은 어떤 시스템의 출력신호의 일부가 입력으로 다시 들어가서 시스템의 동적인 행동을 변화시키는 과정이다</a:t>
            </a:r>
            <a:r>
              <a:rPr lang="en-US" altLang="ko-KR" sz="2200" b="1" dirty="0" smtClean="0"/>
              <a:t>. </a:t>
            </a:r>
          </a:p>
          <a:p>
            <a:r>
              <a:rPr lang="en-US" altLang="ko-KR" sz="2200" b="1" dirty="0" smtClean="0"/>
              <a:t> </a:t>
            </a:r>
            <a:r>
              <a:rPr lang="ko-KR" altLang="ko-KR" sz="2200" b="1" dirty="0" smtClean="0"/>
              <a:t>출력을 감소시키는 경향이 있는</a:t>
            </a:r>
            <a:r>
              <a:rPr lang="en-US" altLang="ko-KR" sz="2200" b="1" dirty="0" smtClean="0"/>
              <a:t> negative feedback, </a:t>
            </a:r>
            <a:r>
              <a:rPr lang="ko-KR" altLang="ko-KR" sz="2200" b="1" dirty="0" smtClean="0"/>
              <a:t>증가시키는</a:t>
            </a:r>
            <a:r>
              <a:rPr lang="en-US" altLang="ko-KR" sz="2200" b="1" dirty="0" smtClean="0"/>
              <a:t> positive feedback </a:t>
            </a:r>
            <a:r>
              <a:rPr lang="ko-KR" altLang="ko-KR" sz="2200" b="1" dirty="0" smtClean="0"/>
              <a:t>가 있다</a:t>
            </a:r>
            <a:r>
              <a:rPr lang="en-US" altLang="ko-KR" sz="2200" b="1" dirty="0" smtClean="0"/>
              <a:t>.</a:t>
            </a:r>
          </a:p>
          <a:p>
            <a:r>
              <a:rPr lang="ko-KR" altLang="ko-KR" sz="2200" b="1" dirty="0" smtClean="0">
                <a:latin typeface="+mn-ea"/>
                <a:ea typeface="+mn-ea"/>
              </a:rPr>
              <a:t>출력의 일부를 다시 입력 쪽으로 되돌려 보내서 그 성능을 개선하려고 하는 시스템</a:t>
            </a:r>
            <a:r>
              <a:rPr lang="en-US" altLang="ko-KR" sz="2200" b="1" dirty="0" smtClean="0">
                <a:latin typeface="+mn-ea"/>
                <a:ea typeface="+mn-ea"/>
              </a:rPr>
              <a:t>.... </a:t>
            </a:r>
            <a:r>
              <a:rPr lang="ko-KR" altLang="ko-KR" sz="2200" b="1" dirty="0" smtClean="0">
                <a:latin typeface="+mn-ea"/>
                <a:ea typeface="+mn-ea"/>
              </a:rPr>
              <a:t>피드백 시스템이라고도 한다</a:t>
            </a:r>
            <a:r>
              <a:rPr lang="en-US" altLang="ko-KR" sz="2200" b="1" dirty="0" smtClean="0">
                <a:latin typeface="+mn-ea"/>
                <a:ea typeface="+mn-ea"/>
              </a:rPr>
              <a:t>. </a:t>
            </a:r>
            <a:r>
              <a:rPr lang="ko-KR" altLang="ko-KR" sz="2200" b="1" dirty="0" smtClean="0">
                <a:latin typeface="+mn-ea"/>
                <a:ea typeface="+mn-ea"/>
              </a:rPr>
              <a:t>입력신호에 출력신호가 첨가될 때 이것을 </a:t>
            </a:r>
            <a:r>
              <a:rPr lang="ko-KR" altLang="ko-KR" sz="2200" b="1" dirty="0" err="1" smtClean="0">
                <a:latin typeface="+mn-ea"/>
                <a:ea typeface="+mn-ea"/>
              </a:rPr>
              <a:t>양되먹임</a:t>
            </a:r>
            <a:r>
              <a:rPr lang="en-US" altLang="ko-KR" sz="2200" b="1" dirty="0" smtClean="0">
                <a:latin typeface="+mn-ea"/>
                <a:ea typeface="+mn-ea"/>
              </a:rPr>
              <a:t>(positive feedback)</a:t>
            </a:r>
            <a:r>
              <a:rPr lang="ko-KR" altLang="ko-KR" sz="2200" b="1" dirty="0" smtClean="0">
                <a:latin typeface="+mn-ea"/>
                <a:ea typeface="+mn-ea"/>
              </a:rPr>
              <a:t>이라 하며</a:t>
            </a:r>
            <a:r>
              <a:rPr lang="en-US" altLang="ko-KR" sz="2200" b="1" dirty="0" smtClean="0">
                <a:latin typeface="+mn-ea"/>
                <a:ea typeface="+mn-ea"/>
              </a:rPr>
              <a:t>, </a:t>
            </a:r>
            <a:r>
              <a:rPr lang="ko-KR" altLang="ko-KR" sz="2200" b="1" dirty="0" smtClean="0">
                <a:latin typeface="+mn-ea"/>
                <a:ea typeface="+mn-ea"/>
              </a:rPr>
              <a:t>출력신호를 증가시키는 역할을 한다</a:t>
            </a:r>
            <a:r>
              <a:rPr lang="en-US" altLang="ko-KR" sz="2200" b="1" dirty="0" smtClean="0">
                <a:latin typeface="+mn-ea"/>
                <a:ea typeface="+mn-ea"/>
              </a:rPr>
              <a:t>. </a:t>
            </a:r>
            <a:r>
              <a:rPr lang="ko-KR" altLang="ko-KR" sz="2200" b="1" dirty="0" smtClean="0">
                <a:latin typeface="+mn-ea"/>
                <a:ea typeface="+mn-ea"/>
              </a:rPr>
              <a:t>전기회로에서의 </a:t>
            </a:r>
            <a:r>
              <a:rPr lang="ko-KR" altLang="ko-KR" sz="2200" b="1" dirty="0" err="1" smtClean="0">
                <a:latin typeface="+mn-ea"/>
                <a:ea typeface="+mn-ea"/>
              </a:rPr>
              <a:t>발진기가</a:t>
            </a:r>
            <a:r>
              <a:rPr lang="ko-KR" altLang="ko-KR" sz="2200" b="1" dirty="0" smtClean="0">
                <a:latin typeface="+mn-ea"/>
                <a:ea typeface="+mn-ea"/>
              </a:rPr>
              <a:t> 그 예가 된다</a:t>
            </a:r>
            <a:r>
              <a:rPr lang="en-US" altLang="ko-KR" sz="22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2200" b="1" dirty="0" smtClean="0">
                <a:latin typeface="+mn-ea"/>
                <a:ea typeface="+mn-ea"/>
              </a:rPr>
              <a:t> </a:t>
            </a:r>
            <a:r>
              <a:rPr lang="ko-KR" altLang="ko-KR" sz="2200" b="1" dirty="0" smtClean="0">
                <a:latin typeface="+mn-ea"/>
                <a:ea typeface="+mn-ea"/>
              </a:rPr>
              <a:t>입력신호를 약화시키는 것을 </a:t>
            </a:r>
            <a:r>
              <a:rPr lang="ko-KR" altLang="ko-KR" sz="2200" b="1" dirty="0" err="1" smtClean="0">
                <a:latin typeface="+mn-ea"/>
                <a:ea typeface="+mn-ea"/>
              </a:rPr>
              <a:t>음되먹임</a:t>
            </a:r>
            <a:r>
              <a:rPr lang="en-US" altLang="ko-KR" sz="2200" b="1" dirty="0" smtClean="0">
                <a:latin typeface="+mn-ea"/>
                <a:ea typeface="+mn-ea"/>
              </a:rPr>
              <a:t>(negative feedback)</a:t>
            </a:r>
            <a:r>
              <a:rPr lang="ko-KR" altLang="ko-KR" sz="2200" b="1" dirty="0" smtClean="0">
                <a:latin typeface="+mn-ea"/>
                <a:ea typeface="+mn-ea"/>
              </a:rPr>
              <a:t>이라 하며</a:t>
            </a:r>
            <a:r>
              <a:rPr lang="en-US" altLang="ko-KR" sz="2200" b="1" dirty="0" smtClean="0">
                <a:latin typeface="+mn-ea"/>
                <a:ea typeface="+mn-ea"/>
              </a:rPr>
              <a:t>, </a:t>
            </a:r>
            <a:r>
              <a:rPr lang="ko-KR" altLang="ko-KR" sz="2200" b="1" dirty="0" smtClean="0">
                <a:latin typeface="+mn-ea"/>
                <a:ea typeface="+mn-ea"/>
              </a:rPr>
              <a:t>그 양에 따라 안정된 장치를 만들 때 쓰인다</a:t>
            </a:r>
            <a:r>
              <a:rPr lang="en-US" altLang="ko-KR" sz="2200" b="1" dirty="0" smtClean="0">
                <a:latin typeface="+mn-ea"/>
                <a:ea typeface="+mn-ea"/>
              </a:rPr>
              <a:t>.</a:t>
            </a:r>
            <a:endParaRPr lang="ko-KR" altLang="en-US" sz="2200" dirty="0" smtClean="0">
              <a:latin typeface="+mn-ea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03312" y="3876541"/>
            <a:ext cx="8946541" cy="237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797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피드백 시스템의 구조</a:t>
            </a:r>
            <a:endParaRPr lang="ko-KR" altLang="en-US" dirty="0"/>
          </a:p>
        </p:txBody>
      </p:sp>
      <p:pic>
        <p:nvPicPr>
          <p:cNvPr id="4" name="내용 개체 틀 3" descr="http://www.aistudy.co.kr/control/images/일반적인%20피드백%20시스템의%20모식도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2" y="2215166"/>
            <a:ext cx="7637171" cy="3567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3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5" name="아래쪽 화살표 4"/>
          <p:cNvSpPr/>
          <p:nvPr/>
        </p:nvSpPr>
        <p:spPr>
          <a:xfrm rot="10800000">
            <a:off x="3657599" y="4430332"/>
            <a:ext cx="309093" cy="55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7225048" y="4430332"/>
            <a:ext cx="309093" cy="553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ko-KR" altLang="ko-KR" b="1" dirty="0" err="1" smtClean="0"/>
              <a:t>아날로그형</a:t>
            </a:r>
            <a:r>
              <a:rPr lang="ko-KR" altLang="ko-KR" b="1" dirty="0" smtClean="0"/>
              <a:t> </a:t>
            </a:r>
            <a:r>
              <a:rPr lang="ko-KR" altLang="ko-KR" b="1" dirty="0"/>
              <a:t>전자계산기는 </a:t>
            </a:r>
            <a:r>
              <a:rPr lang="ko-KR" altLang="ko-KR" b="1" dirty="0" err="1"/>
              <a:t>되먹임회로에</a:t>
            </a:r>
            <a:r>
              <a:rPr lang="ko-KR" altLang="ko-KR" b="1" dirty="0"/>
              <a:t> 함수관계를 갖게 하여 입력전압과 출력전압 사이에 덧셈</a:t>
            </a:r>
            <a:r>
              <a:rPr lang="en-US" altLang="ko-KR" b="1" dirty="0"/>
              <a:t> ·</a:t>
            </a:r>
            <a:r>
              <a:rPr lang="ko-KR" altLang="ko-KR" b="1" dirty="0"/>
              <a:t>적분 등의 기능을 갖게 한 것이다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ko-KR" altLang="ko-KR" b="1" dirty="0" smtClean="0"/>
              <a:t>자동장치의 </a:t>
            </a:r>
            <a:r>
              <a:rPr lang="ko-KR" altLang="ko-KR" b="1" dirty="0"/>
              <a:t>핵심이 되는 자동제어는 </a:t>
            </a:r>
            <a:r>
              <a:rPr lang="ko-KR" altLang="ko-KR" b="1" dirty="0" err="1"/>
              <a:t>음되먹임을</a:t>
            </a:r>
            <a:r>
              <a:rPr lang="ko-KR" altLang="ko-KR" b="1" dirty="0"/>
              <a:t> 이용한 전형적인 예라 할 수 있다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ko-KR" altLang="ko-KR" b="1" dirty="0" smtClean="0"/>
              <a:t>온도나 </a:t>
            </a:r>
            <a:r>
              <a:rPr lang="ko-KR" altLang="ko-KR" b="1" dirty="0"/>
              <a:t>전압을 일정하게 유지하려고 할 때 그 계의 </a:t>
            </a:r>
            <a:r>
              <a:rPr lang="ko-KR" altLang="ko-KR" b="1" dirty="0" err="1"/>
              <a:t>출력값을</a:t>
            </a:r>
            <a:r>
              <a:rPr lang="ko-KR" altLang="ko-KR" b="1" dirty="0"/>
              <a:t> </a:t>
            </a:r>
            <a:r>
              <a:rPr lang="ko-KR" altLang="ko-KR" b="1" dirty="0" err="1"/>
              <a:t>목표값과</a:t>
            </a:r>
            <a:r>
              <a:rPr lang="ko-KR" altLang="ko-KR" b="1" dirty="0"/>
              <a:t> 비교해서 그 편차가 작아지도록 </a:t>
            </a:r>
            <a:r>
              <a:rPr lang="ko-KR" altLang="ko-KR" b="1" dirty="0" err="1"/>
              <a:t>제어계를</a:t>
            </a:r>
            <a:r>
              <a:rPr lang="ko-KR" altLang="ko-KR" b="1" dirty="0"/>
              <a:t> 동작시킴으로써 목적을 달성하게 하는 것이다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  </a:t>
            </a:r>
            <a:r>
              <a:rPr lang="ko-KR" altLang="ko-KR" b="1" dirty="0"/>
              <a:t>여기서 중요한 것은 되먹임에 의해서 수정할 수 있는 능력을 계</a:t>
            </a:r>
            <a:r>
              <a:rPr lang="en-US" altLang="ko-KR" b="1" dirty="0"/>
              <a:t>(</a:t>
            </a:r>
            <a:r>
              <a:rPr lang="ko-KR" altLang="ko-KR" b="1" dirty="0"/>
              <a:t>系</a:t>
            </a:r>
            <a:r>
              <a:rPr lang="en-US" altLang="ko-KR" b="1" dirty="0"/>
              <a:t>) </a:t>
            </a:r>
            <a:r>
              <a:rPr lang="ko-KR" altLang="ko-KR" b="1" dirty="0"/>
              <a:t>자체가 가지고 있어야 한다는 것이다</a:t>
            </a:r>
            <a:r>
              <a:rPr lang="en-US" altLang="ko-KR" b="1" dirty="0"/>
              <a:t>. </a:t>
            </a:r>
            <a:r>
              <a:rPr lang="ko-KR" altLang="ko-KR" b="1" dirty="0"/>
              <a:t>수정신호가 나와도 수정할 수 있는 능력이 없으면 계는 동작하지 않게 된다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피드백을 통해 작동하는 큰 예가 </a:t>
            </a:r>
            <a:r>
              <a:rPr lang="en-US" altLang="ko-KR" b="1" dirty="0" smtClean="0"/>
              <a:t>OP-AMP</a:t>
            </a:r>
            <a:r>
              <a:rPr lang="ko-KR" altLang="en-US" b="1" dirty="0" smtClean="0"/>
              <a:t>라 할 수 있다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0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피드백 제어 시스템</a:t>
            </a:r>
            <a:endParaRPr lang="ko-KR" altLang="en-US" dirty="0"/>
          </a:p>
        </p:txBody>
      </p:sp>
      <p:pic>
        <p:nvPicPr>
          <p:cNvPr id="70" name="내용 개체 틀 6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47" y="3134603"/>
            <a:ext cx="7782250" cy="2645854"/>
          </a:xfrm>
        </p:spPr>
      </p:pic>
      <p:sp>
        <p:nvSpPr>
          <p:cNvPr id="71" name="직사각형 70"/>
          <p:cNvSpPr/>
          <p:nvPr/>
        </p:nvSpPr>
        <p:spPr>
          <a:xfrm>
            <a:off x="1295920" y="1734073"/>
            <a:ext cx="81051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solidFill>
                  <a:schemeClr val="tx1">
                    <a:lumMod val="95000"/>
                  </a:schemeClr>
                </a:solidFill>
              </a:rPr>
              <a:t>피드백</a:t>
            </a:r>
            <a:r>
              <a:rPr lang="en-US" altLang="ko-KR" sz="23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ko-KR" altLang="en-US" sz="2300" dirty="0" err="1">
                <a:solidFill>
                  <a:schemeClr val="tx1">
                    <a:lumMod val="95000"/>
                  </a:schemeClr>
                </a:solidFill>
              </a:rPr>
              <a:t>궤환</a:t>
            </a:r>
            <a:r>
              <a:rPr lang="en-US" altLang="ko-KR" sz="2300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2300" dirty="0" smtClean="0">
                <a:solidFill>
                  <a:schemeClr val="tx1">
                    <a:lumMod val="95000"/>
                  </a:schemeClr>
                </a:solidFill>
              </a:rPr>
              <a:t>제어</a:t>
            </a:r>
            <a:endParaRPr lang="ko-KR" altLang="en-US" sz="23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ko-KR" altLang="en-US" sz="1700" b="1" dirty="0" smtClean="0"/>
              <a:t>제어루프의 기본으로 프로세스 상태 정보를 연속적으로 순환시켜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>
                <a:solidFill>
                  <a:srgbClr val="FF3300"/>
                </a:solidFill>
              </a:rPr>
              <a:t>상시 정정하는 구조</a:t>
            </a:r>
            <a:r>
              <a:rPr lang="ko-KR" altLang="en-US" sz="1700" b="1" dirty="0" smtClean="0"/>
              <a:t>를 갖는 제어 시스템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5528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피드백 제어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SzPct val="110000"/>
              <a:buBlip>
                <a:blip r:embed="rId2"/>
              </a:buBlip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spcBef>
                <a:spcPct val="20000"/>
              </a:spcBef>
              <a:buSzPct val="13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spcBef>
                <a:spcPct val="20000"/>
              </a:spcBef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spcBef>
                <a:spcPct val="20000"/>
              </a:spcBef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>
                <a:latin typeface="Times New Roman" panose="02020603050405020304" pitchFamily="18" charset="0"/>
              </a:rPr>
              <a:t>장  점</a:t>
            </a:r>
          </a:p>
          <a:p>
            <a:pPr lvl="1"/>
            <a:r>
              <a:rPr lang="ko-KR" altLang="en-US" sz="1600"/>
              <a:t>설계자가 어떤 종류의 외란이 프로세스에 영향을 미칠 것인가를 사전에 정확히 알 필요가 없다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외란과 제어변수에 미치는 궁극적인 영향간의 적절한 정량적 한계를 알 필요 없다</a:t>
            </a:r>
            <a:r>
              <a:rPr lang="en-US" altLang="ko-KR" sz="1600"/>
              <a:t>.</a:t>
            </a:r>
          </a:p>
          <a:p>
            <a:pPr lvl="1"/>
            <a:endParaRPr lang="en-US" altLang="ko-KR" sz="1600"/>
          </a:p>
          <a:p>
            <a:r>
              <a:rPr lang="ko-KR" altLang="en-US" sz="1600"/>
              <a:t>단  점</a:t>
            </a:r>
          </a:p>
          <a:p>
            <a:pPr lvl="1"/>
            <a:r>
              <a:rPr lang="ko-KR" altLang="en-US" sz="1600"/>
              <a:t>응답이 시작되기 전에 제어량이 먼저 변해야 한다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항상 문제 발생 후</a:t>
            </a:r>
            <a:r>
              <a:rPr lang="en-US" altLang="ko-KR" sz="1600"/>
              <a:t>(</a:t>
            </a:r>
            <a:r>
              <a:rPr lang="ko-KR" altLang="en-US" sz="1600"/>
              <a:t>외란</a:t>
            </a:r>
            <a:r>
              <a:rPr lang="en-US" altLang="ko-KR" sz="1600"/>
              <a:t>) </a:t>
            </a:r>
            <a:r>
              <a:rPr lang="ko-KR" altLang="en-US" sz="1600"/>
              <a:t>제어</a:t>
            </a:r>
            <a:r>
              <a:rPr lang="en-US" altLang="ko-KR" sz="1600"/>
              <a:t>(</a:t>
            </a:r>
            <a:r>
              <a:rPr lang="ko-KR" altLang="en-US" sz="1600"/>
              <a:t>수정</a:t>
            </a:r>
            <a:r>
              <a:rPr lang="en-US" altLang="ko-KR" sz="1600"/>
              <a:t>)</a:t>
            </a:r>
            <a:r>
              <a:rPr lang="ko-KR" altLang="en-US" sz="1600"/>
              <a:t>가 이루어져 예측제어가 불가능 하다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72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07" y="323929"/>
            <a:ext cx="9404723" cy="1400530"/>
          </a:xfrm>
        </p:spPr>
        <p:txBody>
          <a:bodyPr/>
          <a:lstStyle/>
          <a:p>
            <a:r>
              <a:rPr lang="ko-KR" altLang="en-US" dirty="0" smtClean="0"/>
              <a:t>피드백의 종류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5196" y="1236467"/>
            <a:ext cx="8946541" cy="530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latin typeface="Times New Roman" panose="02020603050405020304" pitchFamily="18" charset="0"/>
              </a:rPr>
              <a:t>피드포워드</a:t>
            </a:r>
            <a:r>
              <a:rPr lang="ko-KR" altLang="en-US" dirty="0">
                <a:latin typeface="Times New Roman" panose="02020603050405020304" pitchFamily="18" charset="0"/>
              </a:rPr>
              <a:t> 제어 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Feedforward</a:t>
            </a:r>
            <a:r>
              <a:rPr lang="en-US" altLang="ko-KR" dirty="0">
                <a:latin typeface="Times New Roman" panose="02020603050405020304" pitchFamily="18" charset="0"/>
              </a:rPr>
              <a:t> Control</a:t>
            </a:r>
            <a:r>
              <a:rPr lang="en-US" altLang="ko-KR" dirty="0" smtClean="0">
                <a:latin typeface="Times New Roman" panose="02020603050405020304" pitchFamily="18" charset="0"/>
              </a:rPr>
              <a:t>) </a:t>
            </a:r>
            <a:endParaRPr lang="en-US" altLang="ko-KR" dirty="0">
              <a:latin typeface="Times New Roman" panose="02020603050405020304" pitchFamily="18" charset="0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>
                <a:latin typeface="Times New Roman" panose="02020603050405020304" pitchFamily="18" charset="0"/>
              </a:rPr>
              <a:t>캐스케이드</a:t>
            </a:r>
            <a:r>
              <a:rPr lang="ko-KR" altLang="en-US" dirty="0">
                <a:latin typeface="Times New Roman" panose="02020603050405020304" pitchFamily="18" charset="0"/>
              </a:rPr>
              <a:t> 제어 </a:t>
            </a:r>
            <a:r>
              <a:rPr lang="en-US" altLang="ko-KR" dirty="0">
                <a:latin typeface="Times New Roman" panose="02020603050405020304" pitchFamily="18" charset="0"/>
              </a:rPr>
              <a:t>(Cascade </a:t>
            </a:r>
            <a:r>
              <a:rPr lang="en-US" altLang="ko-KR" dirty="0" smtClean="0">
                <a:latin typeface="Times New Roman" panose="02020603050405020304" pitchFamily="18" charset="0"/>
              </a:rPr>
              <a:t>Control)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>
                <a:latin typeface="Times New Roman" panose="02020603050405020304" pitchFamily="18" charset="0"/>
              </a:rPr>
              <a:t>비율제어 </a:t>
            </a:r>
            <a:r>
              <a:rPr lang="en-US" altLang="ko-KR" dirty="0">
                <a:latin typeface="Times New Roman" panose="02020603050405020304" pitchFamily="18" charset="0"/>
              </a:rPr>
              <a:t>(Ratio Control) 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44778" y="1820740"/>
            <a:ext cx="8207375" cy="124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SzPct val="110000"/>
              <a:buBlip>
                <a:blip r:embed="rId2"/>
              </a:buBlip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spcBef>
                <a:spcPct val="20000"/>
              </a:spcBef>
              <a:buSzPct val="13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spcBef>
                <a:spcPct val="20000"/>
              </a:spcBef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spcBef>
                <a:spcPct val="20000"/>
              </a:spcBef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800" dirty="0" smtClean="0">
                <a:latin typeface="Times New Roman" panose="02020603050405020304" pitchFamily="18" charset="0"/>
              </a:rPr>
              <a:t>선행</a:t>
            </a:r>
            <a:r>
              <a:rPr lang="en-US" altLang="ko-KR" sz="1800" dirty="0" smtClean="0">
                <a:latin typeface="Times New Roman" panose="02020603050405020304" pitchFamily="18" charset="0"/>
              </a:rPr>
              <a:t>(</a:t>
            </a:r>
            <a:r>
              <a:rPr lang="ko-KR" altLang="en-US" sz="1800" dirty="0" smtClean="0">
                <a:latin typeface="Times New Roman" panose="02020603050405020304" pitchFamily="18" charset="0"/>
              </a:rPr>
              <a:t>예측</a:t>
            </a:r>
            <a:r>
              <a:rPr lang="en-US" altLang="ko-KR" sz="1800" dirty="0" smtClean="0">
                <a:latin typeface="Times New Roman" panose="02020603050405020304" pitchFamily="18" charset="0"/>
              </a:rPr>
              <a:t>) </a:t>
            </a:r>
            <a:r>
              <a:rPr lang="ko-KR" altLang="en-US" sz="1800" dirty="0" smtClean="0">
                <a:latin typeface="Times New Roman" panose="02020603050405020304" pitchFamily="18" charset="0"/>
              </a:rPr>
              <a:t>제어</a:t>
            </a:r>
          </a:p>
          <a:p>
            <a:pPr lvl="1"/>
            <a:r>
              <a:rPr lang="ko-KR" altLang="en-US" sz="1600" dirty="0" err="1" smtClean="0"/>
              <a:t>제어량에</a:t>
            </a:r>
            <a:r>
              <a:rPr lang="ko-KR" altLang="en-US" sz="1600" dirty="0" smtClean="0"/>
              <a:t> 영향을 미칠 수 있는 </a:t>
            </a:r>
            <a:r>
              <a:rPr lang="ko-KR" altLang="en-US" sz="1600" dirty="0" err="1" smtClean="0">
                <a:solidFill>
                  <a:srgbClr val="FF3300"/>
                </a:solidFill>
              </a:rPr>
              <a:t>외란을</a:t>
            </a:r>
            <a:r>
              <a:rPr lang="ko-KR" altLang="en-US" sz="1600" dirty="0" smtClean="0">
                <a:solidFill>
                  <a:srgbClr val="FF3300"/>
                </a:solidFill>
              </a:rPr>
              <a:t>  사전에 제어시스템에 반영</a:t>
            </a:r>
            <a:r>
              <a:rPr lang="ko-KR" altLang="en-US" sz="1600" dirty="0" smtClean="0"/>
              <a:t>하여</a:t>
            </a:r>
          </a:p>
          <a:p>
            <a:pPr lvl="1">
              <a:buFontTx/>
              <a:buNone/>
            </a:pPr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외란으로</a:t>
            </a:r>
            <a:r>
              <a:rPr lang="ko-KR" altLang="en-US" sz="1600" dirty="0" smtClean="0"/>
              <a:t> 인한 </a:t>
            </a:r>
            <a:r>
              <a:rPr lang="ko-KR" altLang="en-US" sz="1600" dirty="0" err="1" smtClean="0">
                <a:solidFill>
                  <a:srgbClr val="FF3300"/>
                </a:solidFill>
              </a:rPr>
              <a:t>제어량의</a:t>
            </a:r>
            <a:r>
              <a:rPr lang="ko-KR" altLang="en-US" sz="1600" dirty="0" smtClean="0">
                <a:solidFill>
                  <a:srgbClr val="FF3300"/>
                </a:solidFill>
              </a:rPr>
              <a:t> 변화를 최소화</a:t>
            </a:r>
            <a:r>
              <a:rPr lang="ko-KR" altLang="en-US" sz="1600" dirty="0" smtClean="0"/>
              <a:t>하는 제어</a:t>
            </a:r>
            <a:endParaRPr lang="en-US" altLang="ko-KR" sz="1600" dirty="0" smtClean="0"/>
          </a:p>
          <a:p>
            <a:endParaRPr lang="en-US" altLang="ko-KR" sz="18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altLang="ko-KR" sz="1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ko-KR" altLang="en-US" sz="1800" dirty="0" smtClean="0">
                <a:latin typeface="Times New Roman" panose="02020603050405020304" pitchFamily="18" charset="0"/>
              </a:rPr>
              <a:t>종속제어</a:t>
            </a:r>
          </a:p>
          <a:p>
            <a:pPr lvl="1"/>
            <a:r>
              <a:rPr lang="ko-KR" altLang="en-US" sz="16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하나 이상의 피드백  제어루프</a:t>
            </a:r>
            <a:r>
              <a:rPr lang="ko-KR" altLang="en-US" sz="1600" b="1" dirty="0" smtClean="0">
                <a:latin typeface="Times New Roman" panose="02020603050405020304" pitchFamily="18" charset="0"/>
              </a:rPr>
              <a:t>를 포함하고 있으며 보통 각 루프는 서로 연관되어 작용 </a:t>
            </a:r>
          </a:p>
          <a:p>
            <a:pPr lvl="1"/>
            <a:r>
              <a:rPr lang="en-US" altLang="ko-KR" sz="1600" b="1" dirty="0" smtClean="0">
                <a:latin typeface="Times New Roman" panose="02020603050405020304" pitchFamily="18" charset="0"/>
              </a:rPr>
              <a:t>1</a:t>
            </a:r>
            <a:r>
              <a:rPr lang="ko-KR" altLang="en-US" sz="1600" b="1" dirty="0" smtClean="0">
                <a:latin typeface="Times New Roman" panose="02020603050405020304" pitchFamily="18" charset="0"/>
              </a:rPr>
              <a:t>차 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Loop (Master)</a:t>
            </a:r>
            <a:r>
              <a:rPr lang="ko-KR" altLang="en-US" sz="1600" b="1" dirty="0" smtClean="0">
                <a:latin typeface="Times New Roman" panose="02020603050405020304" pitchFamily="18" charset="0"/>
              </a:rPr>
              <a:t>는 일정하게 유지되어야 하는 </a:t>
            </a:r>
            <a:r>
              <a:rPr lang="ko-KR" altLang="en-US" sz="1600" b="1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주제어량을</a:t>
            </a:r>
            <a:r>
              <a:rPr lang="ko-KR" altLang="en-US" sz="16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조정</a:t>
            </a:r>
            <a:r>
              <a:rPr lang="ko-KR" altLang="en-US" sz="1600" b="1" dirty="0" smtClean="0"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ko-KR" sz="1600" b="1" dirty="0" smtClean="0">
                <a:latin typeface="Times New Roman" panose="02020603050405020304" pitchFamily="18" charset="0"/>
              </a:rPr>
              <a:t>2</a:t>
            </a:r>
            <a:r>
              <a:rPr lang="ko-KR" altLang="en-US" sz="1600" b="1" dirty="0" smtClean="0">
                <a:latin typeface="Times New Roman" panose="02020603050405020304" pitchFamily="18" charset="0"/>
              </a:rPr>
              <a:t>차 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Loop (Slave)</a:t>
            </a:r>
            <a:r>
              <a:rPr lang="ko-KR" altLang="en-US" sz="1600" b="1" dirty="0" smtClean="0">
                <a:latin typeface="Times New Roman" panose="02020603050405020304" pitchFamily="18" charset="0"/>
              </a:rPr>
              <a:t>는 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1</a:t>
            </a:r>
            <a:r>
              <a:rPr lang="ko-KR" altLang="en-US" sz="1600" b="1" dirty="0" smtClean="0">
                <a:latin typeface="Times New Roman" panose="02020603050405020304" pitchFamily="18" charset="0"/>
              </a:rPr>
              <a:t>차 </a:t>
            </a:r>
            <a:r>
              <a:rPr lang="ko-KR" altLang="en-US" sz="1600" b="1" dirty="0" err="1" smtClean="0">
                <a:latin typeface="Times New Roman" panose="02020603050405020304" pitchFamily="18" charset="0"/>
              </a:rPr>
              <a:t>제어량을</a:t>
            </a:r>
            <a:r>
              <a:rPr lang="ko-KR" altLang="en-US" sz="1600" b="1" dirty="0" smtClean="0">
                <a:latin typeface="Times New Roman" panose="02020603050405020304" pitchFamily="18" charset="0"/>
              </a:rPr>
              <a:t> 불안정하게 하는 </a:t>
            </a:r>
            <a:r>
              <a:rPr lang="ko-KR" altLang="en-US" sz="16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종속 </a:t>
            </a:r>
            <a:r>
              <a:rPr lang="ko-KR" altLang="en-US" sz="1600" b="1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제어량을</a:t>
            </a:r>
            <a:r>
              <a:rPr lang="ko-KR" altLang="en-US" sz="16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조절</a:t>
            </a:r>
          </a:p>
          <a:p>
            <a:pPr lvl="1"/>
            <a:r>
              <a:rPr lang="en-US" altLang="ko-KR" sz="16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ko-KR" altLang="en-US" sz="16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차 조절기의  출력이 </a:t>
            </a:r>
            <a:r>
              <a:rPr lang="en-US" altLang="ko-KR" sz="16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ko-KR" altLang="en-US" sz="16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차 조절기의 </a:t>
            </a:r>
            <a:r>
              <a:rPr lang="ko-KR" altLang="en-US" sz="1600" b="1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설정값으로</a:t>
            </a:r>
            <a:r>
              <a:rPr lang="ko-KR" altLang="en-US" sz="16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작용</a:t>
            </a:r>
          </a:p>
          <a:p>
            <a:pPr lvl="1">
              <a:buFontTx/>
              <a:buNone/>
            </a:pPr>
            <a:endParaRPr lang="en-US" altLang="ko-KR" sz="1600" dirty="0" smtClean="0"/>
          </a:p>
          <a:p>
            <a:r>
              <a:rPr lang="ko-KR" altLang="en-US" sz="1800" dirty="0" smtClean="0"/>
              <a:t>비율제어</a:t>
            </a:r>
          </a:p>
          <a:p>
            <a:pPr lvl="1"/>
            <a:r>
              <a:rPr lang="ko-KR" altLang="en-US" sz="1600" b="1" dirty="0" smtClean="0"/>
              <a:t>하나의 공정변수를 다른 공정  변수에 비례하도록 유지</a:t>
            </a:r>
          </a:p>
          <a:p>
            <a:pPr lvl="1"/>
            <a:r>
              <a:rPr lang="ko-KR" altLang="en-US" sz="1600" b="1" dirty="0" smtClean="0"/>
              <a:t>설정치가 다른 어떤 </a:t>
            </a:r>
            <a:r>
              <a:rPr lang="ko-KR" altLang="en-US" sz="1600" b="1" dirty="0" err="1" smtClean="0"/>
              <a:t>제어량과</a:t>
            </a:r>
            <a:r>
              <a:rPr lang="ko-KR" altLang="en-US" sz="1600" b="1" dirty="0" smtClean="0"/>
              <a:t> 일정한 비율관계의 제어변수를 가지고 변화되는 제어로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개 이상의 </a:t>
            </a:r>
            <a:r>
              <a:rPr lang="ko-KR" altLang="en-US" sz="1600" b="1" dirty="0" err="1" smtClean="0"/>
              <a:t>제어량을</a:t>
            </a:r>
            <a:r>
              <a:rPr lang="ko-KR" altLang="en-US" sz="1600" b="1" dirty="0" smtClean="0"/>
              <a:t> 조절 할 경우에 사용됨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20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r>
              <a:rPr lang="ko-KR" altLang="en-US" dirty="0" smtClean="0"/>
              <a:t>각 제어의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532586"/>
            <a:ext cx="9224029" cy="4715813"/>
          </a:xfrm>
        </p:spPr>
        <p:txBody>
          <a:bodyPr/>
          <a:lstStyle/>
          <a:p>
            <a:pPr marL="342900" lvl="1" indent="-342900"/>
            <a:r>
              <a:rPr lang="ko-KR" altLang="en-US" sz="1600" dirty="0" err="1" smtClean="0"/>
              <a:t>피드포워드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응답지연을 </a:t>
            </a:r>
            <a:r>
              <a:rPr lang="ko-KR" altLang="en-US" sz="1600" dirty="0"/>
              <a:t>개선하여 </a:t>
            </a:r>
            <a:r>
              <a:rPr lang="ko-KR" altLang="en-US" sz="1600" dirty="0" err="1"/>
              <a:t>속응성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향상</a:t>
            </a:r>
            <a:endParaRPr lang="en-US" altLang="ko-KR" sz="1600" dirty="0" smtClean="0"/>
          </a:p>
          <a:p>
            <a:pPr marL="342900" lvl="1" indent="-342900"/>
            <a:endParaRPr lang="en-US" altLang="ko-KR" sz="1600" dirty="0" smtClean="0"/>
          </a:p>
          <a:p>
            <a:pPr marL="342900" lvl="1" indent="-342900"/>
            <a:r>
              <a:rPr lang="ko-KR" altLang="en-US" sz="1600" dirty="0" err="1" smtClean="0"/>
              <a:t>케스케이드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1 </a:t>
            </a:r>
            <a:r>
              <a:rPr lang="ko-KR" altLang="en-US" sz="1600" dirty="0" err="1" smtClean="0"/>
              <a:t>루프사이에</a:t>
            </a:r>
            <a:r>
              <a:rPr lang="ko-KR" altLang="en-US" sz="1600" dirty="0" smtClean="0"/>
              <a:t> 응답 시간의 차이가 클 때 가장 큰 장점을 발휘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   </a:t>
            </a:r>
            <a:r>
              <a:rPr lang="en-US" altLang="ko-KR" sz="1600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sz="1600" dirty="0" smtClean="0"/>
              <a:t>종속 </a:t>
            </a:r>
            <a:r>
              <a:rPr lang="ko-KR" altLang="en-US" sz="1600" dirty="0" err="1" smtClean="0"/>
              <a:t>제어량의</a:t>
            </a:r>
            <a:r>
              <a:rPr lang="ko-KR" altLang="en-US" sz="1600" dirty="0" smtClean="0"/>
              <a:t> 변화가 주 </a:t>
            </a:r>
            <a:r>
              <a:rPr lang="ko-KR" altLang="en-US" sz="1600" dirty="0" err="1" smtClean="0"/>
              <a:t>제어량에</a:t>
            </a:r>
            <a:r>
              <a:rPr lang="ko-KR" altLang="en-US" sz="1600" dirty="0" smtClean="0"/>
              <a:t> 영향을 미치는 것을 방지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		   3 </a:t>
            </a:r>
            <a:r>
              <a:rPr lang="ko-KR" altLang="en-US" sz="1600" dirty="0" smtClean="0"/>
              <a:t>공급 측의 </a:t>
            </a:r>
            <a:r>
              <a:rPr lang="ko-KR" altLang="en-US" sz="1600" dirty="0" err="1" smtClean="0"/>
              <a:t>외란을</a:t>
            </a:r>
            <a:r>
              <a:rPr lang="ko-KR" altLang="en-US" sz="1600" dirty="0" smtClean="0"/>
              <a:t> 유효하게 제어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, </a:t>
            </a:r>
            <a:r>
              <a:rPr lang="ko-KR" altLang="en-US" sz="1600" dirty="0"/>
              <a:t>크고 급속한 외란 발생시 </a:t>
            </a:r>
            <a:r>
              <a:rPr lang="ko-KR" altLang="en-US" sz="1600" dirty="0" err="1"/>
              <a:t>조작량을</a:t>
            </a:r>
            <a:r>
              <a:rPr lang="ko-KR" altLang="en-US" sz="1600" dirty="0"/>
              <a:t> 안전</a:t>
            </a:r>
            <a:r>
              <a:rPr lang="en-US" altLang="ko-KR" sz="1600" dirty="0"/>
              <a:t>				   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범위로 유지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en-US" altLang="ko-KR" sz="1600" dirty="0" smtClean="0"/>
              <a:t>			   4 </a:t>
            </a:r>
            <a:r>
              <a:rPr lang="ko-KR" altLang="en-US" sz="1600" dirty="0" smtClean="0"/>
              <a:t>시간지연을 감소시키고 제어가 개선</a:t>
            </a:r>
            <a:r>
              <a:rPr lang="en-US" altLang="ko-KR" sz="1600" dirty="0" smtClean="0"/>
              <a:t>.</a:t>
            </a:r>
          </a:p>
          <a:p>
            <a:pPr marL="342900" lvl="1" indent="-342900"/>
            <a:endParaRPr lang="en-US" altLang="ko-KR" sz="1600" dirty="0" smtClean="0"/>
          </a:p>
          <a:p>
            <a:pPr marL="342900" lvl="1" indent="-342900"/>
            <a:r>
              <a:rPr lang="ko-KR" altLang="en-US" sz="1600" dirty="0" smtClean="0"/>
              <a:t>비율제어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조절기의 출력이 편차의 크기에 비례하는 동작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단점으로 잔류편차가 존재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98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396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Arial</vt:lpstr>
      <vt:lpstr>Century Gothic</vt:lpstr>
      <vt:lpstr>Times New Roman</vt:lpstr>
      <vt:lpstr>Wingdings 3</vt:lpstr>
      <vt:lpstr>이온</vt:lpstr>
      <vt:lpstr>피드백</vt:lpstr>
      <vt:lpstr>피드백이란?</vt:lpstr>
      <vt:lpstr>일반 피드백 시스템의 구조</vt:lpstr>
      <vt:lpstr>사용한다면?</vt:lpstr>
      <vt:lpstr>피드백 제어 시스템</vt:lpstr>
      <vt:lpstr>피드백 제어 </vt:lpstr>
      <vt:lpstr>피드백의 종류 </vt:lpstr>
      <vt:lpstr>각 제어의 특성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피드백</dc:title>
  <dc:creator>Registered User</dc:creator>
  <cp:lastModifiedBy>Registered User</cp:lastModifiedBy>
  <cp:revision>6</cp:revision>
  <dcterms:created xsi:type="dcterms:W3CDTF">2015-01-14T09:21:13Z</dcterms:created>
  <dcterms:modified xsi:type="dcterms:W3CDTF">2015-01-14T10:22:25Z</dcterms:modified>
</cp:coreProperties>
</file>