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4"/>
  </p:notesMasterIdLst>
  <p:sldIdLst>
    <p:sldId id="485" r:id="rId3"/>
    <p:sldId id="502" r:id="rId4"/>
    <p:sldId id="549" r:id="rId5"/>
    <p:sldId id="503" r:id="rId6"/>
    <p:sldId id="558" r:id="rId7"/>
    <p:sldId id="570" r:id="rId8"/>
    <p:sldId id="571" r:id="rId9"/>
    <p:sldId id="559" r:id="rId10"/>
    <p:sldId id="564" r:id="rId11"/>
    <p:sldId id="565" r:id="rId12"/>
    <p:sldId id="563" r:id="rId13"/>
    <p:sldId id="566" r:id="rId14"/>
    <p:sldId id="567" r:id="rId15"/>
    <p:sldId id="569" r:id="rId16"/>
    <p:sldId id="532" r:id="rId17"/>
    <p:sldId id="533" r:id="rId18"/>
    <p:sldId id="504" r:id="rId19"/>
    <p:sldId id="505" r:id="rId20"/>
    <p:sldId id="541" r:id="rId21"/>
    <p:sldId id="506" r:id="rId22"/>
    <p:sldId id="465"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3D"/>
    <a:srgbClr val="939338"/>
    <a:srgbClr val="EEEDD9"/>
    <a:srgbClr val="CB0000"/>
    <a:srgbClr val="A5D4DE"/>
    <a:srgbClr val="425C81"/>
    <a:srgbClr val="F3F4F9"/>
    <a:srgbClr val="FBFBFB"/>
    <a:srgbClr val="72634D"/>
    <a:srgbClr val="3137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03" autoAdjust="0"/>
    <p:restoredTop sz="94660"/>
  </p:normalViewPr>
  <p:slideViewPr>
    <p:cSldViewPr snapToGrid="0">
      <p:cViewPr varScale="1">
        <p:scale>
          <a:sx n="89" d="100"/>
          <a:sy n="89" d="100"/>
        </p:scale>
        <p:origin x="62" y="29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962EC-4A50-4374-AF8C-EE85AD2C7DE6}" type="datetimeFigureOut">
              <a:rPr lang="zh-CN" altLang="en-US" smtClean="0"/>
              <a:t>2025/5/20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90D84-3585-435D-A442-DF3CBE397C8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9" name="组合 78"/>
          <p:cNvGrpSpPr/>
          <p:nvPr userDrawn="1"/>
        </p:nvGrpSpPr>
        <p:grpSpPr>
          <a:xfrm flipH="1">
            <a:off x="8245845" y="-423530"/>
            <a:ext cx="3946154" cy="3092576"/>
            <a:chOff x="0" y="-346837"/>
            <a:chExt cx="3231580" cy="2532569"/>
          </a:xfrm>
        </p:grpSpPr>
        <p:sp>
          <p:nvSpPr>
            <p:cNvPr id="5" name="平行四边形 4"/>
            <p:cNvSpPr/>
            <p:nvPr userDrawn="1"/>
          </p:nvSpPr>
          <p:spPr>
            <a:xfrm>
              <a:off x="299695" y="-346837"/>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userDrawn="1"/>
          </p:nvSpPr>
          <p:spPr>
            <a:xfrm flipV="1">
              <a:off x="0" y="-13182"/>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userDrawn="1"/>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703220" y="331434"/>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192945" y="233834"/>
              <a:ext cx="818942" cy="201595"/>
              <a:chOff x="192945" y="233834"/>
              <a:chExt cx="818942" cy="201595"/>
            </a:xfrm>
          </p:grpSpPr>
          <p:grpSp>
            <p:nvGrpSpPr>
              <p:cNvPr id="11" name="组合 10"/>
              <p:cNvGrpSpPr/>
              <p:nvPr/>
            </p:nvGrpSpPr>
            <p:grpSpPr>
              <a:xfrm>
                <a:off x="192945" y="233834"/>
                <a:ext cx="694531" cy="72472"/>
                <a:chOff x="2728687" y="2264569"/>
                <a:chExt cx="970417" cy="101260"/>
              </a:xfrm>
              <a:solidFill>
                <a:schemeClr val="bg1"/>
              </a:solidFill>
            </p:grpSpPr>
            <p:sp>
              <p:nvSpPr>
                <p:cNvPr id="19" name="椭圆 1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317356" y="362957"/>
                <a:ext cx="694531" cy="72472"/>
                <a:chOff x="2728687" y="2264569"/>
                <a:chExt cx="970417" cy="101260"/>
              </a:xfrm>
              <a:solidFill>
                <a:schemeClr val="bg1"/>
              </a:solidFill>
            </p:grpSpPr>
            <p:sp>
              <p:nvSpPr>
                <p:cNvPr id="13" name="椭圆 12"/>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25" name="组合 24"/>
          <p:cNvGrpSpPr/>
          <p:nvPr userDrawn="1"/>
        </p:nvGrpSpPr>
        <p:grpSpPr>
          <a:xfrm>
            <a:off x="301621" y="285538"/>
            <a:ext cx="1853605" cy="369332"/>
            <a:chOff x="2050493" y="2970985"/>
            <a:chExt cx="2157462" cy="429876"/>
          </a:xfrm>
        </p:grpSpPr>
        <p:grpSp>
          <p:nvGrpSpPr>
            <p:cNvPr id="26" name="组合 25"/>
            <p:cNvGrpSpPr/>
            <p:nvPr/>
          </p:nvGrpSpPr>
          <p:grpSpPr>
            <a:xfrm rot="2700000">
              <a:off x="2050493" y="2978645"/>
              <a:ext cx="397982" cy="397982"/>
              <a:chOff x="2086430" y="2933700"/>
              <a:chExt cx="571500" cy="571500"/>
            </a:xfrm>
          </p:grpSpPr>
          <p:sp>
            <p:nvSpPr>
              <p:cNvPr id="30" name="矩形 29"/>
              <p:cNvSpPr/>
              <p:nvPr/>
            </p:nvSpPr>
            <p:spPr>
              <a:xfrm>
                <a:off x="2086430" y="2933700"/>
                <a:ext cx="571500" cy="571500"/>
              </a:xfrm>
              <a:prstGeom prst="rect">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2221744" y="3069014"/>
                <a:ext cx="300872" cy="300872"/>
              </a:xfrm>
              <a:prstGeom prst="rect">
                <a:avLst/>
              </a:prstGeom>
              <a:solidFill>
                <a:srgbClr val="425C81"/>
              </a:solidFill>
              <a:ln>
                <a:solidFill>
                  <a:srgbClr val="A5D4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2557038" y="2970985"/>
              <a:ext cx="1650917" cy="429876"/>
            </a:xfrm>
            <a:prstGeom prst="rect">
              <a:avLst/>
            </a:prstGeom>
            <a:noFill/>
          </p:spPr>
          <p:txBody>
            <a:bodyPr wrap="none" rtlCol="0">
              <a:spAutoFit/>
            </a:bodyPr>
            <a:lstStyle/>
            <a:p>
              <a:r>
                <a:rPr lang="en-US" altLang="zh-CN" b="1" i="0" dirty="0">
                  <a:solidFill>
                    <a:schemeClr val="tx1">
                      <a:lumMod val="85000"/>
                      <a:lumOff val="15000"/>
                      <a:alpha val="90000"/>
                    </a:schemeClr>
                  </a:solidFill>
                  <a:latin typeface="思源黑体 CN Bold" panose="020B0800000000000000" pitchFamily="34" charset="-122"/>
                  <a:ea typeface="思源黑体 CN Bold" panose="020B0800000000000000" pitchFamily="34" charset="-122"/>
                </a:rPr>
                <a:t>COMPANY</a:t>
              </a:r>
              <a:endParaRPr lang="zh-CN" altLang="en-US" sz="2000" b="1" i="0" dirty="0">
                <a:solidFill>
                  <a:schemeClr val="tx1">
                    <a:lumMod val="85000"/>
                    <a:lumOff val="15000"/>
                    <a:alpha val="90000"/>
                  </a:schemeClr>
                </a:solidFill>
                <a:latin typeface="思源黑体 CN Bold" panose="020B0800000000000000" pitchFamily="34" charset="-122"/>
                <a:ea typeface="思源黑体 CN Bold" panose="020B0800000000000000" pitchFamily="34" charset="-122"/>
              </a:endParaRPr>
            </a:p>
          </p:txBody>
        </p:sp>
      </p:grpSp>
      <p:grpSp>
        <p:nvGrpSpPr>
          <p:cNvPr id="41" name="组合 40"/>
          <p:cNvGrpSpPr/>
          <p:nvPr userDrawn="1"/>
        </p:nvGrpSpPr>
        <p:grpSpPr>
          <a:xfrm flipV="1">
            <a:off x="-8814" y="4593795"/>
            <a:ext cx="4050263" cy="2776232"/>
            <a:chOff x="-7219" y="-419309"/>
            <a:chExt cx="3316837" cy="2273509"/>
          </a:xfrm>
        </p:grpSpPr>
        <p:sp>
          <p:nvSpPr>
            <p:cNvPr id="42" name="平行四边形 41"/>
            <p:cNvSpPr/>
            <p:nvPr/>
          </p:nvSpPr>
          <p:spPr>
            <a:xfrm>
              <a:off x="377733" y="-419309"/>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V="1">
              <a:off x="-1" y="-344714"/>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flipV="1">
              <a:off x="-7219" y="53418"/>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573024" y="5309"/>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192945" y="233834"/>
              <a:ext cx="694531" cy="72472"/>
              <a:chOff x="2728687" y="2264569"/>
              <a:chExt cx="970417" cy="101260"/>
            </a:xfrm>
            <a:solidFill>
              <a:schemeClr val="bg1"/>
            </a:solidFill>
          </p:grpSpPr>
          <p:sp>
            <p:nvSpPr>
              <p:cNvPr id="55" name="椭圆 54"/>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317356" y="362957"/>
              <a:ext cx="694531" cy="72472"/>
              <a:chOff x="2728687" y="2264569"/>
              <a:chExt cx="970417" cy="101260"/>
            </a:xfrm>
            <a:solidFill>
              <a:schemeClr val="bg1"/>
            </a:solidFill>
          </p:grpSpPr>
          <p:sp>
            <p:nvSpPr>
              <p:cNvPr id="49" name="椭圆 4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anim calcmode="lin" valueType="num">
                                      <p:cBhvr>
                                        <p:cTn id="17" dur="1000" fill="hold"/>
                                        <p:tgtEl>
                                          <p:spTgt spid="25"/>
                                        </p:tgtEl>
                                        <p:attrNameLst>
                                          <p:attrName>ppt_x</p:attrName>
                                        </p:attrNameLst>
                                      </p:cBhvr>
                                      <p:tavLst>
                                        <p:tav tm="0">
                                          <p:val>
                                            <p:strVal val="#ppt_x"/>
                                          </p:val>
                                        </p:tav>
                                        <p:tav tm="100000">
                                          <p:val>
                                            <p:strVal val="#ppt_x"/>
                                          </p:val>
                                        </p:tav>
                                      </p:tavLst>
                                    </p:anim>
                                    <p:anim calcmode="lin" valueType="num">
                                      <p:cBhvr>
                                        <p:cTn id="1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2" name="组合 1"/>
          <p:cNvGrpSpPr/>
          <p:nvPr userDrawn="1"/>
        </p:nvGrpSpPr>
        <p:grpSpPr>
          <a:xfrm flipH="1">
            <a:off x="9609738" y="-170329"/>
            <a:ext cx="2931885" cy="2198914"/>
            <a:chOff x="-1" y="0"/>
            <a:chExt cx="2931885" cy="2198914"/>
          </a:xfrm>
        </p:grpSpPr>
        <p:sp>
          <p:nvSpPr>
            <p:cNvPr id="5" name="平行四边形 4"/>
            <p:cNvSpPr/>
            <p:nvPr userDrawn="1"/>
          </p:nvSpPr>
          <p:spPr>
            <a:xfrm>
              <a:off x="-1" y="0"/>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userDrawn="1"/>
          </p:nvSpPr>
          <p:spPr>
            <a:xfrm flipV="1">
              <a:off x="0" y="0"/>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直角三角形 6"/>
            <p:cNvSpPr/>
            <p:nvPr userDrawn="1"/>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204762" y="424618"/>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192945" y="233834"/>
              <a:ext cx="818942" cy="201595"/>
              <a:chOff x="192945" y="233834"/>
              <a:chExt cx="818942" cy="201595"/>
            </a:xfrm>
          </p:grpSpPr>
          <p:grpSp>
            <p:nvGrpSpPr>
              <p:cNvPr id="11" name="组合 10"/>
              <p:cNvGrpSpPr/>
              <p:nvPr/>
            </p:nvGrpSpPr>
            <p:grpSpPr>
              <a:xfrm>
                <a:off x="192945" y="233834"/>
                <a:ext cx="694531" cy="72472"/>
                <a:chOff x="2728687" y="2264569"/>
                <a:chExt cx="970417" cy="101260"/>
              </a:xfrm>
              <a:solidFill>
                <a:schemeClr val="bg1"/>
              </a:solidFill>
            </p:grpSpPr>
            <p:sp>
              <p:nvSpPr>
                <p:cNvPr id="19" name="椭圆 1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317356" y="362957"/>
                <a:ext cx="694531" cy="72472"/>
                <a:chOff x="2728687" y="2264569"/>
                <a:chExt cx="970417" cy="101260"/>
              </a:xfrm>
              <a:solidFill>
                <a:schemeClr val="bg1"/>
              </a:solidFill>
            </p:grpSpPr>
            <p:sp>
              <p:nvSpPr>
                <p:cNvPr id="13" name="椭圆 12"/>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41" name="组合 40"/>
          <p:cNvGrpSpPr/>
          <p:nvPr userDrawn="1"/>
        </p:nvGrpSpPr>
        <p:grpSpPr>
          <a:xfrm flipV="1">
            <a:off x="-349624" y="4856310"/>
            <a:ext cx="2931885" cy="2198914"/>
            <a:chOff x="-1" y="0"/>
            <a:chExt cx="2931885" cy="2198914"/>
          </a:xfrm>
        </p:grpSpPr>
        <p:sp>
          <p:nvSpPr>
            <p:cNvPr id="42" name="平行四边形 41"/>
            <p:cNvSpPr/>
            <p:nvPr/>
          </p:nvSpPr>
          <p:spPr>
            <a:xfrm>
              <a:off x="-1" y="0"/>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V="1">
              <a:off x="0" y="0"/>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204762" y="424618"/>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192945" y="233834"/>
              <a:ext cx="694531" cy="72472"/>
              <a:chOff x="2728687" y="2264569"/>
              <a:chExt cx="970417" cy="101260"/>
            </a:xfrm>
            <a:solidFill>
              <a:schemeClr val="bg1"/>
            </a:solidFill>
          </p:grpSpPr>
          <p:sp>
            <p:nvSpPr>
              <p:cNvPr id="55" name="椭圆 54"/>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317356" y="362957"/>
              <a:ext cx="694531" cy="72472"/>
              <a:chOff x="2728687" y="2264569"/>
              <a:chExt cx="970417" cy="101260"/>
            </a:xfrm>
            <a:solidFill>
              <a:schemeClr val="bg1"/>
            </a:solidFill>
          </p:grpSpPr>
          <p:sp>
            <p:nvSpPr>
              <p:cNvPr id="49" name="椭圆 4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0" name="组合 69"/>
          <p:cNvGrpSpPr/>
          <p:nvPr userDrawn="1"/>
        </p:nvGrpSpPr>
        <p:grpSpPr>
          <a:xfrm flipH="1">
            <a:off x="9609738" y="-170329"/>
            <a:ext cx="2931885" cy="2198914"/>
            <a:chOff x="-1" y="0"/>
            <a:chExt cx="2931885" cy="2198914"/>
          </a:xfrm>
        </p:grpSpPr>
        <p:sp>
          <p:nvSpPr>
            <p:cNvPr id="71" name="平行四边形 70"/>
            <p:cNvSpPr/>
            <p:nvPr userDrawn="1"/>
          </p:nvSpPr>
          <p:spPr>
            <a:xfrm>
              <a:off x="-1" y="0"/>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直角三角形 71"/>
            <p:cNvSpPr/>
            <p:nvPr userDrawn="1"/>
          </p:nvSpPr>
          <p:spPr>
            <a:xfrm flipV="1">
              <a:off x="0" y="0"/>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直角三角形 72"/>
            <p:cNvSpPr/>
            <p:nvPr userDrawn="1"/>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userDrawn="1"/>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userDrawn="1"/>
          </p:nvCxnSpPr>
          <p:spPr>
            <a:xfrm flipH="1">
              <a:off x="1204762" y="424618"/>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userDrawn="1"/>
          </p:nvGrpSpPr>
          <p:grpSpPr>
            <a:xfrm>
              <a:off x="192945" y="233834"/>
              <a:ext cx="818942" cy="201595"/>
              <a:chOff x="192945" y="233834"/>
              <a:chExt cx="818942" cy="201595"/>
            </a:xfrm>
          </p:grpSpPr>
          <p:grpSp>
            <p:nvGrpSpPr>
              <p:cNvPr id="77" name="组合 76"/>
              <p:cNvGrpSpPr/>
              <p:nvPr/>
            </p:nvGrpSpPr>
            <p:grpSpPr>
              <a:xfrm>
                <a:off x="192945" y="233834"/>
                <a:ext cx="694531" cy="72472"/>
                <a:chOff x="2728687" y="2264569"/>
                <a:chExt cx="970417" cy="101260"/>
              </a:xfrm>
              <a:solidFill>
                <a:schemeClr val="bg1"/>
              </a:solidFill>
            </p:grpSpPr>
            <p:sp>
              <p:nvSpPr>
                <p:cNvPr id="94" name="椭圆 93"/>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317356" y="362957"/>
                <a:ext cx="694531" cy="72472"/>
                <a:chOff x="2728687" y="2264569"/>
                <a:chExt cx="970417" cy="101260"/>
              </a:xfrm>
              <a:solidFill>
                <a:schemeClr val="bg1"/>
              </a:solidFill>
            </p:grpSpPr>
            <p:sp>
              <p:nvSpPr>
                <p:cNvPr id="79" name="椭圆 7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00" name="组合 99"/>
          <p:cNvGrpSpPr/>
          <p:nvPr userDrawn="1"/>
        </p:nvGrpSpPr>
        <p:grpSpPr>
          <a:xfrm flipV="1">
            <a:off x="-349624" y="4856310"/>
            <a:ext cx="2931885" cy="2198914"/>
            <a:chOff x="-1" y="0"/>
            <a:chExt cx="2931885" cy="2198914"/>
          </a:xfrm>
        </p:grpSpPr>
        <p:sp>
          <p:nvSpPr>
            <p:cNvPr id="101" name="平行四边形 100"/>
            <p:cNvSpPr/>
            <p:nvPr/>
          </p:nvSpPr>
          <p:spPr>
            <a:xfrm>
              <a:off x="-1" y="0"/>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三角形 101"/>
            <p:cNvSpPr/>
            <p:nvPr/>
          </p:nvSpPr>
          <p:spPr>
            <a:xfrm flipV="1">
              <a:off x="0" y="0"/>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直角三角形 102"/>
            <p:cNvSpPr/>
            <p:nvPr/>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p:cNvCxnSpPr/>
            <p:nvPr/>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1204762" y="424618"/>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6" name="组合 105"/>
            <p:cNvGrpSpPr/>
            <p:nvPr/>
          </p:nvGrpSpPr>
          <p:grpSpPr>
            <a:xfrm>
              <a:off x="192945" y="233834"/>
              <a:ext cx="694531" cy="72472"/>
              <a:chOff x="2728687" y="2264569"/>
              <a:chExt cx="970417" cy="101260"/>
            </a:xfrm>
            <a:solidFill>
              <a:schemeClr val="bg1"/>
            </a:solidFill>
          </p:grpSpPr>
          <p:sp>
            <p:nvSpPr>
              <p:cNvPr id="114" name="椭圆 113"/>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317356" y="362957"/>
              <a:ext cx="694531" cy="72472"/>
              <a:chOff x="2728687" y="2264569"/>
              <a:chExt cx="970417" cy="101260"/>
            </a:xfrm>
            <a:solidFill>
              <a:schemeClr val="bg1"/>
            </a:solidFill>
          </p:grpSpPr>
          <p:sp>
            <p:nvSpPr>
              <p:cNvPr id="108" name="椭圆 107"/>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1+#ppt_w/2"/>
                                          </p:val>
                                        </p:tav>
                                        <p:tav tm="100000">
                                          <p:val>
                                            <p:strVal val="#ppt_x"/>
                                          </p:val>
                                        </p:tav>
                                      </p:tavLst>
                                    </p:anim>
                                    <p:anim calcmode="lin" valueType="num">
                                      <p:cBhvr additive="base">
                                        <p:cTn id="12" dur="500" fill="hold"/>
                                        <p:tgtEl>
                                          <p:spTgt spid="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18573" y="273850"/>
            <a:ext cx="10364590" cy="1144120"/>
          </a:xfrm>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652928" y="1447800"/>
            <a:ext cx="11188996" cy="5080930"/>
          </a:xfrm>
        </p:spPr>
        <p:txBody>
          <a:bodyPr>
            <a:no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灯片编号占位符 5"/>
          <p:cNvSpPr>
            <a:spLocks noGrp="1"/>
          </p:cNvSpPr>
          <p:nvPr>
            <p:ph type="sldNum" sz="quarter" idx="10"/>
          </p:nvPr>
        </p:nvSpPr>
        <p:spPr>
          <a:xfrm>
            <a:off x="194883" y="6209497"/>
            <a:ext cx="609286" cy="458657"/>
          </a:xfrm>
        </p:spPr>
        <p:txBody>
          <a:bodyPr/>
          <a:lstStyle>
            <a:lvl1pPr>
              <a:defRPr/>
            </a:lvl1pPr>
          </a:lstStyle>
          <a:p>
            <a:pPr>
              <a:defRPr/>
            </a:pPr>
            <a:fld id="{98FA319E-C90B-4610-9B80-6AF952ECC1E8}"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9" name="组合 78"/>
          <p:cNvGrpSpPr/>
          <p:nvPr userDrawn="1"/>
        </p:nvGrpSpPr>
        <p:grpSpPr>
          <a:xfrm flipH="1">
            <a:off x="8245845" y="-423530"/>
            <a:ext cx="3946154" cy="3092576"/>
            <a:chOff x="0" y="-346837"/>
            <a:chExt cx="3231580" cy="2532569"/>
          </a:xfrm>
        </p:grpSpPr>
        <p:sp>
          <p:nvSpPr>
            <p:cNvPr id="5" name="平行四边形 4"/>
            <p:cNvSpPr/>
            <p:nvPr userDrawn="1"/>
          </p:nvSpPr>
          <p:spPr>
            <a:xfrm>
              <a:off x="299695" y="-346837"/>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userDrawn="1"/>
          </p:nvSpPr>
          <p:spPr>
            <a:xfrm flipV="1">
              <a:off x="0" y="-13182"/>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直角三角形 6"/>
            <p:cNvSpPr/>
            <p:nvPr userDrawn="1"/>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703220" y="331434"/>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192945" y="233834"/>
              <a:ext cx="818942" cy="201595"/>
              <a:chOff x="192945" y="233834"/>
              <a:chExt cx="818942" cy="201595"/>
            </a:xfrm>
          </p:grpSpPr>
          <p:grpSp>
            <p:nvGrpSpPr>
              <p:cNvPr id="11" name="组合 10"/>
              <p:cNvGrpSpPr/>
              <p:nvPr/>
            </p:nvGrpSpPr>
            <p:grpSpPr>
              <a:xfrm>
                <a:off x="192945" y="233834"/>
                <a:ext cx="694531" cy="72472"/>
                <a:chOff x="2728687" y="2264569"/>
                <a:chExt cx="970417" cy="101260"/>
              </a:xfrm>
              <a:solidFill>
                <a:schemeClr val="bg1"/>
              </a:solidFill>
            </p:grpSpPr>
            <p:sp>
              <p:nvSpPr>
                <p:cNvPr id="19" name="椭圆 1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317356" y="362957"/>
                <a:ext cx="694531" cy="72472"/>
                <a:chOff x="2728687" y="2264569"/>
                <a:chExt cx="970417" cy="101260"/>
              </a:xfrm>
              <a:solidFill>
                <a:schemeClr val="bg1"/>
              </a:solidFill>
            </p:grpSpPr>
            <p:sp>
              <p:nvSpPr>
                <p:cNvPr id="13" name="椭圆 12"/>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25" name="组合 24"/>
          <p:cNvGrpSpPr/>
          <p:nvPr userDrawn="1"/>
        </p:nvGrpSpPr>
        <p:grpSpPr>
          <a:xfrm>
            <a:off x="301621" y="285538"/>
            <a:ext cx="1853605" cy="369332"/>
            <a:chOff x="2050493" y="2970985"/>
            <a:chExt cx="2157462" cy="429876"/>
          </a:xfrm>
        </p:grpSpPr>
        <p:grpSp>
          <p:nvGrpSpPr>
            <p:cNvPr id="26" name="组合 25"/>
            <p:cNvGrpSpPr/>
            <p:nvPr/>
          </p:nvGrpSpPr>
          <p:grpSpPr>
            <a:xfrm rot="2700000">
              <a:off x="2050493" y="2978645"/>
              <a:ext cx="397982" cy="397982"/>
              <a:chOff x="2086430" y="2933700"/>
              <a:chExt cx="571500" cy="571500"/>
            </a:xfrm>
          </p:grpSpPr>
          <p:sp>
            <p:nvSpPr>
              <p:cNvPr id="30" name="矩形 29"/>
              <p:cNvSpPr/>
              <p:nvPr/>
            </p:nvSpPr>
            <p:spPr>
              <a:xfrm>
                <a:off x="2086430" y="2933700"/>
                <a:ext cx="571500" cy="571500"/>
              </a:xfrm>
              <a:prstGeom prst="rect">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2221744" y="3069014"/>
                <a:ext cx="300872" cy="300872"/>
              </a:xfrm>
              <a:prstGeom prst="rect">
                <a:avLst/>
              </a:prstGeom>
              <a:solidFill>
                <a:srgbClr val="425C81"/>
              </a:solidFill>
              <a:ln>
                <a:solidFill>
                  <a:srgbClr val="A5D4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2557038" y="2970985"/>
              <a:ext cx="1650917" cy="429876"/>
            </a:xfrm>
            <a:prstGeom prst="rect">
              <a:avLst/>
            </a:prstGeom>
            <a:noFill/>
          </p:spPr>
          <p:txBody>
            <a:bodyPr wrap="none" rtlCol="0">
              <a:spAutoFit/>
            </a:bodyPr>
            <a:lstStyle/>
            <a:p>
              <a:r>
                <a:rPr lang="en-US" altLang="zh-CN" b="1" i="0" dirty="0">
                  <a:solidFill>
                    <a:schemeClr val="tx1">
                      <a:lumMod val="85000"/>
                      <a:lumOff val="15000"/>
                      <a:alpha val="90000"/>
                    </a:schemeClr>
                  </a:solidFill>
                  <a:latin typeface="思源黑体 CN Bold" panose="020B0800000000000000" pitchFamily="34" charset="-122"/>
                  <a:ea typeface="思源黑体 CN Bold" panose="020B0800000000000000" pitchFamily="34" charset="-122"/>
                </a:rPr>
                <a:t>COMPANY</a:t>
              </a:r>
              <a:endParaRPr lang="zh-CN" altLang="en-US" sz="2000" b="1" i="0" dirty="0">
                <a:solidFill>
                  <a:schemeClr val="tx1">
                    <a:lumMod val="85000"/>
                    <a:lumOff val="15000"/>
                    <a:alpha val="90000"/>
                  </a:schemeClr>
                </a:solidFill>
                <a:latin typeface="思源黑体 CN Bold" panose="020B0800000000000000" pitchFamily="34" charset="-122"/>
                <a:ea typeface="思源黑体 CN Bold" panose="020B0800000000000000" pitchFamily="34" charset="-122"/>
              </a:endParaRPr>
            </a:p>
          </p:txBody>
        </p:sp>
      </p:grpSp>
      <p:grpSp>
        <p:nvGrpSpPr>
          <p:cNvPr id="41" name="组合 40"/>
          <p:cNvGrpSpPr/>
          <p:nvPr userDrawn="1"/>
        </p:nvGrpSpPr>
        <p:grpSpPr>
          <a:xfrm flipV="1">
            <a:off x="-8814" y="4593795"/>
            <a:ext cx="4050263" cy="2776232"/>
            <a:chOff x="-7219" y="-419309"/>
            <a:chExt cx="3316837" cy="2273509"/>
          </a:xfrm>
        </p:grpSpPr>
        <p:sp>
          <p:nvSpPr>
            <p:cNvPr id="42" name="平行四边形 41"/>
            <p:cNvSpPr/>
            <p:nvPr/>
          </p:nvSpPr>
          <p:spPr>
            <a:xfrm>
              <a:off x="377733" y="-419309"/>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V="1">
              <a:off x="-1" y="-344714"/>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flipV="1">
              <a:off x="-7219" y="53418"/>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573024" y="5309"/>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192945" y="233834"/>
              <a:ext cx="694531" cy="72472"/>
              <a:chOff x="2728687" y="2264569"/>
              <a:chExt cx="970417" cy="101260"/>
            </a:xfrm>
            <a:solidFill>
              <a:schemeClr val="bg1"/>
            </a:solidFill>
          </p:grpSpPr>
          <p:sp>
            <p:nvSpPr>
              <p:cNvPr id="55" name="椭圆 54"/>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317356" y="362957"/>
              <a:ext cx="694531" cy="72472"/>
              <a:chOff x="2728687" y="2264569"/>
              <a:chExt cx="970417" cy="101260"/>
            </a:xfrm>
            <a:solidFill>
              <a:schemeClr val="bg1"/>
            </a:solidFill>
          </p:grpSpPr>
          <p:sp>
            <p:nvSpPr>
              <p:cNvPr id="49" name="椭圆 4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fill="hold"/>
                                        <p:tgtEl>
                                          <p:spTgt spid="79"/>
                                        </p:tgtEl>
                                        <p:attrNameLst>
                                          <p:attrName>ppt_x</p:attrName>
                                        </p:attrNameLst>
                                      </p:cBhvr>
                                      <p:tavLst>
                                        <p:tav tm="0">
                                          <p:val>
                                            <p:strVal val="0-#ppt_w/2"/>
                                          </p:val>
                                        </p:tav>
                                        <p:tav tm="100000">
                                          <p:val>
                                            <p:strVal val="#ppt_x"/>
                                          </p:val>
                                        </p:tav>
                                      </p:tavLst>
                                    </p:anim>
                                    <p:anim calcmode="lin" valueType="num">
                                      <p:cBhvr additive="base">
                                        <p:cTn id="8" dur="500" fill="hold"/>
                                        <p:tgtEl>
                                          <p:spTgt spid="7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anim calcmode="lin" valueType="num">
                                      <p:cBhvr>
                                        <p:cTn id="17" dur="1000" fill="hold"/>
                                        <p:tgtEl>
                                          <p:spTgt spid="25"/>
                                        </p:tgtEl>
                                        <p:attrNameLst>
                                          <p:attrName>ppt_x</p:attrName>
                                        </p:attrNameLst>
                                      </p:cBhvr>
                                      <p:tavLst>
                                        <p:tav tm="0">
                                          <p:val>
                                            <p:strVal val="#ppt_x"/>
                                          </p:val>
                                        </p:tav>
                                        <p:tav tm="100000">
                                          <p:val>
                                            <p:strVal val="#ppt_x"/>
                                          </p:val>
                                        </p:tav>
                                      </p:tavLst>
                                    </p:anim>
                                    <p:anim calcmode="lin" valueType="num">
                                      <p:cBhvr>
                                        <p:cTn id="18"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2" name="组合 1"/>
          <p:cNvGrpSpPr/>
          <p:nvPr userDrawn="1"/>
        </p:nvGrpSpPr>
        <p:grpSpPr>
          <a:xfrm flipH="1">
            <a:off x="9609738" y="-170329"/>
            <a:ext cx="2931885" cy="2198914"/>
            <a:chOff x="-1" y="0"/>
            <a:chExt cx="2931885" cy="2198914"/>
          </a:xfrm>
        </p:grpSpPr>
        <p:sp>
          <p:nvSpPr>
            <p:cNvPr id="5" name="平行四边形 4"/>
            <p:cNvSpPr/>
            <p:nvPr userDrawn="1"/>
          </p:nvSpPr>
          <p:spPr>
            <a:xfrm>
              <a:off x="-1" y="0"/>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角三角形 5"/>
            <p:cNvSpPr/>
            <p:nvPr userDrawn="1"/>
          </p:nvSpPr>
          <p:spPr>
            <a:xfrm flipV="1">
              <a:off x="0" y="0"/>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直角三角形 6"/>
            <p:cNvSpPr/>
            <p:nvPr userDrawn="1"/>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userDrawn="1"/>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1204762" y="424618"/>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192945" y="233834"/>
              <a:ext cx="818942" cy="201595"/>
              <a:chOff x="192945" y="233834"/>
              <a:chExt cx="818942" cy="201595"/>
            </a:xfrm>
          </p:grpSpPr>
          <p:grpSp>
            <p:nvGrpSpPr>
              <p:cNvPr id="11" name="组合 10"/>
              <p:cNvGrpSpPr/>
              <p:nvPr/>
            </p:nvGrpSpPr>
            <p:grpSpPr>
              <a:xfrm>
                <a:off x="192945" y="233834"/>
                <a:ext cx="694531" cy="72472"/>
                <a:chOff x="2728687" y="2264569"/>
                <a:chExt cx="970417" cy="101260"/>
              </a:xfrm>
              <a:solidFill>
                <a:schemeClr val="bg1"/>
              </a:solidFill>
            </p:grpSpPr>
            <p:sp>
              <p:nvSpPr>
                <p:cNvPr id="19" name="椭圆 1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317356" y="362957"/>
                <a:ext cx="694531" cy="72472"/>
                <a:chOff x="2728687" y="2264569"/>
                <a:chExt cx="970417" cy="101260"/>
              </a:xfrm>
              <a:solidFill>
                <a:schemeClr val="bg1"/>
              </a:solidFill>
            </p:grpSpPr>
            <p:sp>
              <p:nvSpPr>
                <p:cNvPr id="13" name="椭圆 12"/>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41" name="组合 40"/>
          <p:cNvGrpSpPr/>
          <p:nvPr userDrawn="1"/>
        </p:nvGrpSpPr>
        <p:grpSpPr>
          <a:xfrm flipV="1">
            <a:off x="-349624" y="4856310"/>
            <a:ext cx="2931885" cy="2198914"/>
            <a:chOff x="-1" y="0"/>
            <a:chExt cx="2931885" cy="2198914"/>
          </a:xfrm>
        </p:grpSpPr>
        <p:sp>
          <p:nvSpPr>
            <p:cNvPr id="42" name="平行四边形 41"/>
            <p:cNvSpPr/>
            <p:nvPr/>
          </p:nvSpPr>
          <p:spPr>
            <a:xfrm>
              <a:off x="-1" y="0"/>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flipV="1">
              <a:off x="0" y="0"/>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204762" y="424618"/>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192945" y="233834"/>
              <a:ext cx="694531" cy="72472"/>
              <a:chOff x="2728687" y="2264569"/>
              <a:chExt cx="970417" cy="101260"/>
            </a:xfrm>
            <a:solidFill>
              <a:schemeClr val="bg1"/>
            </a:solidFill>
          </p:grpSpPr>
          <p:sp>
            <p:nvSpPr>
              <p:cNvPr id="55" name="椭圆 54"/>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p:cNvGrpSpPr/>
            <p:nvPr/>
          </p:nvGrpSpPr>
          <p:grpSpPr>
            <a:xfrm>
              <a:off x="317356" y="362957"/>
              <a:ext cx="694531" cy="72472"/>
              <a:chOff x="2728687" y="2264569"/>
              <a:chExt cx="970417" cy="101260"/>
            </a:xfrm>
            <a:solidFill>
              <a:schemeClr val="bg1"/>
            </a:solidFill>
          </p:grpSpPr>
          <p:sp>
            <p:nvSpPr>
              <p:cNvPr id="49" name="椭圆 4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0" name="组合 69"/>
          <p:cNvGrpSpPr/>
          <p:nvPr userDrawn="1"/>
        </p:nvGrpSpPr>
        <p:grpSpPr>
          <a:xfrm flipH="1">
            <a:off x="9609738" y="-170329"/>
            <a:ext cx="2931885" cy="2198914"/>
            <a:chOff x="-1" y="0"/>
            <a:chExt cx="2931885" cy="2198914"/>
          </a:xfrm>
        </p:grpSpPr>
        <p:sp>
          <p:nvSpPr>
            <p:cNvPr id="71" name="平行四边形 70"/>
            <p:cNvSpPr/>
            <p:nvPr userDrawn="1"/>
          </p:nvSpPr>
          <p:spPr>
            <a:xfrm>
              <a:off x="-1" y="0"/>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直角三角形 71"/>
            <p:cNvSpPr/>
            <p:nvPr userDrawn="1"/>
          </p:nvSpPr>
          <p:spPr>
            <a:xfrm flipV="1">
              <a:off x="0" y="0"/>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直角三角形 72"/>
            <p:cNvSpPr/>
            <p:nvPr userDrawn="1"/>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4" name="直接连接符 73"/>
            <p:cNvCxnSpPr/>
            <p:nvPr userDrawn="1"/>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userDrawn="1"/>
          </p:nvCxnSpPr>
          <p:spPr>
            <a:xfrm flipH="1">
              <a:off x="1204762" y="424618"/>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userDrawn="1"/>
          </p:nvGrpSpPr>
          <p:grpSpPr>
            <a:xfrm>
              <a:off x="192945" y="233834"/>
              <a:ext cx="818942" cy="201595"/>
              <a:chOff x="192945" y="233834"/>
              <a:chExt cx="818942" cy="201595"/>
            </a:xfrm>
          </p:grpSpPr>
          <p:grpSp>
            <p:nvGrpSpPr>
              <p:cNvPr id="77" name="组合 76"/>
              <p:cNvGrpSpPr/>
              <p:nvPr/>
            </p:nvGrpSpPr>
            <p:grpSpPr>
              <a:xfrm>
                <a:off x="192945" y="233834"/>
                <a:ext cx="694531" cy="72472"/>
                <a:chOff x="2728687" y="2264569"/>
                <a:chExt cx="970417" cy="101260"/>
              </a:xfrm>
              <a:solidFill>
                <a:schemeClr val="bg1"/>
              </a:solidFill>
            </p:grpSpPr>
            <p:sp>
              <p:nvSpPr>
                <p:cNvPr id="94" name="椭圆 93"/>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317356" y="362957"/>
                <a:ext cx="694531" cy="72472"/>
                <a:chOff x="2728687" y="2264569"/>
                <a:chExt cx="970417" cy="101260"/>
              </a:xfrm>
              <a:solidFill>
                <a:schemeClr val="bg1"/>
              </a:solidFill>
            </p:grpSpPr>
            <p:sp>
              <p:nvSpPr>
                <p:cNvPr id="79" name="椭圆 78"/>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100" name="组合 99"/>
          <p:cNvGrpSpPr/>
          <p:nvPr userDrawn="1"/>
        </p:nvGrpSpPr>
        <p:grpSpPr>
          <a:xfrm flipV="1">
            <a:off x="-349624" y="4856310"/>
            <a:ext cx="2931885" cy="2198914"/>
            <a:chOff x="-1" y="0"/>
            <a:chExt cx="2931885" cy="2198914"/>
          </a:xfrm>
        </p:grpSpPr>
        <p:sp>
          <p:nvSpPr>
            <p:cNvPr id="101" name="平行四边形 100"/>
            <p:cNvSpPr/>
            <p:nvPr/>
          </p:nvSpPr>
          <p:spPr>
            <a:xfrm>
              <a:off x="-1" y="0"/>
              <a:ext cx="2931885" cy="1306285"/>
            </a:xfrm>
            <a:prstGeom prst="parallelogram">
              <a:avLst>
                <a:gd name="adj" fmla="val 99667"/>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三角形 101"/>
            <p:cNvSpPr/>
            <p:nvPr/>
          </p:nvSpPr>
          <p:spPr>
            <a:xfrm flipV="1">
              <a:off x="0" y="0"/>
              <a:ext cx="2198914" cy="2198914"/>
            </a:xfrm>
            <a:prstGeom prst="rtTriangle">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直角三角形 102"/>
            <p:cNvSpPr/>
            <p:nvPr/>
          </p:nvSpPr>
          <p:spPr>
            <a:xfrm flipV="1">
              <a:off x="0" y="0"/>
              <a:ext cx="870858" cy="870858"/>
            </a:xfrm>
            <a:prstGeom prst="rtTriangl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p:cNvCxnSpPr/>
            <p:nvPr/>
          </p:nvCxnSpPr>
          <p:spPr>
            <a:xfrm flipH="1">
              <a:off x="319317" y="0"/>
              <a:ext cx="1509485" cy="1509485"/>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flipH="1">
              <a:off x="1204762" y="424618"/>
              <a:ext cx="881668" cy="881667"/>
            </a:xfrm>
            <a:prstGeom prst="line">
              <a:avLst/>
            </a:prstGeom>
            <a:ln>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grpSp>
          <p:nvGrpSpPr>
            <p:cNvPr id="106" name="组合 105"/>
            <p:cNvGrpSpPr/>
            <p:nvPr/>
          </p:nvGrpSpPr>
          <p:grpSpPr>
            <a:xfrm>
              <a:off x="192945" y="233834"/>
              <a:ext cx="694531" cy="72472"/>
              <a:chOff x="2728687" y="2264569"/>
              <a:chExt cx="970417" cy="101260"/>
            </a:xfrm>
            <a:solidFill>
              <a:schemeClr val="bg1"/>
            </a:solidFill>
          </p:grpSpPr>
          <p:sp>
            <p:nvSpPr>
              <p:cNvPr id="114" name="椭圆 113"/>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a:off x="317356" y="362957"/>
              <a:ext cx="694531" cy="72472"/>
              <a:chOff x="2728687" y="2264569"/>
              <a:chExt cx="970417" cy="101260"/>
            </a:xfrm>
            <a:solidFill>
              <a:schemeClr val="bg1"/>
            </a:solidFill>
          </p:grpSpPr>
          <p:sp>
            <p:nvSpPr>
              <p:cNvPr id="108" name="椭圆 107"/>
              <p:cNvSpPr/>
              <p:nvPr/>
            </p:nvSpPr>
            <p:spPr>
              <a:xfrm>
                <a:off x="2728687"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2902518"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3076349"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3250180"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424011"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3597844" y="2264569"/>
                <a:ext cx="101260" cy="10126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1+#ppt_w/2"/>
                                          </p:val>
                                        </p:tav>
                                        <p:tav tm="100000">
                                          <p:val>
                                            <p:strVal val="#ppt_x"/>
                                          </p:val>
                                        </p:tav>
                                      </p:tavLst>
                                    </p:anim>
                                    <p:anim calcmode="lin" valueType="num">
                                      <p:cBhvr additive="base">
                                        <p:cTn id="12" dur="500" fill="hold"/>
                                        <p:tgtEl>
                                          <p:spTgt spid="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圆角 128"/>
          <p:cNvSpPr/>
          <p:nvPr/>
        </p:nvSpPr>
        <p:spPr>
          <a:xfrm>
            <a:off x="1682750" y="2621280"/>
            <a:ext cx="8456930" cy="260350"/>
          </a:xfrm>
          <a:prstGeom prst="roundRect">
            <a:avLst>
              <a:gd name="adj" fmla="val 50000"/>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1333105" y="1676397"/>
            <a:ext cx="9007594" cy="1015663"/>
          </a:xfrm>
          <a:prstGeom prst="rect">
            <a:avLst/>
          </a:prstGeom>
          <a:noFill/>
        </p:spPr>
        <p:txBody>
          <a:bodyPr wrap="none" rtlCol="0">
            <a:spAutoFit/>
          </a:bodyPr>
          <a:lstStyle/>
          <a:p>
            <a:pPr algn="ctr"/>
            <a:r>
              <a:rPr lang="en-US" altLang="zh-CN" sz="6000" b="1" dirty="0">
                <a:solidFill>
                  <a:srgbClr val="FF0000"/>
                </a:solidFill>
                <a:latin typeface="思源黑体 CN Bold" panose="020B0800000000000000" pitchFamily="34" charset="-122"/>
                <a:ea typeface="思源黑体 CN Bold" panose="020B0800000000000000" pitchFamily="34" charset="-122"/>
                <a:sym typeface="+mn-ea"/>
              </a:rPr>
              <a:t>2025</a:t>
            </a:r>
            <a:r>
              <a:rPr lang="zh-CN" altLang="en-US" sz="6000" b="1" dirty="0">
                <a:solidFill>
                  <a:srgbClr val="FF0000"/>
                </a:solidFill>
                <a:latin typeface="思源黑体 CN Bold" panose="020B0800000000000000" pitchFamily="34" charset="-122"/>
                <a:ea typeface="思源黑体 CN Bold" panose="020B0800000000000000" pitchFamily="34" charset="-122"/>
                <a:sym typeface="+mn-ea"/>
              </a:rPr>
              <a:t>年软件开发综合实训</a:t>
            </a:r>
          </a:p>
        </p:txBody>
      </p:sp>
      <p:cxnSp>
        <p:nvCxnSpPr>
          <p:cNvPr id="134" name="直接连接符 133"/>
          <p:cNvCxnSpPr/>
          <p:nvPr/>
        </p:nvCxnSpPr>
        <p:spPr>
          <a:xfrm flipV="1">
            <a:off x="1690370" y="2871470"/>
            <a:ext cx="8520430" cy="1016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70" name="Rectangle 3"/>
          <p:cNvSpPr>
            <a:spLocks noGrp="1" noChangeArrowheads="1"/>
          </p:cNvSpPr>
          <p:nvPr/>
        </p:nvSpPr>
        <p:spPr>
          <a:xfrm>
            <a:off x="2819400" y="3957955"/>
            <a:ext cx="6400800" cy="765175"/>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buNone/>
            </a:pPr>
            <a:r>
              <a:rPr lang="en-US" altLang="zh-CN" b="1" dirty="0"/>
              <a:t>2023</a:t>
            </a:r>
            <a:r>
              <a:rPr lang="zh-CN" altLang="en-US" b="1" dirty="0"/>
              <a:t>级</a:t>
            </a:r>
            <a:r>
              <a:rPr lang="en-US" altLang="zh-CN" b="1" dirty="0"/>
              <a:t>2</a:t>
            </a:r>
            <a:r>
              <a:rPr lang="zh-CN" altLang="en-US" b="1" dirty="0"/>
              <a:t>班</a:t>
            </a:r>
          </a:p>
          <a:p>
            <a:pPr eaLnBrk="1" hangingPunct="1"/>
            <a:endParaRPr lang="zh-CN" altLang="en-US"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cBhvr>
                                        <p:cTn id="11" dur="500" fill="hold"/>
                                        <p:tgtEl>
                                          <p:spTgt spid="134"/>
                                        </p:tgtEl>
                                        <p:attrNameLst>
                                          <p:attrName>ppt_w</p:attrName>
                                        </p:attrNameLst>
                                      </p:cBhvr>
                                      <p:tavLst>
                                        <p:tav tm="0">
                                          <p:val>
                                            <p:fltVal val="0"/>
                                          </p:val>
                                        </p:tav>
                                        <p:tav tm="100000">
                                          <p:val>
                                            <p:strVal val="#ppt_w"/>
                                          </p:val>
                                        </p:tav>
                                      </p:tavLst>
                                    </p:anim>
                                    <p:anim calcmode="lin" valueType="num">
                                      <p:cBhvr>
                                        <p:cTn id="12" dur="500" fill="hold"/>
                                        <p:tgtEl>
                                          <p:spTgt spid="134"/>
                                        </p:tgtEl>
                                        <p:attrNameLst>
                                          <p:attrName>ppt_h</p:attrName>
                                        </p:attrNameLst>
                                      </p:cBhvr>
                                      <p:tavLst>
                                        <p:tav tm="0">
                                          <p:val>
                                            <p:fltVal val="0"/>
                                          </p:val>
                                        </p:tav>
                                        <p:tav tm="100000">
                                          <p:val>
                                            <p:strVal val="#ppt_h"/>
                                          </p:val>
                                        </p:tav>
                                      </p:tavLst>
                                    </p:anim>
                                    <p:animEffect transition="in" filter="fade">
                                      <p:cBhvr>
                                        <p:cTn id="13"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905510" y="495091"/>
            <a:ext cx="9389745" cy="1042724"/>
            <a:chOff x="905510" y="495091"/>
            <a:chExt cx="9389745" cy="1042724"/>
          </a:xfrm>
        </p:grpSpPr>
        <p:sp>
          <p:nvSpPr>
            <p:cNvPr id="12" name="文本框 11"/>
            <p:cNvSpPr txBox="1"/>
            <p:nvPr/>
          </p:nvSpPr>
          <p:spPr>
            <a:xfrm>
              <a:off x="905510" y="495091"/>
              <a:ext cx="9389745" cy="768350"/>
            </a:xfrm>
            <a:prstGeom prst="rect">
              <a:avLst/>
            </a:prstGeom>
            <a:noFill/>
          </p:spPr>
          <p:txBody>
            <a:bodyPr wrap="square" rtlCol="0">
              <a:spAutoFit/>
            </a:bodyPr>
            <a:lstStyle/>
            <a:p>
              <a:pPr algn="ctr"/>
              <a:r>
                <a:rPr lang="en-US" altLang="zh-CN" sz="4400" dirty="0">
                  <a:solidFill>
                    <a:srgbClr val="425C81"/>
                  </a:solidFill>
                  <a:latin typeface="思源黑体 CN Normal" panose="020B0400000000000000" pitchFamily="34" charset="-122"/>
                  <a:ea typeface="思源黑体 CN Bold" panose="020B0800000000000000" pitchFamily="34" charset="-122"/>
                  <a:cs typeface="+mn-ea"/>
                  <a:sym typeface="+mn-lt"/>
                </a:rPr>
                <a:t>SMTP</a:t>
              </a: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主要代码</a:t>
              </a:r>
            </a:p>
          </p:txBody>
        </p:sp>
        <p:sp>
          <p:nvSpPr>
            <p:cNvPr id="13" name="矩形: 圆角 12"/>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 name="文本框 2"/>
          <p:cNvSpPr txBox="1"/>
          <p:nvPr/>
        </p:nvSpPr>
        <p:spPr>
          <a:xfrm>
            <a:off x="643234" y="1537815"/>
            <a:ext cx="7491773" cy="5048626"/>
          </a:xfrm>
          <a:prstGeom prst="rect">
            <a:avLst/>
          </a:prstGeom>
          <a:noFill/>
        </p:spPr>
        <p:txBody>
          <a:bodyPr wrap="square">
            <a:spAutoFit/>
          </a:bodyPr>
          <a:lstStyle/>
          <a:p>
            <a:pPr>
              <a:lnSpc>
                <a:spcPct val="150000"/>
              </a:lnSpc>
            </a:pPr>
            <a:r>
              <a:rPr lang="en-US" altLang="zh-CN" sz="1200" dirty="0">
                <a:latin typeface="Consolas" panose="020B0609020204030204" pitchFamily="49" charset="0"/>
              </a:rPr>
              <a:t>    int       </a:t>
            </a:r>
            <a:r>
              <a:rPr lang="en-US" altLang="zh-CN" sz="1200" dirty="0" err="1">
                <a:latin typeface="Consolas" panose="020B0609020204030204" pitchFamily="49" charset="0"/>
              </a:rPr>
              <a:t>sockfd</a:t>
            </a:r>
            <a:r>
              <a:rPr lang="en-US" altLang="zh-CN" sz="1200" dirty="0">
                <a:latin typeface="Consolas" panose="020B0609020204030204" pitchFamily="49" charset="0"/>
              </a:rPr>
              <a:t>        = socket(AF_INET, SOCK_STREAM, 0);</a:t>
            </a:r>
            <a:br>
              <a:rPr lang="en-US" altLang="zh-CN" sz="1200" dirty="0">
                <a:latin typeface="Consolas" panose="020B0609020204030204" pitchFamily="49" charset="0"/>
              </a:rPr>
            </a:br>
            <a:r>
              <a:rPr lang="en-US" altLang="zh-CN" sz="1200" dirty="0">
                <a:latin typeface="Consolas" panose="020B0609020204030204" pitchFamily="49" charset="0"/>
              </a:rPr>
              <a:t>    ret                     = connect(</a:t>
            </a:r>
            <a:r>
              <a:rPr lang="en-US" altLang="zh-CN" sz="1200" dirty="0" err="1">
                <a:latin typeface="Consolas" panose="020B0609020204030204" pitchFamily="49" charset="0"/>
              </a:rPr>
              <a:t>sockfd</a:t>
            </a:r>
            <a:r>
              <a:rPr lang="en-US" altLang="zh-CN" sz="1200" dirty="0">
                <a:latin typeface="Consolas" panose="020B0609020204030204" pitchFamily="49" charset="0"/>
              </a:rPr>
              <a:t>, &amp;</a:t>
            </a:r>
            <a:r>
              <a:rPr lang="en-US" altLang="zh-CN" sz="1200" dirty="0" err="1">
                <a:latin typeface="Consolas" panose="020B0609020204030204" pitchFamily="49" charset="0"/>
              </a:rPr>
              <a:t>server_addr</a:t>
            </a:r>
            <a:r>
              <a:rPr lang="en-US" altLang="zh-CN" sz="1200" dirty="0">
                <a:latin typeface="Consolas" panose="020B0609020204030204" pitchFamily="49" charset="0"/>
              </a:rPr>
              <a:t>, </a:t>
            </a:r>
            <a:r>
              <a:rPr lang="en-US" altLang="zh-CN" sz="1200" dirty="0" err="1">
                <a:latin typeface="Consolas" panose="020B0609020204030204" pitchFamily="49" charset="0"/>
              </a:rPr>
              <a:t>sizeof</a:t>
            </a:r>
            <a:r>
              <a:rPr lang="en-US" altLang="zh-CN" sz="1200" dirty="0">
                <a:latin typeface="Consolas" panose="020B0609020204030204" pitchFamily="49" charset="0"/>
              </a:rPr>
              <a:t>(</a:t>
            </a:r>
            <a:r>
              <a:rPr lang="en-US" altLang="zh-CN" sz="1200" dirty="0" err="1">
                <a:latin typeface="Consolas" panose="020B0609020204030204" pitchFamily="49" charset="0"/>
              </a:rPr>
              <a:t>server_addr</a:t>
            </a:r>
            <a:r>
              <a:rPr lang="en-US" altLang="zh-CN" sz="1200" dirty="0">
                <a:latin typeface="Consolas" panose="020B0609020204030204" pitchFamily="49" charset="0"/>
              </a:rPr>
              <a:t>));</a:t>
            </a:r>
            <a:br>
              <a:rPr lang="en-US" altLang="zh-CN" sz="1200" dirty="0">
                <a:latin typeface="Consolas" panose="020B0609020204030204" pitchFamily="49" charset="0"/>
              </a:rPr>
            </a:br>
            <a:r>
              <a:rPr lang="en-US" altLang="zh-CN" sz="1200" dirty="0">
                <a:latin typeface="Consolas" panose="020B0609020204030204" pitchFamily="49" charset="0"/>
              </a:rPr>
              <a:t>    n                       = </a:t>
            </a:r>
            <a:r>
              <a:rPr lang="en-US" altLang="zh-CN" sz="1200" dirty="0" err="1">
                <a:latin typeface="Consolas" panose="020B0609020204030204" pitchFamily="49" charset="0"/>
              </a:rPr>
              <a:t>recv</a:t>
            </a:r>
            <a:r>
              <a:rPr lang="en-US" altLang="zh-CN" sz="1200" dirty="0">
                <a:latin typeface="Consolas" panose="020B0609020204030204" pitchFamily="49" charset="0"/>
              </a:rPr>
              <a:t>(</a:t>
            </a:r>
            <a:r>
              <a:rPr lang="en-US" altLang="zh-CN" sz="1200" dirty="0" err="1">
                <a:latin typeface="Consolas" panose="020B0609020204030204" pitchFamily="49" charset="0"/>
              </a:rPr>
              <a:t>sockfd</a:t>
            </a:r>
            <a:r>
              <a:rPr lang="en-US" altLang="zh-CN" sz="1200" dirty="0">
                <a:latin typeface="Consolas" panose="020B0609020204030204" pitchFamily="49" charset="0"/>
              </a:rPr>
              <a:t>, buff, BUFF_SIZE, 0);</a:t>
            </a:r>
            <a:br>
              <a:rPr lang="en-US" altLang="zh-CN" sz="1200" dirty="0">
                <a:latin typeface="Consolas" panose="020B0609020204030204" pitchFamily="49" charset="0"/>
              </a:rPr>
            </a:br>
            <a:r>
              <a:rPr lang="en-US" altLang="zh-CN" sz="1200" dirty="0">
                <a:latin typeface="Consolas" panose="020B0609020204030204" pitchFamily="49" charset="0"/>
              </a:rPr>
              <a:t>    std::string </a:t>
            </a:r>
            <a:r>
              <a:rPr lang="en-US" altLang="zh-CN" sz="1200" dirty="0" err="1">
                <a:latin typeface="Consolas" panose="020B0609020204030204" pitchFamily="49" charset="0"/>
              </a:rPr>
              <a:t>ehlo_msg</a:t>
            </a:r>
            <a:r>
              <a:rPr lang="en-US" altLang="zh-CN" sz="1200" dirty="0">
                <a:latin typeface="Consolas" panose="020B0609020204030204" pitchFamily="49" charset="0"/>
              </a:rPr>
              <a:t>    = std::format("EHLO {}\r\n", "163.com");</a:t>
            </a:r>
            <a:br>
              <a:rPr lang="en-US" altLang="zh-CN" sz="1200" dirty="0">
                <a:latin typeface="Consolas" panose="020B0609020204030204" pitchFamily="49" charset="0"/>
              </a:rPr>
            </a:br>
            <a:r>
              <a:rPr lang="en-US" altLang="zh-CN" sz="1200" dirty="0">
                <a:latin typeface="Consolas" panose="020B0609020204030204" pitchFamily="49" charset="0"/>
              </a:rPr>
              <a:t>    n                       = send(</a:t>
            </a:r>
            <a:r>
              <a:rPr lang="en-US" altLang="zh-CN" sz="1200" dirty="0" err="1">
                <a:latin typeface="Consolas" panose="020B0609020204030204" pitchFamily="49" charset="0"/>
              </a:rPr>
              <a:t>sockfd</a:t>
            </a:r>
            <a:r>
              <a:rPr lang="en-US" altLang="zh-CN" sz="1200" dirty="0">
                <a:latin typeface="Consolas" panose="020B0609020204030204" pitchFamily="49" charset="0"/>
              </a:rPr>
              <a:t>, </a:t>
            </a:r>
            <a:r>
              <a:rPr lang="en-US" altLang="zh-CN" sz="1200" dirty="0" err="1">
                <a:latin typeface="Consolas" panose="020B0609020204030204" pitchFamily="49" charset="0"/>
              </a:rPr>
              <a:t>ehlo_msg.c_str</a:t>
            </a:r>
            <a:r>
              <a:rPr lang="en-US" altLang="zh-CN" sz="1200" dirty="0">
                <a:latin typeface="Consolas" panose="020B0609020204030204" pitchFamily="49" charset="0"/>
              </a:rPr>
              <a:t>(), </a:t>
            </a:r>
            <a:r>
              <a:rPr lang="en-US" altLang="zh-CN" sz="1200" dirty="0" err="1">
                <a:latin typeface="Consolas" panose="020B0609020204030204" pitchFamily="49" charset="0"/>
              </a:rPr>
              <a:t>ehlo_msg.length</a:t>
            </a:r>
            <a:r>
              <a:rPr lang="en-US" altLang="zh-CN" sz="1200" dirty="0">
                <a:latin typeface="Consolas" panose="020B0609020204030204" pitchFamily="49" charset="0"/>
              </a:rPr>
              <a:t>(), 0);</a:t>
            </a:r>
            <a:br>
              <a:rPr lang="en-US" altLang="zh-CN" sz="1200" dirty="0">
                <a:latin typeface="Consolas" panose="020B0609020204030204" pitchFamily="49" charset="0"/>
              </a:rPr>
            </a:br>
            <a:r>
              <a:rPr lang="en-US" altLang="zh-CN" sz="1200" dirty="0">
                <a:latin typeface="Consolas" panose="020B0609020204030204" pitchFamily="49" charset="0"/>
              </a:rPr>
              <a:t>    n                       = </a:t>
            </a:r>
            <a:r>
              <a:rPr lang="en-US" altLang="zh-CN" sz="1200" dirty="0" err="1">
                <a:latin typeface="Consolas" panose="020B0609020204030204" pitchFamily="49" charset="0"/>
              </a:rPr>
              <a:t>recv</a:t>
            </a:r>
            <a:r>
              <a:rPr lang="en-US" altLang="zh-CN" sz="1200" dirty="0">
                <a:latin typeface="Consolas" panose="020B0609020204030204" pitchFamily="49" charset="0"/>
              </a:rPr>
              <a:t>(</a:t>
            </a:r>
            <a:r>
              <a:rPr lang="en-US" altLang="zh-CN" sz="1200" dirty="0" err="1">
                <a:latin typeface="Consolas" panose="020B0609020204030204" pitchFamily="49" charset="0"/>
              </a:rPr>
              <a:t>sockfd</a:t>
            </a:r>
            <a:r>
              <a:rPr lang="en-US" altLang="zh-CN" sz="1200" dirty="0">
                <a:latin typeface="Consolas" panose="020B0609020204030204" pitchFamily="49" charset="0"/>
              </a:rPr>
              <a:t>, buff, BUFF_SIZE, 0);</a:t>
            </a:r>
            <a:br>
              <a:rPr lang="en-US" altLang="zh-CN" sz="1200" dirty="0">
                <a:latin typeface="Consolas" panose="020B0609020204030204" pitchFamily="49" charset="0"/>
              </a:rPr>
            </a:br>
            <a:r>
              <a:rPr lang="en-US" altLang="zh-CN" sz="1200" dirty="0">
                <a:latin typeface="Consolas" panose="020B0609020204030204" pitchFamily="49" charset="0"/>
              </a:rPr>
              <a:t>    std::string </a:t>
            </a:r>
            <a:r>
              <a:rPr lang="en-US" altLang="zh-CN" sz="1200" dirty="0" err="1">
                <a:latin typeface="Consolas" panose="020B0609020204030204" pitchFamily="49" charset="0"/>
              </a:rPr>
              <a:t>auth_msg</a:t>
            </a:r>
            <a:r>
              <a:rPr lang="en-US" altLang="zh-CN" sz="1200" dirty="0">
                <a:latin typeface="Consolas" panose="020B0609020204030204" pitchFamily="49" charset="0"/>
              </a:rPr>
              <a:t>    = std::string("AUTH LOGIN\r\n");</a:t>
            </a:r>
            <a:br>
              <a:rPr lang="en-US" altLang="zh-CN" sz="1200" dirty="0">
                <a:latin typeface="Consolas" panose="020B0609020204030204" pitchFamily="49" charset="0"/>
              </a:rPr>
            </a:br>
            <a:r>
              <a:rPr lang="en-US" altLang="zh-CN" sz="1200" dirty="0">
                <a:latin typeface="Consolas" panose="020B0609020204030204" pitchFamily="49" charset="0"/>
              </a:rPr>
              <a:t>    n                       = send(</a:t>
            </a:r>
            <a:r>
              <a:rPr lang="en-US" altLang="zh-CN" sz="1200" dirty="0" err="1">
                <a:latin typeface="Consolas" panose="020B0609020204030204" pitchFamily="49" charset="0"/>
              </a:rPr>
              <a:t>sockfd</a:t>
            </a:r>
            <a:r>
              <a:rPr lang="en-US" altLang="zh-CN" sz="1200" dirty="0">
                <a:latin typeface="Consolas" panose="020B0609020204030204" pitchFamily="49" charset="0"/>
              </a:rPr>
              <a:t>, </a:t>
            </a:r>
            <a:r>
              <a:rPr lang="en-US" altLang="zh-CN" sz="1200" dirty="0" err="1">
                <a:latin typeface="Consolas" panose="020B0609020204030204" pitchFamily="49" charset="0"/>
              </a:rPr>
              <a:t>auth_msg.c_str</a:t>
            </a:r>
            <a:r>
              <a:rPr lang="en-US" altLang="zh-CN" sz="1200" dirty="0">
                <a:latin typeface="Consolas" panose="020B0609020204030204" pitchFamily="49" charset="0"/>
              </a:rPr>
              <a:t>(), </a:t>
            </a:r>
            <a:r>
              <a:rPr lang="en-US" altLang="zh-CN" sz="1200" dirty="0" err="1">
                <a:latin typeface="Consolas" panose="020B0609020204030204" pitchFamily="49" charset="0"/>
              </a:rPr>
              <a:t>auth_msg.length</a:t>
            </a:r>
            <a:r>
              <a:rPr lang="en-US" altLang="zh-CN" sz="1200" dirty="0">
                <a:latin typeface="Consolas" panose="020B0609020204030204" pitchFamily="49" charset="0"/>
              </a:rPr>
              <a:t>(), 0);</a:t>
            </a:r>
            <a:br>
              <a:rPr lang="en-US" altLang="zh-CN" sz="1200" dirty="0">
                <a:latin typeface="Consolas" panose="020B0609020204030204" pitchFamily="49" charset="0"/>
              </a:rPr>
            </a:br>
            <a:r>
              <a:rPr lang="en-US" altLang="zh-CN" sz="1200" dirty="0">
                <a:latin typeface="Consolas" panose="020B0609020204030204" pitchFamily="49" charset="0"/>
              </a:rPr>
              <a:t>    n                       = </a:t>
            </a:r>
            <a:r>
              <a:rPr lang="en-US" altLang="zh-CN" sz="1200" dirty="0" err="1">
                <a:latin typeface="Consolas" panose="020B0609020204030204" pitchFamily="49" charset="0"/>
              </a:rPr>
              <a:t>recv</a:t>
            </a:r>
            <a:r>
              <a:rPr lang="en-US" altLang="zh-CN" sz="1200" dirty="0">
                <a:latin typeface="Consolas" panose="020B0609020204030204" pitchFamily="49" charset="0"/>
              </a:rPr>
              <a:t>(</a:t>
            </a:r>
            <a:r>
              <a:rPr lang="en-US" altLang="zh-CN" sz="1200" dirty="0" err="1">
                <a:latin typeface="Consolas" panose="020B0609020204030204" pitchFamily="49" charset="0"/>
              </a:rPr>
              <a:t>sockfd</a:t>
            </a:r>
            <a:r>
              <a:rPr lang="en-US" altLang="zh-CN" sz="1200" dirty="0">
                <a:latin typeface="Consolas" panose="020B0609020204030204" pitchFamily="49" charset="0"/>
              </a:rPr>
              <a:t>, buff, BUFF_SIZE, 0);</a:t>
            </a:r>
            <a:br>
              <a:rPr lang="en-US" altLang="zh-CN" sz="1200" dirty="0">
                <a:latin typeface="Consolas" panose="020B0609020204030204" pitchFamily="49" charset="0"/>
              </a:rPr>
            </a:br>
            <a:r>
              <a:rPr lang="en-US" altLang="zh-CN" sz="1200" dirty="0">
                <a:latin typeface="Consolas" panose="020B0609020204030204" pitchFamily="49" charset="0"/>
              </a:rPr>
              <a:t>    std::string mail_base64 = base64_encode(std::string("123456789@163.com"));</a:t>
            </a:r>
            <a:br>
              <a:rPr lang="en-US" altLang="zh-CN" sz="1200" dirty="0">
                <a:latin typeface="Consolas" panose="020B0609020204030204" pitchFamily="49" charset="0"/>
              </a:rPr>
            </a:br>
            <a:r>
              <a:rPr lang="en-US" altLang="zh-CN" sz="1200" dirty="0">
                <a:latin typeface="Consolas" panose="020B0609020204030204" pitchFamily="49" charset="0"/>
              </a:rPr>
              <a:t>    std::string </a:t>
            </a:r>
            <a:r>
              <a:rPr lang="en-US" altLang="zh-CN" sz="1200" dirty="0" err="1">
                <a:latin typeface="Consolas" panose="020B0609020204030204" pitchFamily="49" charset="0"/>
              </a:rPr>
              <a:t>mail_s</a:t>
            </a:r>
            <a:r>
              <a:rPr lang="en-US" altLang="zh-CN" sz="1200" dirty="0">
                <a:latin typeface="Consolas" panose="020B0609020204030204" pitchFamily="49" charset="0"/>
              </a:rPr>
              <a:t>      = mail_base64 + "/r/n";</a:t>
            </a:r>
            <a:br>
              <a:rPr lang="en-US" altLang="zh-CN" sz="1200" dirty="0">
                <a:latin typeface="Consolas" panose="020B0609020204030204" pitchFamily="49" charset="0"/>
              </a:rPr>
            </a:br>
            <a:r>
              <a:rPr lang="en-US" altLang="zh-CN" sz="1200" dirty="0">
                <a:latin typeface="Consolas" panose="020B0609020204030204" pitchFamily="49" charset="0"/>
              </a:rPr>
              <a:t>    n                       = send(</a:t>
            </a:r>
            <a:r>
              <a:rPr lang="en-US" altLang="zh-CN" sz="1200" dirty="0" err="1">
                <a:latin typeface="Consolas" panose="020B0609020204030204" pitchFamily="49" charset="0"/>
              </a:rPr>
              <a:t>sockfd</a:t>
            </a:r>
            <a:r>
              <a:rPr lang="en-US" altLang="zh-CN" sz="1200" dirty="0">
                <a:latin typeface="Consolas" panose="020B0609020204030204" pitchFamily="49" charset="0"/>
              </a:rPr>
              <a:t>, </a:t>
            </a:r>
            <a:r>
              <a:rPr lang="en-US" altLang="zh-CN" sz="1200" dirty="0" err="1">
                <a:latin typeface="Consolas" panose="020B0609020204030204" pitchFamily="49" charset="0"/>
              </a:rPr>
              <a:t>mail_s.c_str</a:t>
            </a:r>
            <a:r>
              <a:rPr lang="en-US" altLang="zh-CN" sz="1200" dirty="0">
                <a:latin typeface="Consolas" panose="020B0609020204030204" pitchFamily="49" charset="0"/>
              </a:rPr>
              <a:t>(), </a:t>
            </a:r>
            <a:r>
              <a:rPr lang="en-US" altLang="zh-CN" sz="1200" dirty="0" err="1">
                <a:latin typeface="Consolas" panose="020B0609020204030204" pitchFamily="49" charset="0"/>
              </a:rPr>
              <a:t>mail_s.length</a:t>
            </a:r>
            <a:r>
              <a:rPr lang="en-US" altLang="zh-CN" sz="1200" dirty="0">
                <a:latin typeface="Consolas" panose="020B0609020204030204" pitchFamily="49" charset="0"/>
              </a:rPr>
              <a:t>(), 0);</a:t>
            </a:r>
            <a:br>
              <a:rPr lang="en-US" altLang="zh-CN" sz="1200" dirty="0">
                <a:latin typeface="Consolas" panose="020B0609020204030204" pitchFamily="49" charset="0"/>
              </a:rPr>
            </a:br>
            <a:r>
              <a:rPr lang="en-US" altLang="zh-CN" sz="1200" dirty="0">
                <a:latin typeface="Consolas" panose="020B0609020204030204" pitchFamily="49" charset="0"/>
              </a:rPr>
              <a:t>    n                       = </a:t>
            </a:r>
            <a:r>
              <a:rPr lang="en-US" altLang="zh-CN" sz="1200" dirty="0" err="1">
                <a:latin typeface="Consolas" panose="020B0609020204030204" pitchFamily="49" charset="0"/>
              </a:rPr>
              <a:t>recv</a:t>
            </a:r>
            <a:r>
              <a:rPr lang="en-US" altLang="zh-CN" sz="1200" dirty="0">
                <a:latin typeface="Consolas" panose="020B0609020204030204" pitchFamily="49" charset="0"/>
              </a:rPr>
              <a:t>(</a:t>
            </a:r>
            <a:r>
              <a:rPr lang="en-US" altLang="zh-CN" sz="1200" dirty="0" err="1">
                <a:latin typeface="Consolas" panose="020B0609020204030204" pitchFamily="49" charset="0"/>
              </a:rPr>
              <a:t>sockfd</a:t>
            </a:r>
            <a:r>
              <a:rPr lang="en-US" altLang="zh-CN" sz="1200" dirty="0">
                <a:latin typeface="Consolas" panose="020B0609020204030204" pitchFamily="49" charset="0"/>
              </a:rPr>
              <a:t>, buff, BUFF_SIZE, 0);</a:t>
            </a:r>
            <a:br>
              <a:rPr lang="en-US" altLang="zh-CN" sz="1200" dirty="0">
                <a:latin typeface="Consolas" panose="020B0609020204030204" pitchFamily="49" charset="0"/>
              </a:rPr>
            </a:br>
            <a:r>
              <a:rPr lang="en-US" altLang="zh-CN" sz="1200" dirty="0">
                <a:latin typeface="Consolas" panose="020B0609020204030204" pitchFamily="49" charset="0"/>
              </a:rPr>
              <a:t>    std::string auto_base64 = base64_encode(std::string("auto code"));</a:t>
            </a:r>
            <a:br>
              <a:rPr lang="en-US" altLang="zh-CN" sz="1200" dirty="0">
                <a:latin typeface="Consolas" panose="020B0609020204030204" pitchFamily="49" charset="0"/>
              </a:rPr>
            </a:br>
            <a:r>
              <a:rPr lang="en-US" altLang="zh-CN" sz="1200" dirty="0">
                <a:latin typeface="Consolas" panose="020B0609020204030204" pitchFamily="49" charset="0"/>
              </a:rPr>
              <a:t>    std::string </a:t>
            </a:r>
            <a:r>
              <a:rPr lang="en-US" altLang="zh-CN" sz="1200" dirty="0" err="1">
                <a:latin typeface="Consolas" panose="020B0609020204030204" pitchFamily="49" charset="0"/>
              </a:rPr>
              <a:t>auth_s</a:t>
            </a:r>
            <a:r>
              <a:rPr lang="en-US" altLang="zh-CN" sz="1200" dirty="0">
                <a:latin typeface="Consolas" panose="020B0609020204030204" pitchFamily="49" charset="0"/>
              </a:rPr>
              <a:t>      = auto_base64 + "/r/n";</a:t>
            </a:r>
            <a:br>
              <a:rPr lang="en-US" altLang="zh-CN" sz="1200" dirty="0">
                <a:latin typeface="Consolas" panose="020B0609020204030204" pitchFamily="49" charset="0"/>
              </a:rPr>
            </a:br>
            <a:r>
              <a:rPr lang="en-US" altLang="zh-CN" sz="1200" dirty="0">
                <a:latin typeface="Consolas" panose="020B0609020204030204" pitchFamily="49" charset="0"/>
              </a:rPr>
              <a:t>    n                       = send(</a:t>
            </a:r>
            <a:r>
              <a:rPr lang="en-US" altLang="zh-CN" sz="1200" dirty="0" err="1">
                <a:latin typeface="Consolas" panose="020B0609020204030204" pitchFamily="49" charset="0"/>
              </a:rPr>
              <a:t>sockfd</a:t>
            </a:r>
            <a:r>
              <a:rPr lang="en-US" altLang="zh-CN" sz="1200" dirty="0">
                <a:latin typeface="Consolas" panose="020B0609020204030204" pitchFamily="49" charset="0"/>
              </a:rPr>
              <a:t>, </a:t>
            </a:r>
            <a:r>
              <a:rPr lang="en-US" altLang="zh-CN" sz="1200" dirty="0" err="1">
                <a:latin typeface="Consolas" panose="020B0609020204030204" pitchFamily="49" charset="0"/>
              </a:rPr>
              <a:t>auth_s.c_str</a:t>
            </a:r>
            <a:r>
              <a:rPr lang="en-US" altLang="zh-CN" sz="1200" dirty="0">
                <a:latin typeface="Consolas" panose="020B0609020204030204" pitchFamily="49" charset="0"/>
              </a:rPr>
              <a:t>(), </a:t>
            </a:r>
            <a:r>
              <a:rPr lang="en-US" altLang="zh-CN" sz="1200" dirty="0" err="1">
                <a:latin typeface="Consolas" panose="020B0609020204030204" pitchFamily="49" charset="0"/>
              </a:rPr>
              <a:t>auth_s.length</a:t>
            </a:r>
            <a:r>
              <a:rPr lang="en-US" altLang="zh-CN" sz="1200" dirty="0">
                <a:latin typeface="Consolas" panose="020B0609020204030204" pitchFamily="49" charset="0"/>
              </a:rPr>
              <a:t>(), 0);</a:t>
            </a:r>
            <a:br>
              <a:rPr lang="en-US" altLang="zh-CN" sz="1200" dirty="0">
                <a:latin typeface="Consolas" panose="020B0609020204030204" pitchFamily="49" charset="0"/>
              </a:rPr>
            </a:br>
            <a:r>
              <a:rPr lang="en-US" altLang="zh-CN" sz="1200" dirty="0">
                <a:latin typeface="Consolas" panose="020B0609020204030204" pitchFamily="49" charset="0"/>
              </a:rPr>
              <a:t>    n                       = </a:t>
            </a:r>
            <a:r>
              <a:rPr lang="en-US" altLang="zh-CN" sz="1200" dirty="0" err="1">
                <a:latin typeface="Consolas" panose="020B0609020204030204" pitchFamily="49" charset="0"/>
              </a:rPr>
              <a:t>recv</a:t>
            </a:r>
            <a:r>
              <a:rPr lang="en-US" altLang="zh-CN" sz="1200" dirty="0">
                <a:latin typeface="Consolas" panose="020B0609020204030204" pitchFamily="49" charset="0"/>
              </a:rPr>
              <a:t>(</a:t>
            </a:r>
            <a:r>
              <a:rPr lang="en-US" altLang="zh-CN" sz="1200" dirty="0" err="1">
                <a:latin typeface="Consolas" panose="020B0609020204030204" pitchFamily="49" charset="0"/>
              </a:rPr>
              <a:t>sockfd</a:t>
            </a:r>
            <a:r>
              <a:rPr lang="en-US" altLang="zh-CN" sz="1200" dirty="0">
                <a:latin typeface="Consolas" panose="020B0609020204030204" pitchFamily="49" charset="0"/>
              </a:rPr>
              <a:t>, buff, BUFF_SIZE, 0);</a:t>
            </a:r>
            <a:br>
              <a:rPr lang="en-US" altLang="zh-CN" sz="1200" dirty="0">
                <a:latin typeface="Consolas" panose="020B0609020204030204" pitchFamily="49" charset="0"/>
              </a:rPr>
            </a:br>
            <a:endParaRPr lang="zh-CN" altLang="en-US" sz="1200" dirty="0">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98500" y="1865630"/>
            <a:ext cx="10236200" cy="4174490"/>
          </a:xfrm>
          <a:prstGeom prst="rect">
            <a:avLst/>
          </a:prstGeom>
          <a:noFill/>
        </p:spPr>
        <p:txBody>
          <a:bodyPr wrap="square" rtlCol="0">
            <a:noAutofit/>
          </a:bodyPr>
          <a:lstStyle/>
          <a:p>
            <a:r>
              <a:rPr lang="zh-CN" altLang="en-US" dirty="0"/>
              <a:t>POP3（Post Office Protocol Version 3）是另一种用于接收邮件的标准协议。POP3协议是一种单向协议，只能将邮件从邮件服务器下载到客户端，不支持在邮件服务器上保留邮件副本。POP3协议只能在单个设备上使用，不能在多个设备之间同步邮件状态。</a:t>
            </a:r>
          </a:p>
          <a:p>
            <a:endParaRPr lang="zh-CN" altLang="en-US" dirty="0"/>
          </a:p>
          <a:p>
            <a:r>
              <a:rPr lang="zh-CN" altLang="en-US" dirty="0"/>
              <a:t>POP3的主要优点是可以将邮件下载到本地设备，不需要保持与邮件服务器的连接，这可以节省网络流量和电池消耗。但POP3协议不支持同步邮件状态，用户在不同设备上查看邮件时需要手动将邮件标记为已读或删除状态。</a:t>
            </a:r>
          </a:p>
          <a:p>
            <a:endParaRPr lang="zh-CN" altLang="en-US" dirty="0"/>
          </a:p>
          <a:p>
            <a:r>
              <a:rPr lang="en-US" altLang="zh-CN" dirty="0"/>
              <a:t>POP3</a:t>
            </a:r>
            <a:r>
              <a:rPr lang="zh-CN" altLang="en-US" dirty="0"/>
              <a:t>参考资料：</a:t>
            </a:r>
          </a:p>
          <a:p>
            <a:r>
              <a:rPr lang="zh-CN" altLang="en-US" dirty="0"/>
              <a:t>https://www.rfc-editor.org/info/rfc2449</a:t>
            </a:r>
          </a:p>
        </p:txBody>
      </p:sp>
      <p:grpSp>
        <p:nvGrpSpPr>
          <p:cNvPr id="2" name="组合 1"/>
          <p:cNvGrpSpPr/>
          <p:nvPr/>
        </p:nvGrpSpPr>
        <p:grpSpPr>
          <a:xfrm>
            <a:off x="905510" y="495091"/>
            <a:ext cx="9389745" cy="1042724"/>
            <a:chOff x="905510" y="495091"/>
            <a:chExt cx="9389745" cy="1042724"/>
          </a:xfrm>
        </p:grpSpPr>
        <p:sp>
          <p:nvSpPr>
            <p:cNvPr id="6" name="文本框 5"/>
            <p:cNvSpPr txBox="1"/>
            <p:nvPr/>
          </p:nvSpPr>
          <p:spPr>
            <a:xfrm>
              <a:off x="905510" y="495091"/>
              <a:ext cx="9389745" cy="768350"/>
            </a:xfrm>
            <a:prstGeom prst="rect">
              <a:avLst/>
            </a:prstGeom>
            <a:noFill/>
          </p:spPr>
          <p:txBody>
            <a:bodyPr wrap="square" rtlCol="0">
              <a:spAutoFit/>
            </a:bodyPr>
            <a:lstStyle/>
            <a:p>
              <a:pPr algn="ctr"/>
              <a:r>
                <a:rPr lang="en-US" altLang="zh-CN" sz="4400" dirty="0">
                  <a:solidFill>
                    <a:srgbClr val="425C81"/>
                  </a:solidFill>
                  <a:latin typeface="思源黑体 CN Normal" panose="020B0400000000000000" pitchFamily="34" charset="-122"/>
                  <a:ea typeface="思源黑体 CN Bold" panose="020B0800000000000000" pitchFamily="34" charset="-122"/>
                  <a:cs typeface="+mn-ea"/>
                  <a:sym typeface="+mn-lt"/>
                </a:rPr>
                <a:t>POP3</a:t>
              </a: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协议</a:t>
              </a:r>
            </a:p>
          </p:txBody>
        </p:sp>
        <p:sp>
          <p:nvSpPr>
            <p:cNvPr id="8" name="矩形: 圆角 7"/>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88060" y="2482784"/>
            <a:ext cx="3858260" cy="1898716"/>
          </a:xfrm>
          <a:prstGeom prst="rect">
            <a:avLst/>
          </a:prstGeom>
          <a:noFill/>
        </p:spPr>
        <p:txBody>
          <a:bodyPr wrap="square" rtlCol="0">
            <a:noAutofit/>
          </a:bodyPr>
          <a:lstStyle/>
          <a:p>
            <a:endParaRPr lang="zh-CN" altLang="en-US" sz="1600" dirty="0"/>
          </a:p>
          <a:p>
            <a:r>
              <a:rPr lang="en-US" altLang="zh-CN" dirty="0"/>
              <a:t>STMP</a:t>
            </a:r>
            <a:r>
              <a:rPr lang="zh-CN" altLang="en-US" dirty="0"/>
              <a:t>只能传输可打印的</a:t>
            </a:r>
            <a:r>
              <a:rPr lang="en-US" altLang="zh-CN" dirty="0"/>
              <a:t>ASCII</a:t>
            </a:r>
            <a:r>
              <a:rPr lang="zh-CN" altLang="en-US" dirty="0"/>
              <a:t>码邮件，</a:t>
            </a:r>
          </a:p>
          <a:p>
            <a:endParaRPr lang="en-US" altLang="zh-CN" dirty="0"/>
          </a:p>
          <a:p>
            <a:r>
              <a:rPr lang="en-US" altLang="zh-CN" dirty="0"/>
              <a:t>MIME</a:t>
            </a:r>
            <a:r>
              <a:rPr lang="zh-CN" altLang="en-US" dirty="0"/>
              <a:t>在首部补充了邮件的数据类型，</a:t>
            </a:r>
          </a:p>
          <a:p>
            <a:r>
              <a:rPr lang="zh-CN" altLang="en-US" dirty="0"/>
              <a:t>包括文本、声音、图像、视像，适用于多媒体通信环境</a:t>
            </a:r>
          </a:p>
          <a:p>
            <a:endParaRPr lang="zh-CN" altLang="en-US" sz="1600" dirty="0"/>
          </a:p>
        </p:txBody>
      </p:sp>
      <p:grpSp>
        <p:nvGrpSpPr>
          <p:cNvPr id="10" name="组合 9"/>
          <p:cNvGrpSpPr/>
          <p:nvPr/>
        </p:nvGrpSpPr>
        <p:grpSpPr>
          <a:xfrm>
            <a:off x="905510" y="495091"/>
            <a:ext cx="9389745" cy="1042724"/>
            <a:chOff x="905510" y="495091"/>
            <a:chExt cx="9389745" cy="1042724"/>
          </a:xfrm>
        </p:grpSpPr>
        <p:sp>
          <p:nvSpPr>
            <p:cNvPr id="11" name="文本框 10"/>
            <p:cNvSpPr txBox="1"/>
            <p:nvPr/>
          </p:nvSpPr>
          <p:spPr>
            <a:xfrm>
              <a:off x="905510" y="495091"/>
              <a:ext cx="9389745" cy="768350"/>
            </a:xfrm>
            <a:prstGeom prst="rect">
              <a:avLst/>
            </a:prstGeom>
            <a:noFill/>
          </p:spPr>
          <p:txBody>
            <a:bodyPr wrap="square" rtlCol="0">
              <a:spAutoFit/>
            </a:bodyPr>
            <a:lstStyle/>
            <a:p>
              <a:pPr algn="ctr"/>
              <a:r>
                <a:rPr lang="en-US" altLang="zh-CN" sz="4400" dirty="0">
                  <a:solidFill>
                    <a:srgbClr val="425C81"/>
                  </a:solidFill>
                  <a:latin typeface="思源黑体 CN Normal" panose="020B0400000000000000" pitchFamily="34" charset="-122"/>
                  <a:ea typeface="思源黑体 CN Bold" panose="020B0800000000000000" pitchFamily="34" charset="-122"/>
                  <a:cs typeface="+mn-ea"/>
                  <a:sym typeface="+mn-lt"/>
                </a:rPr>
                <a:t>MIME</a:t>
              </a: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格式</a:t>
              </a:r>
            </a:p>
          </p:txBody>
        </p:sp>
        <p:sp>
          <p:nvSpPr>
            <p:cNvPr id="12" name="矩形: 圆角 11"/>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 name="文本框 5"/>
          <p:cNvSpPr txBox="1"/>
          <p:nvPr/>
        </p:nvSpPr>
        <p:spPr>
          <a:xfrm>
            <a:off x="6306820" y="1690304"/>
            <a:ext cx="5572760" cy="4401205"/>
          </a:xfrm>
          <a:prstGeom prst="rect">
            <a:avLst/>
          </a:prstGeom>
          <a:noFill/>
        </p:spPr>
        <p:txBody>
          <a:bodyPr wrap="square">
            <a:spAutoFit/>
          </a:bodyPr>
          <a:lstStyle/>
          <a:p>
            <a:r>
              <a:rPr lang="en-US" altLang="zh-CN" sz="1000" b="1" dirty="0">
                <a:solidFill>
                  <a:srgbClr val="00803D"/>
                </a:solidFill>
                <a:latin typeface="Consolas" panose="020B0609020204030204" pitchFamily="49" charset="0"/>
              </a:rPr>
              <a:t>Content-Type:</a:t>
            </a:r>
            <a:r>
              <a:rPr lang="en-US" altLang="zh-CN" sz="1000" b="1" dirty="0">
                <a:latin typeface="Consolas" panose="020B0609020204030204" pitchFamily="49" charset="0"/>
              </a:rPr>
              <a:t> </a:t>
            </a:r>
            <a:r>
              <a:rPr lang="en-US" altLang="zh-CN" sz="1000" dirty="0">
                <a:solidFill>
                  <a:srgbClr val="939338"/>
                </a:solidFill>
                <a:latin typeface="Consolas" panose="020B0609020204030204" pitchFamily="49" charset="0"/>
              </a:rPr>
              <a:t>multipart/mixed</a:t>
            </a:r>
            <a:r>
              <a:rPr lang="en-US" altLang="zh-CN" sz="1000" dirty="0">
                <a:latin typeface="Consolas" panose="020B0609020204030204" pitchFamily="49" charset="0"/>
              </a:rPr>
              <a:t>; boundary="==4517626964206466322=="</a:t>
            </a:r>
          </a:p>
          <a:p>
            <a:r>
              <a:rPr lang="en-US" altLang="zh-CN" sz="1000" b="1" dirty="0">
                <a:solidFill>
                  <a:srgbClr val="00803D"/>
                </a:solidFill>
                <a:latin typeface="Consolas" panose="020B0609020204030204" pitchFamily="49" charset="0"/>
              </a:rPr>
              <a:t>MIME-Version</a:t>
            </a:r>
            <a:r>
              <a:rPr lang="en-US" altLang="zh-CN" sz="1000" dirty="0">
                <a:latin typeface="Consolas" panose="020B0609020204030204" pitchFamily="49" charset="0"/>
              </a:rPr>
              <a:t>: 1.0</a:t>
            </a:r>
          </a:p>
          <a:p>
            <a:r>
              <a:rPr lang="en-US" altLang="zh-CN" sz="1000" b="1" dirty="0">
                <a:solidFill>
                  <a:srgbClr val="00803D"/>
                </a:solidFill>
                <a:latin typeface="Consolas" panose="020B0609020204030204" pitchFamily="49" charset="0"/>
              </a:rPr>
              <a:t>From</a:t>
            </a:r>
            <a:r>
              <a:rPr lang="en-US" altLang="zh-CN" sz="1000" dirty="0">
                <a:solidFill>
                  <a:srgbClr val="00803D"/>
                </a:solidFill>
                <a:latin typeface="Consolas" panose="020B0609020204030204" pitchFamily="49" charset="0"/>
              </a:rPr>
              <a:t>: </a:t>
            </a:r>
            <a:r>
              <a:rPr lang="en-US" altLang="zh-CN" sz="1000" dirty="0" err="1">
                <a:latin typeface="Consolas" panose="020B0609020204030204" pitchFamily="49" charset="0"/>
              </a:rPr>
              <a:t>alice</a:t>
            </a:r>
            <a:r>
              <a:rPr lang="en-US" altLang="zh-CN" sz="1000" dirty="0">
                <a:latin typeface="Consolas" panose="020B0609020204030204" pitchFamily="49" charset="0"/>
              </a:rPr>
              <a:t> &lt;alice@gmail.com&gt;</a:t>
            </a:r>
          </a:p>
          <a:p>
            <a:r>
              <a:rPr lang="en-US" altLang="zh-CN" sz="1000" b="1" dirty="0">
                <a:solidFill>
                  <a:srgbClr val="00803D"/>
                </a:solidFill>
                <a:latin typeface="Consolas" panose="020B0609020204030204" pitchFamily="49" charset="0"/>
              </a:rPr>
              <a:t>To</a:t>
            </a:r>
            <a:r>
              <a:rPr lang="en-US" altLang="zh-CN" sz="1000" dirty="0">
                <a:solidFill>
                  <a:srgbClr val="00803D"/>
                </a:solidFill>
                <a:latin typeface="Consolas" panose="020B0609020204030204" pitchFamily="49" charset="0"/>
              </a:rPr>
              <a:t>: </a:t>
            </a:r>
            <a:r>
              <a:rPr lang="en-US" altLang="zh-CN" sz="1000" dirty="0">
                <a:latin typeface="Consolas" panose="020B0609020204030204" pitchFamily="49" charset="0"/>
              </a:rPr>
              <a:t>bob &lt;bob@gmail.com&gt;</a:t>
            </a:r>
          </a:p>
          <a:p>
            <a:r>
              <a:rPr lang="en-US" altLang="zh-CN" sz="1000" b="1" dirty="0">
                <a:solidFill>
                  <a:srgbClr val="00803D"/>
                </a:solidFill>
                <a:latin typeface="Consolas" panose="020B0609020204030204" pitchFamily="49" charset="0"/>
              </a:rPr>
              <a:t>Subject</a:t>
            </a:r>
            <a:r>
              <a:rPr lang="en-US" altLang="zh-CN" sz="1000" dirty="0">
                <a:solidFill>
                  <a:srgbClr val="00803D"/>
                </a:solidFill>
                <a:latin typeface="Consolas" panose="020B0609020204030204" pitchFamily="49" charset="0"/>
              </a:rPr>
              <a:t>: </a:t>
            </a:r>
            <a:r>
              <a:rPr lang="en-US" altLang="zh-CN" sz="1000" dirty="0">
                <a:latin typeface="Consolas" panose="020B0609020204030204" pitchFamily="49" charset="0"/>
              </a:rPr>
              <a:t>=?utf-8?b?UHl0aG9uIFNNVFAg6YKu5Lu25rWL6K+V?=</a:t>
            </a:r>
          </a:p>
          <a:p>
            <a:endParaRPr lang="en-US" altLang="zh-CN" sz="1000" dirty="0">
              <a:latin typeface="Consolas" panose="020B0609020204030204" pitchFamily="49" charset="0"/>
            </a:endParaRPr>
          </a:p>
          <a:p>
            <a:r>
              <a:rPr lang="en-US" altLang="zh-CN" sz="1000" dirty="0">
                <a:latin typeface="Consolas" panose="020B0609020204030204" pitchFamily="49" charset="0"/>
              </a:rPr>
              <a:t>--==4517626964206466322==</a:t>
            </a:r>
          </a:p>
          <a:p>
            <a:r>
              <a:rPr lang="en-US" altLang="zh-CN" sz="1000" b="1" dirty="0">
                <a:solidFill>
                  <a:srgbClr val="00803D"/>
                </a:solidFill>
                <a:latin typeface="Consolas" panose="020B0609020204030204" pitchFamily="49" charset="0"/>
              </a:rPr>
              <a:t>Content-Type</a:t>
            </a:r>
            <a:r>
              <a:rPr lang="en-US" altLang="zh-CN" sz="1000" dirty="0">
                <a:solidFill>
                  <a:srgbClr val="00803D"/>
                </a:solidFill>
                <a:latin typeface="Consolas" panose="020B0609020204030204" pitchFamily="49" charset="0"/>
              </a:rPr>
              <a:t>: </a:t>
            </a:r>
            <a:r>
              <a:rPr lang="en-US" altLang="zh-CN" sz="1000" dirty="0">
                <a:solidFill>
                  <a:srgbClr val="939338"/>
                </a:solidFill>
                <a:latin typeface="Consolas" panose="020B0609020204030204" pitchFamily="49" charset="0"/>
              </a:rPr>
              <a:t>text/plain</a:t>
            </a:r>
            <a:r>
              <a:rPr lang="en-US" altLang="zh-CN" sz="1000" dirty="0">
                <a:latin typeface="Consolas" panose="020B0609020204030204" pitchFamily="49" charset="0"/>
              </a:rPr>
              <a:t>; charset="utf-8"</a:t>
            </a:r>
          </a:p>
          <a:p>
            <a:r>
              <a:rPr lang="en-US" altLang="zh-CN" sz="1000" b="1" dirty="0">
                <a:solidFill>
                  <a:srgbClr val="00803D"/>
                </a:solidFill>
                <a:latin typeface="Consolas" panose="020B0609020204030204" pitchFamily="49" charset="0"/>
              </a:rPr>
              <a:t>Content-Transfer-Encoding</a:t>
            </a:r>
            <a:r>
              <a:rPr lang="en-US" altLang="zh-CN" sz="1000" dirty="0">
                <a:solidFill>
                  <a:srgbClr val="00803D"/>
                </a:solidFill>
                <a:latin typeface="Consolas" panose="020B0609020204030204" pitchFamily="49" charset="0"/>
              </a:rPr>
              <a:t>: </a:t>
            </a:r>
            <a:r>
              <a:rPr lang="en-US" altLang="zh-CN" sz="1000" dirty="0">
                <a:solidFill>
                  <a:srgbClr val="C00000"/>
                </a:solidFill>
                <a:latin typeface="Consolas" panose="020B0609020204030204" pitchFamily="49" charset="0"/>
              </a:rPr>
              <a:t>base64</a:t>
            </a:r>
          </a:p>
          <a:p>
            <a:endParaRPr lang="en-US" altLang="zh-CN" sz="1000" dirty="0">
              <a:latin typeface="Consolas" panose="020B0609020204030204" pitchFamily="49" charset="0"/>
            </a:endParaRPr>
          </a:p>
          <a:p>
            <a:r>
              <a:rPr lang="en-US" altLang="zh-CN" sz="1000" dirty="0">
                <a:latin typeface="Consolas" panose="020B0609020204030204" pitchFamily="49" charset="0"/>
              </a:rPr>
              <a:t>6L+Z5pivUHl0aG9uIOmCruS7tuWPkemAgea1i+ivlTI0MiDigKbigKY=</a:t>
            </a:r>
          </a:p>
          <a:p>
            <a:endParaRPr lang="en-US" altLang="zh-CN" sz="1000" dirty="0">
              <a:latin typeface="Consolas" panose="020B0609020204030204" pitchFamily="49" charset="0"/>
            </a:endParaRPr>
          </a:p>
          <a:p>
            <a:r>
              <a:rPr lang="en-US" altLang="zh-CN" sz="1000" dirty="0">
                <a:latin typeface="Consolas" panose="020B0609020204030204" pitchFamily="49" charset="0"/>
              </a:rPr>
              <a:t>--==4517626964206466322==</a:t>
            </a:r>
          </a:p>
          <a:p>
            <a:r>
              <a:rPr lang="en-US" altLang="zh-CN" sz="1000" b="1" dirty="0">
                <a:solidFill>
                  <a:srgbClr val="00803D"/>
                </a:solidFill>
                <a:latin typeface="Consolas" panose="020B0609020204030204" pitchFamily="49" charset="0"/>
              </a:rPr>
              <a:t>Content-Type</a:t>
            </a:r>
            <a:r>
              <a:rPr lang="en-US" altLang="zh-CN" sz="1000" dirty="0">
                <a:latin typeface="Consolas" panose="020B0609020204030204" pitchFamily="49" charset="0"/>
              </a:rPr>
              <a:t>: </a:t>
            </a:r>
            <a:r>
              <a:rPr lang="en-US" altLang="zh-CN" sz="1000" dirty="0">
                <a:solidFill>
                  <a:srgbClr val="939338"/>
                </a:solidFill>
                <a:latin typeface="Consolas" panose="020B0609020204030204" pitchFamily="49" charset="0"/>
              </a:rPr>
              <a:t>text/base64</a:t>
            </a:r>
            <a:r>
              <a:rPr lang="en-US" altLang="zh-CN" sz="1000" dirty="0">
                <a:latin typeface="Consolas" panose="020B0609020204030204" pitchFamily="49" charset="0"/>
              </a:rPr>
              <a:t>; charset="utf-8"</a:t>
            </a:r>
          </a:p>
          <a:p>
            <a:r>
              <a:rPr lang="en-US" altLang="zh-CN" sz="1000" b="1" dirty="0">
                <a:solidFill>
                  <a:srgbClr val="00803D"/>
                </a:solidFill>
                <a:latin typeface="Consolas" panose="020B0609020204030204" pitchFamily="49" charset="0"/>
              </a:rPr>
              <a:t>Content-Transfer-Encoding</a:t>
            </a:r>
            <a:r>
              <a:rPr lang="en-US" altLang="zh-CN" sz="1000" dirty="0">
                <a:latin typeface="Consolas" panose="020B0609020204030204" pitchFamily="49" charset="0"/>
              </a:rPr>
              <a:t>: base64</a:t>
            </a:r>
          </a:p>
          <a:p>
            <a:r>
              <a:rPr lang="en-US" altLang="zh-CN" sz="1000" b="1" dirty="0">
                <a:solidFill>
                  <a:srgbClr val="00803D"/>
                </a:solidFill>
                <a:latin typeface="Consolas" panose="020B0609020204030204" pitchFamily="49" charset="0"/>
              </a:rPr>
              <a:t>Content-Disposition</a:t>
            </a:r>
            <a:r>
              <a:rPr lang="en-US" altLang="zh-CN" sz="1000" dirty="0">
                <a:latin typeface="Consolas" panose="020B0609020204030204" pitchFamily="49" charset="0"/>
              </a:rPr>
              <a:t>: attachment; filename="test_file.txt"</a:t>
            </a:r>
          </a:p>
          <a:p>
            <a:endParaRPr lang="en-US" altLang="zh-CN" sz="1000" dirty="0">
              <a:latin typeface="Consolas" panose="020B0609020204030204" pitchFamily="49" charset="0"/>
            </a:endParaRPr>
          </a:p>
          <a:p>
            <a:r>
              <a:rPr lang="en-US" altLang="zh-CN" sz="1000" dirty="0">
                <a:latin typeface="Consolas" panose="020B0609020204030204" pitchFamily="49" charset="0"/>
              </a:rPr>
              <a:t>dGhpcyBpcyB0ZXh0MSA=</a:t>
            </a:r>
          </a:p>
          <a:p>
            <a:endParaRPr lang="en-US" altLang="zh-CN" sz="1000" dirty="0">
              <a:latin typeface="Consolas" panose="020B0609020204030204" pitchFamily="49" charset="0"/>
            </a:endParaRPr>
          </a:p>
          <a:p>
            <a:r>
              <a:rPr lang="en-US" altLang="zh-CN" sz="1000" dirty="0">
                <a:latin typeface="Consolas" panose="020B0609020204030204" pitchFamily="49" charset="0"/>
              </a:rPr>
              <a:t>--==4517626964206466322==</a:t>
            </a:r>
          </a:p>
          <a:p>
            <a:r>
              <a:rPr lang="en-US" altLang="zh-CN" sz="1000" b="1" dirty="0">
                <a:solidFill>
                  <a:srgbClr val="00803D"/>
                </a:solidFill>
                <a:latin typeface="Consolas" panose="020B0609020204030204" pitchFamily="49" charset="0"/>
              </a:rPr>
              <a:t>Content-Type</a:t>
            </a:r>
            <a:r>
              <a:rPr lang="en-US" altLang="zh-CN" sz="1000" dirty="0">
                <a:latin typeface="Consolas" panose="020B0609020204030204" pitchFamily="49" charset="0"/>
              </a:rPr>
              <a:t>: </a:t>
            </a:r>
            <a:r>
              <a:rPr lang="en-US" altLang="zh-CN" sz="1000" dirty="0">
                <a:solidFill>
                  <a:srgbClr val="939338"/>
                </a:solidFill>
                <a:latin typeface="Consolas" panose="020B0609020204030204" pitchFamily="49" charset="0"/>
              </a:rPr>
              <a:t>image/jpeg</a:t>
            </a:r>
          </a:p>
          <a:p>
            <a:r>
              <a:rPr lang="en-US" altLang="zh-CN" sz="1000" b="1" dirty="0">
                <a:solidFill>
                  <a:srgbClr val="00803D"/>
                </a:solidFill>
                <a:latin typeface="Consolas" panose="020B0609020204030204" pitchFamily="49" charset="0"/>
              </a:rPr>
              <a:t>Content-Transfer-Encoding</a:t>
            </a:r>
            <a:r>
              <a:rPr lang="en-US" altLang="zh-CN" sz="1000" dirty="0">
                <a:latin typeface="Consolas" panose="020B0609020204030204" pitchFamily="49" charset="0"/>
              </a:rPr>
              <a:t>: base64</a:t>
            </a:r>
          </a:p>
          <a:p>
            <a:r>
              <a:rPr lang="en-US" altLang="zh-CN" sz="1000" b="1" dirty="0">
                <a:solidFill>
                  <a:srgbClr val="00803D"/>
                </a:solidFill>
                <a:latin typeface="Consolas" panose="020B0609020204030204" pitchFamily="49" charset="0"/>
              </a:rPr>
              <a:t>Content-Type</a:t>
            </a:r>
            <a:r>
              <a:rPr lang="en-US" altLang="zh-CN" sz="1000" dirty="0">
                <a:latin typeface="Consolas" panose="020B0609020204030204" pitchFamily="49" charset="0"/>
              </a:rPr>
              <a:t>: application/octet-stream</a:t>
            </a:r>
          </a:p>
          <a:p>
            <a:r>
              <a:rPr lang="en-US" altLang="zh-CN" sz="1000" b="1" dirty="0">
                <a:solidFill>
                  <a:srgbClr val="00803D"/>
                </a:solidFill>
                <a:latin typeface="Consolas" panose="020B0609020204030204" pitchFamily="49" charset="0"/>
              </a:rPr>
              <a:t>Content-Disposition</a:t>
            </a:r>
            <a:r>
              <a:rPr lang="en-US" altLang="zh-CN" sz="1000" dirty="0">
                <a:latin typeface="Consolas" panose="020B0609020204030204" pitchFamily="49" charset="0"/>
              </a:rPr>
              <a:t>: attachment; filename=test.jpg</a:t>
            </a:r>
          </a:p>
          <a:p>
            <a:endParaRPr lang="en-US" altLang="zh-CN" sz="1000" dirty="0">
              <a:latin typeface="Consolas" panose="020B0609020204030204" pitchFamily="49" charset="0"/>
            </a:endParaRPr>
          </a:p>
          <a:p>
            <a:r>
              <a:rPr lang="en-US" altLang="zh-CN" sz="1000" dirty="0">
                <a:latin typeface="Consolas" panose="020B0609020204030204" pitchFamily="49" charset="0"/>
              </a:rPr>
              <a:t>/9j/4AAQSkZJRgABAQEAeAB4AAD/2wBDAAMCAgMCAgMDAwMEAwMEBQgFBQQEBQoHBwYIDAoMDAsK</a:t>
            </a:r>
          </a:p>
          <a:p>
            <a:r>
              <a:rPr lang="en-US" altLang="zh-CN" sz="1000" dirty="0">
                <a:latin typeface="Consolas" panose="020B0609020204030204" pitchFamily="49" charset="0"/>
              </a:rPr>
              <a:t>CwsNDhIQDQ4RDgsLEBYQERMUFRUVDA8XGBYUGBIUFRT/2wBDAQMEBAUEBQkFBQkUDQsNFBQUFBQU</a:t>
            </a:r>
          </a:p>
          <a:p>
            <a:r>
              <a:rPr lang="en-US" altLang="zh-CN" sz="1000" dirty="0">
                <a:latin typeface="Consolas" panose="020B0609020204030204" pitchFamily="49" charset="0"/>
              </a:rPr>
              <a:t>	 	            ……</a:t>
            </a:r>
            <a:endParaRPr lang="zh-CN" altLang="en-US" sz="1000"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905510" y="533191"/>
            <a:ext cx="9389745" cy="1042724"/>
            <a:chOff x="905510" y="495091"/>
            <a:chExt cx="9389745" cy="1042724"/>
          </a:xfrm>
        </p:grpSpPr>
        <p:sp>
          <p:nvSpPr>
            <p:cNvPr id="9" name="文本框 8"/>
            <p:cNvSpPr txBox="1"/>
            <p:nvPr/>
          </p:nvSpPr>
          <p:spPr>
            <a:xfrm>
              <a:off x="905510" y="495091"/>
              <a:ext cx="9389745" cy="768350"/>
            </a:xfrm>
            <a:prstGeom prst="rect">
              <a:avLst/>
            </a:prstGeom>
            <a:noFill/>
          </p:spPr>
          <p:txBody>
            <a:bodyPr wrap="square" rtlCol="0">
              <a:spAutoFit/>
            </a:bodyPr>
            <a:lstStyle/>
            <a:p>
              <a:pPr algn="ct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报文约定</a:t>
              </a:r>
            </a:p>
          </p:txBody>
        </p:sp>
        <p:sp>
          <p:nvSpPr>
            <p:cNvPr id="10" name="矩形: 圆角 9"/>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Rectangle 3"/>
          <p:cNvSpPr>
            <a:spLocks noGrp="1" noChangeArrowheads="1"/>
          </p:cNvSpPr>
          <p:nvPr/>
        </p:nvSpPr>
        <p:spPr>
          <a:xfrm>
            <a:off x="905510" y="1489075"/>
            <a:ext cx="10649585" cy="510095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lvl="1" eaLnBrk="1" hangingPunct="1">
              <a:lnSpc>
                <a:spcPct val="150000"/>
              </a:lnSpc>
              <a:spcBef>
                <a:spcPts val="0"/>
              </a:spcBef>
              <a:spcAft>
                <a:spcPts val="0"/>
              </a:spcAft>
            </a:pPr>
            <a:endParaRPr lang="en-US" altLang="zh-CN" sz="1600" dirty="0"/>
          </a:p>
          <a:p>
            <a:pPr lvl="1" eaLnBrk="1" hangingPunct="1">
              <a:lnSpc>
                <a:spcPct val="150000"/>
              </a:lnSpc>
              <a:spcBef>
                <a:spcPts val="0"/>
              </a:spcBef>
              <a:spcAft>
                <a:spcPts val="0"/>
              </a:spcAft>
            </a:pPr>
            <a:r>
              <a:rPr lang="zh-CN" altLang="en-US" sz="1800" dirty="0"/>
              <a:t>通过</a:t>
            </a:r>
            <a:r>
              <a:rPr lang="en-US" altLang="zh-CN" sz="1800" dirty="0"/>
              <a:t>HTTP</a:t>
            </a:r>
            <a:r>
              <a:rPr lang="zh-CN" altLang="en-US" sz="1800" dirty="0"/>
              <a:t>的</a:t>
            </a:r>
            <a:r>
              <a:rPr lang="en-US" altLang="zh-CN" sz="1800" dirty="0"/>
              <a:t>GET</a:t>
            </a:r>
            <a:r>
              <a:rPr lang="zh-CN" altLang="en-US" sz="1800" dirty="0"/>
              <a:t>、</a:t>
            </a:r>
            <a:r>
              <a:rPr lang="en-US" altLang="zh-CN" sz="1800" dirty="0"/>
              <a:t>POST</a:t>
            </a:r>
            <a:r>
              <a:rPr lang="zh-CN" altLang="en-US" sz="1800" dirty="0"/>
              <a:t>、</a:t>
            </a:r>
            <a:r>
              <a:rPr lang="en-US" altLang="zh-CN" sz="1800" dirty="0"/>
              <a:t>DELETE</a:t>
            </a:r>
            <a:r>
              <a:rPr lang="zh-CN" altLang="en-US" sz="1800" dirty="0"/>
              <a:t>等方法对数据库进行操作</a:t>
            </a:r>
            <a:endParaRPr lang="en-US" altLang="zh-CN" sz="1800" dirty="0"/>
          </a:p>
          <a:p>
            <a:pPr marL="301625" lvl="1" indent="0" eaLnBrk="1" hangingPunct="1">
              <a:lnSpc>
                <a:spcPct val="150000"/>
              </a:lnSpc>
              <a:spcBef>
                <a:spcPts val="0"/>
              </a:spcBef>
              <a:spcAft>
                <a:spcPts val="0"/>
              </a:spcAft>
              <a:buNone/>
            </a:pPr>
            <a:endParaRPr lang="en-US" altLang="zh-CN" sz="1800" dirty="0"/>
          </a:p>
          <a:p>
            <a:pPr marL="301625" lvl="1" indent="0" eaLnBrk="1" hangingPunct="1">
              <a:lnSpc>
                <a:spcPct val="150000"/>
              </a:lnSpc>
              <a:spcBef>
                <a:spcPts val="0"/>
              </a:spcBef>
              <a:spcAft>
                <a:spcPts val="0"/>
              </a:spcAft>
              <a:buNone/>
            </a:pPr>
            <a:endParaRPr lang="en-US" altLang="zh-CN" sz="1800" dirty="0"/>
          </a:p>
          <a:p>
            <a:pPr lvl="1" eaLnBrk="1" hangingPunct="1">
              <a:lnSpc>
                <a:spcPct val="150000"/>
              </a:lnSpc>
              <a:spcBef>
                <a:spcPts val="0"/>
              </a:spcBef>
              <a:spcAft>
                <a:spcPts val="0"/>
              </a:spcAft>
            </a:pPr>
            <a:r>
              <a:rPr lang="zh-CN" altLang="en-US" sz="1800" dirty="0"/>
              <a:t>在</a:t>
            </a:r>
            <a:r>
              <a:rPr lang="en-US" altLang="zh-CN" sz="1800" dirty="0"/>
              <a:t>TCP</a:t>
            </a:r>
            <a:r>
              <a:rPr lang="zh-CN" altLang="en-US" sz="1800" dirty="0"/>
              <a:t>上层实现，在内部进行分支判断</a:t>
            </a:r>
            <a:endParaRPr lang="en-US" altLang="zh-CN" sz="1800" dirty="0"/>
          </a:p>
        </p:txBody>
      </p:sp>
      <p:graphicFrame>
        <p:nvGraphicFramePr>
          <p:cNvPr id="19" name="表格 18"/>
          <p:cNvGraphicFramePr>
            <a:graphicFrameLocks noGrp="1"/>
          </p:cNvGraphicFramePr>
          <p:nvPr/>
        </p:nvGraphicFramePr>
        <p:xfrm>
          <a:off x="5600382" y="4387223"/>
          <a:ext cx="6127236" cy="1073951"/>
        </p:xfrm>
        <a:graphic>
          <a:graphicData uri="http://schemas.openxmlformats.org/drawingml/2006/table">
            <a:tbl>
              <a:tblPr firstRow="1" bandRow="1">
                <a:tableStyleId>{F5AB1C69-6EDB-4FF4-983F-18BD219EF322}</a:tableStyleId>
              </a:tblPr>
              <a:tblGrid>
                <a:gridCol w="1536926">
                  <a:extLst>
                    <a:ext uri="{9D8B030D-6E8A-4147-A177-3AD203B41FA5}">
                      <a16:colId xmlns:a16="http://schemas.microsoft.com/office/drawing/2014/main" val="20000"/>
                    </a:ext>
                  </a:extLst>
                </a:gridCol>
                <a:gridCol w="1526692">
                  <a:extLst>
                    <a:ext uri="{9D8B030D-6E8A-4147-A177-3AD203B41FA5}">
                      <a16:colId xmlns:a16="http://schemas.microsoft.com/office/drawing/2014/main" val="20001"/>
                    </a:ext>
                  </a:extLst>
                </a:gridCol>
                <a:gridCol w="1531809">
                  <a:extLst>
                    <a:ext uri="{9D8B030D-6E8A-4147-A177-3AD203B41FA5}">
                      <a16:colId xmlns:a16="http://schemas.microsoft.com/office/drawing/2014/main" val="20002"/>
                    </a:ext>
                  </a:extLst>
                </a:gridCol>
                <a:gridCol w="1531809">
                  <a:extLst>
                    <a:ext uri="{9D8B030D-6E8A-4147-A177-3AD203B41FA5}">
                      <a16:colId xmlns:a16="http://schemas.microsoft.com/office/drawing/2014/main" val="20003"/>
                    </a:ext>
                  </a:extLst>
                </a:gridCol>
              </a:tblGrid>
              <a:tr h="537523">
                <a:tc>
                  <a:txBody>
                    <a:bodyPr/>
                    <a:lstStyle/>
                    <a:p>
                      <a:pPr marL="0" lvl="0" algn="ctr" defTabSz="914400" rtl="0" eaLnBrk="1" fontAlgn="ctr" latinLnBrk="0" hangingPunct="1"/>
                      <a:r>
                        <a:rPr lang="zh-CN" altLang="en-US" sz="1600" b="0" i="0" u="none" strike="noStrike" kern="1200" dirty="0">
                          <a:solidFill>
                            <a:srgbClr val="000000"/>
                          </a:solidFill>
                          <a:effectLst/>
                          <a:latin typeface="等线" panose="02010600030101010101" pitchFamily="2" charset="-122"/>
                          <a:ea typeface="等线" panose="02010600030101010101" pitchFamily="2" charset="-122"/>
                          <a:cs typeface="+mn-cs"/>
                        </a:rPr>
                        <a:t>功能码</a:t>
                      </a:r>
                    </a:p>
                  </a:txBody>
                  <a:tcPr anchor="ctr"/>
                </a:tc>
                <a:tc>
                  <a:txBody>
                    <a:bodyPr/>
                    <a:lstStyle/>
                    <a:p>
                      <a:pPr marL="0" algn="ctr" defTabSz="914400" rtl="0" eaLnBrk="1" fontAlgn="ctr" latinLnBrk="0" hangingPunct="1"/>
                      <a:r>
                        <a:rPr lang="zh-CN" altLang="en-US" sz="1600" b="0" i="0" u="none" strike="noStrike" kern="1200" dirty="0">
                          <a:solidFill>
                            <a:srgbClr val="000000"/>
                          </a:solidFill>
                          <a:effectLst/>
                          <a:latin typeface="等线" panose="02010600030101010101" pitchFamily="2" charset="-122"/>
                          <a:ea typeface="等线" panose="02010600030101010101" pitchFamily="2" charset="-122"/>
                          <a:cs typeface="+mn-cs"/>
                        </a:rPr>
                        <a:t>发送方地址</a:t>
                      </a:r>
                    </a:p>
                  </a:txBody>
                  <a:tcPr marL="7620" marR="7620" marT="7620" marB="0" anchor="ctr"/>
                </a:tc>
                <a:tc>
                  <a:txBody>
                    <a:bodyPr/>
                    <a:lstStyle/>
                    <a:p>
                      <a:pPr marL="0" algn="ctr" defTabSz="914400" rtl="0" eaLnBrk="1" fontAlgn="ctr" latinLnBrk="0" hangingPunct="1"/>
                      <a:r>
                        <a:rPr lang="zh-CN" altLang="en-US" sz="1600" b="0" i="0" u="none" strike="noStrike" kern="1200" dirty="0">
                          <a:solidFill>
                            <a:srgbClr val="000000"/>
                          </a:solidFill>
                          <a:effectLst/>
                          <a:latin typeface="等线" panose="02010600030101010101" pitchFamily="2" charset="-122"/>
                          <a:ea typeface="等线" panose="02010600030101010101" pitchFamily="2" charset="-122"/>
                          <a:cs typeface="+mn-cs"/>
                        </a:rPr>
                        <a:t>接收者地址</a:t>
                      </a:r>
                    </a:p>
                  </a:txBody>
                  <a:tcPr marL="7620" marR="7620" marT="7620" marB="0" anchor="ctr"/>
                </a:tc>
                <a:tc>
                  <a:txBody>
                    <a:bodyPr/>
                    <a:lstStyle/>
                    <a:p>
                      <a:pPr marL="0" algn="ctr" defTabSz="914400" rtl="0" eaLnBrk="1" fontAlgn="ctr" latinLnBrk="0" hangingPunct="1"/>
                      <a:r>
                        <a:rPr lang="zh-CN" altLang="en-US" sz="1600" b="0" i="0" u="none" strike="noStrike" kern="1200" dirty="0">
                          <a:solidFill>
                            <a:srgbClr val="000000"/>
                          </a:solidFill>
                          <a:effectLst/>
                          <a:latin typeface="等线" panose="02010600030101010101" pitchFamily="2" charset="-122"/>
                          <a:ea typeface="等线" panose="02010600030101010101" pitchFamily="2" charset="-122"/>
                          <a:cs typeface="+mn-cs"/>
                        </a:rPr>
                        <a:t>主题</a:t>
                      </a:r>
                    </a:p>
                  </a:txBody>
                  <a:tcPr marL="7620" marR="7620" marT="7620" marB="0" anchor="ctr"/>
                </a:tc>
                <a:extLst>
                  <a:ext uri="{0D108BD9-81ED-4DB2-BD59-A6C34878D82A}">
                    <a16:rowId xmlns:a16="http://schemas.microsoft.com/office/drawing/2014/main" val="10000"/>
                  </a:ext>
                </a:extLst>
              </a:tr>
              <a:tr h="536428">
                <a:tc>
                  <a:txBody>
                    <a:bodyPr/>
                    <a:lstStyle/>
                    <a:p>
                      <a:pPr algn="ctr" fontAlgn="ctr"/>
                      <a:r>
                        <a:rPr lang="zh-CN" altLang="en-US" sz="1600" b="0" i="0" u="none" strike="noStrike" dirty="0">
                          <a:solidFill>
                            <a:srgbClr val="000000"/>
                          </a:solidFill>
                          <a:effectLst/>
                          <a:latin typeface="等线" panose="02010600030101010101" pitchFamily="2" charset="-122"/>
                          <a:ea typeface="等线" panose="02010600030101010101" pitchFamily="2" charset="-122"/>
                        </a:rPr>
                        <a:t>正文长度</a:t>
                      </a:r>
                    </a:p>
                  </a:txBody>
                  <a:tcPr marL="7620" marR="7620" marT="7620" marB="0" anchor="ctr"/>
                </a:tc>
                <a:tc>
                  <a:txBody>
                    <a:bodyPr/>
                    <a:lstStyle/>
                    <a:p>
                      <a:pPr marL="0" algn="ctr" defTabSz="914400" rtl="0" eaLnBrk="1" fontAlgn="ctr" latinLnBrk="0" hangingPunct="1"/>
                      <a:r>
                        <a:rPr lang="zh-CN" altLang="en-US" sz="1600" b="0" i="0" u="none" strike="noStrike" kern="1200" dirty="0">
                          <a:solidFill>
                            <a:srgbClr val="000000"/>
                          </a:solidFill>
                          <a:effectLst/>
                          <a:latin typeface="等线" panose="02010600030101010101" pitchFamily="2" charset="-122"/>
                          <a:ea typeface="等线" panose="02010600030101010101" pitchFamily="2" charset="-122"/>
                          <a:cs typeface="+mn-cs"/>
                        </a:rPr>
                        <a:t>正文</a:t>
                      </a:r>
                    </a:p>
                  </a:txBody>
                  <a:tcPr marL="7620" marR="7620" marT="7620" marB="0" anchor="ctr"/>
                </a:tc>
                <a:tc>
                  <a:txBody>
                    <a:bodyPr/>
                    <a:lstStyle/>
                    <a:p>
                      <a:pPr marL="0" algn="ctr" defTabSz="914400" rtl="0" eaLnBrk="1" fontAlgn="ctr" latinLnBrk="0" hangingPunct="1"/>
                      <a:r>
                        <a:rPr lang="zh-CN" altLang="en-US" sz="1600" b="0" i="0" u="none" strike="noStrike" kern="1200" dirty="0">
                          <a:solidFill>
                            <a:srgbClr val="000000"/>
                          </a:solidFill>
                          <a:effectLst/>
                          <a:latin typeface="等线" panose="02010600030101010101" pitchFamily="2" charset="-122"/>
                          <a:ea typeface="等线" panose="02010600030101010101" pitchFamily="2" charset="-122"/>
                          <a:cs typeface="+mn-cs"/>
                        </a:rPr>
                        <a:t>附件信息</a:t>
                      </a:r>
                    </a:p>
                  </a:txBody>
                  <a:tcPr marL="7620" marR="7620" marT="7620" marB="0" anchor="ctr"/>
                </a:tc>
                <a:tc>
                  <a:txBody>
                    <a:bodyPr/>
                    <a:lstStyle/>
                    <a:p>
                      <a:pPr marL="0" algn="ctr" defTabSz="914400" rtl="0" eaLnBrk="1" fontAlgn="ctr" latinLnBrk="0" hangingPunct="1"/>
                      <a:r>
                        <a:rPr lang="zh-CN" altLang="en-US" sz="1600" b="0" i="0" u="none" strike="noStrike" kern="1200" dirty="0">
                          <a:solidFill>
                            <a:srgbClr val="000000"/>
                          </a:solidFill>
                          <a:effectLst/>
                          <a:latin typeface="等线" panose="02010600030101010101" pitchFamily="2" charset="-122"/>
                          <a:ea typeface="等线" panose="02010600030101010101" pitchFamily="2" charset="-122"/>
                          <a:cs typeface="+mn-cs"/>
                        </a:rPr>
                        <a:t>时间戳</a:t>
                      </a:r>
                    </a:p>
                  </a:txBody>
                  <a:tcPr marL="7620" marR="7620" marT="762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5494" y="720794"/>
            <a:ext cx="9389745" cy="999900"/>
            <a:chOff x="2559784" y="1018559"/>
            <a:chExt cx="9389745" cy="999900"/>
          </a:xfrm>
        </p:grpSpPr>
        <p:sp>
          <p:nvSpPr>
            <p:cNvPr id="3" name="文本框 2"/>
            <p:cNvSpPr txBox="1"/>
            <p:nvPr/>
          </p:nvSpPr>
          <p:spPr>
            <a:xfrm>
              <a:off x="2559784" y="1018559"/>
              <a:ext cx="9389745" cy="768350"/>
            </a:xfrm>
            <a:prstGeom prst="rect">
              <a:avLst/>
            </a:prstGeom>
            <a:noFill/>
          </p:spPr>
          <p:txBody>
            <a:bodyPr wrap="square" rtlCol="0">
              <a:spAutoFit/>
            </a:bodyPr>
            <a:lstStyle/>
            <a:p>
              <a:pPr algn="ctr"/>
              <a:r>
                <a:rPr lang="zh-CN" altLang="en-US" sz="4400" dirty="0">
                  <a:solidFill>
                    <a:srgbClr val="425C81"/>
                  </a:solidFill>
                  <a:latin typeface="思源黑体 CN Bold" panose="020B0800000000000000" pitchFamily="34" charset="-122"/>
                  <a:ea typeface="思源黑体 CN Bold" panose="020B0800000000000000" pitchFamily="34" charset="-122"/>
                  <a:cs typeface="+mn-ea"/>
                  <a:sym typeface="+mn-lt"/>
                </a:rPr>
                <a:t>实现细节</a:t>
              </a:r>
              <a:endParaRPr lang="zh-CN" altLang="en-US" sz="4400" dirty="0">
                <a:solidFill>
                  <a:srgbClr val="002060">
                    <a:alpha val="30000"/>
                  </a:srgbClr>
                </a:solidFill>
                <a:latin typeface="思源黑体 CN Normal" panose="020B0400000000000000" pitchFamily="34" charset="-122"/>
                <a:ea typeface="思源黑体 CN Normal" panose="020B0400000000000000" pitchFamily="34" charset="-122"/>
                <a:cs typeface="+mn-ea"/>
                <a:sym typeface="+mn-ea"/>
              </a:endParaRPr>
            </a:p>
          </p:txBody>
        </p:sp>
        <p:sp>
          <p:nvSpPr>
            <p:cNvPr id="4" name="矩形: 圆角 3"/>
            <p:cNvSpPr/>
            <p:nvPr/>
          </p:nvSpPr>
          <p:spPr>
            <a:xfrm>
              <a:off x="6858194" y="1931532"/>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195" name="Rectangle 3"/>
          <p:cNvSpPr>
            <a:spLocks noGrp="1" noChangeArrowheads="1"/>
          </p:cNvSpPr>
          <p:nvPr/>
        </p:nvSpPr>
        <p:spPr>
          <a:xfrm>
            <a:off x="905494" y="1633767"/>
            <a:ext cx="10649585" cy="510095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lvl="1" eaLnBrk="1" hangingPunct="1">
              <a:lnSpc>
                <a:spcPct val="150000"/>
              </a:lnSpc>
              <a:spcBef>
                <a:spcPts val="0"/>
              </a:spcBef>
              <a:spcAft>
                <a:spcPts val="0"/>
              </a:spcAft>
            </a:pPr>
            <a:endParaRPr lang="en-US" altLang="zh-CN" sz="1600" dirty="0"/>
          </a:p>
          <a:p>
            <a:pPr lvl="1" eaLnBrk="1" hangingPunct="1">
              <a:lnSpc>
                <a:spcPct val="200000"/>
              </a:lnSpc>
              <a:spcBef>
                <a:spcPts val="0"/>
              </a:spcBef>
              <a:spcAft>
                <a:spcPts val="0"/>
              </a:spcAft>
            </a:pPr>
            <a:r>
              <a:rPr lang="en-US" altLang="zh-CN" sz="1800" dirty="0"/>
              <a:t>web</a:t>
            </a:r>
            <a:r>
              <a:rPr lang="zh-CN" altLang="en-US" sz="1800" dirty="0"/>
              <a:t>服务：前后端分离，后端使用框架不做限定（如</a:t>
            </a:r>
            <a:r>
              <a:rPr lang="en-US" altLang="zh-CN" sz="1800" dirty="0"/>
              <a:t>JAVA </a:t>
            </a:r>
            <a:r>
              <a:rPr lang="en-US" altLang="zh-CN" sz="1800" dirty="0" err="1"/>
              <a:t>springboot</a:t>
            </a:r>
            <a:r>
              <a:rPr lang="zh-CN" altLang="en-US" sz="1800" dirty="0"/>
              <a:t>、</a:t>
            </a:r>
            <a:r>
              <a:rPr lang="en-US" altLang="zh-CN" sz="1800" dirty="0"/>
              <a:t>python Django</a:t>
            </a:r>
            <a:r>
              <a:rPr lang="zh-CN" altLang="en-US" sz="1800" dirty="0"/>
              <a:t>、</a:t>
            </a:r>
            <a:r>
              <a:rPr lang="en-US" altLang="zh-CN" sz="1800" dirty="0" err="1"/>
              <a:t>golang</a:t>
            </a:r>
            <a:r>
              <a:rPr lang="en-US" altLang="zh-CN" sz="1800" dirty="0"/>
              <a:t> </a:t>
            </a:r>
            <a:r>
              <a:rPr lang="en-US" altLang="zh-CN" sz="1800" dirty="0" err="1"/>
              <a:t>beego</a:t>
            </a:r>
            <a:r>
              <a:rPr lang="zh-CN" altLang="en-US" sz="1800" dirty="0"/>
              <a:t>等均可以），前端建议使用</a:t>
            </a:r>
            <a:r>
              <a:rPr lang="en-US" altLang="zh-CN" sz="1800" dirty="0" err="1"/>
              <a:t>vue</a:t>
            </a:r>
            <a:endParaRPr lang="en-US" altLang="zh-CN" sz="1800" dirty="0"/>
          </a:p>
          <a:p>
            <a:pPr lvl="1" eaLnBrk="1" hangingPunct="1">
              <a:lnSpc>
                <a:spcPct val="200000"/>
              </a:lnSpc>
              <a:spcBef>
                <a:spcPts val="0"/>
              </a:spcBef>
              <a:spcAft>
                <a:spcPts val="0"/>
              </a:spcAft>
            </a:pPr>
            <a:r>
              <a:rPr lang="en-US" altLang="zh-CN" sz="1800" dirty="0"/>
              <a:t>APP</a:t>
            </a:r>
            <a:r>
              <a:rPr lang="zh-CN" altLang="en-US" sz="1800" dirty="0"/>
              <a:t>： 界面开发使用</a:t>
            </a:r>
            <a:r>
              <a:rPr lang="en-US" altLang="zh-CN" sz="1800" dirty="0"/>
              <a:t>QT</a:t>
            </a:r>
          </a:p>
          <a:p>
            <a:pPr lvl="1" eaLnBrk="1" hangingPunct="1">
              <a:lnSpc>
                <a:spcPct val="200000"/>
              </a:lnSpc>
              <a:spcBef>
                <a:spcPts val="0"/>
              </a:spcBef>
              <a:spcAft>
                <a:spcPts val="0"/>
              </a:spcAft>
            </a:pPr>
            <a:r>
              <a:rPr lang="zh-CN" altLang="en-US" sz="1800" dirty="0"/>
              <a:t>收发邮箱不用基于现有的</a:t>
            </a:r>
            <a:r>
              <a:rPr lang="en-US" altLang="zh-CN" sz="1800" dirty="0"/>
              <a:t>SMTP</a:t>
            </a:r>
            <a:r>
              <a:rPr lang="zh-CN" altLang="en-US" sz="1800" dirty="0"/>
              <a:t>和</a:t>
            </a:r>
            <a:r>
              <a:rPr lang="en-US" altLang="zh-CN" sz="1800" dirty="0"/>
              <a:t>POP3</a:t>
            </a:r>
            <a:r>
              <a:rPr lang="zh-CN" altLang="en-US" sz="1800" dirty="0"/>
              <a:t>协议，可以基于</a:t>
            </a:r>
            <a:r>
              <a:rPr lang="en-US" altLang="zh-CN" sz="1800" dirty="0"/>
              <a:t>HTTP</a:t>
            </a:r>
            <a:r>
              <a:rPr lang="zh-CN" altLang="en-US" sz="1800" dirty="0"/>
              <a:t>实现，在上层自定义消息封装协议</a:t>
            </a:r>
            <a:endParaRPr lang="en-US" altLang="zh-CN" sz="1800" dirty="0"/>
          </a:p>
          <a:p>
            <a:pPr lvl="1" eaLnBrk="1" hangingPunct="1">
              <a:lnSpc>
                <a:spcPct val="200000"/>
              </a:lnSpc>
              <a:spcBef>
                <a:spcPts val="0"/>
              </a:spcBef>
              <a:spcAft>
                <a:spcPts val="0"/>
              </a:spcAft>
            </a:pPr>
            <a:r>
              <a:rPr lang="zh-CN" altLang="en-US" sz="1800" dirty="0"/>
              <a:t>数据库设计需要考虑条目，根据</a:t>
            </a:r>
            <a:r>
              <a:rPr lang="en-US" altLang="zh-CN" sz="1800" dirty="0"/>
              <a:t>E-R</a:t>
            </a:r>
            <a:r>
              <a:rPr lang="zh-CN" altLang="en-US" sz="1800" dirty="0"/>
              <a:t>图将数据放在多个表中</a:t>
            </a:r>
            <a:endParaRPr lang="en-US" altLang="zh-CN" sz="1800" dirty="0"/>
          </a:p>
          <a:p>
            <a:pPr lvl="1" eaLnBrk="1" hangingPunct="1">
              <a:lnSpc>
                <a:spcPct val="200000"/>
              </a:lnSpc>
              <a:spcBef>
                <a:spcPts val="0"/>
              </a:spcBef>
              <a:spcAft>
                <a:spcPts val="0"/>
              </a:spcAft>
            </a:pPr>
            <a:r>
              <a:rPr lang="zh-CN" altLang="en-US" sz="1800" dirty="0"/>
              <a:t>服务器应该将邮件正文和附件进行分离存储</a:t>
            </a:r>
            <a:r>
              <a:rPr lang="en-US" altLang="zh-CN" sz="1800" dirty="0"/>
              <a:t>(</a:t>
            </a:r>
            <a:r>
              <a:rPr lang="zh-CN" altLang="en-US" sz="1800" dirty="0"/>
              <a:t>将正文放在数据库中，附件存储在磁盘文件上</a:t>
            </a:r>
            <a:r>
              <a:rPr lang="en-US" altLang="zh-CN" sz="1800" dirty="0"/>
              <a:t>)</a:t>
            </a:r>
          </a:p>
          <a:p>
            <a:pPr lvl="1" eaLnBrk="1" hangingPunct="1">
              <a:lnSpc>
                <a:spcPct val="200000"/>
              </a:lnSpc>
              <a:spcBef>
                <a:spcPts val="0"/>
              </a:spcBef>
              <a:spcAft>
                <a:spcPts val="0"/>
              </a:spcAft>
            </a:pPr>
            <a:endParaRPr lang="en-US" altLang="zh-CN" sz="1800" dirty="0"/>
          </a:p>
          <a:p>
            <a:pPr marL="301625" lvl="1" indent="0" eaLnBrk="1" hangingPunct="1">
              <a:lnSpc>
                <a:spcPct val="200000"/>
              </a:lnSpc>
              <a:spcBef>
                <a:spcPts val="0"/>
              </a:spcBef>
              <a:spcAft>
                <a:spcPts val="0"/>
              </a:spcAft>
              <a:buNone/>
            </a:pPr>
            <a:endParaRPr lang="en-US" altLang="zh-CN" sz="1800" dirty="0"/>
          </a:p>
          <a:p>
            <a:pPr lvl="1" eaLnBrk="1" hangingPunct="1">
              <a:lnSpc>
                <a:spcPct val="200000"/>
              </a:lnSpc>
              <a:spcBef>
                <a:spcPts val="0"/>
              </a:spcBef>
              <a:spcAft>
                <a:spcPts val="0"/>
              </a:spcAft>
            </a:pPr>
            <a:endParaRPr lang="en-US" altLang="zh-CN" sz="1800" dirty="0"/>
          </a:p>
          <a:p>
            <a:pPr lvl="1" eaLnBrk="1" hangingPunct="1">
              <a:lnSpc>
                <a:spcPct val="200000"/>
              </a:lnSpc>
              <a:spcBef>
                <a:spcPts val="0"/>
              </a:spcBef>
              <a:spcAft>
                <a:spcPts val="0"/>
              </a:spcAft>
            </a:pPr>
            <a:endParaRPr lang="en-US" altLang="zh-CN" sz="1800" dirty="0"/>
          </a:p>
          <a:p>
            <a:pPr lvl="1" eaLnBrk="1" hangingPunct="1">
              <a:lnSpc>
                <a:spcPct val="200000"/>
              </a:lnSpc>
              <a:spcBef>
                <a:spcPts val="0"/>
              </a:spcBef>
              <a:spcAft>
                <a:spcPts val="0"/>
              </a:spcAft>
            </a:pPr>
            <a:endParaRPr lang="en-US" altLang="zh-CN" sz="1800" dirty="0"/>
          </a:p>
        </p:txBody>
      </p:sp>
      <p:sp>
        <p:nvSpPr>
          <p:cNvPr id="5" name="文本框 4"/>
          <p:cNvSpPr txBox="1"/>
          <p:nvPr/>
        </p:nvSpPr>
        <p:spPr>
          <a:xfrm>
            <a:off x="8762386" y="6137206"/>
            <a:ext cx="3246739" cy="369332"/>
          </a:xfrm>
          <a:prstGeom prst="rect">
            <a:avLst/>
          </a:prstGeom>
          <a:noFill/>
        </p:spPr>
        <p:txBody>
          <a:bodyPr wrap="square" rtlCol="0">
            <a:spAutoFit/>
          </a:bodyPr>
          <a:lstStyle/>
          <a:p>
            <a:r>
              <a:rPr lang="zh-CN" altLang="en-US" b="1" dirty="0">
                <a:solidFill>
                  <a:srgbClr val="C00000"/>
                </a:solidFill>
              </a:rPr>
              <a:t>前端界面可参考现有邮件系统</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81168" y="373953"/>
            <a:ext cx="9389745" cy="877736"/>
            <a:chOff x="2559784" y="1018559"/>
            <a:chExt cx="9389745" cy="877736"/>
          </a:xfrm>
        </p:grpSpPr>
        <p:sp>
          <p:nvSpPr>
            <p:cNvPr id="4" name="文本框 3"/>
            <p:cNvSpPr txBox="1"/>
            <p:nvPr>
              <p:custDataLst>
                <p:tags r:id="rId2"/>
              </p:custDataLst>
            </p:nvPr>
          </p:nvSpPr>
          <p:spPr>
            <a:xfrm>
              <a:off x="2559784" y="1018559"/>
              <a:ext cx="9389745" cy="768350"/>
            </a:xfrm>
            <a:prstGeom prst="rect">
              <a:avLst/>
            </a:prstGeom>
            <a:noFill/>
          </p:spPr>
          <p:txBody>
            <a:bodyPr wrap="square" rtlCol="0">
              <a:spAutoFit/>
            </a:bodyPr>
            <a:lstStyle/>
            <a:p>
              <a:pPr algn="ctr"/>
              <a:r>
                <a:rPr lang="zh-CN" altLang="en-US" sz="4400" dirty="0">
                  <a:solidFill>
                    <a:srgbClr val="425C81"/>
                  </a:solidFill>
                  <a:latin typeface="思源黑体 CN Bold" panose="020B0800000000000000" pitchFamily="34" charset="-122"/>
                  <a:ea typeface="思源黑体 CN Bold" panose="020B0800000000000000" pitchFamily="34" charset="-122"/>
                  <a:cs typeface="+mn-ea"/>
                  <a:sym typeface="+mn-lt"/>
                </a:rPr>
                <a:t>得分项</a:t>
              </a:r>
            </a:p>
          </p:txBody>
        </p:sp>
        <p:sp>
          <p:nvSpPr>
            <p:cNvPr id="5" name="矩形: 圆角 3"/>
            <p:cNvSpPr/>
            <p:nvPr>
              <p:custDataLst>
                <p:tags r:id="rId3"/>
              </p:custDataLst>
            </p:nvPr>
          </p:nvSpPr>
          <p:spPr>
            <a:xfrm>
              <a:off x="6877112" y="180936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6"/>
          <p:cNvSpPr txBox="1"/>
          <p:nvPr/>
        </p:nvSpPr>
        <p:spPr>
          <a:xfrm>
            <a:off x="1101090" y="1798320"/>
            <a:ext cx="10236200" cy="5295900"/>
          </a:xfrm>
          <a:prstGeom prst="rect">
            <a:avLst/>
          </a:prstGeom>
          <a:noFill/>
        </p:spPr>
        <p:txBody>
          <a:bodyPr wrap="square" rtlCol="0">
            <a:noAutofit/>
          </a:bodyPr>
          <a:lstStyle/>
          <a:p>
            <a:r>
              <a:rPr lang="zh-CN" altLang="en-US" sz="1600"/>
              <a:t> </a:t>
            </a:r>
            <a:r>
              <a:rPr lang="en-US" altLang="zh-CN" sz="1600"/>
              <a:t>   </a:t>
            </a:r>
            <a:endParaRPr lang="zh-CN" altLang="en-US" sz="1600"/>
          </a:p>
        </p:txBody>
      </p:sp>
      <p:graphicFrame>
        <p:nvGraphicFramePr>
          <p:cNvPr id="2" name="表格 1"/>
          <p:cNvGraphicFramePr/>
          <p:nvPr>
            <p:custDataLst>
              <p:tags r:id="rId1"/>
            </p:custDataLst>
          </p:nvPr>
        </p:nvGraphicFramePr>
        <p:xfrm>
          <a:off x="1332704" y="1688934"/>
          <a:ext cx="8533130" cy="3921125"/>
        </p:xfrm>
        <a:graphic>
          <a:graphicData uri="http://schemas.openxmlformats.org/drawingml/2006/table">
            <a:tbl>
              <a:tblPr firstRow="1" bandRow="1">
                <a:tableStyleId>{5C22544A-7EE6-4342-B048-85BDC9FD1C3A}</a:tableStyleId>
              </a:tblPr>
              <a:tblGrid>
                <a:gridCol w="7305040">
                  <a:extLst>
                    <a:ext uri="{9D8B030D-6E8A-4147-A177-3AD203B41FA5}">
                      <a16:colId xmlns:a16="http://schemas.microsoft.com/office/drawing/2014/main" val="20000"/>
                    </a:ext>
                  </a:extLst>
                </a:gridCol>
                <a:gridCol w="1228090">
                  <a:extLst>
                    <a:ext uri="{9D8B030D-6E8A-4147-A177-3AD203B41FA5}">
                      <a16:colId xmlns:a16="http://schemas.microsoft.com/office/drawing/2014/main" val="20001"/>
                    </a:ext>
                  </a:extLst>
                </a:gridCol>
              </a:tblGrid>
              <a:tr h="381000">
                <a:tc>
                  <a:txBody>
                    <a:bodyPr/>
                    <a:lstStyle/>
                    <a:p>
                      <a:pPr>
                        <a:buNone/>
                      </a:pPr>
                      <a:r>
                        <a:rPr lang="zh-CN" altLang="en-US" dirty="0"/>
                        <a:t>描述</a:t>
                      </a:r>
                    </a:p>
                  </a:txBody>
                  <a:tcPr/>
                </a:tc>
                <a:tc>
                  <a:txBody>
                    <a:bodyPr/>
                    <a:lstStyle/>
                    <a:p>
                      <a:pPr>
                        <a:buNone/>
                      </a:pPr>
                      <a:r>
                        <a:rPr lang="zh-CN" altLang="en-US" dirty="0"/>
                        <a:t>分值</a:t>
                      </a:r>
                    </a:p>
                  </a:txBody>
                  <a:tcPr/>
                </a:tc>
                <a:extLst>
                  <a:ext uri="{0D108BD9-81ED-4DB2-BD59-A6C34878D82A}">
                    <a16:rowId xmlns:a16="http://schemas.microsoft.com/office/drawing/2014/main" val="10000"/>
                  </a:ext>
                </a:extLst>
              </a:tr>
              <a:tr h="381000">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1800" dirty="0"/>
                        <a:t>实现邮件系统基本功能</a:t>
                      </a:r>
                      <a:r>
                        <a:rPr lang="en-US" altLang="zh-CN" sz="1800" dirty="0"/>
                        <a:t>(</a:t>
                      </a:r>
                      <a:r>
                        <a:rPr lang="zh-CN" altLang="en-US" sz="1800" dirty="0"/>
                        <a:t>收发功能）</a:t>
                      </a:r>
                    </a:p>
                    <a:p>
                      <a:pPr marL="285750" indent="-285750">
                        <a:lnSpc>
                          <a:spcPct val="150000"/>
                        </a:lnSpc>
                        <a:buFont typeface="Arial" panose="020B0604020202020204" pitchFamily="34" charset="0"/>
                        <a:buChar char="•"/>
                      </a:pPr>
                      <a:r>
                        <a:rPr lang="zh-CN" altLang="en-US" sz="1800" dirty="0"/>
                        <a:t>对响应的错误弹窗</a:t>
                      </a:r>
                      <a:r>
                        <a:rPr lang="en-US" altLang="zh-CN" sz="1800" dirty="0"/>
                        <a:t>(</a:t>
                      </a:r>
                      <a:r>
                        <a:rPr lang="zh-CN" altLang="en-US" sz="1800" dirty="0"/>
                        <a:t>地址不合法、</a:t>
                      </a:r>
                      <a:r>
                        <a:rPr lang="en-US" altLang="zh-CN" sz="1800" dirty="0"/>
                        <a:t>login</a:t>
                      </a:r>
                      <a:r>
                        <a:rPr lang="zh-CN" altLang="en-US" sz="1800" dirty="0"/>
                        <a:t>失败等）</a:t>
                      </a:r>
                    </a:p>
                    <a:p>
                      <a:pPr marL="285750" indent="-285750">
                        <a:lnSpc>
                          <a:spcPct val="150000"/>
                        </a:lnSpc>
                        <a:buFont typeface="Arial" panose="020B0604020202020204" pitchFamily="34" charset="0"/>
                        <a:buChar char="•"/>
                      </a:pPr>
                      <a:r>
                        <a:rPr lang="zh-CN" altLang="en-US" sz="1800" dirty="0"/>
                        <a:t>服务端使用数据库对邮件进行存储</a:t>
                      </a:r>
                      <a:endParaRPr lang="en-US" altLang="zh-CN" sz="1800" dirty="0"/>
                    </a:p>
                    <a:p>
                      <a:pPr marL="285750" indent="-285750">
                        <a:lnSpc>
                          <a:spcPct val="150000"/>
                        </a:lnSpc>
                        <a:buFont typeface="Arial" panose="020B0604020202020204" pitchFamily="34" charset="0"/>
                        <a:buChar char="•"/>
                      </a:pPr>
                      <a:r>
                        <a:rPr lang="zh-CN" altLang="en-US" sz="1800" dirty="0"/>
                        <a:t>发送成功需要有对应的弹窗提示</a:t>
                      </a:r>
                    </a:p>
                  </a:txBody>
                  <a:tcPr/>
                </a:tc>
                <a:tc>
                  <a:txBody>
                    <a:bodyPr/>
                    <a:lstStyle/>
                    <a:p>
                      <a:pPr>
                        <a:buNone/>
                      </a:pPr>
                      <a:r>
                        <a:rPr lang="en-US" altLang="zh-CN" dirty="0"/>
                        <a:t>4</a:t>
                      </a:r>
                      <a:r>
                        <a:rPr lang="zh-CN" altLang="en-US" dirty="0"/>
                        <a:t>分</a:t>
                      </a:r>
                    </a:p>
                  </a:txBody>
                  <a:tcPr/>
                </a:tc>
                <a:extLst>
                  <a:ext uri="{0D108BD9-81ED-4DB2-BD59-A6C34878D82A}">
                    <a16:rowId xmlns:a16="http://schemas.microsoft.com/office/drawing/2014/main" val="10001"/>
                  </a:ext>
                </a:extLst>
              </a:tr>
              <a:tr h="381000">
                <a:tc>
                  <a:txBody>
                    <a:bodyPr/>
                    <a:lstStyle/>
                    <a:p>
                      <a:pPr marL="285750" indent="-285750">
                        <a:lnSpc>
                          <a:spcPct val="150000"/>
                        </a:lnSpc>
                        <a:buFont typeface="Arial" panose="020B0604020202020204" pitchFamily="34" charset="0"/>
                        <a:buChar char="•"/>
                      </a:pPr>
                      <a:r>
                        <a:rPr lang="zh-CN" altLang="en-US" dirty="0"/>
                        <a:t>使用</a:t>
                      </a:r>
                      <a:r>
                        <a:rPr lang="en-US" altLang="zh-CN" dirty="0"/>
                        <a:t>MIME</a:t>
                      </a:r>
                      <a:r>
                        <a:rPr lang="zh-CN" altLang="en-US" dirty="0"/>
                        <a:t>发送附件，收件人能下载附件</a:t>
                      </a:r>
                    </a:p>
                  </a:txBody>
                  <a:tcPr/>
                </a:tc>
                <a:tc>
                  <a:txBody>
                    <a:bodyPr/>
                    <a:lstStyle/>
                    <a:p>
                      <a:pPr>
                        <a:buNone/>
                      </a:pPr>
                      <a:r>
                        <a:rPr lang="en-US" altLang="zh-CN" dirty="0"/>
                        <a:t>1</a:t>
                      </a:r>
                      <a:r>
                        <a:rPr lang="zh-CN" altLang="en-US" dirty="0"/>
                        <a:t>分</a:t>
                      </a:r>
                    </a:p>
                  </a:txBody>
                  <a:tcPr/>
                </a:tc>
                <a:extLst>
                  <a:ext uri="{0D108BD9-81ED-4DB2-BD59-A6C34878D82A}">
                    <a16:rowId xmlns:a16="http://schemas.microsoft.com/office/drawing/2014/main" val="10002"/>
                  </a:ext>
                </a:extLst>
              </a:tr>
              <a:tr h="381000">
                <a:tc>
                  <a:txBody>
                    <a:bodyPr/>
                    <a:lstStyle/>
                    <a:p>
                      <a:pPr marL="285750" indent="-285750">
                        <a:lnSpc>
                          <a:spcPct val="150000"/>
                        </a:lnSpc>
                        <a:buFont typeface="Arial" panose="020B0604020202020204" pitchFamily="34" charset="0"/>
                        <a:buChar char="•"/>
                      </a:pPr>
                      <a:r>
                        <a:rPr lang="zh-CN" altLang="en-US" dirty="0"/>
                        <a:t>文档输出</a:t>
                      </a:r>
                    </a:p>
                  </a:txBody>
                  <a:tcPr/>
                </a:tc>
                <a:tc>
                  <a:txBody>
                    <a:bodyPr/>
                    <a:lstStyle/>
                    <a:p>
                      <a:pPr>
                        <a:buNone/>
                      </a:pPr>
                      <a:r>
                        <a:rPr lang="en-US" altLang="zh-CN" dirty="0"/>
                        <a:t>1</a:t>
                      </a:r>
                      <a:r>
                        <a:rPr lang="zh-CN" altLang="en-US" dirty="0"/>
                        <a:t>分</a:t>
                      </a:r>
                    </a:p>
                  </a:txBody>
                  <a:tcPr/>
                </a:tc>
                <a:extLst>
                  <a:ext uri="{0D108BD9-81ED-4DB2-BD59-A6C34878D82A}">
                    <a16:rowId xmlns:a16="http://schemas.microsoft.com/office/drawing/2014/main" val="10003"/>
                  </a:ext>
                </a:extLst>
              </a:tr>
              <a:tr h="381000">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dirty="0"/>
                        <a:t>架构设计</a:t>
                      </a:r>
                    </a:p>
                  </a:txBody>
                  <a:tcPr/>
                </a:tc>
                <a:tc>
                  <a:txBody>
                    <a:bodyPr/>
                    <a:lstStyle/>
                    <a:p>
                      <a:pPr>
                        <a:buNone/>
                      </a:pPr>
                      <a:r>
                        <a:rPr lang="en-US" altLang="zh-CN" dirty="0"/>
                        <a:t>1</a:t>
                      </a:r>
                      <a:r>
                        <a:rPr lang="zh-CN" altLang="en-US" dirty="0"/>
                        <a:t>分</a:t>
                      </a:r>
                    </a:p>
                  </a:txBody>
                  <a:tcPr/>
                </a:tc>
                <a:extLst>
                  <a:ext uri="{0D108BD9-81ED-4DB2-BD59-A6C34878D82A}">
                    <a16:rowId xmlns:a16="http://schemas.microsoft.com/office/drawing/2014/main" val="10004"/>
                  </a:ext>
                </a:extLst>
              </a:tr>
              <a:tr h="0">
                <a:tc>
                  <a:txBody>
                    <a:bodyPr/>
                    <a:lstStyle/>
                    <a:p>
                      <a:pPr marL="285750" indent="-285750">
                        <a:lnSpc>
                          <a:spcPct val="150000"/>
                        </a:lnSpc>
                        <a:buFont typeface="Arial" panose="020B0604020202020204" pitchFamily="34" charset="0"/>
                        <a:buChar char="•"/>
                      </a:pPr>
                      <a:r>
                        <a:rPr lang="zh-CN" altLang="en-US" dirty="0"/>
                        <a:t>答辩</a:t>
                      </a:r>
                    </a:p>
                  </a:txBody>
                  <a:tcPr/>
                </a:tc>
                <a:tc>
                  <a:txBody>
                    <a:bodyPr/>
                    <a:lstStyle/>
                    <a:p>
                      <a:pPr>
                        <a:buNone/>
                      </a:pPr>
                      <a:r>
                        <a:rPr lang="en-US" altLang="zh-CN" dirty="0"/>
                        <a:t>3</a:t>
                      </a:r>
                      <a:r>
                        <a:rPr lang="zh-CN" altLang="en-US" dirty="0"/>
                        <a:t>分</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05494" y="638816"/>
            <a:ext cx="9389745" cy="999900"/>
            <a:chOff x="2559784" y="1018559"/>
            <a:chExt cx="9389745" cy="999900"/>
          </a:xfrm>
        </p:grpSpPr>
        <p:sp>
          <p:nvSpPr>
            <p:cNvPr id="4" name="文本框 3"/>
            <p:cNvSpPr txBox="1"/>
            <p:nvPr>
              <p:custDataLst>
                <p:tags r:id="rId1"/>
              </p:custDataLst>
            </p:nvPr>
          </p:nvSpPr>
          <p:spPr>
            <a:xfrm>
              <a:off x="2559784" y="1018559"/>
              <a:ext cx="9389745" cy="768350"/>
            </a:xfrm>
            <a:prstGeom prst="rect">
              <a:avLst/>
            </a:prstGeom>
            <a:noFill/>
          </p:spPr>
          <p:txBody>
            <a:bodyPr wrap="square" rtlCol="0">
              <a:spAutoFit/>
            </a:bodyPr>
            <a:lstStyle/>
            <a:p>
              <a:pPr algn="ctr"/>
              <a:r>
                <a:rPr lang="zh-CN" altLang="en-US" sz="4400" dirty="0">
                  <a:solidFill>
                    <a:srgbClr val="425C81"/>
                  </a:solidFill>
                  <a:latin typeface="思源黑体 CN Bold" panose="020B0800000000000000" pitchFamily="34" charset="-122"/>
                  <a:ea typeface="思源黑体 CN Bold" panose="020B0800000000000000" pitchFamily="34" charset="-122"/>
                  <a:cs typeface="+mn-ea"/>
                  <a:sym typeface="+mn-lt"/>
                </a:rPr>
                <a:t>加分项</a:t>
              </a:r>
            </a:p>
          </p:txBody>
        </p:sp>
        <p:sp>
          <p:nvSpPr>
            <p:cNvPr id="5" name="矩形: 圆角 3"/>
            <p:cNvSpPr/>
            <p:nvPr>
              <p:custDataLst>
                <p:tags r:id="rId2"/>
              </p:custDataLst>
            </p:nvPr>
          </p:nvSpPr>
          <p:spPr>
            <a:xfrm>
              <a:off x="6858194" y="1931532"/>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6"/>
          <p:cNvSpPr txBox="1"/>
          <p:nvPr/>
        </p:nvSpPr>
        <p:spPr>
          <a:xfrm>
            <a:off x="1025417" y="1773095"/>
            <a:ext cx="10035670" cy="4854728"/>
          </a:xfrm>
          <a:prstGeom prst="rect">
            <a:avLst/>
          </a:prstGeom>
          <a:noFill/>
        </p:spPr>
        <p:txBody>
          <a:bodyPr wrap="square" rtlCol="0">
            <a:noAutofit/>
          </a:bodyPr>
          <a:lstStyle/>
          <a:p>
            <a:pPr marL="285750" indent="-285750">
              <a:lnSpc>
                <a:spcPct val="150000"/>
              </a:lnSpc>
              <a:buFont typeface="Arial" panose="020B0604020202020204" pitchFamily="34" charset="0"/>
              <a:buChar char="•"/>
            </a:pPr>
            <a:r>
              <a:rPr lang="zh-CN" altLang="en-US" dirty="0">
                <a:sym typeface="+mn-ea"/>
              </a:rPr>
              <a:t>报文约定合理</a:t>
            </a:r>
          </a:p>
          <a:p>
            <a:pPr marL="285750" indent="-285750">
              <a:lnSpc>
                <a:spcPct val="150000"/>
              </a:lnSpc>
              <a:buFont typeface="Arial" panose="020B0604020202020204" pitchFamily="34" charset="0"/>
              <a:buChar char="•"/>
            </a:pPr>
            <a:r>
              <a:rPr lang="zh-CN" altLang="en-US" dirty="0">
                <a:sym typeface="+mn-ea"/>
              </a:rPr>
              <a:t>服务端数据库设计合理</a:t>
            </a:r>
            <a:endParaRPr lang="en-US" altLang="zh-CN" dirty="0">
              <a:sym typeface="+mn-ea"/>
            </a:endParaRPr>
          </a:p>
          <a:p>
            <a:pPr marL="285750" indent="-285750">
              <a:lnSpc>
                <a:spcPct val="150000"/>
              </a:lnSpc>
              <a:buFont typeface="Arial" panose="020B0604020202020204" pitchFamily="34" charset="0"/>
              <a:buChar char="•"/>
            </a:pPr>
            <a:r>
              <a:rPr lang="zh-CN" altLang="en-US" dirty="0">
                <a:sym typeface="+mn-ea"/>
              </a:rPr>
              <a:t>同步客户端与服务器的邮件</a:t>
            </a:r>
            <a:endParaRPr lang="en-US" altLang="zh-CN" dirty="0">
              <a:sym typeface="+mn-ea"/>
            </a:endParaRPr>
          </a:p>
          <a:p>
            <a:pPr marL="285750" indent="-285750">
              <a:lnSpc>
                <a:spcPct val="150000"/>
              </a:lnSpc>
              <a:buFont typeface="Arial" panose="020B0604020202020204" pitchFamily="34" charset="0"/>
              <a:buChar char="•"/>
            </a:pPr>
            <a:r>
              <a:rPr lang="zh-CN" altLang="en-US" dirty="0">
                <a:sym typeface="+mn-ea"/>
              </a:rPr>
              <a:t>实现邮件搜索、邮件过滤等功能</a:t>
            </a:r>
            <a:endParaRPr lang="en-US" altLang="zh-CN" dirty="0">
              <a:sym typeface="+mn-ea"/>
            </a:endParaRPr>
          </a:p>
          <a:p>
            <a:pPr marL="285750" indent="-285750">
              <a:lnSpc>
                <a:spcPct val="150000"/>
              </a:lnSpc>
              <a:buFont typeface="Arial" panose="020B0604020202020204" pitchFamily="34" charset="0"/>
              <a:buChar char="•"/>
            </a:pPr>
            <a:r>
              <a:rPr lang="zh-CN" altLang="en-US" dirty="0">
                <a:sym typeface="+mn-ea"/>
              </a:rPr>
              <a:t>实现新邮件到达通知功能</a:t>
            </a:r>
            <a:endParaRPr lang="en-US" altLang="zh-CN" dirty="0">
              <a:sym typeface="+mn-ea"/>
            </a:endParaRPr>
          </a:p>
          <a:p>
            <a:pPr marL="285750" indent="-285750">
              <a:lnSpc>
                <a:spcPct val="150000"/>
              </a:lnSpc>
              <a:buFont typeface="Arial" panose="020B0604020202020204" pitchFamily="34" charset="0"/>
              <a:buChar char="•"/>
            </a:pPr>
            <a:r>
              <a:rPr lang="zh-CN" altLang="en-US" dirty="0">
                <a:sym typeface="+mn-ea"/>
              </a:rPr>
              <a:t>用户友好的</a:t>
            </a:r>
            <a:r>
              <a:rPr lang="en-US" altLang="zh-CN" dirty="0">
                <a:sym typeface="+mn-ea"/>
              </a:rPr>
              <a:t>UI</a:t>
            </a:r>
            <a:r>
              <a:rPr lang="zh-CN" altLang="en-US" dirty="0">
                <a:sym typeface="+mn-ea"/>
              </a:rPr>
              <a:t>界面</a:t>
            </a:r>
            <a:endParaRPr lang="en-US" altLang="zh-CN" dirty="0">
              <a:sym typeface="+mn-ea"/>
            </a:endParaRPr>
          </a:p>
          <a:p>
            <a:pPr marL="285750" indent="-285750">
              <a:lnSpc>
                <a:spcPct val="150000"/>
              </a:lnSpc>
              <a:buFont typeface="Arial" panose="020B0604020202020204" pitchFamily="34" charset="0"/>
              <a:buChar char="•"/>
            </a:pPr>
            <a:r>
              <a:rPr lang="zh-CN" altLang="en-US" dirty="0">
                <a:sym typeface="+mn-ea"/>
              </a:rPr>
              <a:t>客户端的本地缓存</a:t>
            </a:r>
            <a:endParaRPr lang="en-US" altLang="zh-CN" dirty="0">
              <a:sym typeface="+mn-ea"/>
            </a:endParaRPr>
          </a:p>
          <a:p>
            <a:pPr>
              <a:lnSpc>
                <a:spcPct val="150000"/>
              </a:lnSpc>
            </a:pPr>
            <a:r>
              <a:rPr lang="zh-CN" altLang="en-US" dirty="0">
                <a:sym typeface="+mn-ea"/>
              </a:rPr>
              <a:t> </a:t>
            </a:r>
            <a:endParaRPr lang="en-US" altLang="zh-CN" dirty="0">
              <a:sym typeface="+mn-ea"/>
            </a:endParaRPr>
          </a:p>
          <a:p>
            <a:pPr marL="285750" indent="-285750">
              <a:lnSpc>
                <a:spcPct val="150000"/>
              </a:lnSpc>
              <a:buFont typeface="Arial" panose="020B0604020202020204" pitchFamily="34" charset="0"/>
              <a:buChar char="•"/>
            </a:pPr>
            <a:endParaRPr lang="en-US" altLang="zh-CN" dirty="0">
              <a:sym typeface="+mn-ea"/>
            </a:endParaRPr>
          </a:p>
          <a:p>
            <a:pPr marL="285750" indent="-285750">
              <a:lnSpc>
                <a:spcPct val="150000"/>
              </a:lnSpc>
              <a:buFont typeface="Arial" panose="020B0604020202020204" pitchFamily="34" charset="0"/>
              <a:buChar char="•"/>
            </a:pPr>
            <a:endParaRPr lang="zh-CN" altLang="en-US" sz="1600" dirty="0">
              <a:sym typeface="+mn-ea"/>
            </a:endParaRPr>
          </a:p>
          <a:p>
            <a:endParaRPr lang="zh-CN" altLang="en-US" sz="1600" dirty="0"/>
          </a:p>
          <a:p>
            <a:r>
              <a:rPr lang="zh-CN" altLang="en-US" sz="1600" dirty="0"/>
              <a:t> </a:t>
            </a:r>
            <a:r>
              <a:rPr lang="en-US" altLang="zh-CN" sz="1600" dirty="0"/>
              <a:t>   </a:t>
            </a:r>
            <a:endParaRPr lang="zh-CN" alt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99156" y="2054800"/>
            <a:ext cx="2793688" cy="1999100"/>
            <a:chOff x="4699156" y="2054800"/>
            <a:chExt cx="2793688" cy="1999100"/>
          </a:xfrm>
        </p:grpSpPr>
        <p:sp>
          <p:nvSpPr>
            <p:cNvPr id="46" name="矩形: 圆角 45"/>
            <p:cNvSpPr/>
            <p:nvPr/>
          </p:nvSpPr>
          <p:spPr>
            <a:xfrm>
              <a:off x="4699156" y="3740121"/>
              <a:ext cx="2793688" cy="313779"/>
            </a:xfrm>
            <a:prstGeom prst="roundRect">
              <a:avLst>
                <a:gd name="adj" fmla="val 50000"/>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a:off x="5490023" y="2054800"/>
              <a:ext cx="1186554" cy="1186554"/>
            </a:xfrm>
            <a:prstGeom prst="ellips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dirty="0">
                  <a:latin typeface="思源黑体 CN Bold" panose="020B0800000000000000" pitchFamily="34" charset="-122"/>
                  <a:ea typeface="思源黑体 CN Bold" panose="020B0800000000000000" pitchFamily="34" charset="-122"/>
                  <a:cs typeface="+mn-ea"/>
                  <a:sym typeface="+mn-lt"/>
                </a:rPr>
                <a:t>03</a:t>
              </a:r>
              <a:endParaRPr lang="zh-CN" altLang="en-US" sz="4400" dirty="0">
                <a:latin typeface="思源黑体 CN Bold" panose="020B0800000000000000" pitchFamily="34" charset="-122"/>
                <a:ea typeface="思源黑体 CN Bold" panose="020B0800000000000000" pitchFamily="34" charset="-122"/>
                <a:cs typeface="+mn-ea"/>
                <a:sym typeface="+mn-lt"/>
              </a:endParaRPr>
            </a:p>
          </p:txBody>
        </p:sp>
      </p:grpSp>
      <p:grpSp>
        <p:nvGrpSpPr>
          <p:cNvPr id="3" name="组合 2"/>
          <p:cNvGrpSpPr/>
          <p:nvPr/>
        </p:nvGrpSpPr>
        <p:grpSpPr>
          <a:xfrm>
            <a:off x="4408371" y="3435345"/>
            <a:ext cx="3373755" cy="1178535"/>
            <a:chOff x="4408371" y="3435345"/>
            <a:chExt cx="3373755" cy="1178535"/>
          </a:xfrm>
        </p:grpSpPr>
        <p:sp>
          <p:nvSpPr>
            <p:cNvPr id="39" name="文本框 38"/>
            <p:cNvSpPr txBox="1"/>
            <p:nvPr/>
          </p:nvSpPr>
          <p:spPr>
            <a:xfrm>
              <a:off x="4408371" y="3435345"/>
              <a:ext cx="3373755" cy="922020"/>
            </a:xfrm>
            <a:prstGeom prst="rect">
              <a:avLst/>
            </a:prstGeom>
            <a:noFill/>
          </p:spPr>
          <p:txBody>
            <a:bodyPr wrap="square" rtlCol="0">
              <a:spAutoFit/>
            </a:bodyPr>
            <a:lstStyle/>
            <a:p>
              <a:pPr algn="dist"/>
              <a:r>
                <a:rPr lang="zh-CN" altLang="en-US" sz="5400" dirty="0">
                  <a:solidFill>
                    <a:srgbClr val="425C81"/>
                  </a:solidFill>
                  <a:latin typeface="思源黑体 CN Bold" panose="020B0800000000000000" pitchFamily="34" charset="-122"/>
                  <a:ea typeface="思源黑体 CN Bold" panose="020B0800000000000000" pitchFamily="34" charset="-122"/>
                  <a:cs typeface="+mn-ea"/>
                  <a:sym typeface="+mn-lt"/>
                </a:rPr>
                <a:t>实训要求</a:t>
              </a:r>
            </a:p>
          </p:txBody>
        </p:sp>
        <p:sp>
          <p:nvSpPr>
            <p:cNvPr id="47" name="矩形: 圆角 46"/>
            <p:cNvSpPr/>
            <p:nvPr/>
          </p:nvSpPr>
          <p:spPr>
            <a:xfrm>
              <a:off x="5795226" y="4498180"/>
              <a:ext cx="601547" cy="115700"/>
            </a:xfrm>
            <a:prstGeom prst="roundRect">
              <a:avLst>
                <a:gd name="adj" fmla="val 50000"/>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18305" y="206375"/>
            <a:ext cx="3618865" cy="768350"/>
          </a:xfrm>
          <a:prstGeom prst="rect">
            <a:avLst/>
          </a:prstGeom>
          <a:noFill/>
        </p:spPr>
        <p:txBody>
          <a:bodyPr wrap="square" rtlCol="0">
            <a:spAutoFit/>
          </a:bodyPr>
          <a:lstStyle/>
          <a:p>
            <a:r>
              <a:rPr lang="zh-CN" altLang="en-US" sz="4400" dirty="0">
                <a:solidFill>
                  <a:srgbClr val="425C81"/>
                </a:solidFill>
                <a:latin typeface="思源黑体 CN Bold" panose="020B0800000000000000" pitchFamily="34" charset="-122"/>
                <a:ea typeface="思源黑体 CN Bold" panose="020B0800000000000000" pitchFamily="34" charset="-122"/>
                <a:cs typeface="+mn-ea"/>
                <a:sym typeface="+mn-lt"/>
              </a:rPr>
              <a:t>分组安排</a:t>
            </a:r>
          </a:p>
        </p:txBody>
      </p:sp>
      <p:sp>
        <p:nvSpPr>
          <p:cNvPr id="8195" name="Rectangle 3"/>
          <p:cNvSpPr>
            <a:spLocks noGrp="1" noChangeArrowheads="1"/>
          </p:cNvSpPr>
          <p:nvPr/>
        </p:nvSpPr>
        <p:spPr>
          <a:xfrm>
            <a:off x="781050" y="1085215"/>
            <a:ext cx="9955530" cy="548576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lvl="0" eaLnBrk="1" hangingPunct="1">
              <a:lnSpc>
                <a:spcPct val="150000"/>
              </a:lnSpc>
              <a:spcBef>
                <a:spcPts val="0"/>
              </a:spcBef>
              <a:spcAft>
                <a:spcPts val="0"/>
              </a:spcAft>
            </a:pPr>
            <a:r>
              <a:rPr lang="zh-CN" altLang="en-US" sz="2390" dirty="0"/>
              <a:t>实训课程</a:t>
            </a:r>
            <a:r>
              <a:rPr lang="en-US" altLang="zh-CN" sz="2390" dirty="0"/>
              <a:t>QQ</a:t>
            </a:r>
            <a:r>
              <a:rPr lang="zh-CN" altLang="en-US" sz="2390" dirty="0"/>
              <a:t>群号：</a:t>
            </a:r>
            <a:r>
              <a:rPr lang="zh-CN" altLang="en-US" sz="2390" b="1" dirty="0">
                <a:solidFill>
                  <a:srgbClr val="FF0000"/>
                </a:solidFill>
              </a:rPr>
              <a:t> </a:t>
            </a:r>
            <a:r>
              <a:rPr lang="en-US" altLang="zh-CN" sz="2390" b="1">
                <a:solidFill>
                  <a:srgbClr val="FF0000"/>
                </a:solidFill>
              </a:rPr>
              <a:t>1038613143</a:t>
            </a:r>
            <a:endParaRPr lang="zh-CN" altLang="en-US" sz="2390" dirty="0"/>
          </a:p>
          <a:p>
            <a:pPr lvl="0" eaLnBrk="1" hangingPunct="1">
              <a:lnSpc>
                <a:spcPct val="150000"/>
              </a:lnSpc>
              <a:spcBef>
                <a:spcPts val="0"/>
              </a:spcBef>
              <a:spcAft>
                <a:spcPts val="0"/>
              </a:spcAft>
            </a:pPr>
            <a:r>
              <a:rPr lang="en-US" altLang="zh-CN" sz="2390" dirty="0"/>
              <a:t>5~6</a:t>
            </a:r>
            <a:r>
              <a:rPr lang="zh-CN" altLang="en-US" sz="2390" dirty="0"/>
              <a:t>人一组（重修的同学可以选一个组参加）</a:t>
            </a:r>
          </a:p>
          <a:p>
            <a:pPr eaLnBrk="1" hangingPunct="1">
              <a:lnSpc>
                <a:spcPct val="90000"/>
              </a:lnSpc>
            </a:pPr>
            <a:r>
              <a:rPr lang="en-US" altLang="zh-CN" sz="2390" dirty="0">
                <a:sym typeface="+mn-ea"/>
              </a:rPr>
              <a:t>web</a:t>
            </a:r>
            <a:r>
              <a:rPr lang="zh-CN" altLang="en-US" sz="2390" dirty="0">
                <a:sym typeface="+mn-ea"/>
              </a:rPr>
              <a:t>服务和</a:t>
            </a:r>
            <a:r>
              <a:rPr lang="en-US" altLang="zh-CN" sz="2390" dirty="0">
                <a:sym typeface="+mn-ea"/>
              </a:rPr>
              <a:t>APP</a:t>
            </a:r>
            <a:r>
              <a:rPr lang="zh-CN" altLang="en-US" sz="2390" dirty="0">
                <a:sym typeface="+mn-ea"/>
              </a:rPr>
              <a:t>可自由选择其中一个</a:t>
            </a:r>
            <a:endParaRPr lang="en-US" altLang="zh-CN" sz="2390" dirty="0">
              <a:sym typeface="+mn-ea"/>
            </a:endParaRPr>
          </a:p>
          <a:p>
            <a:pPr eaLnBrk="1" hangingPunct="1">
              <a:lnSpc>
                <a:spcPct val="90000"/>
              </a:lnSpc>
            </a:pPr>
            <a:r>
              <a:rPr lang="en-US" altLang="zh-CN" sz="2390" dirty="0">
                <a:sym typeface="+mn-ea"/>
              </a:rPr>
              <a:t>分组要求</a:t>
            </a:r>
            <a:endParaRPr lang="en-US" altLang="zh-CN" sz="2390" dirty="0"/>
          </a:p>
          <a:p>
            <a:pPr lvl="2" eaLnBrk="1" hangingPunct="1">
              <a:lnSpc>
                <a:spcPct val="150000"/>
              </a:lnSpc>
              <a:spcBef>
                <a:spcPts val="0"/>
              </a:spcBef>
            </a:pPr>
            <a:r>
              <a:rPr lang="zh-CN" altLang="en-US" sz="2000" dirty="0">
                <a:sym typeface="+mn-ea"/>
              </a:rPr>
              <a:t>能力互补、强弱搭配、相互学习</a:t>
            </a:r>
            <a:endParaRPr lang="zh-CN" altLang="en-US" sz="2000" dirty="0"/>
          </a:p>
          <a:p>
            <a:pPr lvl="2" eaLnBrk="1" hangingPunct="1">
              <a:lnSpc>
                <a:spcPct val="150000"/>
              </a:lnSpc>
              <a:spcBef>
                <a:spcPts val="0"/>
              </a:spcBef>
            </a:pPr>
            <a:r>
              <a:rPr lang="zh-CN" altLang="en-US" sz="2000" dirty="0">
                <a:sym typeface="+mn-ea"/>
              </a:rPr>
              <a:t>鼓励具有较好的开发经验的同学主动担任项目组长</a:t>
            </a:r>
            <a:endParaRPr lang="zh-CN" altLang="en-US" sz="2000" dirty="0"/>
          </a:p>
          <a:p>
            <a:pPr lvl="2" eaLnBrk="1" hangingPunct="1">
              <a:lnSpc>
                <a:spcPct val="150000"/>
              </a:lnSpc>
              <a:spcBef>
                <a:spcPts val="0"/>
              </a:spcBef>
            </a:pPr>
            <a:r>
              <a:rPr lang="zh-CN" altLang="en-US" sz="2000" dirty="0">
                <a:sym typeface="+mn-ea"/>
              </a:rPr>
              <a:t>小组内部角色定位清晰、分工明确</a:t>
            </a:r>
            <a:endParaRPr lang="zh-CN" altLang="en-US" sz="2000" dirty="0"/>
          </a:p>
          <a:p>
            <a:pPr lvl="0" eaLnBrk="1" hangingPunct="1">
              <a:lnSpc>
                <a:spcPct val="150000"/>
              </a:lnSpc>
              <a:spcBef>
                <a:spcPts val="0"/>
              </a:spcBef>
              <a:spcAft>
                <a:spcPts val="0"/>
              </a:spcAft>
            </a:pPr>
            <a:r>
              <a:rPr lang="en-US" altLang="zh-CN" sz="2390" dirty="0"/>
              <a:t>5月25日完成</a:t>
            </a:r>
            <a:r>
              <a:rPr lang="zh-CN" altLang="en-US" sz="2390" dirty="0"/>
              <a:t>以下工作</a:t>
            </a:r>
            <a:r>
              <a:rPr lang="en-US" altLang="zh-CN" sz="2390" dirty="0"/>
              <a:t>：</a:t>
            </a:r>
          </a:p>
          <a:p>
            <a:pPr lvl="2" algn="l" eaLnBrk="1" hangingPunct="1">
              <a:lnSpc>
                <a:spcPct val="150000"/>
              </a:lnSpc>
              <a:spcBef>
                <a:spcPts val="0"/>
              </a:spcBef>
            </a:pPr>
            <a:r>
              <a:rPr lang="en-US" altLang="zh-CN" sz="1855" dirty="0"/>
              <a:t> </a:t>
            </a:r>
            <a:r>
              <a:rPr lang="zh-CN" altLang="en-US" sz="2000" dirty="0"/>
              <a:t>小组成员确定，每个小组选出一名小组长 </a:t>
            </a:r>
          </a:p>
          <a:p>
            <a:pPr lvl="2" algn="l" eaLnBrk="1" hangingPunct="1">
              <a:lnSpc>
                <a:spcPct val="150000"/>
              </a:lnSpc>
              <a:spcBef>
                <a:spcPts val="0"/>
              </a:spcBef>
            </a:pPr>
            <a:r>
              <a:rPr lang="zh-CN" altLang="en-US" sz="2000" dirty="0"/>
              <a:t> 小组内部任务分配（自由选择&amp;抓阄方式） </a:t>
            </a:r>
          </a:p>
          <a:p>
            <a:pPr lvl="2" algn="l" eaLnBrk="1" hangingPunct="1">
              <a:lnSpc>
                <a:spcPct val="150000"/>
              </a:lnSpc>
              <a:spcBef>
                <a:spcPts val="0"/>
              </a:spcBef>
            </a:pPr>
            <a:r>
              <a:rPr lang="zh-CN" altLang="en-US" sz="2000" dirty="0"/>
              <a:t> 学委把各小组的小组成员、组长、选题信息整理后发给助教</a:t>
            </a:r>
          </a:p>
          <a:p>
            <a:pPr lvl="1" eaLnBrk="1" hangingPunct="1">
              <a:lnSpc>
                <a:spcPct val="150000"/>
              </a:lnSpc>
              <a:spcBef>
                <a:spcPts val="0"/>
              </a:spcBef>
              <a:spcAft>
                <a:spcPts val="0"/>
              </a:spcAft>
            </a:pPr>
            <a:endParaRPr lang="en-US" altLang="zh-CN" sz="1855" dirty="0"/>
          </a:p>
          <a:p>
            <a:pPr eaLnBrk="1" hangingPunct="1">
              <a:lnSpc>
                <a:spcPct val="150000"/>
              </a:lnSpc>
              <a:spcBef>
                <a:spcPts val="0"/>
              </a:spcBef>
              <a:spcAft>
                <a:spcPts val="0"/>
              </a:spcAft>
            </a:pPr>
            <a:endParaRPr lang="en-US" altLang="zh-CN" sz="2200" dirty="0"/>
          </a:p>
          <a:p>
            <a:pPr marL="758825" lvl="1" indent="-457200" eaLnBrk="1" hangingPunct="1">
              <a:lnSpc>
                <a:spcPct val="150000"/>
              </a:lnSpc>
              <a:spcBef>
                <a:spcPts val="0"/>
              </a:spcBef>
              <a:spcAft>
                <a:spcPts val="0"/>
              </a:spcAft>
              <a:buFont typeface="Franklin Gothic Book" panose="020B0503020102020204" pitchFamily="34" charset="0"/>
              <a:buAutoNum type="arabicPeriod"/>
            </a:pPr>
            <a:endParaRPr lang="en-US" altLang="zh-CN" sz="2200" dirty="0"/>
          </a:p>
          <a:p>
            <a:pPr marL="758825" lvl="1" indent="-457200" eaLnBrk="1" hangingPunct="1">
              <a:lnSpc>
                <a:spcPct val="150000"/>
              </a:lnSpc>
              <a:spcBef>
                <a:spcPts val="0"/>
              </a:spcBef>
              <a:spcAft>
                <a:spcPts val="0"/>
              </a:spcAft>
              <a:buFont typeface="Franklin Gothic Book" panose="020B0503020102020204" pitchFamily="34" charset="0"/>
              <a:buAutoNum type="arabicPeriod"/>
            </a:pPr>
            <a:endParaRPr lang="en-US" altLang="zh-CN"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18305" y="206375"/>
            <a:ext cx="3618865" cy="768350"/>
          </a:xfrm>
          <a:prstGeom prst="rect">
            <a:avLst/>
          </a:prstGeom>
          <a:noFill/>
        </p:spPr>
        <p:txBody>
          <a:bodyPr wrap="square" rtlCol="0">
            <a:spAutoFit/>
          </a:bodyPr>
          <a:lstStyle/>
          <a:p>
            <a:r>
              <a:rPr lang="zh-CN" altLang="en-US" sz="4400" dirty="0">
                <a:solidFill>
                  <a:srgbClr val="425C81"/>
                </a:solidFill>
                <a:latin typeface="思源黑体 CN Bold" panose="020B0800000000000000" pitchFamily="34" charset="-122"/>
                <a:ea typeface="思源黑体 CN Bold" panose="020B0800000000000000" pitchFamily="34" charset="-122"/>
                <a:cs typeface="+mn-ea"/>
                <a:sym typeface="+mn-lt"/>
              </a:rPr>
              <a:t>组内分工安排</a:t>
            </a:r>
          </a:p>
        </p:txBody>
      </p:sp>
      <p:sp>
        <p:nvSpPr>
          <p:cNvPr id="8195" name="Rectangle 3"/>
          <p:cNvSpPr>
            <a:spLocks noGrp="1" noChangeArrowheads="1"/>
          </p:cNvSpPr>
          <p:nvPr/>
        </p:nvSpPr>
        <p:spPr>
          <a:xfrm>
            <a:off x="781050" y="1085215"/>
            <a:ext cx="9955530" cy="548576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lvl="0" eaLnBrk="1" hangingPunct="1">
              <a:lnSpc>
                <a:spcPct val="150000"/>
              </a:lnSpc>
              <a:spcBef>
                <a:spcPts val="0"/>
              </a:spcBef>
              <a:spcAft>
                <a:spcPts val="0"/>
              </a:spcAft>
            </a:pPr>
            <a:r>
              <a:rPr lang="zh-CN" sz="1800" dirty="0"/>
              <a:t>前端</a:t>
            </a:r>
          </a:p>
          <a:p>
            <a:pPr lvl="1" eaLnBrk="1" hangingPunct="1">
              <a:lnSpc>
                <a:spcPct val="150000"/>
              </a:lnSpc>
              <a:spcBef>
                <a:spcPts val="0"/>
              </a:spcBef>
              <a:spcAft>
                <a:spcPts val="0"/>
              </a:spcAft>
            </a:pPr>
            <a:r>
              <a:rPr lang="zh-CN" sz="1800" dirty="0"/>
              <a:t>静态页面设计</a:t>
            </a:r>
          </a:p>
          <a:p>
            <a:pPr lvl="1" eaLnBrk="1" hangingPunct="1">
              <a:lnSpc>
                <a:spcPct val="150000"/>
              </a:lnSpc>
              <a:spcBef>
                <a:spcPts val="0"/>
              </a:spcBef>
              <a:spcAft>
                <a:spcPts val="0"/>
              </a:spcAft>
            </a:pPr>
            <a:r>
              <a:rPr lang="zh-CN" sz="1800" dirty="0"/>
              <a:t>页面和用户交互行为设计：按键响应、成功</a:t>
            </a:r>
            <a:r>
              <a:rPr lang="en-US" altLang="zh-CN" sz="1800" dirty="0"/>
              <a:t>/</a:t>
            </a:r>
            <a:r>
              <a:rPr lang="zh-CN" altLang="en-US" sz="1800" dirty="0"/>
              <a:t>失败提示、向后端发送请求、页面刷新</a:t>
            </a:r>
            <a:endParaRPr lang="zh-CN" sz="1800" dirty="0"/>
          </a:p>
          <a:p>
            <a:pPr lvl="0" eaLnBrk="1" hangingPunct="1">
              <a:lnSpc>
                <a:spcPct val="150000"/>
              </a:lnSpc>
              <a:spcBef>
                <a:spcPts val="0"/>
              </a:spcBef>
              <a:spcAft>
                <a:spcPts val="0"/>
              </a:spcAft>
            </a:pPr>
            <a:r>
              <a:rPr lang="zh-CN" sz="1800" dirty="0"/>
              <a:t>前后端交互接口形式，</a:t>
            </a:r>
            <a:r>
              <a:rPr lang="en-US" altLang="zh-CN" sz="1800" dirty="0"/>
              <a:t>URL</a:t>
            </a:r>
            <a:r>
              <a:rPr lang="zh-CN" altLang="en-US" sz="1800" dirty="0"/>
              <a:t>、</a:t>
            </a:r>
            <a:r>
              <a:rPr lang="zh-CN" sz="1800" dirty="0"/>
              <a:t>表单协商</a:t>
            </a:r>
          </a:p>
          <a:p>
            <a:pPr lvl="0" eaLnBrk="1" hangingPunct="1">
              <a:lnSpc>
                <a:spcPct val="150000"/>
              </a:lnSpc>
              <a:spcBef>
                <a:spcPts val="0"/>
              </a:spcBef>
              <a:spcAft>
                <a:spcPts val="0"/>
              </a:spcAft>
            </a:pPr>
            <a:r>
              <a:rPr lang="zh-CN" sz="1800" dirty="0"/>
              <a:t>后端</a:t>
            </a:r>
          </a:p>
          <a:p>
            <a:pPr lvl="1" eaLnBrk="1" hangingPunct="1">
              <a:lnSpc>
                <a:spcPct val="150000"/>
              </a:lnSpc>
              <a:spcBef>
                <a:spcPts val="0"/>
              </a:spcBef>
              <a:spcAft>
                <a:spcPts val="0"/>
              </a:spcAft>
            </a:pPr>
            <a:r>
              <a:rPr lang="zh-CN" sz="1655" dirty="0"/>
              <a:t>用户管理：</a:t>
            </a:r>
            <a:r>
              <a:rPr lang="zh-CN" altLang="en-US" sz="1655" dirty="0"/>
              <a:t>支持用户的注册和登录功能</a:t>
            </a:r>
            <a:endParaRPr lang="en-US" altLang="zh-CN" sz="1655" dirty="0"/>
          </a:p>
          <a:p>
            <a:pPr lvl="1" eaLnBrk="1" hangingPunct="1">
              <a:lnSpc>
                <a:spcPct val="150000"/>
              </a:lnSpc>
              <a:spcBef>
                <a:spcPts val="0"/>
              </a:spcBef>
              <a:spcAft>
                <a:spcPts val="0"/>
              </a:spcAft>
            </a:pPr>
            <a:r>
              <a:rPr lang="zh-CN" altLang="en-US" sz="1800" dirty="0"/>
              <a:t>邮件接收模块：解析收到的</a:t>
            </a:r>
            <a:r>
              <a:rPr lang="zh-CN" altLang="en-US" sz="1800"/>
              <a:t>邮件，判断格式是否正确，对邮件内容进行持久化</a:t>
            </a:r>
            <a:endParaRPr lang="en-US" altLang="zh-CN" sz="1800" dirty="0"/>
          </a:p>
          <a:p>
            <a:pPr lvl="1" eaLnBrk="1" hangingPunct="1">
              <a:lnSpc>
                <a:spcPct val="150000"/>
              </a:lnSpc>
              <a:spcBef>
                <a:spcPts val="0"/>
              </a:spcBef>
              <a:spcAft>
                <a:spcPts val="0"/>
              </a:spcAft>
            </a:pPr>
            <a:r>
              <a:rPr lang="zh-CN" altLang="en-US" sz="1800" dirty="0"/>
              <a:t>邮件发送模块：根据用户的请求，读取数据库中的邮件内容以及磁盘上的附件内容，发送给用户</a:t>
            </a:r>
          </a:p>
          <a:p>
            <a:pPr lvl="1" eaLnBrk="1" hangingPunct="1">
              <a:lnSpc>
                <a:spcPct val="150000"/>
              </a:lnSpc>
              <a:spcBef>
                <a:spcPts val="0"/>
              </a:spcBef>
              <a:spcAft>
                <a:spcPts val="0"/>
              </a:spcAft>
            </a:pPr>
            <a:r>
              <a:rPr lang="zh-CN" altLang="en-US" sz="1800" dirty="0"/>
              <a:t>文件管理模块：服务器应该对邮件的附件进行隔离存储，便于用户访问单独邮件的附件</a:t>
            </a:r>
            <a:endParaRPr lang="zh-CN" altLang="en-US" sz="1955"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99156" y="1032826"/>
            <a:ext cx="2793688" cy="1999100"/>
            <a:chOff x="4699156" y="2054800"/>
            <a:chExt cx="2793688" cy="1999100"/>
          </a:xfrm>
        </p:grpSpPr>
        <p:sp>
          <p:nvSpPr>
            <p:cNvPr id="46" name="矩形: 圆角 45"/>
            <p:cNvSpPr/>
            <p:nvPr/>
          </p:nvSpPr>
          <p:spPr>
            <a:xfrm>
              <a:off x="4699156" y="3740121"/>
              <a:ext cx="2793688" cy="313779"/>
            </a:xfrm>
            <a:prstGeom prst="roundRect">
              <a:avLst>
                <a:gd name="adj" fmla="val 50000"/>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a:off x="5490023" y="2054800"/>
              <a:ext cx="1186554" cy="1186554"/>
            </a:xfrm>
            <a:prstGeom prst="ellips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dirty="0">
                  <a:latin typeface="思源黑体 CN Bold" panose="020B0800000000000000" pitchFamily="34" charset="-122"/>
                  <a:ea typeface="思源黑体 CN Bold" panose="020B0800000000000000" pitchFamily="34" charset="-122"/>
                  <a:cs typeface="+mn-ea"/>
                  <a:sym typeface="+mn-lt"/>
                </a:rPr>
                <a:t>01</a:t>
              </a:r>
              <a:endParaRPr lang="zh-CN" altLang="en-US" sz="4400" dirty="0">
                <a:latin typeface="思源黑体 CN Bold" panose="020B0800000000000000" pitchFamily="34" charset="-122"/>
                <a:ea typeface="思源黑体 CN Bold" panose="020B0800000000000000" pitchFamily="34" charset="-122"/>
                <a:cs typeface="+mn-ea"/>
                <a:sym typeface="+mn-lt"/>
              </a:endParaRPr>
            </a:p>
          </p:txBody>
        </p:sp>
      </p:grpSp>
      <p:grpSp>
        <p:nvGrpSpPr>
          <p:cNvPr id="3" name="组合 2"/>
          <p:cNvGrpSpPr/>
          <p:nvPr/>
        </p:nvGrpSpPr>
        <p:grpSpPr>
          <a:xfrm>
            <a:off x="4505526" y="2413371"/>
            <a:ext cx="3180945" cy="1178535"/>
            <a:chOff x="4505526" y="3435345"/>
            <a:chExt cx="3180945" cy="1178535"/>
          </a:xfrm>
        </p:grpSpPr>
        <p:sp>
          <p:nvSpPr>
            <p:cNvPr id="39" name="文本框 38"/>
            <p:cNvSpPr txBox="1"/>
            <p:nvPr/>
          </p:nvSpPr>
          <p:spPr>
            <a:xfrm>
              <a:off x="4505526" y="3435345"/>
              <a:ext cx="3180945" cy="922020"/>
            </a:xfrm>
            <a:prstGeom prst="rect">
              <a:avLst/>
            </a:prstGeom>
            <a:noFill/>
          </p:spPr>
          <p:txBody>
            <a:bodyPr wrap="square" rtlCol="0">
              <a:spAutoFit/>
            </a:bodyPr>
            <a:lstStyle/>
            <a:p>
              <a:pPr algn="dist"/>
              <a:r>
                <a:rPr lang="zh-CN" altLang="en-US" sz="5400" dirty="0">
                  <a:solidFill>
                    <a:srgbClr val="425C81"/>
                  </a:solidFill>
                  <a:latin typeface="思源黑体 CN Bold" panose="020B0800000000000000" pitchFamily="34" charset="-122"/>
                  <a:ea typeface="思源黑体 CN Bold" panose="020B0800000000000000" pitchFamily="34" charset="-122"/>
                  <a:cs typeface="+mn-ea"/>
                  <a:sym typeface="+mn-lt"/>
                </a:rPr>
                <a:t>实训题目</a:t>
              </a:r>
            </a:p>
          </p:txBody>
        </p:sp>
        <p:sp>
          <p:nvSpPr>
            <p:cNvPr id="47" name="矩形: 圆角 46"/>
            <p:cNvSpPr/>
            <p:nvPr/>
          </p:nvSpPr>
          <p:spPr>
            <a:xfrm>
              <a:off x="5795226" y="4498180"/>
              <a:ext cx="601547" cy="115700"/>
            </a:xfrm>
            <a:prstGeom prst="roundRect">
              <a:avLst>
                <a:gd name="adj" fmla="val 50000"/>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29635" y="206375"/>
            <a:ext cx="5629275" cy="768350"/>
          </a:xfrm>
          <a:prstGeom prst="rect">
            <a:avLst/>
          </a:prstGeom>
          <a:noFill/>
        </p:spPr>
        <p:txBody>
          <a:bodyPr wrap="square" rtlCol="0">
            <a:spAutoFit/>
          </a:bodyPr>
          <a:lstStyle/>
          <a:p>
            <a:r>
              <a:rPr lang="zh-CN" altLang="en-US" sz="4400" dirty="0">
                <a:solidFill>
                  <a:srgbClr val="425C81"/>
                </a:solidFill>
                <a:latin typeface="思源黑体 CN Bold" panose="020B0800000000000000" pitchFamily="34" charset="-122"/>
                <a:ea typeface="思源黑体 CN Bold" panose="020B0800000000000000" pitchFamily="34" charset="-122"/>
                <a:cs typeface="+mn-ea"/>
                <a:sym typeface="+mn-lt"/>
              </a:rPr>
              <a:t>实训过程和考核安排</a:t>
            </a:r>
          </a:p>
        </p:txBody>
      </p:sp>
      <p:sp>
        <p:nvSpPr>
          <p:cNvPr id="8195" name="Rectangle 3"/>
          <p:cNvSpPr>
            <a:spLocks noGrp="1" noChangeArrowheads="1"/>
          </p:cNvSpPr>
          <p:nvPr/>
        </p:nvSpPr>
        <p:spPr>
          <a:xfrm>
            <a:off x="526415" y="887730"/>
            <a:ext cx="11330940" cy="539940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lvl="0" algn="l" eaLnBrk="1" hangingPunct="1">
              <a:lnSpc>
                <a:spcPct val="150000"/>
              </a:lnSpc>
              <a:spcBef>
                <a:spcPts val="0"/>
              </a:spcBef>
              <a:spcAft>
                <a:spcPts val="0"/>
              </a:spcAft>
            </a:pPr>
            <a:r>
              <a:rPr lang="zh-CN" altLang="en-US" sz="2385" dirty="0">
                <a:solidFill>
                  <a:srgbClr val="FF0000"/>
                </a:solidFill>
                <a:latin typeface="思源黑体 Light" panose="020B0300000000000000" pitchFamily="34" charset="-122"/>
                <a:ea typeface="思源黑体 Light" panose="020B0300000000000000" pitchFamily="34" charset="-122"/>
                <a:sym typeface="+mn-ea"/>
              </a:rPr>
              <a:t>实训时间：</a:t>
            </a:r>
            <a:r>
              <a:rPr lang="en-US" altLang="zh-CN" sz="2385" dirty="0">
                <a:solidFill>
                  <a:srgbClr val="FF0000"/>
                </a:solidFill>
                <a:latin typeface="思源黑体 Light" panose="020B0300000000000000" pitchFamily="34" charset="-122"/>
                <a:ea typeface="思源黑体 Light" panose="020B0300000000000000" pitchFamily="34" charset="-122"/>
                <a:sym typeface="+mn-ea"/>
              </a:rPr>
              <a:t>5</a:t>
            </a:r>
            <a:r>
              <a:rPr lang="zh-CN" altLang="en-US" sz="2385" dirty="0">
                <a:solidFill>
                  <a:srgbClr val="FF0000"/>
                </a:solidFill>
                <a:latin typeface="思源黑体 Light" panose="020B0300000000000000" pitchFamily="34" charset="-122"/>
                <a:ea typeface="思源黑体 Light" panose="020B0300000000000000" pitchFamily="34" charset="-122"/>
                <a:sym typeface="+mn-ea"/>
              </a:rPr>
              <a:t>月</a:t>
            </a:r>
            <a:r>
              <a:rPr lang="en-US" altLang="zh-CN" sz="2385" dirty="0">
                <a:solidFill>
                  <a:srgbClr val="FF0000"/>
                </a:solidFill>
                <a:latin typeface="思源黑体 Light" panose="020B0300000000000000" pitchFamily="34" charset="-122"/>
                <a:ea typeface="思源黑体 Light" panose="020B0300000000000000" pitchFamily="34" charset="-122"/>
                <a:sym typeface="+mn-ea"/>
              </a:rPr>
              <a:t>20</a:t>
            </a:r>
            <a:r>
              <a:rPr lang="zh-CN" altLang="en-US" sz="2385" dirty="0">
                <a:solidFill>
                  <a:srgbClr val="FF0000"/>
                </a:solidFill>
                <a:latin typeface="思源黑体 Light" panose="020B0300000000000000" pitchFamily="34" charset="-122"/>
                <a:ea typeface="思源黑体 Light" panose="020B0300000000000000" pitchFamily="34" charset="-122"/>
                <a:sym typeface="+mn-ea"/>
              </a:rPr>
              <a:t>日</a:t>
            </a:r>
            <a:r>
              <a:rPr lang="en-US" altLang="zh-CN" sz="2385" dirty="0">
                <a:solidFill>
                  <a:srgbClr val="FF0000"/>
                </a:solidFill>
                <a:latin typeface="思源黑体 Light" panose="020B0300000000000000" pitchFamily="34" charset="-122"/>
                <a:ea typeface="思源黑体 Light" panose="020B0300000000000000" pitchFamily="34" charset="-122"/>
                <a:sym typeface="+mn-ea"/>
              </a:rPr>
              <a:t>-6</a:t>
            </a:r>
            <a:r>
              <a:rPr lang="zh-CN" altLang="en-US" sz="2385" dirty="0">
                <a:solidFill>
                  <a:srgbClr val="FF0000"/>
                </a:solidFill>
                <a:latin typeface="思源黑体 Light" panose="020B0300000000000000" pitchFamily="34" charset="-122"/>
                <a:ea typeface="思源黑体 Light" panose="020B0300000000000000" pitchFamily="34" charset="-122"/>
                <a:sym typeface="+mn-ea"/>
              </a:rPr>
              <a:t>月</a:t>
            </a:r>
            <a:r>
              <a:rPr lang="en-US" altLang="zh-CN" sz="2385" dirty="0">
                <a:solidFill>
                  <a:srgbClr val="FF0000"/>
                </a:solidFill>
                <a:latin typeface="思源黑体 Light" panose="020B0300000000000000" pitchFamily="34" charset="-122"/>
                <a:ea typeface="思源黑体 Light" panose="020B0300000000000000" pitchFamily="34" charset="-122"/>
                <a:sym typeface="+mn-ea"/>
              </a:rPr>
              <a:t>21</a:t>
            </a:r>
            <a:r>
              <a:rPr lang="zh-CN" altLang="en-US" sz="2385" dirty="0">
                <a:solidFill>
                  <a:srgbClr val="FF0000"/>
                </a:solidFill>
                <a:latin typeface="思源黑体 Light" panose="020B0300000000000000" pitchFamily="34" charset="-122"/>
                <a:ea typeface="思源黑体 Light" panose="020B0300000000000000" pitchFamily="34" charset="-122"/>
                <a:sym typeface="+mn-ea"/>
              </a:rPr>
              <a:t>日</a:t>
            </a:r>
          </a:p>
          <a:p>
            <a:pPr lvl="1" algn="l" eaLnBrk="1" hangingPunct="1">
              <a:lnSpc>
                <a:spcPct val="150000"/>
              </a:lnSpc>
              <a:spcBef>
                <a:spcPts val="0"/>
              </a:spcBef>
              <a:spcAft>
                <a:spcPts val="0"/>
              </a:spcAft>
            </a:pPr>
            <a:r>
              <a:rPr lang="zh-CN" altLang="en-US"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每周进行一次线下集中检查和答疑（</a:t>
            </a:r>
            <a:r>
              <a:rPr lang="en-US" altLang="zh-CN"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13-16</a:t>
            </a:r>
            <a:r>
              <a:rPr lang="zh-CN" altLang="en-US"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周的周一下午）</a:t>
            </a:r>
          </a:p>
          <a:p>
            <a:pPr lvl="1" algn="l" eaLnBrk="1" hangingPunct="1">
              <a:lnSpc>
                <a:spcPct val="150000"/>
              </a:lnSpc>
              <a:spcBef>
                <a:spcPts val="0"/>
              </a:spcBef>
              <a:spcAft>
                <a:spcPts val="0"/>
              </a:spcAft>
            </a:pPr>
            <a:r>
              <a:rPr lang="en-US" altLang="zh-CN" sz="2000" dirty="0">
                <a:solidFill>
                  <a:srgbClr val="FF0000"/>
                </a:solidFill>
                <a:latin typeface="思源黑体 Light" panose="020B0300000000000000" pitchFamily="34" charset="-122"/>
                <a:ea typeface="思源黑体 Light" panose="020B0300000000000000" pitchFamily="34" charset="-122"/>
                <a:sym typeface="+mn-ea"/>
              </a:rPr>
              <a:t>6</a:t>
            </a:r>
            <a:r>
              <a:rPr lang="zh-CN" altLang="en-US"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月</a:t>
            </a:r>
            <a:r>
              <a:rPr lang="en-US" altLang="zh-CN" sz="2000" dirty="0">
                <a:solidFill>
                  <a:srgbClr val="FF0000"/>
                </a:solidFill>
                <a:latin typeface="思源黑体 Light" panose="020B0300000000000000" pitchFamily="34" charset="-122"/>
                <a:ea typeface="思源黑体 Light" panose="020B0300000000000000" pitchFamily="34" charset="-122"/>
                <a:sym typeface="+mn-ea"/>
              </a:rPr>
              <a:t>21</a:t>
            </a:r>
            <a:r>
              <a:rPr lang="zh-CN" altLang="en-US"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日前安排实训答辩，各组的PPT汇报和系统演示</a:t>
            </a:r>
          </a:p>
          <a:p>
            <a:pPr lvl="0" algn="l" eaLnBrk="1" hangingPunct="1">
              <a:lnSpc>
                <a:spcPct val="150000"/>
              </a:lnSpc>
              <a:spcBef>
                <a:spcPts val="0"/>
              </a:spcBef>
              <a:spcAft>
                <a:spcPts val="0"/>
              </a:spcAft>
            </a:pPr>
            <a:r>
              <a:rPr lang="zh-CN" altLang="en-US" sz="2385" dirty="0">
                <a:solidFill>
                  <a:srgbClr val="FF0000"/>
                </a:solidFill>
                <a:latin typeface="思源黑体 Light" panose="020B0300000000000000" pitchFamily="34" charset="-122"/>
                <a:ea typeface="思源黑体 Light" panose="020B0300000000000000" pitchFamily="34" charset="-122"/>
                <a:sym typeface="+mn-ea"/>
              </a:rPr>
              <a:t>实训要求：</a:t>
            </a:r>
          </a:p>
          <a:p>
            <a:pPr lvl="1" algn="l" eaLnBrk="1" hangingPunct="1">
              <a:lnSpc>
                <a:spcPct val="150000"/>
              </a:lnSpc>
              <a:spcBef>
                <a:spcPts val="0"/>
              </a:spcBef>
              <a:spcAft>
                <a:spcPts val="0"/>
              </a:spcAft>
            </a:pPr>
            <a:r>
              <a:rPr lang="zh-CN" altLang="en-US"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小组完成需求分析、概要设计、详细设计、实现和测试的所有文档</a:t>
            </a:r>
          </a:p>
          <a:p>
            <a:pPr lvl="1" algn="l" eaLnBrk="1" hangingPunct="1">
              <a:lnSpc>
                <a:spcPct val="150000"/>
              </a:lnSpc>
              <a:spcBef>
                <a:spcPts val="0"/>
              </a:spcBef>
              <a:spcAft>
                <a:spcPts val="0"/>
              </a:spcAft>
            </a:pPr>
            <a:r>
              <a:rPr lang="zh-CN" altLang="en-US"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个人完成周报告</a:t>
            </a:r>
          </a:p>
          <a:p>
            <a:pPr lvl="0" algn="l" eaLnBrk="1" hangingPunct="1">
              <a:lnSpc>
                <a:spcPct val="150000"/>
              </a:lnSpc>
              <a:spcBef>
                <a:spcPts val="0"/>
              </a:spcBef>
              <a:spcAft>
                <a:spcPts val="0"/>
              </a:spcAft>
            </a:pPr>
            <a:r>
              <a:rPr lang="zh-CN" altLang="en-US" sz="2385" dirty="0">
                <a:solidFill>
                  <a:srgbClr val="FF0000"/>
                </a:solidFill>
                <a:latin typeface="思源黑体 Light" panose="020B0300000000000000" pitchFamily="34" charset="-122"/>
                <a:ea typeface="思源黑体 Light" panose="020B0300000000000000" pitchFamily="34" charset="-122"/>
                <a:sym typeface="+mn-ea"/>
              </a:rPr>
              <a:t>实训总评成绩：实验60% + 答辩 40%</a:t>
            </a:r>
            <a:endParaRPr lang="zh-CN" altLang="en-US" sz="238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endParaRPr>
          </a:p>
          <a:p>
            <a:pPr lvl="1" algn="l" eaLnBrk="1" hangingPunct="1">
              <a:lnSpc>
                <a:spcPct val="150000"/>
              </a:lnSpc>
              <a:spcBef>
                <a:spcPts val="0"/>
              </a:spcBef>
              <a:spcAft>
                <a:spcPts val="0"/>
              </a:spcAft>
            </a:pPr>
            <a:r>
              <a:rPr lang="zh-CN" altLang="en-US" sz="2000" dirty="0">
                <a:solidFill>
                  <a:srgbClr val="FF0000"/>
                </a:solidFill>
                <a:latin typeface="思源黑体 Light" panose="020B0300000000000000" pitchFamily="34" charset="-122"/>
                <a:ea typeface="思源黑体 Light" panose="020B0300000000000000" pitchFamily="34" charset="-122"/>
                <a:sym typeface="+mn-ea"/>
              </a:rPr>
              <a:t>实验：</a:t>
            </a:r>
            <a:r>
              <a:rPr lang="zh-CN" altLang="en-US"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个人周报告完成情况（文档） &amp; 周例会参加情况</a:t>
            </a:r>
          </a:p>
          <a:p>
            <a:pPr lvl="1" algn="l" eaLnBrk="1" hangingPunct="1">
              <a:lnSpc>
                <a:spcPct val="150000"/>
              </a:lnSpc>
              <a:spcBef>
                <a:spcPts val="0"/>
              </a:spcBef>
              <a:spcAft>
                <a:spcPts val="0"/>
              </a:spcAft>
            </a:pPr>
            <a:r>
              <a:rPr lang="zh-CN" altLang="en-US" sz="2000" dirty="0">
                <a:solidFill>
                  <a:srgbClr val="FF0000"/>
                </a:solidFill>
                <a:latin typeface="思源黑体 Light" panose="020B0300000000000000" pitchFamily="34" charset="-122"/>
                <a:ea typeface="思源黑体 Light" panose="020B0300000000000000" pitchFamily="34" charset="-122"/>
                <a:sym typeface="+mn-ea"/>
              </a:rPr>
              <a:t>答辩：</a:t>
            </a:r>
            <a:r>
              <a:rPr lang="zh-CN" altLang="en-US"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PPT展示汇报 &amp; 系统完成质量</a:t>
            </a:r>
            <a:r>
              <a:rPr lang="en-US" altLang="zh-CN"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 </a:t>
            </a:r>
          </a:p>
          <a:p>
            <a:pPr lvl="0" algn="l" eaLnBrk="1" hangingPunct="1">
              <a:lnSpc>
                <a:spcPct val="150000"/>
              </a:lnSpc>
              <a:spcBef>
                <a:spcPts val="0"/>
              </a:spcBef>
              <a:spcAft>
                <a:spcPts val="0"/>
              </a:spcAft>
            </a:pPr>
            <a:r>
              <a:rPr lang="zh-CN" altLang="en-US" sz="2385" dirty="0">
                <a:solidFill>
                  <a:srgbClr val="FF0000"/>
                </a:solidFill>
                <a:latin typeface="思源黑体 Light" panose="020B0300000000000000" pitchFamily="34" charset="-122"/>
                <a:ea typeface="思源黑体 Light" panose="020B0300000000000000" pitchFamily="34" charset="-122"/>
                <a:sym typeface="+mn-ea"/>
              </a:rPr>
              <a:t>实训提交资料：</a:t>
            </a:r>
            <a:endParaRPr lang="zh-CN" altLang="en-US" sz="2385" dirty="0">
              <a:solidFill>
                <a:srgbClr val="FF0000"/>
              </a:solidFill>
              <a:latin typeface="思源黑体 Light" panose="020B0300000000000000" pitchFamily="34" charset="-122"/>
              <a:ea typeface="思源黑体 Light" panose="020B0300000000000000" pitchFamily="34" charset="-122"/>
            </a:endParaRPr>
          </a:p>
          <a:p>
            <a:pPr lvl="1" algn="l" eaLnBrk="1" hangingPunct="1">
              <a:lnSpc>
                <a:spcPct val="150000"/>
              </a:lnSpc>
              <a:spcBef>
                <a:spcPts val="0"/>
              </a:spcBef>
              <a:spcAft>
                <a:spcPts val="0"/>
              </a:spcAft>
            </a:pPr>
            <a:r>
              <a:rPr lang="zh-CN" altLang="en-US" sz="2000" dirty="0">
                <a:solidFill>
                  <a:schemeClr val="tx1">
                    <a:lumMod val="75000"/>
                    <a:lumOff val="25000"/>
                  </a:schemeClr>
                </a:solidFill>
                <a:latin typeface="思源黑体 Light" panose="020B0300000000000000" pitchFamily="34" charset="-122"/>
                <a:ea typeface="思源黑体 Light" panose="020B0300000000000000" pitchFamily="34" charset="-122"/>
                <a:sym typeface="+mn-ea"/>
              </a:rPr>
              <a:t>答辩PPT、软件代码、项目需求分析、设计、实现和测试文档、小组的个人周报告</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矩形: 圆角 128"/>
          <p:cNvSpPr/>
          <p:nvPr/>
        </p:nvSpPr>
        <p:spPr>
          <a:xfrm>
            <a:off x="2915920" y="3365500"/>
            <a:ext cx="6287770" cy="260350"/>
          </a:xfrm>
          <a:prstGeom prst="roundRect">
            <a:avLst>
              <a:gd name="adj" fmla="val 50000"/>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5392085" y="2611117"/>
            <a:ext cx="2097405" cy="1014730"/>
          </a:xfrm>
          <a:prstGeom prst="rect">
            <a:avLst/>
          </a:prstGeom>
          <a:noFill/>
        </p:spPr>
        <p:txBody>
          <a:bodyPr wrap="none" rtlCol="0">
            <a:spAutoFit/>
          </a:bodyPr>
          <a:lstStyle/>
          <a:p>
            <a:pPr algn="ctr"/>
            <a:r>
              <a:rPr lang="zh-CN" altLang="en-US" sz="6000" b="1" dirty="0">
                <a:solidFill>
                  <a:srgbClr val="425C81"/>
                </a:solidFill>
                <a:latin typeface="思源黑体 CN Bold" panose="020B0800000000000000" pitchFamily="34" charset="-122"/>
                <a:ea typeface="思源黑体 CN Bold" panose="020B0800000000000000" pitchFamily="34" charset="-122"/>
              </a:rPr>
              <a:t>谢</a:t>
            </a:r>
            <a:r>
              <a:rPr lang="en-US" altLang="zh-CN" sz="6000" b="1" dirty="0">
                <a:solidFill>
                  <a:srgbClr val="425C81"/>
                </a:solidFill>
                <a:latin typeface="思源黑体 CN Bold" panose="020B0800000000000000" pitchFamily="34" charset="-122"/>
                <a:ea typeface="思源黑体 CN Bold" panose="020B0800000000000000" pitchFamily="34" charset="-122"/>
              </a:rPr>
              <a:t> </a:t>
            </a:r>
            <a:r>
              <a:rPr lang="zh-CN" altLang="en-US" sz="6000" b="1" dirty="0">
                <a:solidFill>
                  <a:srgbClr val="425C81"/>
                </a:solidFill>
                <a:latin typeface="思源黑体 CN Bold" panose="020B0800000000000000" pitchFamily="34" charset="-122"/>
                <a:ea typeface="思源黑体 CN Bold" panose="020B0800000000000000" pitchFamily="34" charset="-122"/>
              </a:rPr>
              <a:t>谢</a:t>
            </a:r>
          </a:p>
        </p:txBody>
      </p:sp>
      <p:sp>
        <p:nvSpPr>
          <p:cNvPr id="136" name="文本框 135"/>
          <p:cNvSpPr txBox="1"/>
          <p:nvPr/>
        </p:nvSpPr>
        <p:spPr>
          <a:xfrm>
            <a:off x="5262880" y="4693285"/>
            <a:ext cx="1723390" cy="461645"/>
          </a:xfrm>
          <a:prstGeom prst="rect">
            <a:avLst/>
          </a:prstGeom>
          <a:noFill/>
        </p:spPr>
        <p:txBody>
          <a:bodyPr wrap="none" rtlCol="0">
            <a:spAutoFit/>
          </a:bodyPr>
          <a:lstStyle/>
          <a:p>
            <a:r>
              <a:rPr lang="zh-CN" altLang="en-US" sz="2400" b="1" dirty="0">
                <a:solidFill>
                  <a:schemeClr val="bg1"/>
                </a:solidFill>
                <a:latin typeface="思源黑体 CN Bold" panose="020B0800000000000000" pitchFamily="34" charset="-122"/>
                <a:ea typeface="思源黑体 CN Bold" panose="020B0800000000000000" pitchFamily="34" charset="-122"/>
              </a:rPr>
              <a:t>报告人名称</a:t>
            </a:r>
          </a:p>
        </p:txBody>
      </p:sp>
      <p:cxnSp>
        <p:nvCxnSpPr>
          <p:cNvPr id="134" name="直接连接符 133"/>
          <p:cNvCxnSpPr/>
          <p:nvPr/>
        </p:nvCxnSpPr>
        <p:spPr>
          <a:xfrm>
            <a:off x="2358002" y="3707398"/>
            <a:ext cx="7532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34"/>
                                        </p:tgtEl>
                                        <p:attrNameLst>
                                          <p:attrName>style.visibility</p:attrName>
                                        </p:attrNameLst>
                                      </p:cBhvr>
                                      <p:to>
                                        <p:strVal val="visible"/>
                                      </p:to>
                                    </p:set>
                                    <p:anim calcmode="lin" valueType="num">
                                      <p:cBhvr>
                                        <p:cTn id="11" dur="500" fill="hold"/>
                                        <p:tgtEl>
                                          <p:spTgt spid="134"/>
                                        </p:tgtEl>
                                        <p:attrNameLst>
                                          <p:attrName>ppt_w</p:attrName>
                                        </p:attrNameLst>
                                      </p:cBhvr>
                                      <p:tavLst>
                                        <p:tav tm="0">
                                          <p:val>
                                            <p:fltVal val="0"/>
                                          </p:val>
                                        </p:tav>
                                        <p:tav tm="100000">
                                          <p:val>
                                            <p:strVal val="#ppt_w"/>
                                          </p:val>
                                        </p:tav>
                                      </p:tavLst>
                                    </p:anim>
                                    <p:anim calcmode="lin" valueType="num">
                                      <p:cBhvr>
                                        <p:cTn id="12" dur="500" fill="hold"/>
                                        <p:tgtEl>
                                          <p:spTgt spid="134"/>
                                        </p:tgtEl>
                                        <p:attrNameLst>
                                          <p:attrName>ppt_h</p:attrName>
                                        </p:attrNameLst>
                                      </p:cBhvr>
                                      <p:tavLst>
                                        <p:tav tm="0">
                                          <p:val>
                                            <p:fltVal val="0"/>
                                          </p:val>
                                        </p:tav>
                                        <p:tav tm="100000">
                                          <p:val>
                                            <p:strVal val="#ppt_h"/>
                                          </p:val>
                                        </p:tav>
                                      </p:tavLst>
                                    </p:anim>
                                    <p:animEffect transition="in" filter="fade">
                                      <p:cBhvr>
                                        <p:cTn id="13"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nvSpPr>
        <p:spPr>
          <a:xfrm>
            <a:off x="905510" y="1489075"/>
            <a:ext cx="10649585" cy="510095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eaLnBrk="1" hangingPunct="1">
              <a:lnSpc>
                <a:spcPct val="150000"/>
              </a:lnSpc>
              <a:spcBef>
                <a:spcPts val="0"/>
              </a:spcBef>
              <a:spcAft>
                <a:spcPts val="0"/>
              </a:spcAft>
            </a:pPr>
            <a:r>
              <a:rPr lang="zh-CN" altLang="en-US" sz="2400" dirty="0"/>
              <a:t>客户端</a:t>
            </a:r>
            <a:endParaRPr lang="en-US" altLang="zh-CN" sz="2400" dirty="0"/>
          </a:p>
          <a:p>
            <a:pPr lvl="1" eaLnBrk="1" hangingPunct="1">
              <a:lnSpc>
                <a:spcPct val="150000"/>
              </a:lnSpc>
              <a:spcBef>
                <a:spcPts val="0"/>
              </a:spcBef>
              <a:spcAft>
                <a:spcPts val="0"/>
              </a:spcAft>
            </a:pPr>
            <a:r>
              <a:rPr lang="zh-CN" altLang="en-US" sz="2200" dirty="0"/>
              <a:t>发送邮件到服务器</a:t>
            </a:r>
            <a:endParaRPr lang="en-US" altLang="zh-CN" sz="2200" dirty="0"/>
          </a:p>
          <a:p>
            <a:pPr lvl="1" eaLnBrk="1" hangingPunct="1">
              <a:lnSpc>
                <a:spcPct val="150000"/>
              </a:lnSpc>
              <a:spcBef>
                <a:spcPts val="0"/>
              </a:spcBef>
              <a:spcAft>
                <a:spcPts val="0"/>
              </a:spcAft>
            </a:pPr>
            <a:r>
              <a:rPr lang="zh-CN" altLang="en-US" sz="2200" dirty="0"/>
              <a:t>接收来自服务器的邮件</a:t>
            </a:r>
            <a:endParaRPr lang="en-US" altLang="zh-CN" sz="2200" dirty="0"/>
          </a:p>
          <a:p>
            <a:pPr lvl="1" eaLnBrk="1" hangingPunct="1">
              <a:lnSpc>
                <a:spcPct val="150000"/>
              </a:lnSpc>
              <a:spcBef>
                <a:spcPts val="0"/>
              </a:spcBef>
              <a:spcAft>
                <a:spcPts val="0"/>
              </a:spcAft>
            </a:pPr>
            <a:r>
              <a:rPr lang="zh-CN" altLang="en-US" sz="2200" dirty="0"/>
              <a:t>拉取服务器的邮件</a:t>
            </a:r>
            <a:endParaRPr lang="en-US" altLang="zh-CN" sz="2200" dirty="0"/>
          </a:p>
          <a:p>
            <a:pPr eaLnBrk="1" hangingPunct="1">
              <a:lnSpc>
                <a:spcPct val="150000"/>
              </a:lnSpc>
              <a:spcBef>
                <a:spcPts val="0"/>
              </a:spcBef>
              <a:spcAft>
                <a:spcPts val="0"/>
              </a:spcAft>
            </a:pPr>
            <a:r>
              <a:rPr lang="zh-CN" altLang="en-US" sz="2400" dirty="0"/>
              <a:t>服务端</a:t>
            </a:r>
            <a:endParaRPr lang="en-US" altLang="zh-CN" sz="2400" dirty="0"/>
          </a:p>
          <a:p>
            <a:pPr lvl="1" eaLnBrk="1" hangingPunct="1">
              <a:lnSpc>
                <a:spcPct val="150000"/>
              </a:lnSpc>
              <a:spcBef>
                <a:spcPts val="0"/>
              </a:spcBef>
              <a:spcAft>
                <a:spcPts val="0"/>
              </a:spcAft>
            </a:pPr>
            <a:r>
              <a:rPr lang="zh-CN" altLang="en-US" sz="2200" dirty="0"/>
              <a:t>邮箱注册</a:t>
            </a:r>
            <a:endParaRPr lang="en-US" altLang="zh-CN" sz="2200" dirty="0"/>
          </a:p>
          <a:p>
            <a:pPr lvl="1" eaLnBrk="1" hangingPunct="1">
              <a:lnSpc>
                <a:spcPct val="150000"/>
              </a:lnSpc>
              <a:spcBef>
                <a:spcPts val="0"/>
              </a:spcBef>
              <a:spcAft>
                <a:spcPts val="0"/>
              </a:spcAft>
            </a:pPr>
            <a:r>
              <a:rPr lang="zh-CN" altLang="en-US" sz="2200" dirty="0"/>
              <a:t>接收客户端传来的邮件，保存到数据库中</a:t>
            </a:r>
            <a:endParaRPr lang="en-US" altLang="zh-CN" sz="2200" dirty="0"/>
          </a:p>
          <a:p>
            <a:pPr lvl="1" eaLnBrk="1" hangingPunct="1">
              <a:lnSpc>
                <a:spcPct val="150000"/>
              </a:lnSpc>
              <a:spcBef>
                <a:spcPts val="0"/>
              </a:spcBef>
              <a:spcAft>
                <a:spcPts val="0"/>
              </a:spcAft>
            </a:pPr>
            <a:r>
              <a:rPr lang="zh-CN" altLang="en-US" sz="2200" dirty="0"/>
              <a:t>发送邮件到客户端</a:t>
            </a:r>
            <a:r>
              <a:rPr lang="en-US" altLang="zh-CN" sz="2200" dirty="0"/>
              <a:t>(</a:t>
            </a:r>
            <a:r>
              <a:rPr lang="zh-CN" altLang="en-US" sz="2200" dirty="0"/>
              <a:t>主动发送或者等客户端拉取）</a:t>
            </a:r>
            <a:endParaRPr lang="en-US" altLang="zh-CN" sz="2200" dirty="0"/>
          </a:p>
          <a:p>
            <a:pPr eaLnBrk="1" hangingPunct="1">
              <a:lnSpc>
                <a:spcPct val="150000"/>
              </a:lnSpc>
              <a:spcBef>
                <a:spcPts val="0"/>
              </a:spcBef>
              <a:spcAft>
                <a:spcPts val="0"/>
              </a:spcAft>
            </a:pPr>
            <a:endParaRPr lang="en-US" altLang="zh-CN" sz="2205" dirty="0"/>
          </a:p>
        </p:txBody>
      </p:sp>
      <p:grpSp>
        <p:nvGrpSpPr>
          <p:cNvPr id="32" name="组合 31"/>
          <p:cNvGrpSpPr/>
          <p:nvPr/>
        </p:nvGrpSpPr>
        <p:grpSpPr>
          <a:xfrm>
            <a:off x="905510" y="495091"/>
            <a:ext cx="9389745" cy="1042724"/>
            <a:chOff x="905510" y="495091"/>
            <a:chExt cx="9389745" cy="1042724"/>
          </a:xfrm>
        </p:grpSpPr>
        <p:sp>
          <p:nvSpPr>
            <p:cNvPr id="27" name="文本框 26"/>
            <p:cNvSpPr txBox="1"/>
            <p:nvPr/>
          </p:nvSpPr>
          <p:spPr>
            <a:xfrm>
              <a:off x="905510" y="495091"/>
              <a:ext cx="9389745" cy="768350"/>
            </a:xfrm>
            <a:prstGeom prst="rect">
              <a:avLst/>
            </a:prstGeom>
            <a:noFill/>
          </p:spPr>
          <p:txBody>
            <a:bodyPr wrap="square" rtlCol="0">
              <a:spAutoFit/>
            </a:bodyPr>
            <a:lstStyle/>
            <a:p>
              <a:pPr algn="ct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邮件系统</a:t>
              </a:r>
            </a:p>
          </p:txBody>
        </p:sp>
        <p:sp>
          <p:nvSpPr>
            <p:cNvPr id="28" name="矩形: 圆角 27"/>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文本框 28"/>
          <p:cNvSpPr txBox="1"/>
          <p:nvPr/>
        </p:nvSpPr>
        <p:spPr>
          <a:xfrm>
            <a:off x="9419492" y="6387847"/>
            <a:ext cx="591666" cy="276999"/>
          </a:xfrm>
          <a:prstGeom prst="rect">
            <a:avLst/>
          </a:prstGeom>
          <a:noFill/>
        </p:spPr>
        <p:txBody>
          <a:bodyPr wrap="square" rtlCol="0">
            <a:spAutoFit/>
          </a:bodyPr>
          <a:lstStyle/>
          <a:p>
            <a:r>
              <a:rPr lang="en-US" altLang="zh-CN" sz="1200" dirty="0"/>
              <a:t>server</a:t>
            </a:r>
            <a:endParaRPr lang="zh-CN" altLang="en-US" sz="1200" dirty="0"/>
          </a:p>
        </p:txBody>
      </p:sp>
      <p:sp>
        <p:nvSpPr>
          <p:cNvPr id="31" name="文本框 30"/>
          <p:cNvSpPr txBox="1"/>
          <p:nvPr/>
        </p:nvSpPr>
        <p:spPr>
          <a:xfrm>
            <a:off x="1911314" y="5880015"/>
            <a:ext cx="4572107" cy="646331"/>
          </a:xfrm>
          <a:prstGeom prst="rect">
            <a:avLst/>
          </a:prstGeom>
          <a:noFill/>
        </p:spPr>
        <p:txBody>
          <a:bodyPr wrap="square">
            <a:spAutoFit/>
          </a:bodyPr>
          <a:lstStyle/>
          <a:p>
            <a:pPr algn="ctr"/>
            <a:r>
              <a:rPr lang="zh-CN" altLang="en-US" b="1">
                <a:solidFill>
                  <a:srgbClr val="C00000"/>
                </a:solidFill>
              </a:rPr>
              <a:t>假设客户端在同</a:t>
            </a:r>
            <a:r>
              <a:rPr lang="zh-CN" altLang="en-US" b="1" dirty="0">
                <a:solidFill>
                  <a:srgbClr val="C00000"/>
                </a:solidFill>
              </a:rPr>
              <a:t>一个服务器下</a:t>
            </a:r>
            <a:endParaRPr lang="en-US" altLang="zh-CN" b="1" dirty="0">
              <a:solidFill>
                <a:srgbClr val="C00000"/>
              </a:solidFill>
            </a:endParaRPr>
          </a:p>
          <a:p>
            <a:pPr algn="ctr"/>
            <a:r>
              <a:rPr lang="zh-CN" altLang="en-US" b="1" dirty="0">
                <a:solidFill>
                  <a:srgbClr val="C00000"/>
                </a:solidFill>
              </a:rPr>
              <a:t>不考虑服务器间的传递</a:t>
            </a:r>
          </a:p>
        </p:txBody>
      </p:sp>
      <p:pic>
        <p:nvPicPr>
          <p:cNvPr id="2" name="Picture 2" descr="在这里插入图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332" y="5580993"/>
            <a:ext cx="5473805" cy="12725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99156" y="1204941"/>
            <a:ext cx="2793688" cy="1999100"/>
            <a:chOff x="4699156" y="2054800"/>
            <a:chExt cx="2793688" cy="1999100"/>
          </a:xfrm>
        </p:grpSpPr>
        <p:sp>
          <p:nvSpPr>
            <p:cNvPr id="46" name="矩形: 圆角 45"/>
            <p:cNvSpPr/>
            <p:nvPr/>
          </p:nvSpPr>
          <p:spPr>
            <a:xfrm>
              <a:off x="4699156" y="3740121"/>
              <a:ext cx="2793688" cy="313779"/>
            </a:xfrm>
            <a:prstGeom prst="roundRect">
              <a:avLst>
                <a:gd name="adj" fmla="val 50000"/>
              </a:avLst>
            </a:prstGeom>
            <a:solidFill>
              <a:srgbClr val="F3F4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a:off x="5490023" y="2054800"/>
              <a:ext cx="1186554" cy="1186554"/>
            </a:xfrm>
            <a:prstGeom prst="ellipse">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4400" dirty="0">
                  <a:latin typeface="思源黑体 CN Bold" panose="020B0800000000000000" pitchFamily="34" charset="-122"/>
                  <a:ea typeface="思源黑体 CN Bold" panose="020B0800000000000000" pitchFamily="34" charset="-122"/>
                  <a:cs typeface="+mn-ea"/>
                  <a:sym typeface="+mn-lt"/>
                </a:rPr>
                <a:t>02</a:t>
              </a:r>
              <a:endParaRPr lang="zh-CN" altLang="en-US" sz="4400" dirty="0">
                <a:latin typeface="思源黑体 CN Bold" panose="020B0800000000000000" pitchFamily="34" charset="-122"/>
                <a:ea typeface="思源黑体 CN Bold" panose="020B0800000000000000" pitchFamily="34" charset="-122"/>
                <a:cs typeface="+mn-ea"/>
                <a:sym typeface="+mn-lt"/>
              </a:endParaRPr>
            </a:p>
          </p:txBody>
        </p:sp>
      </p:grpSp>
      <p:grpSp>
        <p:nvGrpSpPr>
          <p:cNvPr id="3" name="组合 2"/>
          <p:cNvGrpSpPr/>
          <p:nvPr/>
        </p:nvGrpSpPr>
        <p:grpSpPr>
          <a:xfrm>
            <a:off x="3706696" y="2585486"/>
            <a:ext cx="4643120" cy="1178535"/>
            <a:chOff x="3706696" y="3435345"/>
            <a:chExt cx="4643120" cy="1178535"/>
          </a:xfrm>
        </p:grpSpPr>
        <p:sp>
          <p:nvSpPr>
            <p:cNvPr id="39" name="文本框 38"/>
            <p:cNvSpPr txBox="1"/>
            <p:nvPr/>
          </p:nvSpPr>
          <p:spPr>
            <a:xfrm>
              <a:off x="3706696" y="3435345"/>
              <a:ext cx="4643120" cy="922020"/>
            </a:xfrm>
            <a:prstGeom prst="rect">
              <a:avLst/>
            </a:prstGeom>
            <a:noFill/>
          </p:spPr>
          <p:txBody>
            <a:bodyPr wrap="square" rtlCol="0">
              <a:spAutoFit/>
            </a:bodyPr>
            <a:lstStyle/>
            <a:p>
              <a:pPr algn="dist"/>
              <a:r>
                <a:rPr lang="zh-CN" altLang="en-US" sz="5400" dirty="0">
                  <a:solidFill>
                    <a:srgbClr val="425C81"/>
                  </a:solidFill>
                  <a:latin typeface="思源黑体 CN Bold" panose="020B0800000000000000" pitchFamily="34" charset="-122"/>
                  <a:ea typeface="思源黑体 CN Bold" panose="020B0800000000000000" pitchFamily="34" charset="-122"/>
                  <a:cs typeface="+mn-ea"/>
                  <a:sym typeface="+mn-lt"/>
                </a:rPr>
                <a:t>实训内容介绍</a:t>
              </a:r>
            </a:p>
          </p:txBody>
        </p:sp>
        <p:sp>
          <p:nvSpPr>
            <p:cNvPr id="47" name="矩形: 圆角 46"/>
            <p:cNvSpPr/>
            <p:nvPr/>
          </p:nvSpPr>
          <p:spPr>
            <a:xfrm>
              <a:off x="5795226" y="4498180"/>
              <a:ext cx="601547" cy="115700"/>
            </a:xfrm>
            <a:prstGeom prst="roundRect">
              <a:avLst>
                <a:gd name="adj" fmla="val 50000"/>
              </a:avLst>
            </a:prstGeom>
            <a:solidFill>
              <a:srgbClr val="425C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nvSpPr>
        <p:spPr>
          <a:xfrm>
            <a:off x="4975860" y="4636740"/>
            <a:ext cx="388620" cy="293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nvSpPr>
        <p:spPr>
          <a:xfrm>
            <a:off x="905510" y="1489075"/>
            <a:ext cx="10649585" cy="510095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eaLnBrk="1" hangingPunct="1">
              <a:lnSpc>
                <a:spcPct val="150000"/>
              </a:lnSpc>
              <a:spcBef>
                <a:spcPts val="0"/>
              </a:spcBef>
              <a:spcAft>
                <a:spcPts val="0"/>
              </a:spcAft>
            </a:pPr>
            <a:r>
              <a:rPr lang="zh-CN" altLang="en-US" sz="2400" dirty="0"/>
              <a:t>功能需求</a:t>
            </a:r>
            <a:endParaRPr lang="en-US" altLang="zh-CN" sz="2205" dirty="0"/>
          </a:p>
          <a:p>
            <a:pPr lvl="1" eaLnBrk="1" hangingPunct="1">
              <a:lnSpc>
                <a:spcPct val="200000"/>
              </a:lnSpc>
              <a:spcBef>
                <a:spcPts val="0"/>
              </a:spcBef>
              <a:spcAft>
                <a:spcPts val="0"/>
              </a:spcAft>
            </a:pPr>
            <a:r>
              <a:rPr lang="en-US" altLang="zh-CN" sz="1800" dirty="0"/>
              <a:t>邮箱</a:t>
            </a:r>
            <a:r>
              <a:rPr lang="zh-CN" altLang="en-US" sz="1800" dirty="0"/>
              <a:t>注册</a:t>
            </a:r>
            <a:r>
              <a:rPr lang="en-US" altLang="zh-CN" sz="1800" dirty="0"/>
              <a:t>：</a:t>
            </a:r>
            <a:r>
              <a:rPr lang="zh-CN" altLang="en-US" sz="1800" dirty="0"/>
              <a:t>邮件系统应该提供注册功能，用户可以注册邮箱，服务器保存注册信息到数据库中，用于用户登录邮箱时验证。</a:t>
            </a:r>
            <a:endParaRPr lang="en-US" altLang="zh-CN" sz="1800" dirty="0"/>
          </a:p>
          <a:p>
            <a:pPr lvl="1" eaLnBrk="1" hangingPunct="1">
              <a:lnSpc>
                <a:spcPct val="200000"/>
              </a:lnSpc>
              <a:spcBef>
                <a:spcPts val="0"/>
              </a:spcBef>
              <a:spcAft>
                <a:spcPts val="0"/>
              </a:spcAft>
            </a:pPr>
            <a:r>
              <a:rPr lang="en-US" altLang="zh-CN" sz="1800" dirty="0" err="1"/>
              <a:t>接收邮件：一旦用户</a:t>
            </a:r>
            <a:r>
              <a:rPr lang="zh-CN" altLang="en-US" sz="1800" dirty="0"/>
              <a:t>登录</a:t>
            </a:r>
            <a:r>
              <a:rPr lang="en-US" altLang="zh-CN" sz="1800" dirty="0"/>
              <a:t>了电子邮件账户，应用程序可以自动连接到邮件服务器并下载新邮件。这可以使用IMAP或POP3(</a:t>
            </a:r>
            <a:r>
              <a:rPr lang="zh-CN" altLang="en-US" sz="1800" dirty="0"/>
              <a:t>等</a:t>
            </a:r>
            <a:r>
              <a:rPr lang="en-US" altLang="zh-CN" sz="1800" dirty="0"/>
              <a:t>)</a:t>
            </a:r>
            <a:r>
              <a:rPr lang="en-US" altLang="zh-CN" sz="1800" dirty="0" err="1"/>
              <a:t>协议实现。一旦新邮件被下载，应用程序可以在用户的收件箱中显示它们</a:t>
            </a:r>
            <a:r>
              <a:rPr lang="en-US" altLang="zh-CN" sz="1800" dirty="0"/>
              <a:t>。</a:t>
            </a:r>
          </a:p>
          <a:p>
            <a:pPr lvl="1" eaLnBrk="1" hangingPunct="1">
              <a:lnSpc>
                <a:spcPct val="200000"/>
              </a:lnSpc>
              <a:spcBef>
                <a:spcPts val="0"/>
              </a:spcBef>
              <a:spcAft>
                <a:spcPts val="0"/>
              </a:spcAft>
            </a:pPr>
            <a:r>
              <a:rPr lang="en-US" altLang="zh-CN" sz="1800" dirty="0"/>
              <a:t>发送邮件：用户可以使用应用程序来发送电子邮件。这可以通过SMTP(</a:t>
            </a:r>
            <a:r>
              <a:rPr lang="zh-CN" altLang="en-US" sz="1800" dirty="0"/>
              <a:t>等</a:t>
            </a:r>
            <a:r>
              <a:rPr lang="en-US" altLang="zh-CN" sz="1800" dirty="0"/>
              <a:t>)</a:t>
            </a:r>
            <a:r>
              <a:rPr lang="en-US" altLang="zh-CN" sz="1800" dirty="0" err="1"/>
              <a:t>协议与邮件服务器进行通信以发送邮件，用户需要提供收件人地址</a:t>
            </a:r>
            <a:r>
              <a:rPr lang="zh-CN" altLang="en-US" sz="1800" dirty="0"/>
              <a:t>、抄送</a:t>
            </a:r>
            <a:r>
              <a:rPr lang="en-US" altLang="zh-CN" sz="1800" dirty="0"/>
              <a:t>、</a:t>
            </a:r>
            <a:r>
              <a:rPr lang="en-US" altLang="zh-CN" sz="1800" dirty="0" err="1"/>
              <a:t>主题</a:t>
            </a:r>
            <a:r>
              <a:rPr lang="zh-CN" altLang="en-US" sz="1800" dirty="0"/>
              <a:t>、</a:t>
            </a:r>
            <a:r>
              <a:rPr lang="en-US" altLang="zh-CN" sz="1800" dirty="0" err="1"/>
              <a:t>邮件内容、附件上传</a:t>
            </a:r>
            <a:r>
              <a:rPr lang="en-US" altLang="zh-CN" sz="1800" dirty="0"/>
              <a:t>。</a:t>
            </a:r>
          </a:p>
          <a:p>
            <a:pPr lvl="1" eaLnBrk="1" hangingPunct="1">
              <a:lnSpc>
                <a:spcPct val="200000"/>
              </a:lnSpc>
              <a:spcBef>
                <a:spcPts val="0"/>
              </a:spcBef>
              <a:spcAft>
                <a:spcPts val="0"/>
              </a:spcAft>
            </a:pPr>
            <a:r>
              <a:rPr lang="en-US" altLang="zh-CN" sz="1800" dirty="0"/>
              <a:t>其他功能：应用程序还可以包括其他功能，如标记已读/</a:t>
            </a:r>
            <a:r>
              <a:rPr lang="en-US" altLang="zh-CN" sz="1800" dirty="0" err="1"/>
              <a:t>未读邮件、删除邮件、搜索邮件</a:t>
            </a:r>
            <a:r>
              <a:rPr lang="en-US" altLang="zh-CN" sz="1800" dirty="0"/>
              <a:t>、</a:t>
            </a:r>
            <a:r>
              <a:rPr lang="zh-CN" altLang="en-US" sz="1800" dirty="0"/>
              <a:t>同步邮件</a:t>
            </a:r>
            <a:r>
              <a:rPr lang="en-US" altLang="zh-CN" sz="1800" dirty="0"/>
              <a:t>等。</a:t>
            </a:r>
          </a:p>
          <a:p>
            <a:pPr marL="301625" lvl="1" indent="0" eaLnBrk="1" hangingPunct="1">
              <a:lnSpc>
                <a:spcPct val="150000"/>
              </a:lnSpc>
              <a:spcBef>
                <a:spcPts val="0"/>
              </a:spcBef>
              <a:spcAft>
                <a:spcPts val="0"/>
              </a:spcAft>
              <a:buNone/>
            </a:pPr>
            <a:endParaRPr lang="en-US" altLang="zh-CN" sz="2400" dirty="0"/>
          </a:p>
        </p:txBody>
      </p:sp>
      <p:grpSp>
        <p:nvGrpSpPr>
          <p:cNvPr id="8" name="组合 7"/>
          <p:cNvGrpSpPr/>
          <p:nvPr/>
        </p:nvGrpSpPr>
        <p:grpSpPr>
          <a:xfrm>
            <a:off x="1057910" y="647491"/>
            <a:ext cx="9389745" cy="1042724"/>
            <a:chOff x="905510" y="495091"/>
            <a:chExt cx="9389745" cy="1042724"/>
          </a:xfrm>
        </p:grpSpPr>
        <p:sp>
          <p:nvSpPr>
            <p:cNvPr id="9" name="文本框 8"/>
            <p:cNvSpPr txBox="1"/>
            <p:nvPr/>
          </p:nvSpPr>
          <p:spPr>
            <a:xfrm>
              <a:off x="905510" y="495091"/>
              <a:ext cx="9389745" cy="768350"/>
            </a:xfrm>
            <a:prstGeom prst="rect">
              <a:avLst/>
            </a:prstGeom>
            <a:noFill/>
          </p:spPr>
          <p:txBody>
            <a:bodyPr wrap="square" rtlCol="0">
              <a:spAutoFit/>
            </a:bodyPr>
            <a:lstStyle/>
            <a:p>
              <a:pPr algn="ct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邮件系统</a:t>
              </a:r>
            </a:p>
          </p:txBody>
        </p:sp>
        <p:sp>
          <p:nvSpPr>
            <p:cNvPr id="10" name="矩形: 圆角 9"/>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nvSpPr>
        <p:spPr>
          <a:xfrm>
            <a:off x="905510" y="1489075"/>
            <a:ext cx="10649585" cy="510095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eaLnBrk="1" hangingPunct="1">
              <a:lnSpc>
                <a:spcPct val="150000"/>
              </a:lnSpc>
              <a:spcBef>
                <a:spcPts val="0"/>
              </a:spcBef>
              <a:spcAft>
                <a:spcPts val="0"/>
              </a:spcAft>
            </a:pPr>
            <a:r>
              <a:rPr lang="zh-CN" altLang="en-US" sz="2400" dirty="0"/>
              <a:t>功能需求</a:t>
            </a:r>
            <a:endParaRPr lang="en-US" altLang="zh-CN" sz="2400" dirty="0"/>
          </a:p>
          <a:p>
            <a:pPr eaLnBrk="1" hangingPunct="1">
              <a:lnSpc>
                <a:spcPct val="150000"/>
              </a:lnSpc>
              <a:spcBef>
                <a:spcPts val="0"/>
              </a:spcBef>
              <a:spcAft>
                <a:spcPts val="0"/>
              </a:spcAft>
            </a:pPr>
            <a:r>
              <a:rPr lang="zh-CN" altLang="en-US" sz="2400" dirty="0"/>
              <a:t>智能系统应以可插拔形式的插件融合到基础邮件服务器程序中</a:t>
            </a:r>
            <a:endParaRPr lang="en-US" altLang="zh-CN" sz="2205" dirty="0"/>
          </a:p>
          <a:p>
            <a:pPr lvl="1" eaLnBrk="1" hangingPunct="1">
              <a:lnSpc>
                <a:spcPct val="150000"/>
              </a:lnSpc>
              <a:spcBef>
                <a:spcPts val="0"/>
              </a:spcBef>
              <a:spcAft>
                <a:spcPts val="0"/>
              </a:spcAft>
              <a:buFont typeface="Arial" panose="020B0604020202020204" pitchFamily="34" charset="0"/>
              <a:buChar char="•"/>
            </a:pPr>
            <a:r>
              <a:rPr lang="zh-CN" altLang="en-US" sz="2400" b="1" dirty="0"/>
              <a:t>基于机器学习</a:t>
            </a:r>
            <a:r>
              <a:rPr lang="en-US" altLang="zh-CN" sz="2400" b="1" dirty="0"/>
              <a:t>/</a:t>
            </a:r>
            <a:r>
              <a:rPr lang="zh-CN" altLang="en-US" sz="2400" b="1" dirty="0"/>
              <a:t>深度学习算法的垃圾邮件识别插件</a:t>
            </a:r>
            <a:endParaRPr lang="en-US" altLang="zh-CN" sz="2400" b="1" dirty="0"/>
          </a:p>
          <a:p>
            <a:pPr lvl="1" eaLnBrk="1" hangingPunct="1">
              <a:lnSpc>
                <a:spcPct val="150000"/>
              </a:lnSpc>
              <a:spcBef>
                <a:spcPts val="0"/>
              </a:spcBef>
              <a:spcAft>
                <a:spcPts val="0"/>
              </a:spcAft>
              <a:buFont typeface="Arial" panose="020B0604020202020204" pitchFamily="34" charset="0"/>
              <a:buChar char="•"/>
            </a:pPr>
            <a:r>
              <a:rPr lang="zh-CN" altLang="en-US" sz="2400" b="1" dirty="0"/>
              <a:t>邮件优先级排序和预测性推送</a:t>
            </a:r>
            <a:r>
              <a:rPr lang="zh-CN" altLang="en-US" sz="2400" dirty="0"/>
              <a:t>：基于用户历史行为（如打开率、回复频率）预测邮件的重要性，并自动排序收件箱或推送通知（例如，将高优先级邮件置顶）</a:t>
            </a:r>
            <a:endParaRPr lang="en-US" altLang="zh-CN" sz="2400" dirty="0"/>
          </a:p>
          <a:p>
            <a:pPr lvl="1" eaLnBrk="1" hangingPunct="1">
              <a:lnSpc>
                <a:spcPct val="150000"/>
              </a:lnSpc>
              <a:spcBef>
                <a:spcPts val="0"/>
              </a:spcBef>
              <a:spcAft>
                <a:spcPts val="0"/>
              </a:spcAft>
              <a:buFont typeface="Arial" panose="020B0604020202020204" pitchFamily="34" charset="0"/>
              <a:buChar char="•"/>
            </a:pPr>
            <a:r>
              <a:rPr lang="zh-CN" altLang="en-US" sz="2400" b="1" dirty="0"/>
              <a:t>安全和多媒体处理相关应用</a:t>
            </a:r>
            <a:r>
              <a:rPr lang="zh-CN" altLang="en-US" sz="2400" dirty="0"/>
              <a:t>：除了垃圾邮件，</a:t>
            </a:r>
            <a:r>
              <a:rPr lang="en-US" altLang="zh-CN" sz="2400" dirty="0"/>
              <a:t>AI </a:t>
            </a:r>
            <a:r>
              <a:rPr lang="zh-CN" altLang="en-US" sz="2400" dirty="0"/>
              <a:t>可以检测更复杂的威胁，如伪造的发件人或隐藏的恶意链接</a:t>
            </a:r>
            <a:endParaRPr lang="en-US" altLang="zh-CN" sz="2400" dirty="0"/>
          </a:p>
          <a:p>
            <a:pPr lvl="1" eaLnBrk="1" hangingPunct="1">
              <a:lnSpc>
                <a:spcPct val="150000"/>
              </a:lnSpc>
              <a:spcBef>
                <a:spcPts val="0"/>
              </a:spcBef>
              <a:spcAft>
                <a:spcPts val="0"/>
              </a:spcAft>
              <a:buFont typeface="Arial" panose="020B0604020202020204" pitchFamily="34" charset="0"/>
              <a:buChar char="•"/>
            </a:pPr>
            <a:endParaRPr lang="en-US" altLang="zh-CN" sz="2400" dirty="0"/>
          </a:p>
        </p:txBody>
      </p:sp>
      <p:grpSp>
        <p:nvGrpSpPr>
          <p:cNvPr id="8" name="组合 7"/>
          <p:cNvGrpSpPr/>
          <p:nvPr/>
        </p:nvGrpSpPr>
        <p:grpSpPr>
          <a:xfrm>
            <a:off x="1057910" y="647491"/>
            <a:ext cx="9389745" cy="1042724"/>
            <a:chOff x="905510" y="495091"/>
            <a:chExt cx="9389745" cy="1042724"/>
          </a:xfrm>
        </p:grpSpPr>
        <p:sp>
          <p:nvSpPr>
            <p:cNvPr id="9" name="文本框 8"/>
            <p:cNvSpPr txBox="1"/>
            <p:nvPr/>
          </p:nvSpPr>
          <p:spPr>
            <a:xfrm>
              <a:off x="905510" y="495091"/>
              <a:ext cx="9389745" cy="768350"/>
            </a:xfrm>
            <a:prstGeom prst="rect">
              <a:avLst/>
            </a:prstGeom>
            <a:noFill/>
          </p:spPr>
          <p:txBody>
            <a:bodyPr wrap="square" rtlCol="0">
              <a:spAutoFit/>
            </a:bodyPr>
            <a:lstStyle/>
            <a:p>
              <a:pPr algn="ct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智能系统 </a:t>
              </a:r>
              <a:r>
                <a:rPr lang="en-US" altLang="zh-CN" sz="4400" dirty="0">
                  <a:solidFill>
                    <a:srgbClr val="425C81"/>
                  </a:solidFill>
                  <a:latin typeface="思源黑体 CN Normal" panose="020B0400000000000000" pitchFamily="34" charset="-122"/>
                  <a:ea typeface="思源黑体 CN Bold" panose="020B0800000000000000" pitchFamily="34" charset="-122"/>
                  <a:cs typeface="+mn-ea"/>
                  <a:sym typeface="+mn-lt"/>
                </a:rPr>
                <a:t>- 1</a:t>
              </a:r>
              <a:endPar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endParaRPr>
            </a:p>
          </p:txBody>
        </p:sp>
        <p:sp>
          <p:nvSpPr>
            <p:cNvPr id="10" name="矩形: 圆角 9"/>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7292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nvSpPr>
        <p:spPr>
          <a:xfrm>
            <a:off x="905510" y="1489075"/>
            <a:ext cx="10649585" cy="510095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lvl="1" eaLnBrk="1" hangingPunct="1">
              <a:lnSpc>
                <a:spcPct val="150000"/>
              </a:lnSpc>
              <a:spcBef>
                <a:spcPts val="0"/>
              </a:spcBef>
              <a:spcAft>
                <a:spcPts val="0"/>
              </a:spcAft>
              <a:buFont typeface="Arial" panose="020B0604020202020204" pitchFamily="34" charset="0"/>
              <a:buChar char="•"/>
            </a:pPr>
            <a:endParaRPr lang="en-US" altLang="zh-CN" sz="2400" dirty="0"/>
          </a:p>
        </p:txBody>
      </p:sp>
      <p:grpSp>
        <p:nvGrpSpPr>
          <p:cNvPr id="8" name="组合 7"/>
          <p:cNvGrpSpPr/>
          <p:nvPr/>
        </p:nvGrpSpPr>
        <p:grpSpPr>
          <a:xfrm>
            <a:off x="1057910" y="647491"/>
            <a:ext cx="9389745" cy="1042724"/>
            <a:chOff x="905510" y="495091"/>
            <a:chExt cx="9389745" cy="1042724"/>
          </a:xfrm>
        </p:grpSpPr>
        <p:sp>
          <p:nvSpPr>
            <p:cNvPr id="9" name="文本框 8"/>
            <p:cNvSpPr txBox="1"/>
            <p:nvPr/>
          </p:nvSpPr>
          <p:spPr>
            <a:xfrm>
              <a:off x="905510" y="495091"/>
              <a:ext cx="9389745" cy="768350"/>
            </a:xfrm>
            <a:prstGeom prst="rect">
              <a:avLst/>
            </a:prstGeom>
            <a:noFill/>
          </p:spPr>
          <p:txBody>
            <a:bodyPr wrap="square" rtlCol="0">
              <a:spAutoFit/>
            </a:bodyPr>
            <a:lstStyle/>
            <a:p>
              <a:pPr algn="ct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智能系统 </a:t>
              </a:r>
              <a:r>
                <a:rPr lang="en-US" altLang="zh-CN" sz="4400" dirty="0">
                  <a:solidFill>
                    <a:srgbClr val="425C81"/>
                  </a:solidFill>
                  <a:latin typeface="思源黑体 CN Normal" panose="020B0400000000000000" pitchFamily="34" charset="-122"/>
                  <a:ea typeface="思源黑体 CN Bold" panose="020B0800000000000000" pitchFamily="34" charset="-122"/>
                  <a:cs typeface="+mn-ea"/>
                  <a:sym typeface="+mn-lt"/>
                </a:rPr>
                <a:t>- 2</a:t>
              </a:r>
              <a:endPar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endParaRPr>
            </a:p>
          </p:txBody>
        </p:sp>
        <p:sp>
          <p:nvSpPr>
            <p:cNvPr id="10" name="矩形: 圆角 9"/>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Rectangle 3">
            <a:extLst>
              <a:ext uri="{FF2B5EF4-FFF2-40B4-BE49-F238E27FC236}">
                <a16:creationId xmlns:a16="http://schemas.microsoft.com/office/drawing/2014/main" id="{07F03EF6-C8BC-4E92-A866-97EC11A2E674}"/>
              </a:ext>
            </a:extLst>
          </p:cNvPr>
          <p:cNvSpPr>
            <a:spLocks noGrp="1" noChangeArrowheads="1"/>
          </p:cNvSpPr>
          <p:nvPr/>
        </p:nvSpPr>
        <p:spPr>
          <a:xfrm>
            <a:off x="1057910" y="1641475"/>
            <a:ext cx="10649585" cy="510095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eaLnBrk="1" hangingPunct="1">
              <a:lnSpc>
                <a:spcPct val="150000"/>
              </a:lnSpc>
              <a:spcBef>
                <a:spcPts val="0"/>
              </a:spcBef>
              <a:spcAft>
                <a:spcPts val="0"/>
              </a:spcAft>
            </a:pPr>
            <a:r>
              <a:rPr lang="zh-CN" altLang="en-US" sz="2400" dirty="0"/>
              <a:t>基于机器学习算法的功能插件可以通过 </a:t>
            </a:r>
            <a:r>
              <a:rPr lang="en-US" altLang="zh-CN" sz="2400" dirty="0"/>
              <a:t>DLL </a:t>
            </a:r>
            <a:r>
              <a:rPr lang="zh-CN" altLang="en-US" sz="2400" dirty="0"/>
              <a:t>动态链接库的方式提供以在启动时加载。</a:t>
            </a:r>
            <a:endParaRPr lang="en-US" altLang="zh-CN" sz="2400" dirty="0"/>
          </a:p>
          <a:p>
            <a:pPr eaLnBrk="1" hangingPunct="1">
              <a:lnSpc>
                <a:spcPct val="150000"/>
              </a:lnSpc>
              <a:spcBef>
                <a:spcPts val="0"/>
              </a:spcBef>
              <a:spcAft>
                <a:spcPts val="0"/>
              </a:spcAft>
            </a:pPr>
            <a:r>
              <a:rPr lang="zh-CN" altLang="en-US" sz="2400" dirty="0"/>
              <a:t>基于深度学习和大模型的功能插件可以通过大模型服务提供商继承调用 </a:t>
            </a:r>
            <a:r>
              <a:rPr lang="en-US" altLang="zh-CN" sz="2400" dirty="0"/>
              <a:t>SDK </a:t>
            </a:r>
            <a:r>
              <a:rPr lang="zh-CN" altLang="en-US" sz="2400" dirty="0"/>
              <a:t>让用户自行决定是否填写 </a:t>
            </a:r>
            <a:r>
              <a:rPr lang="en-US" altLang="zh-CN" sz="2400" dirty="0"/>
              <a:t>API </a:t>
            </a:r>
            <a:r>
              <a:rPr lang="zh-CN" altLang="en-US" sz="2400" dirty="0"/>
              <a:t>开启功能。</a:t>
            </a:r>
            <a:endParaRPr lang="en-US" altLang="zh-CN" sz="2400" dirty="0"/>
          </a:p>
          <a:p>
            <a:pPr eaLnBrk="1" hangingPunct="1">
              <a:lnSpc>
                <a:spcPct val="150000"/>
              </a:lnSpc>
              <a:spcBef>
                <a:spcPts val="0"/>
              </a:spcBef>
              <a:spcAft>
                <a:spcPts val="0"/>
              </a:spcAft>
            </a:pPr>
            <a:r>
              <a:rPr lang="zh-CN" altLang="en-US" sz="2400" dirty="0"/>
              <a:t>一些</a:t>
            </a:r>
            <a:r>
              <a:rPr lang="en-US" altLang="zh-CN" sz="2400" dirty="0"/>
              <a:t>AI</a:t>
            </a:r>
            <a:r>
              <a:rPr lang="zh-CN" altLang="en-US" sz="2400" dirty="0"/>
              <a:t>任务（如垃圾邮件过滤）需要实时处理（邮件一到就分析），而其他（如生成回复摘要）可以异步运行，以避免拖慢系统。</a:t>
            </a:r>
            <a:endParaRPr lang="en-US" altLang="zh-CN" sz="2400" dirty="0"/>
          </a:p>
        </p:txBody>
      </p:sp>
    </p:spTree>
    <p:extLst>
      <p:ext uri="{BB962C8B-B14F-4D97-AF65-F5344CB8AC3E}">
        <p14:creationId xmlns:p14="http://schemas.microsoft.com/office/powerpoint/2010/main" val="324394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6339975" y="5423338"/>
            <a:ext cx="5532767" cy="1166692"/>
          </a:xfrm>
          <a:prstGeom prst="rect">
            <a:avLst/>
          </a:prstGeom>
        </p:spPr>
      </p:pic>
      <p:grpSp>
        <p:nvGrpSpPr>
          <p:cNvPr id="2" name="组合 1"/>
          <p:cNvGrpSpPr/>
          <p:nvPr/>
        </p:nvGrpSpPr>
        <p:grpSpPr>
          <a:xfrm>
            <a:off x="905510" y="495091"/>
            <a:ext cx="9389745" cy="1042724"/>
            <a:chOff x="905510" y="495091"/>
            <a:chExt cx="9389745" cy="1042724"/>
          </a:xfrm>
        </p:grpSpPr>
        <p:sp>
          <p:nvSpPr>
            <p:cNvPr id="3" name="文本框 2"/>
            <p:cNvSpPr txBox="1"/>
            <p:nvPr/>
          </p:nvSpPr>
          <p:spPr>
            <a:xfrm>
              <a:off x="905510" y="495091"/>
              <a:ext cx="9389745" cy="768350"/>
            </a:xfrm>
            <a:prstGeom prst="rect">
              <a:avLst/>
            </a:prstGeom>
            <a:noFill/>
          </p:spPr>
          <p:txBody>
            <a:bodyPr wrap="square" rtlCol="0">
              <a:spAutoFit/>
            </a:bodyPr>
            <a:lstStyle/>
            <a:p>
              <a:pPr algn="ct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传输协议</a:t>
              </a:r>
            </a:p>
          </p:txBody>
        </p:sp>
        <p:sp>
          <p:nvSpPr>
            <p:cNvPr id="4" name="矩形: 圆角 3"/>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Rectangle 3"/>
          <p:cNvSpPr>
            <a:spLocks noGrp="1" noChangeArrowheads="1"/>
          </p:cNvSpPr>
          <p:nvPr/>
        </p:nvSpPr>
        <p:spPr>
          <a:xfrm>
            <a:off x="905510" y="1489075"/>
            <a:ext cx="10649585" cy="5100955"/>
          </a:xfrm>
          <a:prstGeom prst="rect">
            <a:avLst/>
          </a:prstGeom>
          <a:noFill/>
          <a:ln w="9525">
            <a:noFill/>
            <a:miter lim="800000"/>
          </a:ln>
        </p:spPr>
        <p:txBody>
          <a:bodyPr vert="horz" wrap="square" lIns="86402" tIns="43201" rIns="86402" bIns="43201" numCol="1" anchor="t" anchorCtr="0" compatLnSpc="1">
            <a:noAutofit/>
          </a:bodyPr>
          <a:lstStyle>
            <a:lvl1pPr marL="259080" indent="-259080" algn="l" rtl="0" eaLnBrk="0" fontAlgn="base" hangingPunct="0">
              <a:spcBef>
                <a:spcPts val="550"/>
              </a:spcBef>
              <a:spcAft>
                <a:spcPct val="0"/>
              </a:spcAft>
              <a:buClr>
                <a:schemeClr val="accent1"/>
              </a:buClr>
              <a:buSzPct val="85000"/>
              <a:buFont typeface="Wingdings 2" panose="05020102010507070707" pitchFamily="18" charset="2"/>
              <a:buChar char=""/>
              <a:defRPr sz="2500" kern="1200">
                <a:solidFill>
                  <a:schemeClr val="tx1"/>
                </a:solidFill>
                <a:latin typeface="+mn-lt"/>
                <a:ea typeface="+mn-ea"/>
                <a:cs typeface="+mn-cs"/>
              </a:defRPr>
            </a:lvl1pPr>
            <a:lvl2pPr marL="517525" indent="-215900" algn="l" rtl="0" eaLnBrk="0" fontAlgn="base" hangingPunct="0">
              <a:spcBef>
                <a:spcPts val="350"/>
              </a:spcBef>
              <a:spcAft>
                <a:spcPct val="0"/>
              </a:spcAft>
              <a:buClr>
                <a:schemeClr val="accent2"/>
              </a:buClr>
              <a:buSzPct val="85000"/>
              <a:buFont typeface="Wingdings 2" panose="05020102010507070707" pitchFamily="18" charset="2"/>
              <a:buChar char=""/>
              <a:defRPr sz="2300" kern="1200">
                <a:solidFill>
                  <a:schemeClr val="tx1"/>
                </a:solidFill>
                <a:latin typeface="+mn-lt"/>
                <a:ea typeface="+mn-ea"/>
                <a:cs typeface="+mn-cs"/>
              </a:defRPr>
            </a:lvl2pPr>
            <a:lvl3pPr marL="776605" indent="-215900" algn="l" rtl="0" eaLnBrk="0" fontAlgn="base" hangingPunct="0">
              <a:spcBef>
                <a:spcPts val="350"/>
              </a:spcBef>
              <a:spcAft>
                <a:spcPct val="0"/>
              </a:spcAft>
              <a:buClr>
                <a:srgbClr val="E6B1AB"/>
              </a:buClr>
              <a:buSzPct val="85000"/>
              <a:buFont typeface="Wingdings 2" panose="05020102010507070707" pitchFamily="18" charset="2"/>
              <a:buChar char=""/>
              <a:defRPr sz="1900" kern="1200">
                <a:solidFill>
                  <a:schemeClr val="tx1"/>
                </a:solidFill>
                <a:latin typeface="+mn-lt"/>
                <a:ea typeface="+mn-ea"/>
                <a:cs typeface="+mn-cs"/>
              </a:defRPr>
            </a:lvl3pPr>
            <a:lvl4pPr marL="1036955" indent="-215900" algn="l" rtl="0" eaLnBrk="0" fontAlgn="base" hangingPunct="0">
              <a:spcBef>
                <a:spcPts val="350"/>
              </a:spcBef>
              <a:spcAft>
                <a:spcPct val="0"/>
              </a:spcAft>
              <a:buClr>
                <a:srgbClr val="A28E6A"/>
              </a:buClr>
              <a:buSzPct val="80000"/>
              <a:buFont typeface="Wingdings 2" panose="05020102010507070707" pitchFamily="18" charset="2"/>
              <a:buChar char=""/>
              <a:defRPr sz="1900" kern="1200">
                <a:solidFill>
                  <a:schemeClr val="tx1"/>
                </a:solidFill>
                <a:latin typeface="+mn-lt"/>
                <a:ea typeface="+mn-ea"/>
                <a:cs typeface="+mn-cs"/>
              </a:defRPr>
            </a:lvl4pPr>
            <a:lvl5pPr marL="1295400" indent="-215900" algn="l" rtl="0" eaLnBrk="0" fontAlgn="base" hangingPunct="0">
              <a:spcBef>
                <a:spcPts val="350"/>
              </a:spcBef>
              <a:spcAft>
                <a:spcPct val="0"/>
              </a:spcAft>
              <a:buClr>
                <a:srgbClr val="A28E6A"/>
              </a:buClr>
              <a:buChar char="o"/>
              <a:defRPr sz="1900" kern="1200">
                <a:solidFill>
                  <a:schemeClr val="tx1"/>
                </a:solidFill>
                <a:latin typeface="+mn-lt"/>
                <a:ea typeface="+mn-ea"/>
                <a:cs typeface="+mn-cs"/>
              </a:defRPr>
            </a:lvl5pPr>
            <a:lvl6pPr marL="1555115" indent="-215900" algn="l" rtl="0" eaLnBrk="1" latinLnBrk="0" hangingPunct="1">
              <a:spcBef>
                <a:spcPts val="350"/>
              </a:spcBef>
              <a:buClr>
                <a:schemeClr val="accent3"/>
              </a:buClr>
              <a:buChar char="•"/>
              <a:defRPr kumimoji="0" sz="1700" kern="1200" baseline="0">
                <a:solidFill>
                  <a:schemeClr val="tx1"/>
                </a:solidFill>
                <a:latin typeface="+mn-lt"/>
                <a:ea typeface="+mn-ea"/>
                <a:cs typeface="+mn-cs"/>
              </a:defRPr>
            </a:lvl6pPr>
            <a:lvl7pPr marL="1814195" indent="-215900" algn="l" rtl="0" eaLnBrk="1" latinLnBrk="0" hangingPunct="1">
              <a:spcBef>
                <a:spcPts val="350"/>
              </a:spcBef>
              <a:buClr>
                <a:schemeClr val="accent2"/>
              </a:buClr>
              <a:buChar char="•"/>
              <a:defRPr kumimoji="0" sz="1700" kern="1200">
                <a:solidFill>
                  <a:schemeClr val="tx1"/>
                </a:solidFill>
                <a:latin typeface="+mn-lt"/>
                <a:ea typeface="+mn-ea"/>
                <a:cs typeface="+mn-cs"/>
              </a:defRPr>
            </a:lvl7pPr>
            <a:lvl8pPr marL="2073910" indent="-215900" algn="l" rtl="0" eaLnBrk="1" latinLnBrk="0" hangingPunct="1">
              <a:spcBef>
                <a:spcPts val="350"/>
              </a:spcBef>
              <a:buClr>
                <a:schemeClr val="accent1">
                  <a:tint val="60000"/>
                </a:schemeClr>
              </a:buClr>
              <a:buChar char="•"/>
              <a:defRPr kumimoji="0" sz="1700" kern="1200">
                <a:solidFill>
                  <a:schemeClr val="tx1"/>
                </a:solidFill>
                <a:latin typeface="+mn-lt"/>
                <a:ea typeface="+mn-ea"/>
                <a:cs typeface="+mn-cs"/>
              </a:defRPr>
            </a:lvl8pPr>
            <a:lvl9pPr marL="2332990" indent="-215900" algn="l" rtl="0" eaLnBrk="1" latinLnBrk="0" hangingPunct="1">
              <a:spcBef>
                <a:spcPts val="350"/>
              </a:spcBef>
              <a:buClr>
                <a:schemeClr val="accent2">
                  <a:tint val="60000"/>
                </a:schemeClr>
              </a:buClr>
              <a:buChar char="•"/>
              <a:defRPr kumimoji="0" sz="1700" kern="1200">
                <a:solidFill>
                  <a:schemeClr val="tx1"/>
                </a:solidFill>
                <a:latin typeface="+mn-lt"/>
                <a:ea typeface="+mn-ea"/>
                <a:cs typeface="+mn-cs"/>
              </a:defRPr>
            </a:lvl9pPr>
          </a:lstStyle>
          <a:p>
            <a:pPr eaLnBrk="1" hangingPunct="1">
              <a:lnSpc>
                <a:spcPct val="150000"/>
              </a:lnSpc>
              <a:spcBef>
                <a:spcPts val="0"/>
              </a:spcBef>
              <a:spcAft>
                <a:spcPts val="0"/>
              </a:spcAft>
            </a:pPr>
            <a:r>
              <a:rPr lang="zh-CN" altLang="en-US" sz="2400" dirty="0"/>
              <a:t>在现有邮件协议</a:t>
            </a:r>
            <a:r>
              <a:rPr lang="en-US" altLang="zh-CN" sz="2400" dirty="0"/>
              <a:t>(SMTP,POP3)</a:t>
            </a:r>
            <a:r>
              <a:rPr lang="zh-CN" altLang="en-US" sz="2400" dirty="0"/>
              <a:t>上实现</a:t>
            </a:r>
            <a:endParaRPr lang="en-US" altLang="zh-CN" sz="2400" dirty="0"/>
          </a:p>
          <a:p>
            <a:pPr eaLnBrk="1" hangingPunct="1">
              <a:lnSpc>
                <a:spcPct val="150000"/>
              </a:lnSpc>
              <a:spcBef>
                <a:spcPts val="0"/>
              </a:spcBef>
              <a:spcAft>
                <a:spcPts val="0"/>
              </a:spcAft>
            </a:pPr>
            <a:endParaRPr lang="en-US" altLang="zh-CN" sz="2400" dirty="0"/>
          </a:p>
          <a:p>
            <a:pPr eaLnBrk="1" hangingPunct="1">
              <a:lnSpc>
                <a:spcPct val="150000"/>
              </a:lnSpc>
              <a:spcBef>
                <a:spcPts val="0"/>
              </a:spcBef>
              <a:spcAft>
                <a:spcPts val="0"/>
              </a:spcAft>
            </a:pPr>
            <a:r>
              <a:rPr lang="zh-CN" altLang="en-US" sz="2400" dirty="0"/>
              <a:t>在现有邮件传输协议之上扩展</a:t>
            </a:r>
            <a:endParaRPr lang="en-US" altLang="zh-CN" sz="2400" dirty="0"/>
          </a:p>
          <a:p>
            <a:pPr eaLnBrk="1" hangingPunct="1">
              <a:lnSpc>
                <a:spcPct val="150000"/>
              </a:lnSpc>
              <a:spcBef>
                <a:spcPts val="0"/>
              </a:spcBef>
              <a:spcAft>
                <a:spcPts val="0"/>
              </a:spcAft>
            </a:pPr>
            <a:endParaRPr lang="en-US" altLang="zh-CN" sz="2400" dirty="0"/>
          </a:p>
          <a:p>
            <a:pPr eaLnBrk="1" hangingPunct="1">
              <a:lnSpc>
                <a:spcPct val="150000"/>
              </a:lnSpc>
              <a:spcBef>
                <a:spcPts val="0"/>
              </a:spcBef>
              <a:spcAft>
                <a:spcPts val="0"/>
              </a:spcAft>
            </a:pPr>
            <a:r>
              <a:rPr lang="zh-CN" altLang="en-US" sz="2400" dirty="0"/>
              <a:t>在</a:t>
            </a:r>
            <a:r>
              <a:rPr lang="en-US" altLang="zh-CN" sz="2400" b="1" dirty="0"/>
              <a:t>TCP</a:t>
            </a:r>
            <a:r>
              <a:rPr lang="zh-CN" altLang="en-US" sz="2400" dirty="0"/>
              <a:t>、</a:t>
            </a:r>
            <a:r>
              <a:rPr lang="en-US" altLang="zh-CN" sz="2400" b="1" dirty="0"/>
              <a:t>WebSocket</a:t>
            </a:r>
            <a:r>
              <a:rPr lang="zh-CN" altLang="en-US" sz="2400" dirty="0"/>
              <a:t>、</a:t>
            </a:r>
            <a:r>
              <a:rPr lang="en-US" altLang="zh-CN" sz="2400" b="1" dirty="0">
                <a:solidFill>
                  <a:srgbClr val="FF0000"/>
                </a:solidFill>
              </a:rPr>
              <a:t>HTTP</a:t>
            </a:r>
            <a:r>
              <a:rPr lang="zh-CN" altLang="en-US" sz="2400" dirty="0"/>
              <a:t>上层实现</a:t>
            </a:r>
            <a:endParaRPr lang="en-US" altLang="zh-CN" sz="2205" dirty="0"/>
          </a:p>
          <a:p>
            <a:pPr marL="301625" lvl="1" indent="0" eaLnBrk="1" hangingPunct="1">
              <a:lnSpc>
                <a:spcPct val="150000"/>
              </a:lnSpc>
              <a:spcBef>
                <a:spcPts val="0"/>
              </a:spcBef>
              <a:spcAft>
                <a:spcPts val="0"/>
              </a:spcAft>
              <a:buNone/>
            </a:pPr>
            <a:endParaRPr lang="en-US" altLang="zh-CN" sz="2400" dirty="0"/>
          </a:p>
        </p:txBody>
      </p:sp>
      <p:pic>
        <p:nvPicPr>
          <p:cNvPr id="8" name="图形 7" descr="问号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643" y="5525037"/>
            <a:ext cx="366514" cy="366514"/>
          </a:xfrm>
          <a:prstGeom prst="rect">
            <a:avLst/>
          </a:prstGeom>
        </p:spPr>
      </p:pic>
      <p:pic>
        <p:nvPicPr>
          <p:cNvPr id="10" name="图形 9" descr="问号 纯色填充"/>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81827" y="5525037"/>
            <a:ext cx="366515" cy="3665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98500" y="1865630"/>
            <a:ext cx="10236200" cy="4174490"/>
          </a:xfrm>
          <a:prstGeom prst="rect">
            <a:avLst/>
          </a:prstGeom>
          <a:noFill/>
        </p:spPr>
        <p:txBody>
          <a:bodyPr wrap="square" rtlCol="0">
            <a:noAutofit/>
          </a:bodyPr>
          <a:lstStyle/>
          <a:p>
            <a:r>
              <a:rPr lang="zh-CN" altLang="en-US" dirty="0"/>
              <a:t>SMTP（Simple Mail Transfer Protocol）是用于发送邮件的标准协议。SMTP协议负责将邮件从发件人的客户端发送到收件人的邮件服务器。SMTP协议通常需要身份验证和加密，以确保邮件的安全性和可靠性。SMTP协议通常需要通过邮件服务器提供商或邮件客户端进行配置。</a:t>
            </a:r>
          </a:p>
          <a:p>
            <a:endParaRPr lang="zh-CN" altLang="en-US" dirty="0"/>
          </a:p>
          <a:p>
            <a:r>
              <a:rPr lang="zh-CN" altLang="en-US" dirty="0"/>
              <a:t>SMTP的主要优点是可以快速、可靠地发送邮件，并支持安全的身份验证和加密功能，以保护邮件的隐私和完整性。SMTP协议支持发送各种类型的邮件，包括纯文本、HTML和附件等。但SMTP协议不支持接收邮件，需要使用IMAP或POP3协议来接收邮件。</a:t>
            </a:r>
          </a:p>
          <a:p>
            <a:endParaRPr lang="zh-CN" altLang="en-US" dirty="0"/>
          </a:p>
          <a:p>
            <a:r>
              <a:rPr lang="en-US" altLang="zh-CN" dirty="0"/>
              <a:t>SMTP</a:t>
            </a:r>
            <a:r>
              <a:rPr lang="zh-CN" altLang="en-US" dirty="0"/>
              <a:t>参考资料：</a:t>
            </a:r>
          </a:p>
          <a:p>
            <a:r>
              <a:rPr lang="en-US" altLang="zh-CN" dirty="0"/>
              <a:t>https://zhuanlan.zhihu.com/p/522806299</a:t>
            </a:r>
          </a:p>
          <a:p>
            <a:r>
              <a:rPr lang="zh-CN" altLang="en-US" dirty="0"/>
              <a:t>https://www.rfc-editor.org/info/rfc788</a:t>
            </a:r>
          </a:p>
        </p:txBody>
      </p:sp>
      <p:grpSp>
        <p:nvGrpSpPr>
          <p:cNvPr id="2" name="组合 1"/>
          <p:cNvGrpSpPr/>
          <p:nvPr/>
        </p:nvGrpSpPr>
        <p:grpSpPr>
          <a:xfrm>
            <a:off x="905510" y="495091"/>
            <a:ext cx="9389745" cy="1042724"/>
            <a:chOff x="905510" y="495091"/>
            <a:chExt cx="9389745" cy="1042724"/>
          </a:xfrm>
        </p:grpSpPr>
        <p:sp>
          <p:nvSpPr>
            <p:cNvPr id="6" name="文本框 5"/>
            <p:cNvSpPr txBox="1"/>
            <p:nvPr/>
          </p:nvSpPr>
          <p:spPr>
            <a:xfrm>
              <a:off x="905510" y="495091"/>
              <a:ext cx="9389745" cy="768350"/>
            </a:xfrm>
            <a:prstGeom prst="rect">
              <a:avLst/>
            </a:prstGeom>
            <a:noFill/>
          </p:spPr>
          <p:txBody>
            <a:bodyPr wrap="square" rtlCol="0">
              <a:spAutoFit/>
            </a:bodyPr>
            <a:lstStyle/>
            <a:p>
              <a:pPr algn="ctr"/>
              <a:r>
                <a:rPr lang="en-US" altLang="zh-CN" sz="4400" dirty="0">
                  <a:solidFill>
                    <a:srgbClr val="425C81"/>
                  </a:solidFill>
                  <a:latin typeface="思源黑体 CN Normal" panose="020B0400000000000000" pitchFamily="34" charset="-122"/>
                  <a:ea typeface="思源黑体 CN Bold" panose="020B0800000000000000" pitchFamily="34" charset="-122"/>
                  <a:cs typeface="+mn-ea"/>
                  <a:sym typeface="+mn-lt"/>
                </a:rPr>
                <a:t>SMTP</a:t>
              </a:r>
              <a:r>
                <a:rPr lang="zh-CN" altLang="en-US" sz="4400" dirty="0">
                  <a:solidFill>
                    <a:srgbClr val="425C81"/>
                  </a:solidFill>
                  <a:latin typeface="思源黑体 CN Normal" panose="020B0400000000000000" pitchFamily="34" charset="-122"/>
                  <a:ea typeface="思源黑体 CN Bold" panose="020B0800000000000000" pitchFamily="34" charset="-122"/>
                  <a:cs typeface="+mn-ea"/>
                  <a:sym typeface="+mn-lt"/>
                </a:rPr>
                <a:t>协议</a:t>
              </a:r>
            </a:p>
          </p:txBody>
        </p:sp>
        <p:sp>
          <p:nvSpPr>
            <p:cNvPr id="8" name="矩形: 圆角 7"/>
            <p:cNvSpPr/>
            <p:nvPr/>
          </p:nvSpPr>
          <p:spPr>
            <a:xfrm>
              <a:off x="5203904" y="1450888"/>
              <a:ext cx="601547" cy="86927"/>
            </a:xfrm>
            <a:prstGeom prst="roundRect">
              <a:avLst>
                <a:gd name="adj" fmla="val 50000"/>
              </a:avLst>
            </a:prstGeom>
            <a:solidFill>
              <a:srgbClr val="A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29ba130-b7a7-4321-bd94-b50d05d84e0b"/>
  <p:tag name="COMMONDATA" val="eyJoZGlkIjoiNWEwODZjMmQ3YmQ0OTAxYjFmYWFlOTY3ODU5ODI1ZmU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eae0a47a-eeda-4964-ab3d-2f0b6562e483}"/>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自定义 19">
      <a:dk1>
        <a:sysClr val="windowText" lastClr="000000"/>
      </a:dk1>
      <a:lt1>
        <a:sysClr val="window" lastClr="FFFFFF"/>
      </a:lt1>
      <a:dk2>
        <a:srgbClr val="44546A"/>
      </a:dk2>
      <a:lt2>
        <a:srgbClr val="E7E6E6"/>
      </a:lt2>
      <a:accent1>
        <a:srgbClr val="A5D4DE"/>
      </a:accent1>
      <a:accent2>
        <a:srgbClr val="425C8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9">
      <a:dk1>
        <a:sysClr val="windowText" lastClr="000000"/>
      </a:dk1>
      <a:lt1>
        <a:sysClr val="window" lastClr="FFFFFF"/>
      </a:lt1>
      <a:dk2>
        <a:srgbClr val="44546A"/>
      </a:dk2>
      <a:lt2>
        <a:srgbClr val="E7E6E6"/>
      </a:lt2>
      <a:accent1>
        <a:srgbClr val="A5D4DE"/>
      </a:accent1>
      <a:accent2>
        <a:srgbClr val="425C8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1841</Words>
  <Application>Microsoft Office PowerPoint</Application>
  <PresentationFormat>宽屏</PresentationFormat>
  <Paragraphs>186</Paragraphs>
  <Slides>21</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等线</vt:lpstr>
      <vt:lpstr>思源黑体 CN Bold</vt:lpstr>
      <vt:lpstr>思源黑体 CN Normal</vt:lpstr>
      <vt:lpstr>思源黑体 Light</vt:lpstr>
      <vt:lpstr>Arial</vt:lpstr>
      <vt:lpstr>Consolas</vt:lpstr>
      <vt:lpstr>Franklin Gothic Book</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58263148@qq.com</dc:creator>
  <cp:lastModifiedBy>Guiduo Fu</cp:lastModifiedBy>
  <cp:revision>481</cp:revision>
  <dcterms:created xsi:type="dcterms:W3CDTF">2021-05-26T03:33:00Z</dcterms:created>
  <dcterms:modified xsi:type="dcterms:W3CDTF">2025-05-20T06:34:46Z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0E7214EFBDDB41149A6B0D1F3BC222FB_12</vt:lpwstr>
  </property>
  <property fmtid="{D5CDD505-2E9C-101B-9397-08002B2CF9AE}" pid="3" name="KSOProductBuildVer">
    <vt:lpwstr>2052-12.1.0.16417</vt:lpwstr>
  </property>
</Properties>
</file>