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1"/>
  </p:notesMasterIdLst>
  <p:sldIdLst>
    <p:sldId id="264" r:id="rId2"/>
    <p:sldId id="271" r:id="rId3"/>
    <p:sldId id="256" r:id="rId4"/>
    <p:sldId id="272" r:id="rId5"/>
    <p:sldId id="257" r:id="rId6"/>
    <p:sldId id="273" r:id="rId7"/>
    <p:sldId id="265" r:id="rId8"/>
    <p:sldId id="274" r:id="rId9"/>
    <p:sldId id="266" r:id="rId10"/>
    <p:sldId id="275" r:id="rId11"/>
    <p:sldId id="267" r:id="rId12"/>
    <p:sldId id="276" r:id="rId13"/>
    <p:sldId id="268" r:id="rId14"/>
    <p:sldId id="277" r:id="rId15"/>
    <p:sldId id="269" r:id="rId16"/>
    <p:sldId id="278" r:id="rId17"/>
    <p:sldId id="270" r:id="rId18"/>
    <p:sldId id="279" r:id="rId19"/>
    <p:sldId id="280" r:id="rId20"/>
  </p:sldIdLst>
  <p:sldSz cx="18288000" cy="1554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3"/>
    <p:restoredTop sz="94698"/>
  </p:normalViewPr>
  <p:slideViewPr>
    <p:cSldViewPr snapToGrid="0">
      <p:cViewPr varScale="1">
        <p:scale>
          <a:sx n="39" d="100"/>
          <a:sy n="39" d="100"/>
        </p:scale>
        <p:origin x="19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89FCD-F800-7B46-9628-D0701EC8D1DA}" type="datetimeFigureOut">
              <a:rPr lang="en-US" smtClean="0"/>
              <a:t>7/14/25</a:t>
            </a:fld>
            <a:endParaRPr lang="en-US"/>
          </a:p>
        </p:txBody>
      </p:sp>
      <p:sp>
        <p:nvSpPr>
          <p:cNvPr id="4" name="Slide Image Placeholder 3"/>
          <p:cNvSpPr>
            <a:spLocks noGrp="1" noRot="1" noChangeAspect="1"/>
          </p:cNvSpPr>
          <p:nvPr>
            <p:ph type="sldImg" idx="2"/>
          </p:nvPr>
        </p:nvSpPr>
        <p:spPr>
          <a:xfrm>
            <a:off x="1612900" y="1143000"/>
            <a:ext cx="363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1BF2F-8ED0-E741-8514-B698F3BC73E5}" type="slidenum">
              <a:rPr lang="en-US" smtClean="0"/>
              <a:t>‹#›</a:t>
            </a:fld>
            <a:endParaRPr lang="en-US"/>
          </a:p>
        </p:txBody>
      </p:sp>
    </p:spTree>
    <p:extLst>
      <p:ext uri="{BB962C8B-B14F-4D97-AF65-F5344CB8AC3E}">
        <p14:creationId xmlns:p14="http://schemas.microsoft.com/office/powerpoint/2010/main" val="3954402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31BF2F-8ED0-E741-8514-B698F3BC73E5}" type="slidenum">
              <a:rPr lang="en-US" smtClean="0"/>
              <a:t>15</a:t>
            </a:fld>
            <a:endParaRPr lang="en-US"/>
          </a:p>
        </p:txBody>
      </p:sp>
    </p:spTree>
    <p:extLst>
      <p:ext uri="{BB962C8B-B14F-4D97-AF65-F5344CB8AC3E}">
        <p14:creationId xmlns:p14="http://schemas.microsoft.com/office/powerpoint/2010/main" val="150778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544023"/>
            <a:ext cx="15544800" cy="5411893"/>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8164619"/>
            <a:ext cx="13716000" cy="3753061"/>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A8FB4D-1657-1341-81FA-051974C84435}" type="datetimeFigureOut">
              <a:rPr lang="en-US" smtClean="0"/>
              <a:t>7/14/25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9FCF5-5BF7-AE49-957E-8BC9847C9DEE}" type="slidenum">
              <a:rPr lang="en-US" smtClean="0"/>
              <a:t>‹#›</a:t>
            </a:fld>
            <a:endParaRPr lang="en-US"/>
          </a:p>
        </p:txBody>
      </p:sp>
    </p:spTree>
    <p:extLst>
      <p:ext uri="{BB962C8B-B14F-4D97-AF65-F5344CB8AC3E}">
        <p14:creationId xmlns:p14="http://schemas.microsoft.com/office/powerpoint/2010/main" val="47620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A8FB4D-1657-1341-81FA-051974C84435}" type="datetimeFigureOut">
              <a:rPr lang="en-US" smtClean="0"/>
              <a:t>7/14/25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9FCF5-5BF7-AE49-957E-8BC9847C9DEE}" type="slidenum">
              <a:rPr lang="en-US" smtClean="0"/>
              <a:t>‹#›</a:t>
            </a:fld>
            <a:endParaRPr lang="en-US"/>
          </a:p>
        </p:txBody>
      </p:sp>
    </p:spTree>
    <p:extLst>
      <p:ext uri="{BB962C8B-B14F-4D97-AF65-F5344CB8AC3E}">
        <p14:creationId xmlns:p14="http://schemas.microsoft.com/office/powerpoint/2010/main" val="1619651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827617"/>
            <a:ext cx="3943350" cy="131734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827617"/>
            <a:ext cx="11601450" cy="131734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A8FB4D-1657-1341-81FA-051974C84435}" type="datetimeFigureOut">
              <a:rPr lang="en-US" smtClean="0"/>
              <a:t>7/14/25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9FCF5-5BF7-AE49-957E-8BC9847C9DEE}" type="slidenum">
              <a:rPr lang="en-US" smtClean="0"/>
              <a:t>‹#›</a:t>
            </a:fld>
            <a:endParaRPr lang="en-US"/>
          </a:p>
        </p:txBody>
      </p:sp>
    </p:spTree>
    <p:extLst>
      <p:ext uri="{BB962C8B-B14F-4D97-AF65-F5344CB8AC3E}">
        <p14:creationId xmlns:p14="http://schemas.microsoft.com/office/powerpoint/2010/main" val="140540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A8FB4D-1657-1341-81FA-051974C84435}" type="datetimeFigureOut">
              <a:rPr lang="en-US" smtClean="0"/>
              <a:t>7/14/25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9FCF5-5BF7-AE49-957E-8BC9847C9DEE}" type="slidenum">
              <a:rPr lang="en-US" smtClean="0"/>
              <a:t>‹#›</a:t>
            </a:fld>
            <a:endParaRPr lang="en-US"/>
          </a:p>
        </p:txBody>
      </p:sp>
    </p:spTree>
    <p:extLst>
      <p:ext uri="{BB962C8B-B14F-4D97-AF65-F5344CB8AC3E}">
        <p14:creationId xmlns:p14="http://schemas.microsoft.com/office/powerpoint/2010/main" val="386498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3875409"/>
            <a:ext cx="15773400" cy="646620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10402786"/>
            <a:ext cx="15773400" cy="3400424"/>
          </a:xfrm>
        </p:spPr>
        <p:txBody>
          <a:bodyPr/>
          <a:lstStyle>
            <a:lvl1pPr marL="0" indent="0">
              <a:buNone/>
              <a:defRPr sz="4800">
                <a:solidFill>
                  <a:schemeClr val="tx1">
                    <a:tint val="82000"/>
                  </a:schemeClr>
                </a:solidFill>
              </a:defRPr>
            </a:lvl1pPr>
            <a:lvl2pPr marL="914400" indent="0">
              <a:buNone/>
              <a:defRPr sz="4000">
                <a:solidFill>
                  <a:schemeClr val="tx1">
                    <a:tint val="82000"/>
                  </a:schemeClr>
                </a:solidFill>
              </a:defRPr>
            </a:lvl2pPr>
            <a:lvl3pPr marL="1828800" indent="0">
              <a:buNone/>
              <a:defRPr sz="3600">
                <a:solidFill>
                  <a:schemeClr val="tx1">
                    <a:tint val="82000"/>
                  </a:schemeClr>
                </a:solidFill>
              </a:defRPr>
            </a:lvl3pPr>
            <a:lvl4pPr marL="2743200" indent="0">
              <a:buNone/>
              <a:defRPr sz="3200">
                <a:solidFill>
                  <a:schemeClr val="tx1">
                    <a:tint val="82000"/>
                  </a:schemeClr>
                </a:solidFill>
              </a:defRPr>
            </a:lvl4pPr>
            <a:lvl5pPr marL="3657600" indent="0">
              <a:buNone/>
              <a:defRPr sz="3200">
                <a:solidFill>
                  <a:schemeClr val="tx1">
                    <a:tint val="82000"/>
                  </a:schemeClr>
                </a:solidFill>
              </a:defRPr>
            </a:lvl5pPr>
            <a:lvl6pPr marL="4572000" indent="0">
              <a:buNone/>
              <a:defRPr sz="3200">
                <a:solidFill>
                  <a:schemeClr val="tx1">
                    <a:tint val="82000"/>
                  </a:schemeClr>
                </a:solidFill>
              </a:defRPr>
            </a:lvl6pPr>
            <a:lvl7pPr marL="5486400" indent="0">
              <a:buNone/>
              <a:defRPr sz="3200">
                <a:solidFill>
                  <a:schemeClr val="tx1">
                    <a:tint val="82000"/>
                  </a:schemeClr>
                </a:solidFill>
              </a:defRPr>
            </a:lvl7pPr>
            <a:lvl8pPr marL="6400800" indent="0">
              <a:buNone/>
              <a:defRPr sz="3200">
                <a:solidFill>
                  <a:schemeClr val="tx1">
                    <a:tint val="82000"/>
                  </a:schemeClr>
                </a:solidFill>
              </a:defRPr>
            </a:lvl8pPr>
            <a:lvl9pPr marL="7315200" indent="0">
              <a:buNone/>
              <a:defRPr sz="3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A8FB4D-1657-1341-81FA-051974C84435}" type="datetimeFigureOut">
              <a:rPr lang="en-US" smtClean="0"/>
              <a:t>7/14/25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9FCF5-5BF7-AE49-957E-8BC9847C9DEE}" type="slidenum">
              <a:rPr lang="en-US" smtClean="0"/>
              <a:t>‹#›</a:t>
            </a:fld>
            <a:endParaRPr lang="en-US"/>
          </a:p>
        </p:txBody>
      </p:sp>
    </p:spTree>
    <p:extLst>
      <p:ext uri="{BB962C8B-B14F-4D97-AF65-F5344CB8AC3E}">
        <p14:creationId xmlns:p14="http://schemas.microsoft.com/office/powerpoint/2010/main" val="309235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4138083"/>
            <a:ext cx="7772400" cy="9863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4138083"/>
            <a:ext cx="7772400" cy="9863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A8FB4D-1657-1341-81FA-051974C84435}" type="datetimeFigureOut">
              <a:rPr lang="en-US" smtClean="0"/>
              <a:t>7/14/25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9FCF5-5BF7-AE49-957E-8BC9847C9DEE}" type="slidenum">
              <a:rPr lang="en-US" smtClean="0"/>
              <a:t>‹#›</a:t>
            </a:fld>
            <a:endParaRPr lang="en-US"/>
          </a:p>
        </p:txBody>
      </p:sp>
    </p:spTree>
    <p:extLst>
      <p:ext uri="{BB962C8B-B14F-4D97-AF65-F5344CB8AC3E}">
        <p14:creationId xmlns:p14="http://schemas.microsoft.com/office/powerpoint/2010/main" val="418313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827620"/>
            <a:ext cx="15773400" cy="300460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3810636"/>
            <a:ext cx="7736680" cy="186753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5678170"/>
            <a:ext cx="7736680" cy="8351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3810636"/>
            <a:ext cx="7774782" cy="186753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5678170"/>
            <a:ext cx="7774782" cy="8351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A8FB4D-1657-1341-81FA-051974C84435}" type="datetimeFigureOut">
              <a:rPr lang="en-US" smtClean="0"/>
              <a:t>7/14/25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9FCF5-5BF7-AE49-957E-8BC9847C9DEE}" type="slidenum">
              <a:rPr lang="en-US" smtClean="0"/>
              <a:t>‹#›</a:t>
            </a:fld>
            <a:endParaRPr lang="en-US"/>
          </a:p>
        </p:txBody>
      </p:sp>
    </p:spTree>
    <p:extLst>
      <p:ext uri="{BB962C8B-B14F-4D97-AF65-F5344CB8AC3E}">
        <p14:creationId xmlns:p14="http://schemas.microsoft.com/office/powerpoint/2010/main" val="345740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A8FB4D-1657-1341-81FA-051974C84435}" type="datetimeFigureOut">
              <a:rPr lang="en-US" smtClean="0"/>
              <a:t>7/14/25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D9FCF5-5BF7-AE49-957E-8BC9847C9DEE}" type="slidenum">
              <a:rPr lang="en-US" smtClean="0"/>
              <a:t>‹#›</a:t>
            </a:fld>
            <a:endParaRPr lang="en-US"/>
          </a:p>
        </p:txBody>
      </p:sp>
    </p:spTree>
    <p:extLst>
      <p:ext uri="{BB962C8B-B14F-4D97-AF65-F5344CB8AC3E}">
        <p14:creationId xmlns:p14="http://schemas.microsoft.com/office/powerpoint/2010/main" val="273060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A8FB4D-1657-1341-81FA-051974C84435}" type="datetimeFigureOut">
              <a:rPr lang="en-US" smtClean="0"/>
              <a:t>7/14/25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D9FCF5-5BF7-AE49-957E-8BC9847C9DEE}" type="slidenum">
              <a:rPr lang="en-US" smtClean="0"/>
              <a:t>‹#›</a:t>
            </a:fld>
            <a:endParaRPr lang="en-US"/>
          </a:p>
        </p:txBody>
      </p:sp>
    </p:spTree>
    <p:extLst>
      <p:ext uri="{BB962C8B-B14F-4D97-AF65-F5344CB8AC3E}">
        <p14:creationId xmlns:p14="http://schemas.microsoft.com/office/powerpoint/2010/main" val="2653997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036320"/>
            <a:ext cx="5898356" cy="362712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2238167"/>
            <a:ext cx="9258300" cy="11046883"/>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4663440"/>
            <a:ext cx="5898356" cy="8639599"/>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83A8FB4D-1657-1341-81FA-051974C84435}" type="datetimeFigureOut">
              <a:rPr lang="en-US" smtClean="0"/>
              <a:t>7/14/25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9FCF5-5BF7-AE49-957E-8BC9847C9DEE}" type="slidenum">
              <a:rPr lang="en-US" smtClean="0"/>
              <a:t>‹#›</a:t>
            </a:fld>
            <a:endParaRPr lang="en-US"/>
          </a:p>
        </p:txBody>
      </p:sp>
    </p:spTree>
    <p:extLst>
      <p:ext uri="{BB962C8B-B14F-4D97-AF65-F5344CB8AC3E}">
        <p14:creationId xmlns:p14="http://schemas.microsoft.com/office/powerpoint/2010/main" val="980498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036320"/>
            <a:ext cx="5898356" cy="362712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2238167"/>
            <a:ext cx="9258300" cy="11046883"/>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2" y="4663440"/>
            <a:ext cx="5898356" cy="8639599"/>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83A8FB4D-1657-1341-81FA-051974C84435}" type="datetimeFigureOut">
              <a:rPr lang="en-US" smtClean="0"/>
              <a:t>7/14/25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9FCF5-5BF7-AE49-957E-8BC9847C9DEE}" type="slidenum">
              <a:rPr lang="en-US" smtClean="0"/>
              <a:t>‹#›</a:t>
            </a:fld>
            <a:endParaRPr lang="en-US"/>
          </a:p>
        </p:txBody>
      </p:sp>
    </p:spTree>
    <p:extLst>
      <p:ext uri="{BB962C8B-B14F-4D97-AF65-F5344CB8AC3E}">
        <p14:creationId xmlns:p14="http://schemas.microsoft.com/office/powerpoint/2010/main" val="2273873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827620"/>
            <a:ext cx="15773400" cy="300460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4138083"/>
            <a:ext cx="15773400" cy="98630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4407730"/>
            <a:ext cx="4114800" cy="827617"/>
          </a:xfrm>
          <a:prstGeom prst="rect">
            <a:avLst/>
          </a:prstGeom>
        </p:spPr>
        <p:txBody>
          <a:bodyPr vert="horz" lIns="91440" tIns="45720" rIns="91440" bIns="45720" rtlCol="0" anchor="ctr"/>
          <a:lstStyle>
            <a:lvl1pPr algn="l">
              <a:defRPr sz="2400">
                <a:solidFill>
                  <a:schemeClr val="tx1">
                    <a:tint val="82000"/>
                  </a:schemeClr>
                </a:solidFill>
              </a:defRPr>
            </a:lvl1pPr>
          </a:lstStyle>
          <a:p>
            <a:fld id="{83A8FB4D-1657-1341-81FA-051974C84435}" type="datetimeFigureOut">
              <a:rPr lang="en-US" smtClean="0"/>
              <a:t>7/14/25</a:t>
            </a:fld>
            <a:endParaRPr lang="en-US"/>
          </a:p>
        </p:txBody>
      </p:sp>
      <p:sp>
        <p:nvSpPr>
          <p:cNvPr id="5" name="Footer Placeholder 4"/>
          <p:cNvSpPr>
            <a:spLocks noGrp="1"/>
          </p:cNvSpPr>
          <p:nvPr>
            <p:ph type="ftr" sz="quarter" idx="3"/>
          </p:nvPr>
        </p:nvSpPr>
        <p:spPr>
          <a:xfrm>
            <a:off x="6057900" y="14407730"/>
            <a:ext cx="6172200" cy="827617"/>
          </a:xfrm>
          <a:prstGeom prst="rect">
            <a:avLst/>
          </a:prstGeom>
        </p:spPr>
        <p:txBody>
          <a:bodyPr vert="horz" lIns="91440" tIns="45720" rIns="91440" bIns="45720" rtlCol="0" anchor="ctr"/>
          <a:lstStyle>
            <a:lvl1pPr algn="ctr">
              <a:defRPr sz="24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2915900" y="14407730"/>
            <a:ext cx="4114800" cy="827617"/>
          </a:xfrm>
          <a:prstGeom prst="rect">
            <a:avLst/>
          </a:prstGeom>
        </p:spPr>
        <p:txBody>
          <a:bodyPr vert="horz" lIns="91440" tIns="45720" rIns="91440" bIns="45720" rtlCol="0" anchor="ctr"/>
          <a:lstStyle>
            <a:lvl1pPr algn="r">
              <a:defRPr sz="2400">
                <a:solidFill>
                  <a:schemeClr val="tx1">
                    <a:tint val="82000"/>
                  </a:schemeClr>
                </a:solidFill>
              </a:defRPr>
            </a:lvl1pPr>
          </a:lstStyle>
          <a:p>
            <a:fld id="{FDD9FCF5-5BF7-AE49-957E-8BC9847C9DEE}" type="slidenum">
              <a:rPr lang="en-US" smtClean="0"/>
              <a:t>‹#›</a:t>
            </a:fld>
            <a:endParaRPr lang="en-US"/>
          </a:p>
        </p:txBody>
      </p:sp>
    </p:spTree>
    <p:extLst>
      <p:ext uri="{BB962C8B-B14F-4D97-AF65-F5344CB8AC3E}">
        <p14:creationId xmlns:p14="http://schemas.microsoft.com/office/powerpoint/2010/main" val="20136546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13549-44EA-BD1B-C816-275A7CDEC0D5}"/>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E886353-7864-95E5-7A5C-1AD7AEF6420B}"/>
              </a:ext>
            </a:extLst>
          </p:cNvPr>
          <p:cNvGraphicFramePr>
            <a:graphicFrameLocks noGrp="1"/>
          </p:cNvGraphicFramePr>
          <p:nvPr>
            <p:extLst>
              <p:ext uri="{D42A27DB-BD31-4B8C-83A1-F6EECF244321}">
                <p14:modId xmlns:p14="http://schemas.microsoft.com/office/powerpoint/2010/main" val="4210652249"/>
              </p:ext>
            </p:extLst>
          </p:nvPr>
        </p:nvGraphicFramePr>
        <p:xfrm>
          <a:off x="653142" y="2102211"/>
          <a:ext cx="16949058" cy="11257280"/>
        </p:xfrm>
        <a:graphic>
          <a:graphicData uri="http://schemas.openxmlformats.org/drawingml/2006/table">
            <a:tbl>
              <a:tblPr firstRow="1" bandRow="1">
                <a:tableStyleId>{5940675A-B579-460E-94D1-54222C63F5DA}</a:tableStyleId>
              </a:tblPr>
              <a:tblGrid>
                <a:gridCol w="8474529">
                  <a:extLst>
                    <a:ext uri="{9D8B030D-6E8A-4147-A177-3AD203B41FA5}">
                      <a16:colId xmlns:a16="http://schemas.microsoft.com/office/drawing/2014/main" val="862350502"/>
                    </a:ext>
                  </a:extLst>
                </a:gridCol>
                <a:gridCol w="8474529">
                  <a:extLst>
                    <a:ext uri="{9D8B030D-6E8A-4147-A177-3AD203B41FA5}">
                      <a16:colId xmlns:a16="http://schemas.microsoft.com/office/drawing/2014/main" val="1941788506"/>
                    </a:ext>
                  </a:extLst>
                </a:gridCol>
              </a:tblGrid>
              <a:tr h="370840">
                <a:tc gridSpan="2">
                  <a:txBody>
                    <a:bodyPr/>
                    <a:lstStyle/>
                    <a:p>
                      <a:r>
                        <a:rPr lang="en-US" sz="1800" dirty="0"/>
                        <a:t>FODS-T1</a:t>
                      </a:r>
                    </a:p>
                  </a:txBody>
                  <a:tcPr/>
                </a:tc>
                <a:tc hMerge="1">
                  <a:txBody>
                    <a:bodyPr/>
                    <a:lstStyle/>
                    <a:p>
                      <a:endParaRPr lang="en-US" sz="1800" dirty="0"/>
                    </a:p>
                  </a:txBody>
                  <a:tcPr/>
                </a:tc>
                <a:extLst>
                  <a:ext uri="{0D108BD9-81ED-4DB2-BD59-A6C34878D82A}">
                    <a16:rowId xmlns:a16="http://schemas.microsoft.com/office/drawing/2014/main" val="434333489"/>
                  </a:ext>
                </a:extLst>
              </a:tr>
              <a:tr h="370840">
                <a:tc>
                  <a:txBody>
                    <a:bodyPr/>
                    <a:lstStyle/>
                    <a:p>
                      <a:r>
                        <a:rPr lang="en-US" sz="1800" dirty="0"/>
                        <a:t>Sequential Agents</a:t>
                      </a:r>
                    </a:p>
                  </a:txBody>
                  <a:tcPr/>
                </a:tc>
                <a:tc>
                  <a:txBody>
                    <a:bodyPr/>
                    <a:lstStyle/>
                    <a:p>
                      <a:r>
                        <a:rPr lang="en-US" sz="1800" dirty="0"/>
                        <a:t>Interactive Agents</a:t>
                      </a:r>
                    </a:p>
                  </a:txBody>
                  <a:tcPr/>
                </a:tc>
                <a:extLst>
                  <a:ext uri="{0D108BD9-81ED-4DB2-BD59-A6C34878D82A}">
                    <a16:rowId xmlns:a16="http://schemas.microsoft.com/office/drawing/2014/main" val="1577434312"/>
                  </a:ext>
                </a:extLst>
              </a:tr>
              <a:tr h="370840">
                <a:tc>
                  <a:txBody>
                    <a:bodyPr/>
                    <a:lstStyle/>
                    <a:p>
                      <a:r>
                        <a:rPr lang="en-US" sz="1800" dirty="0"/>
                        <a:t>Functional Requirements:</a:t>
                      </a:r>
                    </a:p>
                    <a:p>
                      <a:r>
                        <a:rPr lang="en-US" sz="1800" dirty="0"/>
                        <a:t>FR1: The system must allow users to browse menus from various local and international cuisines.</a:t>
                      </a:r>
                    </a:p>
                    <a:p>
                      <a:r>
                        <a:rPr lang="en-US" sz="1800" dirty="0"/>
                        <a:t>FR2: Users should be able to customize orders according to their preferences, including options for special requests or dietary restrictions.</a:t>
                      </a:r>
                    </a:p>
                    <a:p>
                      <a:r>
                        <a:rPr lang="en-US" sz="1800" dirty="0"/>
                        <a:t>FR3: The system must enable users to read reviews and ratings of restaurants, dishes, and overall experiences.</a:t>
                      </a:r>
                    </a:p>
                    <a:p>
                      <a:r>
                        <a:rPr lang="en-US" sz="1800" dirty="0"/>
                        <a:t>FR4: Users should be able to place orders with real-time order tracking, estimated delivery times, and notifications throughout the process.</a:t>
                      </a:r>
                    </a:p>
                    <a:p>
                      <a:r>
                        <a:rPr lang="en-US" sz="1800" dirty="0"/>
                        <a:t>FR5: The system must integrate various payment gateways for secure and flexible payment options.</a:t>
                      </a:r>
                    </a:p>
                    <a:p>
                      <a:r>
                        <a:rPr lang="en-US" sz="1800" dirty="0"/>
                        <a:t>FR6: The system should support promotional features, such as discounts or loyalty programs, based on user preferences and order history.</a:t>
                      </a:r>
                    </a:p>
                    <a:p>
                      <a:r>
                        <a:rPr lang="en-US" sz="1800" dirty="0"/>
                        <a:t>FR7: Users should be able to view their order history and activity logs within the system.</a:t>
                      </a:r>
                    </a:p>
                    <a:p>
                      <a:endParaRPr lang="en-US" sz="1800" dirty="0"/>
                    </a:p>
                    <a:p>
                      <a:r>
                        <a:rPr lang="en-US" sz="1800" dirty="0"/>
                        <a:t>Non-Functional Requirements:</a:t>
                      </a:r>
                    </a:p>
                    <a:p>
                      <a:r>
                        <a:rPr lang="en-US" sz="1800" dirty="0"/>
                        <a:t>NFR1: The system must provide an accessible and easy-to-navigate interface across web and mobile platforms.</a:t>
                      </a:r>
                    </a:p>
                    <a:p>
                      <a:r>
                        <a:rPr lang="en-US" sz="1800" dirty="0"/>
                        <a:t>NFR2: The system response time should be under 3 seconds for all user interactions.</a:t>
                      </a:r>
                    </a:p>
                    <a:p>
                      <a:r>
                        <a:rPr lang="en-US" sz="1800" dirty="0"/>
                        <a:t>NFR3: The system must ensure secure operations through robust encryption, authentication, and authorization protocols.</a:t>
                      </a:r>
                    </a:p>
                    <a:p>
                      <a:r>
                        <a:rPr lang="en-US" sz="1800" dirty="0"/>
                        <a:t>NFR4: The system should support multiple languages to cater to a diverse user base.</a:t>
                      </a:r>
                    </a:p>
                    <a:p>
                      <a:r>
                        <a:rPr lang="en-US" sz="1800" dirty="0"/>
                        <a:t>NFR5: The system must be designed with scalability in mind to accommodate increased demand or expanding menus.</a:t>
                      </a:r>
                    </a:p>
                    <a:p>
                      <a:r>
                        <a:rPr lang="en-US" sz="1800" dirty="0"/>
                        <a:t>NFR6: The system should prioritize high availability, ensuring minimal downtime for routine maintenance or unexpected errors.</a:t>
                      </a:r>
                    </a:p>
                  </a:txBody>
                  <a:tcPr/>
                </a:tc>
                <a:tc>
                  <a:txBody>
                    <a:bodyPr/>
                    <a:lstStyle/>
                    <a:p>
                      <a:r>
                        <a:rPr lang="en-US" sz="1800" dirty="0"/>
                        <a:t>Functional Requirements:</a:t>
                      </a:r>
                    </a:p>
                    <a:p>
                      <a:r>
                        <a:rPr lang="en-US" sz="1800" dirty="0"/>
                        <a:t>FR1: The system must allow users to browse menus for local and international cuisines.</a:t>
                      </a:r>
                    </a:p>
                    <a:p>
                      <a:r>
                        <a:rPr lang="en-US" sz="1800" dirty="0"/>
                        <a:t>FR2: Users should be able to customize orders according to their preferences.</a:t>
                      </a:r>
                    </a:p>
                    <a:p>
                      <a:r>
                        <a:rPr lang="en-US" sz="1800" dirty="0"/>
                        <a:t>FR3: The system should provide real-time order tracking to keep users updated on the status of their orders.</a:t>
                      </a:r>
                    </a:p>
                    <a:p>
                      <a:r>
                        <a:rPr lang="en-US" sz="1800" dirty="0"/>
                        <a:t>FR4: Users should have access to reviews for restaurants and cuisines to help inform their ordering decisions.</a:t>
                      </a:r>
                    </a:p>
                    <a:p>
                      <a:r>
                        <a:rPr lang="en-US" sz="1800" dirty="0"/>
                        <a:t>FR5: The system must allow users to place new orders.</a:t>
                      </a:r>
                    </a:p>
                    <a:p>
                      <a:r>
                        <a:rPr lang="en-US" sz="1800" dirty="0"/>
                        <a:t>FR6: The system should display estimated delivery times for each order.</a:t>
                      </a:r>
                    </a:p>
                    <a:p>
                      <a:r>
                        <a:rPr lang="en-US" sz="1800" dirty="0"/>
                        <a:t>FR7: Users should be able to view their activity history, including previous orders and preferences.</a:t>
                      </a:r>
                    </a:p>
                    <a:p>
                      <a:r>
                        <a:rPr lang="en-US" sz="1800" dirty="0"/>
                        <a:t>FR8: The system must provide notifications to users during the ordering process, such as updates on order status or changes in estimated delivery time.</a:t>
                      </a:r>
                    </a:p>
                    <a:p>
                      <a:r>
                        <a:rPr lang="en-US" sz="1800" dirty="0"/>
                        <a:t>FR9: The system should integrate with various payment gateways to facilitate secure and flexible payment options.</a:t>
                      </a:r>
                    </a:p>
                    <a:p>
                      <a:r>
                        <a:rPr lang="en-US" sz="1800" dirty="0"/>
                        <a:t>FR10: Users should be able to access personalized recommendations based on their preferences and order history.</a:t>
                      </a:r>
                    </a:p>
                    <a:p>
                      <a:r>
                        <a:rPr lang="en-US" sz="1800" dirty="0"/>
                        <a:t>FR11: The system must allow users to customize their profiles, including adding preferred restaurants, cuisines, or dietary restrictions.</a:t>
                      </a:r>
                    </a:p>
                    <a:p>
                      <a:r>
                        <a:rPr lang="en-US" sz="1800" dirty="0"/>
                        <a:t>FR12: The system should support loyalty programs that reward repeat customers.</a:t>
                      </a:r>
                    </a:p>
                    <a:p>
                      <a:endParaRPr lang="en-US" sz="1800" dirty="0"/>
                    </a:p>
                    <a:p>
                      <a:r>
                        <a:rPr lang="en-US" sz="1800" dirty="0"/>
                        <a:t>Non-Functional Requirements:</a:t>
                      </a:r>
                    </a:p>
                    <a:p>
                      <a:r>
                        <a:rPr lang="en-US" sz="1800" dirty="0"/>
                        <a:t>NFR1: The system must ensure secure operations by integrating with various payment gateways and handling sensitive user data.</a:t>
                      </a:r>
                    </a:p>
                    <a:p>
                      <a:r>
                        <a:rPr lang="en-US" sz="1800" dirty="0"/>
                        <a:t>NFR2: The system response time for placing an order should be under 3 seconds.</a:t>
                      </a:r>
                    </a:p>
                    <a:p>
                      <a:r>
                        <a:rPr lang="en-US" sz="1800" dirty="0"/>
                        <a:t>NFR3: The system must handle a minimum of 100 concurrent orders without a significant decrease in performance.</a:t>
                      </a:r>
                    </a:p>
                    <a:p>
                      <a:r>
                        <a:rPr lang="en-US" sz="1800" dirty="0"/>
                        <a:t>NFR4: The system should provide clear and concise error messages to users if they encounter issues during the ordering process.</a:t>
                      </a:r>
                    </a:p>
                    <a:p>
                      <a:r>
                        <a:rPr lang="en-US" sz="1800" dirty="0"/>
                        <a:t>NFR5: The system must ensure compliance with all relevant regulations and laws, including those related to food safety and customer data protection.</a:t>
                      </a:r>
                    </a:p>
                    <a:p>
                      <a:r>
                        <a:rPr lang="en-US" sz="1800" dirty="0"/>
                        <a:t>NFR6: The system should be accessible on both web and mobile platforms for maximum user flexibility.</a:t>
                      </a:r>
                    </a:p>
                    <a:p>
                      <a:r>
                        <a:rPr lang="en-US" sz="1800" dirty="0"/>
                        <a:t>NFR7: The system must provide clear and concise notifications to users during the ordering process.</a:t>
                      </a:r>
                    </a:p>
                    <a:p>
                      <a:r>
                        <a:rPr lang="en-US" sz="1800" dirty="0"/>
                        <a:t>NFR8: The system should minimize downtime and maintain a high level of uptime, ensuring that users can access the system when needed.</a:t>
                      </a:r>
                    </a:p>
                  </a:txBody>
                  <a:tcPr/>
                </a:tc>
                <a:extLst>
                  <a:ext uri="{0D108BD9-81ED-4DB2-BD59-A6C34878D82A}">
                    <a16:rowId xmlns:a16="http://schemas.microsoft.com/office/drawing/2014/main" val="3433157849"/>
                  </a:ext>
                </a:extLst>
              </a:tr>
            </a:tbl>
          </a:graphicData>
        </a:graphic>
      </p:graphicFrame>
    </p:spTree>
    <p:extLst>
      <p:ext uri="{BB962C8B-B14F-4D97-AF65-F5344CB8AC3E}">
        <p14:creationId xmlns:p14="http://schemas.microsoft.com/office/powerpoint/2010/main" val="2368089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E53BB-4A40-875A-10BF-FB9E39FD22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A07875-A4BB-D727-EC37-57D53127DF2A}"/>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7AA8CAA3-5D62-2B26-095F-8B20591B1ABB}"/>
              </a:ext>
            </a:extLst>
          </p:cNvPr>
          <p:cNvSpPr>
            <a:spLocks noGrp="1"/>
          </p:cNvSpPr>
          <p:nvPr>
            <p:ph idx="1"/>
          </p:nvPr>
        </p:nvSpPr>
        <p:spPr/>
        <p:txBody>
          <a:bodyPr>
            <a:normAutofit/>
          </a:bodyPr>
          <a:lstStyle/>
          <a:p>
            <a:r>
              <a:rPr lang="en-US" dirty="0"/>
              <a:t>Sequential</a:t>
            </a:r>
          </a:p>
          <a:p>
            <a:pPr lvl="1"/>
            <a:r>
              <a:rPr lang="en-US" dirty="0"/>
              <a:t>System operations: 7</a:t>
            </a:r>
          </a:p>
          <a:p>
            <a:pPr lvl="1"/>
            <a:r>
              <a:rPr lang="en-US" dirty="0"/>
              <a:t>Validity = 1 – (0)/7 = 1</a:t>
            </a:r>
          </a:p>
          <a:p>
            <a:r>
              <a:rPr lang="en-US" dirty="0"/>
              <a:t>Interactive</a:t>
            </a:r>
          </a:p>
          <a:p>
            <a:pPr lvl="1"/>
            <a:r>
              <a:rPr lang="en-US" dirty="0"/>
              <a:t>System operations: 12</a:t>
            </a:r>
          </a:p>
          <a:p>
            <a:pPr lvl="1"/>
            <a:r>
              <a:rPr lang="en-US" dirty="0"/>
              <a:t>Validity = 1 - (0)/12 = 1</a:t>
            </a:r>
          </a:p>
          <a:p>
            <a:r>
              <a:rPr lang="en-US" dirty="0">
                <a:solidFill>
                  <a:srgbClr val="FF0000"/>
                </a:solidFill>
              </a:rPr>
              <a:t>Interactive more comprehensive</a:t>
            </a:r>
          </a:p>
        </p:txBody>
      </p:sp>
    </p:spTree>
    <p:extLst>
      <p:ext uri="{BB962C8B-B14F-4D97-AF65-F5344CB8AC3E}">
        <p14:creationId xmlns:p14="http://schemas.microsoft.com/office/powerpoint/2010/main" val="1453323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21CD2-4388-C92B-04D7-CE396CC2CEA6}"/>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7A3A2F8-FD41-C748-BB2F-1D2650B76ACF}"/>
              </a:ext>
            </a:extLst>
          </p:cNvPr>
          <p:cNvGraphicFramePr>
            <a:graphicFrameLocks noGrp="1"/>
          </p:cNvGraphicFramePr>
          <p:nvPr>
            <p:extLst>
              <p:ext uri="{D42A27DB-BD31-4B8C-83A1-F6EECF244321}">
                <p14:modId xmlns:p14="http://schemas.microsoft.com/office/powerpoint/2010/main" val="2464953098"/>
              </p:ext>
            </p:extLst>
          </p:nvPr>
        </p:nvGraphicFramePr>
        <p:xfrm>
          <a:off x="783771" y="730611"/>
          <a:ext cx="16753116" cy="35946080"/>
        </p:xfrm>
        <a:graphic>
          <a:graphicData uri="http://schemas.openxmlformats.org/drawingml/2006/table">
            <a:tbl>
              <a:tblPr firstRow="1" bandRow="1">
                <a:tableStyleId>{5940675A-B579-460E-94D1-54222C63F5DA}</a:tableStyleId>
              </a:tblPr>
              <a:tblGrid>
                <a:gridCol w="8376558">
                  <a:extLst>
                    <a:ext uri="{9D8B030D-6E8A-4147-A177-3AD203B41FA5}">
                      <a16:colId xmlns:a16="http://schemas.microsoft.com/office/drawing/2014/main" val="862350502"/>
                    </a:ext>
                  </a:extLst>
                </a:gridCol>
                <a:gridCol w="8376558">
                  <a:extLst>
                    <a:ext uri="{9D8B030D-6E8A-4147-A177-3AD203B41FA5}">
                      <a16:colId xmlns:a16="http://schemas.microsoft.com/office/drawing/2014/main" val="1941788506"/>
                    </a:ext>
                  </a:extLst>
                </a:gridCol>
              </a:tblGrid>
              <a:tr h="370840">
                <a:tc gridSpan="2">
                  <a:txBody>
                    <a:bodyPr/>
                    <a:lstStyle/>
                    <a:p>
                      <a:r>
                        <a:rPr lang="en-US" sz="1800" dirty="0"/>
                        <a:t>FODS-T6</a:t>
                      </a:r>
                    </a:p>
                  </a:txBody>
                  <a:tcPr/>
                </a:tc>
                <a:tc hMerge="1">
                  <a:txBody>
                    <a:bodyPr/>
                    <a:lstStyle/>
                    <a:p>
                      <a:endParaRPr lang="en-US" sz="1800" dirty="0"/>
                    </a:p>
                  </a:txBody>
                  <a:tcPr/>
                </a:tc>
                <a:extLst>
                  <a:ext uri="{0D108BD9-81ED-4DB2-BD59-A6C34878D82A}">
                    <a16:rowId xmlns:a16="http://schemas.microsoft.com/office/drawing/2014/main" val="434333489"/>
                  </a:ext>
                </a:extLst>
              </a:tr>
              <a:tr h="370840">
                <a:tc>
                  <a:txBody>
                    <a:bodyPr/>
                    <a:lstStyle/>
                    <a:p>
                      <a:r>
                        <a:rPr lang="en-US" sz="1800" dirty="0"/>
                        <a:t>Sequential Agents</a:t>
                      </a:r>
                    </a:p>
                  </a:txBody>
                  <a:tcPr/>
                </a:tc>
                <a:tc>
                  <a:txBody>
                    <a:bodyPr/>
                    <a:lstStyle/>
                    <a:p>
                      <a:r>
                        <a:rPr lang="en-US" sz="1800" dirty="0"/>
                        <a:t>Interactive Agents</a:t>
                      </a:r>
                    </a:p>
                  </a:txBody>
                  <a:tcPr/>
                </a:tc>
                <a:extLst>
                  <a:ext uri="{0D108BD9-81ED-4DB2-BD59-A6C34878D82A}">
                    <a16:rowId xmlns:a16="http://schemas.microsoft.com/office/drawing/2014/main" val="1577434312"/>
                  </a:ext>
                </a:extLst>
              </a:tr>
              <a:tr h="370840">
                <a:tc>
                  <a:txBody>
                    <a:bodyPr/>
                    <a:lstStyle/>
                    <a:p>
                      <a:r>
                        <a:rPr lang="en-US" sz="1800" dirty="0"/>
                        <a:t>UC1: Browse Menu</a:t>
                      </a:r>
                    </a:p>
                    <a:p>
                      <a:endParaRPr lang="en-US" sz="1800" dirty="0"/>
                    </a:p>
                    <a:p>
                      <a:endParaRPr lang="en-US" sz="1800" dirty="0"/>
                    </a:p>
                    <a:p>
                      <a:r>
                        <a:rPr lang="en-US" sz="1800" dirty="0"/>
                        <a:t>```</a:t>
                      </a:r>
                    </a:p>
                    <a:p>
                      <a:r>
                        <a:rPr lang="en-US" sz="1800" dirty="0"/>
                        <a:t>+---------------+</a:t>
                      </a:r>
                    </a:p>
                    <a:p>
                      <a:r>
                        <a:rPr lang="en-US" sz="1800" dirty="0"/>
                        <a:t>|  Actor (CU)  |</a:t>
                      </a:r>
                    </a:p>
                    <a:p>
                      <a:r>
                        <a:rPr lang="en-US" sz="1800" dirty="0"/>
                        <a:t>+---------------+</a:t>
                      </a:r>
                    </a:p>
                    <a:p>
                      <a:endParaRPr lang="en-US" sz="1800" dirty="0"/>
                    </a:p>
                    <a:p>
                      <a:r>
                        <a:rPr lang="en-US" sz="1800" dirty="0"/>
                        <a:t>+---------------+</a:t>
                      </a:r>
                    </a:p>
                    <a:p>
                      <a:r>
                        <a:rPr lang="en-US" sz="1800" dirty="0"/>
                        <a:t>|  Foodie's Paradise System  |</a:t>
                      </a:r>
                    </a:p>
                    <a:p>
                      <a:r>
                        <a:rPr lang="en-US" sz="1800" dirty="0"/>
                        <a:t>+---------------+</a:t>
                      </a:r>
                    </a:p>
                    <a:p>
                      <a:endParaRPr lang="en-US" sz="1800" dirty="0"/>
                    </a:p>
                    <a:p>
                      <a:r>
                        <a:rPr lang="en-US" sz="1800" dirty="0"/>
                        <a:t>1. CU -&gt; FP: </a:t>
                      </a:r>
                      <a:r>
                        <a:rPr lang="en-US" sz="1800" dirty="0" err="1"/>
                        <a:t>browseMenu</a:t>
                      </a:r>
                      <a:r>
                        <a:rPr lang="en-US" sz="1800" dirty="0"/>
                        <a:t>(cuisine)</a:t>
                      </a:r>
                    </a:p>
                    <a:p>
                      <a:r>
                        <a:rPr lang="en-US" sz="1800" dirty="0"/>
                        <a:t>2. FP -&gt; CU: </a:t>
                      </a:r>
                      <a:r>
                        <a:rPr lang="en-US" sz="1800" dirty="0" err="1"/>
                        <a:t>menuItems</a:t>
                      </a:r>
                      <a:r>
                        <a:rPr lang="en-US" sz="1800" dirty="0"/>
                        <a:t>(List&lt;Dish&gt;)</a:t>
                      </a:r>
                    </a:p>
                    <a:p>
                      <a:r>
                        <a:rPr lang="en-US" sz="1800" dirty="0"/>
                        <a:t>3. CU &lt;- FP: </a:t>
                      </a:r>
                      <a:r>
                        <a:rPr lang="en-US" sz="1800" dirty="0" err="1"/>
                        <a:t>selectMenuItem</a:t>
                      </a:r>
                      <a:r>
                        <a:rPr lang="en-US" sz="1800" dirty="0"/>
                        <a:t>(Dish)</a:t>
                      </a:r>
                    </a:p>
                    <a:p>
                      <a:r>
                        <a:rPr lang="en-US" sz="1800" dirty="0"/>
                        <a:t>4. FP &lt;- CU: </a:t>
                      </a:r>
                      <a:r>
                        <a:rPr lang="en-US" sz="1800" dirty="0" err="1"/>
                        <a:t>displayDishDetails</a:t>
                      </a:r>
                      <a:r>
                        <a:rPr lang="en-US" sz="1800" dirty="0"/>
                        <a:t>(Dish)</a:t>
                      </a:r>
                    </a:p>
                    <a:p>
                      <a:r>
                        <a:rPr lang="en-US" sz="1800" dirty="0"/>
                        <a:t>5. Use case ends.</a:t>
                      </a:r>
                    </a:p>
                    <a:p>
                      <a:endParaRPr lang="en-US" sz="1800" dirty="0"/>
                    </a:p>
                    <a:p>
                      <a:endParaRPr lang="en-US" sz="1800" dirty="0"/>
                    </a:p>
                    <a:p>
                      <a:r>
                        <a:rPr lang="en-US" sz="1800" dirty="0"/>
                        <a:t>UC2: Customize Order</a:t>
                      </a:r>
                    </a:p>
                    <a:p>
                      <a:endParaRPr lang="en-US" sz="1800" dirty="0"/>
                    </a:p>
                    <a:p>
                      <a:endParaRPr lang="en-US" sz="1800" dirty="0"/>
                    </a:p>
                    <a:p>
                      <a:r>
                        <a:rPr lang="en-US" sz="1800" dirty="0"/>
                        <a:t>```</a:t>
                      </a:r>
                    </a:p>
                    <a:p>
                      <a:r>
                        <a:rPr lang="en-US" sz="1800" dirty="0"/>
                        <a:t>+---------------+</a:t>
                      </a:r>
                    </a:p>
                    <a:p>
                      <a:r>
                        <a:rPr lang="en-US" sz="1800" dirty="0"/>
                        <a:t>|  Actor (CU)  |</a:t>
                      </a:r>
                    </a:p>
                    <a:p>
                      <a:r>
                        <a:rPr lang="en-US" sz="1800" dirty="0"/>
                        <a:t>+---------------+</a:t>
                      </a:r>
                    </a:p>
                    <a:p>
                      <a:endParaRPr lang="en-US" sz="1800" dirty="0"/>
                    </a:p>
                    <a:p>
                      <a:r>
                        <a:rPr lang="en-US" sz="1800" dirty="0"/>
                        <a:t>+---------------+</a:t>
                      </a:r>
                    </a:p>
                    <a:p>
                      <a:r>
                        <a:rPr lang="en-US" sz="1800" dirty="0"/>
                        <a:t>|  Foodie's Paradise System  |</a:t>
                      </a:r>
                    </a:p>
                    <a:p>
                      <a:r>
                        <a:rPr lang="en-US" sz="1800" dirty="0"/>
                        <a:t>+---------------+</a:t>
                      </a:r>
                    </a:p>
                    <a:p>
                      <a:endParaRPr lang="en-US" sz="1800" dirty="0"/>
                    </a:p>
                    <a:p>
                      <a:r>
                        <a:rPr lang="en-US" sz="1800" dirty="0"/>
                        <a:t>1. CU -&gt; FP: </a:t>
                      </a:r>
                      <a:r>
                        <a:rPr lang="en-US" sz="1800" dirty="0" err="1"/>
                        <a:t>customizeOrder</a:t>
                      </a:r>
                      <a:r>
                        <a:rPr lang="en-US" sz="1800" dirty="0"/>
                        <a:t>(</a:t>
                      </a:r>
                      <a:r>
                        <a:rPr lang="en-US" sz="1800" dirty="0" err="1"/>
                        <a:t>orderId</a:t>
                      </a:r>
                      <a:r>
                        <a:rPr lang="en-US" sz="1800" dirty="0"/>
                        <a:t>, </a:t>
                      </a:r>
                      <a:r>
                        <a:rPr lang="en-US" sz="1800" dirty="0" err="1"/>
                        <a:t>specialRequests</a:t>
                      </a:r>
                      <a:r>
                        <a:rPr lang="en-US" sz="1800" dirty="0"/>
                        <a:t>)</a:t>
                      </a:r>
                    </a:p>
                    <a:p>
                      <a:r>
                        <a:rPr lang="en-US" sz="1800" dirty="0"/>
                        <a:t>2. FP -&gt; CU: </a:t>
                      </a:r>
                      <a:r>
                        <a:rPr lang="en-US" sz="1800" dirty="0" err="1"/>
                        <a:t>requestCustomizationDetails</a:t>
                      </a:r>
                      <a:r>
                        <a:rPr lang="en-US" sz="1800" dirty="0"/>
                        <a:t>()</a:t>
                      </a:r>
                    </a:p>
                    <a:p>
                      <a:r>
                        <a:rPr lang="en-US" sz="1800" dirty="0"/>
                        <a:t>3. CU &lt;- FP: </a:t>
                      </a:r>
                      <a:r>
                        <a:rPr lang="en-US" sz="1800" dirty="0" err="1"/>
                        <a:t>provideCustomizationDetails</a:t>
                      </a:r>
                      <a:r>
                        <a:rPr lang="en-US" sz="1800" dirty="0"/>
                        <a:t>()</a:t>
                      </a:r>
                    </a:p>
                    <a:p>
                      <a:r>
                        <a:rPr lang="en-US" sz="1800" dirty="0"/>
                        <a:t>4. FP &lt;- CU: </a:t>
                      </a:r>
                      <a:r>
                        <a:rPr lang="en-US" sz="1800" dirty="0" err="1"/>
                        <a:t>updateOrder</a:t>
                      </a:r>
                      <a:r>
                        <a:rPr lang="en-US" sz="1800" dirty="0"/>
                        <a:t>(</a:t>
                      </a:r>
                      <a:r>
                        <a:rPr lang="en-US" sz="1800" dirty="0" err="1"/>
                        <a:t>orderId</a:t>
                      </a:r>
                      <a:r>
                        <a:rPr lang="en-US" sz="1800" dirty="0"/>
                        <a:t>, </a:t>
                      </a:r>
                      <a:r>
                        <a:rPr lang="en-US" sz="1800" dirty="0" err="1"/>
                        <a:t>specialRequests</a:t>
                      </a:r>
                      <a:r>
                        <a:rPr lang="en-US" sz="1800" dirty="0"/>
                        <a:t>)</a:t>
                      </a:r>
                    </a:p>
                    <a:p>
                      <a:r>
                        <a:rPr lang="en-US" sz="1800" dirty="0"/>
                        <a:t>5. Use case ends.</a:t>
                      </a:r>
                    </a:p>
                    <a:p>
                      <a:endParaRPr lang="en-US" sz="1800" dirty="0"/>
                    </a:p>
                    <a:p>
                      <a:endParaRPr lang="en-US" sz="1800" dirty="0"/>
                    </a:p>
                    <a:p>
                      <a:r>
                        <a:rPr lang="en-US" sz="1800" dirty="0"/>
                        <a:t>UC3: Read Reviews</a:t>
                      </a:r>
                    </a:p>
                    <a:p>
                      <a:endParaRPr lang="en-US" sz="1800" dirty="0"/>
                    </a:p>
                    <a:p>
                      <a:endParaRPr lang="en-US" sz="1800" dirty="0"/>
                    </a:p>
                    <a:p>
                      <a:r>
                        <a:rPr lang="en-US" sz="1800" dirty="0"/>
                        <a:t>```</a:t>
                      </a:r>
                    </a:p>
                    <a:p>
                      <a:r>
                        <a:rPr lang="en-US" sz="1800" dirty="0"/>
                        <a:t>+---------------+</a:t>
                      </a:r>
                    </a:p>
                    <a:p>
                      <a:r>
                        <a:rPr lang="en-US" sz="1800" dirty="0"/>
                        <a:t>|  Actor (CU)  |</a:t>
                      </a:r>
                    </a:p>
                    <a:p>
                      <a:r>
                        <a:rPr lang="en-US" sz="1800" dirty="0"/>
                        <a:t>+---------------+</a:t>
                      </a:r>
                    </a:p>
                    <a:p>
                      <a:endParaRPr lang="en-US" sz="1800" dirty="0"/>
                    </a:p>
                    <a:p>
                      <a:r>
                        <a:rPr lang="en-US" sz="1800" dirty="0"/>
                        <a:t>+---------------+</a:t>
                      </a:r>
                    </a:p>
                    <a:p>
                      <a:r>
                        <a:rPr lang="en-US" sz="1800" dirty="0"/>
                        <a:t>|  Foodie's Paradise System  |</a:t>
                      </a:r>
                    </a:p>
                    <a:p>
                      <a:r>
                        <a:rPr lang="en-US" sz="1800" dirty="0"/>
                        <a:t>+---------------+</a:t>
                      </a:r>
                    </a:p>
                    <a:p>
                      <a:endParaRPr lang="en-US" sz="1800" dirty="0"/>
                    </a:p>
                    <a:p>
                      <a:r>
                        <a:rPr lang="en-US" sz="1800" dirty="0"/>
                        <a:t>1. CU -&gt; FP: </a:t>
                      </a:r>
                      <a:r>
                        <a:rPr lang="en-US" sz="1800" dirty="0" err="1"/>
                        <a:t>readReviews</a:t>
                      </a:r>
                      <a:r>
                        <a:rPr lang="en-US" sz="1800" dirty="0"/>
                        <a:t>(</a:t>
                      </a:r>
                      <a:r>
                        <a:rPr lang="en-US" sz="1800" dirty="0" err="1"/>
                        <a:t>dishName</a:t>
                      </a:r>
                      <a:r>
                        <a:rPr lang="en-US" sz="1800" dirty="0"/>
                        <a:t>)</a:t>
                      </a:r>
                    </a:p>
                    <a:p>
                      <a:r>
                        <a:rPr lang="en-US" sz="1800" dirty="0"/>
                        <a:t>2. FP -&gt; CU: </a:t>
                      </a:r>
                      <a:r>
                        <a:rPr lang="en-US" sz="1800" dirty="0" err="1"/>
                        <a:t>reviewList</a:t>
                      </a:r>
                      <a:r>
                        <a:rPr lang="en-US" sz="1800" dirty="0"/>
                        <a:t>(List&lt;Review&gt;)</a:t>
                      </a:r>
                    </a:p>
                    <a:p>
                      <a:r>
                        <a:rPr lang="en-US" sz="1800" dirty="0"/>
                        <a:t>3. CU &lt;- FP: </a:t>
                      </a:r>
                      <a:r>
                        <a:rPr lang="en-US" sz="1800" dirty="0" err="1"/>
                        <a:t>viewReview</a:t>
                      </a:r>
                      <a:r>
                        <a:rPr lang="en-US" sz="1800" dirty="0"/>
                        <a:t>(review)</a:t>
                      </a:r>
                    </a:p>
                    <a:p>
                      <a:r>
                        <a:rPr lang="en-US" sz="1800" dirty="0"/>
                        <a:t>4. Use case ends.</a:t>
                      </a:r>
                    </a:p>
                    <a:p>
                      <a:endParaRPr lang="en-US" sz="1800" dirty="0"/>
                    </a:p>
                    <a:p>
                      <a:endParaRPr lang="en-US" sz="1800" dirty="0"/>
                    </a:p>
                    <a:p>
                      <a:r>
                        <a:rPr lang="en-US" sz="1800" dirty="0"/>
                        <a:t>UC4: Place Order</a:t>
                      </a:r>
                    </a:p>
                    <a:p>
                      <a:endParaRPr lang="en-US" sz="1800" dirty="0"/>
                    </a:p>
                    <a:p>
                      <a:endParaRPr lang="en-US" sz="1800" dirty="0"/>
                    </a:p>
                    <a:p>
                      <a:r>
                        <a:rPr lang="en-US" sz="1800" dirty="0"/>
                        <a:t>```</a:t>
                      </a:r>
                    </a:p>
                    <a:p>
                      <a:r>
                        <a:rPr lang="en-US" sz="1800" dirty="0"/>
                        <a:t>+---------------+</a:t>
                      </a:r>
                    </a:p>
                    <a:p>
                      <a:r>
                        <a:rPr lang="en-US" sz="1800" dirty="0"/>
                        <a:t>|  Actor (CU)  |</a:t>
                      </a:r>
                    </a:p>
                    <a:p>
                      <a:r>
                        <a:rPr lang="en-US" sz="1800" dirty="0"/>
                        <a:t>+---------------+</a:t>
                      </a:r>
                    </a:p>
                    <a:p>
                      <a:endParaRPr lang="en-US" sz="1800" dirty="0"/>
                    </a:p>
                    <a:p>
                      <a:r>
                        <a:rPr lang="en-US" sz="1800" dirty="0"/>
                        <a:t>+---------------+</a:t>
                      </a:r>
                    </a:p>
                    <a:p>
                      <a:r>
                        <a:rPr lang="en-US" sz="1800" dirty="0"/>
                        <a:t>|  Foodie's Paradise System  |</a:t>
                      </a:r>
                    </a:p>
                    <a:p>
                      <a:r>
                        <a:rPr lang="en-US" sz="1800" dirty="0"/>
                        <a:t>+---------------+</a:t>
                      </a:r>
                    </a:p>
                    <a:p>
                      <a:endParaRPr lang="en-US" sz="1800" dirty="0"/>
                    </a:p>
                    <a:p>
                      <a:r>
                        <a:rPr lang="en-US" sz="1800" dirty="0"/>
                        <a:t>1. CU -&gt; FP: </a:t>
                      </a:r>
                      <a:r>
                        <a:rPr lang="en-US" sz="1800" dirty="0" err="1"/>
                        <a:t>placeOrder</a:t>
                      </a:r>
                      <a:r>
                        <a:rPr lang="en-US" sz="1800" dirty="0"/>
                        <a:t>(</a:t>
                      </a:r>
                      <a:r>
                        <a:rPr lang="en-US" sz="1800" dirty="0" err="1"/>
                        <a:t>orderItems</a:t>
                      </a:r>
                      <a:r>
                        <a:rPr lang="en-US" sz="1800" dirty="0"/>
                        <a:t>, </a:t>
                      </a:r>
                      <a:r>
                        <a:rPr lang="en-US" sz="1800" dirty="0" err="1"/>
                        <a:t>paymentInfo</a:t>
                      </a:r>
                      <a:r>
                        <a:rPr lang="en-US" sz="1800" dirty="0"/>
                        <a:t>)</a:t>
                      </a:r>
                    </a:p>
                    <a:p>
                      <a:r>
                        <a:rPr lang="en-US" sz="1800" dirty="0"/>
                        <a:t>2. FP -&gt; CU: </a:t>
                      </a:r>
                      <a:r>
                        <a:rPr lang="en-US" sz="1800" dirty="0" err="1"/>
                        <a:t>requestPaymentInformation</a:t>
                      </a:r>
                      <a:r>
                        <a:rPr lang="en-US" sz="1800" dirty="0"/>
                        <a:t>()</a:t>
                      </a:r>
                    </a:p>
                    <a:p>
                      <a:r>
                        <a:rPr lang="en-US" sz="1800" dirty="0"/>
                        <a:t>3. CU &lt;- FP: </a:t>
                      </a:r>
                      <a:r>
                        <a:rPr lang="en-US" sz="1800" dirty="0" err="1"/>
                        <a:t>providePaymentInformation</a:t>
                      </a:r>
                      <a:r>
                        <a:rPr lang="en-US" sz="1800" dirty="0"/>
                        <a:t>()</a:t>
                      </a:r>
                    </a:p>
                    <a:p>
                      <a:r>
                        <a:rPr lang="en-US" sz="1800" dirty="0"/>
                        <a:t>4. FP &lt;- CU: </a:t>
                      </a:r>
                      <a:r>
                        <a:rPr lang="en-US" sz="1800" dirty="0" err="1"/>
                        <a:t>processPaymentAndUpdateOrder</a:t>
                      </a:r>
                      <a:r>
                        <a:rPr lang="en-US" sz="1800" dirty="0"/>
                        <a:t>()</a:t>
                      </a:r>
                    </a:p>
                    <a:p>
                      <a:r>
                        <a:rPr lang="en-US" sz="1800" dirty="0"/>
                        <a:t>5. Use case ends.</a:t>
                      </a:r>
                    </a:p>
                    <a:p>
                      <a:endParaRPr lang="en-US" sz="1800" dirty="0"/>
                    </a:p>
                    <a:p>
                      <a:endParaRPr lang="en-US" sz="1800" dirty="0"/>
                    </a:p>
                    <a:p>
                      <a:r>
                        <a:rPr lang="en-US" sz="1800" dirty="0"/>
                        <a:t>UC5: Track Order</a:t>
                      </a:r>
                    </a:p>
                    <a:p>
                      <a:endParaRPr lang="en-US" sz="1800" dirty="0"/>
                    </a:p>
                    <a:p>
                      <a:endParaRPr lang="en-US" sz="1800" dirty="0"/>
                    </a:p>
                    <a:p>
                      <a:r>
                        <a:rPr lang="en-US" sz="1800" dirty="0"/>
                        <a:t>```</a:t>
                      </a:r>
                    </a:p>
                    <a:p>
                      <a:r>
                        <a:rPr lang="en-US" sz="1800" dirty="0"/>
                        <a:t>+---------------+</a:t>
                      </a:r>
                    </a:p>
                    <a:p>
                      <a:r>
                        <a:rPr lang="en-US" sz="1800" dirty="0"/>
                        <a:t>|  Actor (CU)  |</a:t>
                      </a:r>
                    </a:p>
                    <a:p>
                      <a:r>
                        <a:rPr lang="en-US" sz="1800" dirty="0"/>
                        <a:t>+---------------+</a:t>
                      </a:r>
                    </a:p>
                    <a:p>
                      <a:endParaRPr lang="en-US" sz="1800" dirty="0"/>
                    </a:p>
                    <a:p>
                      <a:r>
                        <a:rPr lang="en-US" sz="1800" dirty="0"/>
                        <a:t>+---------------+</a:t>
                      </a:r>
                    </a:p>
                    <a:p>
                      <a:r>
                        <a:rPr lang="en-US" sz="1800" dirty="0"/>
                        <a:t>|  Foodie's Paradise System  |</a:t>
                      </a:r>
                    </a:p>
                    <a:p>
                      <a:r>
                        <a:rPr lang="en-US" sz="1800" dirty="0"/>
                        <a:t>+---------------+</a:t>
                      </a:r>
                    </a:p>
                    <a:p>
                      <a:endParaRPr lang="en-US" sz="1800" dirty="0"/>
                    </a:p>
                    <a:p>
                      <a:r>
                        <a:rPr lang="en-US" sz="1800" dirty="0"/>
                        <a:t>1. CU -&gt; FP: </a:t>
                      </a:r>
                      <a:r>
                        <a:rPr lang="en-US" sz="1800" dirty="0" err="1"/>
                        <a:t>trackOrder</a:t>
                      </a:r>
                      <a:r>
                        <a:rPr lang="en-US" sz="1800" dirty="0"/>
                        <a:t>(</a:t>
                      </a:r>
                      <a:r>
                        <a:rPr lang="en-US" sz="1800" dirty="0" err="1"/>
                        <a:t>orderId</a:t>
                      </a:r>
                      <a:r>
                        <a:rPr lang="en-US" sz="1800" dirty="0"/>
                        <a:t>)</a:t>
                      </a:r>
                    </a:p>
                    <a:p>
                      <a:r>
                        <a:rPr lang="en-US" sz="1800" dirty="0"/>
                        <a:t>2. FP -&gt; CU: </a:t>
                      </a:r>
                      <a:r>
                        <a:rPr lang="en-US" sz="1800" dirty="0" err="1"/>
                        <a:t>orderStatus</a:t>
                      </a:r>
                      <a:r>
                        <a:rPr lang="en-US" sz="1800" dirty="0"/>
                        <a:t>(</a:t>
                      </a:r>
                      <a:r>
                        <a:rPr lang="en-US" sz="1800" dirty="0" err="1"/>
                        <a:t>OrderStatus</a:t>
                      </a:r>
                      <a:r>
                        <a:rPr lang="en-US" sz="1800" dirty="0"/>
                        <a:t>)</a:t>
                      </a:r>
                    </a:p>
                    <a:p>
                      <a:r>
                        <a:rPr lang="en-US" sz="1800" dirty="0"/>
                        <a:t>3. CU &lt;- FP: </a:t>
                      </a:r>
                      <a:r>
                        <a:rPr lang="en-US" sz="1800" dirty="0" err="1"/>
                        <a:t>viewOrderStatus</a:t>
                      </a:r>
                      <a:r>
                        <a:rPr lang="en-US" sz="1800" dirty="0"/>
                        <a:t>()</a:t>
                      </a:r>
                    </a:p>
                    <a:p>
                      <a:r>
                        <a:rPr lang="en-US" sz="1800" dirty="0"/>
                        <a:t>4. Use case ends.</a:t>
                      </a:r>
                    </a:p>
                    <a:p>
                      <a:endParaRPr lang="en-US" sz="1800" dirty="0"/>
                    </a:p>
                    <a:p>
                      <a:endParaRPr lang="en-US" sz="1800" dirty="0"/>
                    </a:p>
                    <a:p>
                      <a:r>
                        <a:rPr lang="en-US" sz="1800" dirty="0"/>
                        <a:t>UC6: Pay and Confirm</a:t>
                      </a:r>
                    </a:p>
                    <a:p>
                      <a:endParaRPr lang="en-US" sz="1800" dirty="0"/>
                    </a:p>
                    <a:p>
                      <a:endParaRPr lang="en-US" sz="1800" dirty="0"/>
                    </a:p>
                    <a:p>
                      <a:r>
                        <a:rPr lang="en-US" sz="1800" dirty="0"/>
                        <a:t>```</a:t>
                      </a:r>
                    </a:p>
                    <a:p>
                      <a:r>
                        <a:rPr lang="en-US" sz="1800" dirty="0"/>
                        <a:t>+---------------+</a:t>
                      </a:r>
                    </a:p>
                    <a:p>
                      <a:r>
                        <a:rPr lang="en-US" sz="1800" dirty="0"/>
                        <a:t>|  Actor (CU)  |</a:t>
                      </a:r>
                    </a:p>
                    <a:p>
                      <a:r>
                        <a:rPr lang="en-US" sz="1800" dirty="0"/>
                        <a:t>+---------------+</a:t>
                      </a:r>
                    </a:p>
                    <a:p>
                      <a:endParaRPr lang="en-US" sz="1800" dirty="0"/>
                    </a:p>
                    <a:p>
                      <a:r>
                        <a:rPr lang="en-US" sz="1800" dirty="0"/>
                        <a:t>+---------------+</a:t>
                      </a:r>
                    </a:p>
                    <a:p>
                      <a:r>
                        <a:rPr lang="en-US" sz="1800" dirty="0"/>
                        <a:t>|  Foodie's Paradise System  |</a:t>
                      </a:r>
                    </a:p>
                    <a:p>
                      <a:r>
                        <a:rPr lang="en-US" sz="1800" dirty="0"/>
                        <a:t>+---------------+</a:t>
                      </a:r>
                    </a:p>
                    <a:p>
                      <a:endParaRPr lang="en-US" sz="1800" dirty="0"/>
                    </a:p>
                    <a:p>
                      <a:r>
                        <a:rPr lang="en-US" sz="1800" dirty="0"/>
                        <a:t>1. CU -&gt; FP: </a:t>
                      </a:r>
                      <a:r>
                        <a:rPr lang="en-US" sz="1800" dirty="0" err="1"/>
                        <a:t>payAndConfirm</a:t>
                      </a:r>
                      <a:r>
                        <a:rPr lang="en-US" sz="1800" dirty="0"/>
                        <a:t>(</a:t>
                      </a:r>
                      <a:r>
                        <a:rPr lang="en-US" sz="1800" dirty="0" err="1"/>
                        <a:t>orderId</a:t>
                      </a:r>
                      <a:r>
                        <a:rPr lang="en-US" sz="1800" dirty="0"/>
                        <a:t>)</a:t>
                      </a:r>
                    </a:p>
                    <a:p>
                      <a:r>
                        <a:rPr lang="en-US" sz="1800" dirty="0"/>
                        <a:t>2. FP -&gt; CU: </a:t>
                      </a:r>
                      <a:r>
                        <a:rPr lang="en-US" sz="1800" dirty="0" err="1"/>
                        <a:t>paymentConfirmation</a:t>
                      </a:r>
                      <a:r>
                        <a:rPr lang="en-US" sz="1800" dirty="0"/>
                        <a:t>(</a:t>
                      </a:r>
                      <a:r>
                        <a:rPr lang="en-US" sz="1800" dirty="0" err="1"/>
                        <a:t>PaymentConfirmation</a:t>
                      </a:r>
                      <a:r>
                        <a:rPr lang="en-US" sz="1800" dirty="0"/>
                        <a:t>)</a:t>
                      </a:r>
                    </a:p>
                    <a:p>
                      <a:r>
                        <a:rPr lang="en-US" sz="1800" dirty="0"/>
                        <a:t>3. CU &lt;- FP: </a:t>
                      </a:r>
                      <a:r>
                        <a:rPr lang="en-US" sz="1800" dirty="0" err="1"/>
                        <a:t>confirmPayment</a:t>
                      </a:r>
                      <a:r>
                        <a:rPr lang="en-US" sz="1800" dirty="0"/>
                        <a:t>()</a:t>
                      </a:r>
                    </a:p>
                    <a:p>
                      <a:r>
                        <a:rPr lang="en-US" sz="1800" dirty="0"/>
                        <a:t>4. Use case ends.</a:t>
                      </a:r>
                    </a:p>
                    <a:p>
                      <a:endParaRPr lang="en-US" sz="1800" dirty="0"/>
                    </a:p>
                    <a:p>
                      <a:endParaRPr lang="en-US" sz="1800" dirty="0"/>
                    </a:p>
                    <a:p>
                      <a:r>
                        <a:rPr lang="en-US" sz="1800" dirty="0"/>
                        <a:t>UC7: View Order History</a:t>
                      </a:r>
                    </a:p>
                    <a:p>
                      <a:endParaRPr lang="en-US" sz="1800" dirty="0"/>
                    </a:p>
                    <a:p>
                      <a:endParaRPr lang="en-US" sz="1800" dirty="0"/>
                    </a:p>
                    <a:p>
                      <a:r>
                        <a:rPr lang="en-US" sz="1800" dirty="0"/>
                        <a:t>```</a:t>
                      </a:r>
                    </a:p>
                    <a:p>
                      <a:r>
                        <a:rPr lang="en-US" sz="1800" dirty="0"/>
                        <a:t>+---------------+</a:t>
                      </a:r>
                    </a:p>
                    <a:p>
                      <a:r>
                        <a:rPr lang="en-US" sz="1800" dirty="0"/>
                        <a:t>|  Actor (CU)  |</a:t>
                      </a:r>
                    </a:p>
                    <a:p>
                      <a:r>
                        <a:rPr lang="en-US" sz="1800" dirty="0"/>
                        <a:t>+---------------+</a:t>
                      </a:r>
                    </a:p>
                    <a:p>
                      <a:endParaRPr lang="en-US" sz="1800" dirty="0"/>
                    </a:p>
                    <a:p>
                      <a:r>
                        <a:rPr lang="en-US" sz="1800" dirty="0"/>
                        <a:t>+---------------+</a:t>
                      </a:r>
                    </a:p>
                    <a:p>
                      <a:r>
                        <a:rPr lang="en-US" sz="1800" dirty="0"/>
                        <a:t>|  Foodie's Paradise System  |</a:t>
                      </a:r>
                    </a:p>
                    <a:p>
                      <a:r>
                        <a:rPr lang="en-US" sz="1800" dirty="0"/>
                        <a:t>+---------------+</a:t>
                      </a:r>
                    </a:p>
                    <a:p>
                      <a:endParaRPr lang="en-US" sz="1800" dirty="0"/>
                    </a:p>
                    <a:p>
                      <a:r>
                        <a:rPr lang="en-US" sz="1800" dirty="0"/>
                        <a:t>1. CU -&gt; FP: </a:t>
                      </a:r>
                      <a:r>
                        <a:rPr lang="en-US" sz="1800" dirty="0" err="1"/>
                        <a:t>viewOrderHistory</a:t>
                      </a:r>
                      <a:r>
                        <a:rPr lang="en-US" sz="1800" dirty="0"/>
                        <a:t>()</a:t>
                      </a:r>
                    </a:p>
                    <a:p>
                      <a:r>
                        <a:rPr lang="en-US" sz="1800" dirty="0"/>
                        <a:t>2. FP -&gt; CU: </a:t>
                      </a:r>
                      <a:r>
                        <a:rPr lang="en-US" sz="1800" dirty="0" err="1"/>
                        <a:t>orderHistory</a:t>
                      </a:r>
                      <a:r>
                        <a:rPr lang="en-US" sz="1800" dirty="0"/>
                        <a:t>(List&lt;Order&gt;)</a:t>
                      </a:r>
                    </a:p>
                    <a:p>
                      <a:r>
                        <a:rPr lang="en-US" sz="1800" dirty="0"/>
                        <a:t>3. CU &lt;- FP: </a:t>
                      </a:r>
                      <a:r>
                        <a:rPr lang="en-US" sz="1800" dirty="0" err="1"/>
                        <a:t>viewOrderDetails</a:t>
                      </a:r>
                      <a:r>
                        <a:rPr lang="en-US" sz="1800" dirty="0"/>
                        <a:t>(order)</a:t>
                      </a:r>
                    </a:p>
                    <a:p>
                      <a:r>
                        <a:rPr lang="en-US" sz="1800" dirty="0"/>
                        <a:t>4. Use case ends.</a:t>
                      </a:r>
                    </a:p>
                    <a:p>
                      <a:r>
                        <a:rPr lang="en-US" sz="1800" dirty="0"/>
                        <a:t>```</a:t>
                      </a:r>
                    </a:p>
                  </a:txBody>
                  <a:tcPr/>
                </a:tc>
                <a:tc>
                  <a:txBody>
                    <a:bodyPr/>
                    <a:lstStyle/>
                    <a:p>
                      <a:r>
                        <a:rPr lang="en-US" sz="1800" dirty="0"/>
                        <a:t>```</a:t>
                      </a:r>
                    </a:p>
                    <a:p>
                      <a:r>
                        <a:rPr lang="en-US" sz="1800" dirty="0"/>
                        <a:t>**</a:t>
                      </a:r>
                      <a:r>
                        <a:rPr lang="en-US" sz="1800" dirty="0" err="1"/>
                        <a:t>browseMenus</a:t>
                      </a:r>
                      <a:r>
                        <a:rPr lang="en-US" sz="1800" dirty="0"/>
                        <a:t>()**</a:t>
                      </a:r>
                    </a:p>
                    <a:p>
                      <a:r>
                        <a:rPr lang="en-US" sz="1800" dirty="0"/>
                        <a:t>sequence</a:t>
                      </a:r>
                    </a:p>
                    <a:p>
                      <a:r>
                        <a:rPr lang="en-US" sz="1800" dirty="0"/>
                        <a:t>actor "User"</a:t>
                      </a:r>
                    </a:p>
                    <a:p>
                      <a:r>
                        <a:rPr lang="en-US" sz="1800" dirty="0"/>
                        <a:t>restaurant "Restaurant" </a:t>
                      </a:r>
                    </a:p>
                    <a:p>
                      <a:r>
                        <a:rPr lang="en-US" sz="1800" dirty="0"/>
                        <a:t>menu "Menu"</a:t>
                      </a:r>
                    </a:p>
                    <a:p>
                      <a:endParaRPr lang="en-US" sz="1800" dirty="0"/>
                    </a:p>
                    <a:p>
                      <a:r>
                        <a:rPr lang="en-US" sz="1800" dirty="0"/>
                        <a:t>Note left of User: Browse menus</a:t>
                      </a:r>
                    </a:p>
                    <a:p>
                      <a:r>
                        <a:rPr lang="en-US" sz="1800" dirty="0"/>
                        <a:t>User-&gt;&gt;restaurant: </a:t>
                      </a:r>
                      <a:r>
                        <a:rPr lang="en-US" sz="1800" dirty="0" err="1"/>
                        <a:t>browseMenus</a:t>
                      </a:r>
                      <a:r>
                        <a:rPr lang="en-US" sz="1800" dirty="0"/>
                        <a:t>()</a:t>
                      </a:r>
                    </a:p>
                    <a:p>
                      <a:r>
                        <a:rPr lang="en-US" sz="1800" dirty="0"/>
                        <a:t>restaurant-&gt;&gt;menu: </a:t>
                      </a:r>
                      <a:r>
                        <a:rPr lang="en-US" sz="1800" dirty="0" err="1"/>
                        <a:t>getMenuItems</a:t>
                      </a:r>
                      <a:r>
                        <a:rPr lang="en-US" sz="1800" dirty="0"/>
                        <a:t>()</a:t>
                      </a:r>
                    </a:p>
                    <a:p>
                      <a:r>
                        <a:rPr lang="en-US" sz="1800" dirty="0"/>
                        <a:t>menu-&gt;&gt;User: </a:t>
                      </a:r>
                      <a:r>
                        <a:rPr lang="en-US" sz="1800" dirty="0" err="1"/>
                        <a:t>menuItems</a:t>
                      </a:r>
                      <a:endParaRPr lang="en-US" sz="1800" dirty="0"/>
                    </a:p>
                    <a:p>
                      <a:endParaRPr lang="en-US" sz="1800" dirty="0"/>
                    </a:p>
                    <a:p>
                      <a:r>
                        <a:rPr lang="en-US" sz="1800" dirty="0"/>
                        <a:t>**</a:t>
                      </a:r>
                      <a:r>
                        <a:rPr lang="en-US" sz="1800" dirty="0" err="1"/>
                        <a:t>customizeOrder</a:t>
                      </a:r>
                      <a:r>
                        <a:rPr lang="en-US" sz="1800" dirty="0"/>
                        <a:t>(restaurant: string, dish: string)**</a:t>
                      </a:r>
                    </a:p>
                    <a:p>
                      <a:r>
                        <a:rPr lang="en-US" sz="1800" dirty="0"/>
                        <a:t>sequence</a:t>
                      </a:r>
                    </a:p>
                    <a:p>
                      <a:r>
                        <a:rPr lang="en-US" sz="1800" dirty="0"/>
                        <a:t>actor "User"</a:t>
                      </a:r>
                    </a:p>
                    <a:p>
                      <a:r>
                        <a:rPr lang="en-US" sz="1800" dirty="0"/>
                        <a:t>restaurant "Restaurant" </a:t>
                      </a:r>
                    </a:p>
                    <a:p>
                      <a:r>
                        <a:rPr lang="en-US" sz="1800" dirty="0"/>
                        <a:t>menu "Menu"</a:t>
                      </a:r>
                    </a:p>
                    <a:p>
                      <a:r>
                        <a:rPr lang="en-US" sz="1800" dirty="0"/>
                        <a:t>order "Order"</a:t>
                      </a:r>
                    </a:p>
                    <a:p>
                      <a:endParaRPr lang="en-US" sz="1800" dirty="0"/>
                    </a:p>
                    <a:p>
                      <a:r>
                        <a:rPr lang="en-US" sz="1800" dirty="0"/>
                        <a:t>Note left of User: Customize order</a:t>
                      </a:r>
                    </a:p>
                    <a:p>
                      <a:r>
                        <a:rPr lang="en-US" sz="1800" dirty="0"/>
                        <a:t>User-&gt;&gt;restaurant: </a:t>
                      </a:r>
                      <a:r>
                        <a:rPr lang="en-US" sz="1800" dirty="0" err="1"/>
                        <a:t>customizeOrder</a:t>
                      </a:r>
                      <a:r>
                        <a:rPr lang="en-US" sz="1800" dirty="0"/>
                        <a:t>("Restaurant", "Dish")</a:t>
                      </a:r>
                    </a:p>
                    <a:p>
                      <a:r>
                        <a:rPr lang="en-US" sz="1800" dirty="0"/>
                        <a:t>restaurant-&gt;&gt;menu: </a:t>
                      </a:r>
                      <a:r>
                        <a:rPr lang="en-US" sz="1800" dirty="0" err="1"/>
                        <a:t>getMenuItems</a:t>
                      </a:r>
                      <a:r>
                        <a:rPr lang="en-US" sz="1800" dirty="0"/>
                        <a:t>()</a:t>
                      </a:r>
                    </a:p>
                    <a:p>
                      <a:r>
                        <a:rPr lang="en-US" sz="1800" dirty="0"/>
                        <a:t>menu-&gt;&gt;order: </a:t>
                      </a:r>
                      <a:r>
                        <a:rPr lang="en-US" sz="1800" dirty="0" err="1"/>
                        <a:t>addMenuItem</a:t>
                      </a:r>
                      <a:r>
                        <a:rPr lang="en-US" sz="1800" dirty="0"/>
                        <a:t>()</a:t>
                      </a:r>
                    </a:p>
                    <a:p>
                      <a:r>
                        <a:rPr lang="en-US" sz="1800" dirty="0"/>
                        <a:t>order-&gt;&gt;User: confirmation</a:t>
                      </a:r>
                    </a:p>
                    <a:p>
                      <a:endParaRPr lang="en-US" sz="1800" dirty="0"/>
                    </a:p>
                    <a:p>
                      <a:r>
                        <a:rPr lang="en-US" sz="1800" dirty="0"/>
                        <a:t>**</a:t>
                      </a:r>
                      <a:r>
                        <a:rPr lang="en-US" sz="1800" dirty="0" err="1"/>
                        <a:t>trackOrder</a:t>
                      </a:r>
                      <a:r>
                        <a:rPr lang="en-US" sz="1800" dirty="0"/>
                        <a:t>(</a:t>
                      </a:r>
                      <a:r>
                        <a:rPr lang="en-US" sz="1800" dirty="0" err="1"/>
                        <a:t>orderId</a:t>
                      </a:r>
                      <a:r>
                        <a:rPr lang="en-US" sz="1800" dirty="0"/>
                        <a:t>: int)**</a:t>
                      </a:r>
                    </a:p>
                    <a:p>
                      <a:r>
                        <a:rPr lang="en-US" sz="1800" dirty="0"/>
                        <a:t>sequence</a:t>
                      </a:r>
                    </a:p>
                    <a:p>
                      <a:r>
                        <a:rPr lang="en-US" sz="1800" dirty="0"/>
                        <a:t>actor "User"</a:t>
                      </a:r>
                    </a:p>
                    <a:p>
                      <a:r>
                        <a:rPr lang="en-US" sz="1800" dirty="0"/>
                        <a:t>order "Order"</a:t>
                      </a:r>
                    </a:p>
                    <a:p>
                      <a:endParaRPr lang="en-US" sz="1800" dirty="0"/>
                    </a:p>
                    <a:p>
                      <a:r>
                        <a:rPr lang="en-US" sz="1800" dirty="0"/>
                        <a:t>Note left of User: Track order</a:t>
                      </a:r>
                    </a:p>
                    <a:p>
                      <a:r>
                        <a:rPr lang="en-US" sz="1800" dirty="0"/>
                        <a:t>User-&gt;&gt;order: </a:t>
                      </a:r>
                      <a:r>
                        <a:rPr lang="en-US" sz="1800" dirty="0" err="1"/>
                        <a:t>trackOrder</a:t>
                      </a:r>
                      <a:r>
                        <a:rPr lang="en-US" sz="1800" dirty="0"/>
                        <a:t>("</a:t>
                      </a:r>
                      <a:r>
                        <a:rPr lang="en-US" sz="1800" dirty="0" err="1"/>
                        <a:t>OrderId</a:t>
                      </a:r>
                      <a:r>
                        <a:rPr lang="en-US" sz="1800" dirty="0"/>
                        <a:t>")</a:t>
                      </a:r>
                    </a:p>
                    <a:p>
                      <a:r>
                        <a:rPr lang="en-US" sz="1800" dirty="0"/>
                        <a:t>order-&gt;&gt;User: </a:t>
                      </a:r>
                      <a:r>
                        <a:rPr lang="en-US" sz="1800" dirty="0" err="1"/>
                        <a:t>OrderStatus</a:t>
                      </a:r>
                      <a:endParaRPr lang="en-US" sz="1800" dirty="0"/>
                    </a:p>
                    <a:p>
                      <a:endParaRPr lang="en-US" sz="1800" dirty="0"/>
                    </a:p>
                    <a:p>
                      <a:r>
                        <a:rPr lang="en-US" sz="1800" dirty="0"/>
                        <a:t>**</a:t>
                      </a:r>
                      <a:r>
                        <a:rPr lang="en-US" sz="1800" dirty="0" err="1"/>
                        <a:t>viewReviews</a:t>
                      </a:r>
                      <a:r>
                        <a:rPr lang="en-US" sz="1800" dirty="0"/>
                        <a:t>(restaurant: string)**</a:t>
                      </a:r>
                    </a:p>
                    <a:p>
                      <a:r>
                        <a:rPr lang="en-US" sz="1800" dirty="0"/>
                        <a:t>sequence</a:t>
                      </a:r>
                    </a:p>
                    <a:p>
                      <a:r>
                        <a:rPr lang="en-US" sz="1800" dirty="0"/>
                        <a:t>actor "User"</a:t>
                      </a:r>
                    </a:p>
                    <a:p>
                      <a:r>
                        <a:rPr lang="en-US" sz="1800" dirty="0"/>
                        <a:t>restaurant "Restaurant" </a:t>
                      </a:r>
                    </a:p>
                    <a:p>
                      <a:r>
                        <a:rPr lang="en-US" sz="1800" dirty="0"/>
                        <a:t>reviews "List&lt;Review&gt;"</a:t>
                      </a:r>
                    </a:p>
                    <a:p>
                      <a:endParaRPr lang="en-US" sz="1800" dirty="0"/>
                    </a:p>
                    <a:p>
                      <a:r>
                        <a:rPr lang="en-US" sz="1800" dirty="0"/>
                        <a:t>Note left of User: View reviews</a:t>
                      </a:r>
                    </a:p>
                    <a:p>
                      <a:r>
                        <a:rPr lang="en-US" sz="1800" dirty="0"/>
                        <a:t>User-&gt;&gt;restaurant: </a:t>
                      </a:r>
                      <a:r>
                        <a:rPr lang="en-US" sz="1800" dirty="0" err="1"/>
                        <a:t>viewReviews</a:t>
                      </a:r>
                      <a:r>
                        <a:rPr lang="en-US" sz="1800" dirty="0"/>
                        <a:t>("Restaurant")</a:t>
                      </a:r>
                    </a:p>
                    <a:p>
                      <a:r>
                        <a:rPr lang="en-US" sz="1800" dirty="0"/>
                        <a:t>restaurant-&gt;&gt;reviews: </a:t>
                      </a:r>
                      <a:r>
                        <a:rPr lang="en-US" sz="1800" dirty="0" err="1"/>
                        <a:t>getReviews</a:t>
                      </a:r>
                      <a:r>
                        <a:rPr lang="en-US" sz="1800" dirty="0"/>
                        <a:t>()</a:t>
                      </a:r>
                    </a:p>
                    <a:p>
                      <a:r>
                        <a:rPr lang="en-US" sz="1800" dirty="0"/>
                        <a:t>reviews-&gt;&gt;User: </a:t>
                      </a:r>
                      <a:r>
                        <a:rPr lang="en-US" sz="1800" dirty="0" err="1"/>
                        <a:t>reviewList</a:t>
                      </a:r>
                      <a:endParaRPr lang="en-US" sz="1800" dirty="0"/>
                    </a:p>
                    <a:p>
                      <a:endParaRPr lang="en-US" sz="1800" dirty="0"/>
                    </a:p>
                    <a:p>
                      <a:r>
                        <a:rPr lang="en-US" sz="1800" dirty="0"/>
                        <a:t>**</a:t>
                      </a:r>
                      <a:r>
                        <a:rPr lang="en-US" sz="1800" dirty="0" err="1"/>
                        <a:t>placeNewOrder</a:t>
                      </a:r>
                      <a:r>
                        <a:rPr lang="en-US" sz="1800" dirty="0"/>
                        <a:t>(restaurant: string, </a:t>
                      </a:r>
                      <a:r>
                        <a:rPr lang="en-US" sz="1800" dirty="0" err="1"/>
                        <a:t>orderDetails</a:t>
                      </a:r>
                      <a:r>
                        <a:rPr lang="en-US" sz="1800" dirty="0"/>
                        <a:t>: </a:t>
                      </a:r>
                      <a:r>
                        <a:rPr lang="en-US" sz="1800" dirty="0" err="1"/>
                        <a:t>OrderDetails</a:t>
                      </a:r>
                      <a:r>
                        <a:rPr lang="en-US" sz="1800" dirty="0"/>
                        <a:t>)**</a:t>
                      </a:r>
                    </a:p>
                    <a:p>
                      <a:r>
                        <a:rPr lang="en-US" sz="1800" dirty="0"/>
                        <a:t>sequence</a:t>
                      </a:r>
                    </a:p>
                    <a:p>
                      <a:r>
                        <a:rPr lang="en-US" sz="1800" dirty="0"/>
                        <a:t>actor "User"</a:t>
                      </a:r>
                    </a:p>
                    <a:p>
                      <a:r>
                        <a:rPr lang="en-US" sz="1800" dirty="0"/>
                        <a:t>restaurant "Restaurant" </a:t>
                      </a:r>
                    </a:p>
                    <a:p>
                      <a:r>
                        <a:rPr lang="en-US" sz="1800" dirty="0"/>
                        <a:t>order "Order"</a:t>
                      </a:r>
                    </a:p>
                    <a:p>
                      <a:endParaRPr lang="en-US" sz="1800" dirty="0"/>
                    </a:p>
                    <a:p>
                      <a:r>
                        <a:rPr lang="en-US" sz="1800" dirty="0"/>
                        <a:t>Note left of User: Place new order</a:t>
                      </a:r>
                    </a:p>
                    <a:p>
                      <a:r>
                        <a:rPr lang="en-US" sz="1800" dirty="0"/>
                        <a:t>User-&gt;&gt;restaurant: </a:t>
                      </a:r>
                      <a:r>
                        <a:rPr lang="en-US" sz="1800" dirty="0" err="1"/>
                        <a:t>placeNewOrder</a:t>
                      </a:r>
                      <a:r>
                        <a:rPr lang="en-US" sz="1800" dirty="0"/>
                        <a:t>("Restaurant", "</a:t>
                      </a:r>
                      <a:r>
                        <a:rPr lang="en-US" sz="1800" dirty="0" err="1"/>
                        <a:t>OrderDetails</a:t>
                      </a:r>
                      <a:r>
                        <a:rPr lang="en-US" sz="1800" dirty="0"/>
                        <a:t>")</a:t>
                      </a:r>
                    </a:p>
                    <a:p>
                      <a:r>
                        <a:rPr lang="en-US" sz="1800" dirty="0"/>
                        <a:t>restaurant-&gt;&gt;order: </a:t>
                      </a:r>
                      <a:r>
                        <a:rPr lang="en-US" sz="1800" dirty="0" err="1"/>
                        <a:t>createOrder</a:t>
                      </a:r>
                      <a:r>
                        <a:rPr lang="en-US" sz="1800" dirty="0"/>
                        <a:t>()</a:t>
                      </a:r>
                    </a:p>
                    <a:p>
                      <a:r>
                        <a:rPr lang="en-US" sz="1800" dirty="0"/>
                        <a:t>order-&gt;&gt;User: confirmation</a:t>
                      </a:r>
                    </a:p>
                    <a:p>
                      <a:endParaRPr lang="en-US" sz="1800" dirty="0"/>
                    </a:p>
                    <a:p>
                      <a:r>
                        <a:rPr lang="en-US" sz="1800" dirty="0"/>
                        <a:t>**</a:t>
                      </a:r>
                      <a:r>
                        <a:rPr lang="en-US" sz="1800" dirty="0" err="1"/>
                        <a:t>displayEstimatedDeliveryTime</a:t>
                      </a:r>
                      <a:r>
                        <a:rPr lang="en-US" sz="1800" dirty="0"/>
                        <a:t>(</a:t>
                      </a:r>
                      <a:r>
                        <a:rPr lang="en-US" sz="1800" dirty="0" err="1"/>
                        <a:t>orderId</a:t>
                      </a:r>
                      <a:r>
                        <a:rPr lang="en-US" sz="1800" dirty="0"/>
                        <a:t>: int)**</a:t>
                      </a:r>
                    </a:p>
                    <a:p>
                      <a:r>
                        <a:rPr lang="en-US" sz="1800" dirty="0"/>
                        <a:t>sequence</a:t>
                      </a:r>
                    </a:p>
                    <a:p>
                      <a:r>
                        <a:rPr lang="en-US" sz="1800" dirty="0"/>
                        <a:t>actor "User"</a:t>
                      </a:r>
                    </a:p>
                    <a:p>
                      <a:r>
                        <a:rPr lang="en-US" sz="1800" dirty="0"/>
                        <a:t>order "Order"</a:t>
                      </a:r>
                    </a:p>
                    <a:p>
                      <a:endParaRPr lang="en-US" sz="1800" dirty="0"/>
                    </a:p>
                    <a:p>
                      <a:r>
                        <a:rPr lang="en-US" sz="1800" dirty="0"/>
                        <a:t>Note left of User: Display estimated delivery time</a:t>
                      </a:r>
                    </a:p>
                    <a:p>
                      <a:r>
                        <a:rPr lang="en-US" sz="1800" dirty="0"/>
                        <a:t>User-&gt;&gt;order: </a:t>
                      </a:r>
                      <a:r>
                        <a:rPr lang="en-US" sz="1800" dirty="0" err="1"/>
                        <a:t>displayEstimatedDeliveryTime</a:t>
                      </a:r>
                      <a:r>
                        <a:rPr lang="en-US" sz="1800" dirty="0"/>
                        <a:t>("</a:t>
                      </a:r>
                      <a:r>
                        <a:rPr lang="en-US" sz="1800" dirty="0" err="1"/>
                        <a:t>OrderId</a:t>
                      </a:r>
                      <a:r>
                        <a:rPr lang="en-US" sz="1800" dirty="0"/>
                        <a:t>")</a:t>
                      </a:r>
                    </a:p>
                    <a:p>
                      <a:r>
                        <a:rPr lang="en-US" sz="1800" dirty="0"/>
                        <a:t>order-&gt;&gt;User: </a:t>
                      </a:r>
                      <a:r>
                        <a:rPr lang="en-US" sz="1800" dirty="0" err="1"/>
                        <a:t>estimatedDeliveryTime</a:t>
                      </a:r>
                      <a:endParaRPr lang="en-US" sz="1800" dirty="0"/>
                    </a:p>
                    <a:p>
                      <a:endParaRPr lang="en-US" sz="1800" dirty="0"/>
                    </a:p>
                    <a:p>
                      <a:r>
                        <a:rPr lang="en-US" sz="1800" dirty="0"/>
                        <a:t>**</a:t>
                      </a:r>
                      <a:r>
                        <a:rPr lang="en-US" sz="1800" dirty="0" err="1"/>
                        <a:t>viewActivityHistory</a:t>
                      </a:r>
                      <a:r>
                        <a:rPr lang="en-US" sz="1800" dirty="0"/>
                        <a:t>()**</a:t>
                      </a:r>
                    </a:p>
                    <a:p>
                      <a:r>
                        <a:rPr lang="en-US" sz="1800" dirty="0"/>
                        <a:t>sequence</a:t>
                      </a:r>
                    </a:p>
                    <a:p>
                      <a:r>
                        <a:rPr lang="en-US" sz="1800" dirty="0"/>
                        <a:t>actor "User"</a:t>
                      </a:r>
                    </a:p>
                    <a:p>
                      <a:r>
                        <a:rPr lang="en-US" sz="1800" dirty="0"/>
                        <a:t>history "List&lt;</a:t>
                      </a:r>
                      <a:r>
                        <a:rPr lang="en-US" sz="1800" dirty="0" err="1"/>
                        <a:t>OrderHistoryEntry</a:t>
                      </a:r>
                      <a:r>
                        <a:rPr lang="en-US" sz="1800" dirty="0"/>
                        <a:t>&gt;"</a:t>
                      </a:r>
                    </a:p>
                    <a:p>
                      <a:endParaRPr lang="en-US" sz="1800" dirty="0"/>
                    </a:p>
                    <a:p>
                      <a:r>
                        <a:rPr lang="en-US" sz="1800" dirty="0"/>
                        <a:t>Note left of User: View activity history</a:t>
                      </a:r>
                    </a:p>
                    <a:p>
                      <a:r>
                        <a:rPr lang="en-US" sz="1800" dirty="0"/>
                        <a:t>User-&gt;&gt;history: </a:t>
                      </a:r>
                      <a:r>
                        <a:rPr lang="en-US" sz="1800" dirty="0" err="1"/>
                        <a:t>viewActivityHistory</a:t>
                      </a:r>
                      <a:r>
                        <a:rPr lang="en-US" sz="1800" dirty="0"/>
                        <a:t>()</a:t>
                      </a:r>
                    </a:p>
                    <a:p>
                      <a:r>
                        <a:rPr lang="en-US" sz="1800" dirty="0"/>
                        <a:t>history-&gt;&gt;User: </a:t>
                      </a:r>
                      <a:r>
                        <a:rPr lang="en-US" sz="1800" dirty="0" err="1"/>
                        <a:t>OrderHistoryEntries</a:t>
                      </a:r>
                      <a:endParaRPr lang="en-US" sz="1800" dirty="0"/>
                    </a:p>
                    <a:p>
                      <a:endParaRPr lang="en-US" sz="1800" dirty="0"/>
                    </a:p>
                    <a:p>
                      <a:r>
                        <a:rPr lang="en-US" sz="1800" dirty="0"/>
                        <a:t>**</a:t>
                      </a:r>
                      <a:r>
                        <a:rPr lang="en-US" sz="1800" dirty="0" err="1"/>
                        <a:t>receiveNotifications</a:t>
                      </a:r>
                      <a:r>
                        <a:rPr lang="en-US" sz="1800" dirty="0"/>
                        <a:t>(</a:t>
                      </a:r>
                      <a:r>
                        <a:rPr lang="en-US" sz="1800" dirty="0" err="1"/>
                        <a:t>notificationType</a:t>
                      </a:r>
                      <a:r>
                        <a:rPr lang="en-US" sz="1800" dirty="0"/>
                        <a:t>: string)**</a:t>
                      </a:r>
                    </a:p>
                    <a:p>
                      <a:r>
                        <a:rPr lang="en-US" sz="1800" dirty="0"/>
                        <a:t>sequence</a:t>
                      </a:r>
                    </a:p>
                    <a:p>
                      <a:r>
                        <a:rPr lang="en-US" sz="1800" dirty="0"/>
                        <a:t>actor "User"</a:t>
                      </a:r>
                    </a:p>
                    <a:p>
                      <a:r>
                        <a:rPr lang="en-US" sz="1800" dirty="0"/>
                        <a:t>notifications "Notification"</a:t>
                      </a:r>
                    </a:p>
                    <a:p>
                      <a:endParaRPr lang="en-US" sz="1800" dirty="0"/>
                    </a:p>
                    <a:p>
                      <a:r>
                        <a:rPr lang="en-US" sz="1800" dirty="0"/>
                        <a:t>Note left of User: Receive notifications</a:t>
                      </a:r>
                    </a:p>
                    <a:p>
                      <a:r>
                        <a:rPr lang="en-US" sz="1800" dirty="0"/>
                        <a:t>User-&gt;&gt;notifications: </a:t>
                      </a:r>
                      <a:r>
                        <a:rPr lang="en-US" sz="1800" dirty="0" err="1"/>
                        <a:t>receiveNotification</a:t>
                      </a:r>
                      <a:r>
                        <a:rPr lang="en-US" sz="1800" dirty="0"/>
                        <a:t>("</a:t>
                      </a:r>
                      <a:r>
                        <a:rPr lang="en-US" sz="1800" dirty="0" err="1"/>
                        <a:t>NotificationType</a:t>
                      </a:r>
                      <a:r>
                        <a:rPr lang="en-US" sz="1800" dirty="0"/>
                        <a:t>")</a:t>
                      </a:r>
                    </a:p>
                    <a:p>
                      <a:r>
                        <a:rPr lang="en-US" sz="1800" dirty="0"/>
                        <a:t>notifications-&gt;&gt;User: </a:t>
                      </a:r>
                      <a:r>
                        <a:rPr lang="en-US" sz="1800" dirty="0" err="1"/>
                        <a:t>notificationMessage</a:t>
                      </a:r>
                      <a:endParaRPr lang="en-US" sz="1800" dirty="0"/>
                    </a:p>
                    <a:p>
                      <a:endParaRPr lang="en-US" sz="1800" dirty="0"/>
                    </a:p>
                    <a:p>
                      <a:r>
                        <a:rPr lang="en-US" sz="1800" dirty="0"/>
                        <a:t>**</a:t>
                      </a:r>
                      <a:r>
                        <a:rPr lang="en-US" sz="1800" dirty="0" err="1"/>
                        <a:t>makePayment</a:t>
                      </a:r>
                      <a:r>
                        <a:rPr lang="en-US" sz="1800" dirty="0"/>
                        <a:t>(</a:t>
                      </a:r>
                      <a:r>
                        <a:rPr lang="en-US" sz="1800" dirty="0" err="1"/>
                        <a:t>paymentMethod</a:t>
                      </a:r>
                      <a:r>
                        <a:rPr lang="en-US" sz="1800" dirty="0"/>
                        <a:t>: string, </a:t>
                      </a:r>
                      <a:r>
                        <a:rPr lang="en-US" sz="1800" dirty="0" err="1"/>
                        <a:t>paymentInfo</a:t>
                      </a:r>
                      <a:r>
                        <a:rPr lang="en-US" sz="1800" dirty="0"/>
                        <a:t>: </a:t>
                      </a:r>
                      <a:r>
                        <a:rPr lang="en-US" sz="1800" dirty="0" err="1"/>
                        <a:t>PaymentInfo</a:t>
                      </a:r>
                      <a:r>
                        <a:rPr lang="en-US" sz="1800" dirty="0"/>
                        <a:t>)**</a:t>
                      </a:r>
                    </a:p>
                    <a:p>
                      <a:r>
                        <a:rPr lang="en-US" sz="1800" dirty="0"/>
                        <a:t>sequence</a:t>
                      </a:r>
                    </a:p>
                    <a:p>
                      <a:r>
                        <a:rPr lang="en-US" sz="1800" dirty="0"/>
                        <a:t>actor "User"</a:t>
                      </a:r>
                    </a:p>
                    <a:p>
                      <a:r>
                        <a:rPr lang="en-US" sz="1800" dirty="0"/>
                        <a:t>payment "</a:t>
                      </a:r>
                      <a:r>
                        <a:rPr lang="en-US" sz="1800" dirty="0" err="1"/>
                        <a:t>PaymentReceipt</a:t>
                      </a:r>
                      <a:r>
                        <a:rPr lang="en-US" sz="1800" dirty="0"/>
                        <a:t>"</a:t>
                      </a:r>
                    </a:p>
                    <a:p>
                      <a:endParaRPr lang="en-US" sz="1800" dirty="0"/>
                    </a:p>
                    <a:p>
                      <a:r>
                        <a:rPr lang="en-US" sz="1800" dirty="0"/>
                        <a:t>Note left of User: Make payment</a:t>
                      </a:r>
                    </a:p>
                    <a:p>
                      <a:r>
                        <a:rPr lang="en-US" sz="1800" dirty="0"/>
                        <a:t>User-&gt;&gt;payment: </a:t>
                      </a:r>
                      <a:r>
                        <a:rPr lang="en-US" sz="1800" dirty="0" err="1"/>
                        <a:t>makePayment</a:t>
                      </a:r>
                      <a:r>
                        <a:rPr lang="en-US" sz="1800" dirty="0"/>
                        <a:t>("</a:t>
                      </a:r>
                      <a:r>
                        <a:rPr lang="en-US" sz="1800" dirty="0" err="1"/>
                        <a:t>PaymentMethod</a:t>
                      </a:r>
                      <a:r>
                        <a:rPr lang="en-US" sz="1800" dirty="0"/>
                        <a:t>", "</a:t>
                      </a:r>
                      <a:r>
                        <a:rPr lang="en-US" sz="1800" dirty="0" err="1"/>
                        <a:t>PaymentInfo</a:t>
                      </a:r>
                      <a:r>
                        <a:rPr lang="en-US" sz="1800" dirty="0"/>
                        <a:t>")</a:t>
                      </a:r>
                    </a:p>
                    <a:p>
                      <a:r>
                        <a:rPr lang="en-US" sz="1800" dirty="0"/>
                        <a:t>payment-&gt;&gt;User: </a:t>
                      </a:r>
                      <a:r>
                        <a:rPr lang="en-US" sz="1800" dirty="0" err="1"/>
                        <a:t>paymentConfirmation</a:t>
                      </a:r>
                      <a:endParaRPr lang="en-US" sz="1800" dirty="0"/>
                    </a:p>
                    <a:p>
                      <a:endParaRPr lang="en-US" sz="1800" dirty="0"/>
                    </a:p>
                    <a:p>
                      <a:r>
                        <a:rPr lang="en-US" sz="1800" dirty="0"/>
                        <a:t>**</a:t>
                      </a:r>
                      <a:r>
                        <a:rPr lang="en-US" sz="1800" dirty="0" err="1"/>
                        <a:t>viewPersonalizedRecommendations</a:t>
                      </a:r>
                      <a:r>
                        <a:rPr lang="en-US" sz="1800" dirty="0"/>
                        <a:t>()**</a:t>
                      </a:r>
                    </a:p>
                    <a:p>
                      <a:r>
                        <a:rPr lang="en-US" sz="1800" dirty="0"/>
                        <a:t>sequence</a:t>
                      </a:r>
                    </a:p>
                    <a:p>
                      <a:r>
                        <a:rPr lang="en-US" sz="1800" dirty="0"/>
                        <a:t>actor "User"</a:t>
                      </a:r>
                    </a:p>
                    <a:p>
                      <a:r>
                        <a:rPr lang="en-US" sz="1800" dirty="0"/>
                        <a:t>recommendations "List&lt;</a:t>
                      </a:r>
                      <a:r>
                        <a:rPr lang="en-US" sz="1800" dirty="0" err="1"/>
                        <a:t>RestaurantRecommendation</a:t>
                      </a:r>
                      <a:r>
                        <a:rPr lang="en-US" sz="1800" dirty="0"/>
                        <a:t>&gt;"</a:t>
                      </a:r>
                    </a:p>
                    <a:p>
                      <a:endParaRPr lang="en-US" sz="1800" dirty="0"/>
                    </a:p>
                    <a:p>
                      <a:r>
                        <a:rPr lang="en-US" sz="1800" dirty="0"/>
                        <a:t>Note left of User: View personalized recommendations</a:t>
                      </a:r>
                    </a:p>
                    <a:p>
                      <a:r>
                        <a:rPr lang="en-US" sz="1800" dirty="0"/>
                        <a:t>User-&gt;&gt;recommendations: </a:t>
                      </a:r>
                      <a:r>
                        <a:rPr lang="en-US" sz="1800" dirty="0" err="1"/>
                        <a:t>viewRecommendations</a:t>
                      </a:r>
                      <a:r>
                        <a:rPr lang="en-US" sz="1800" dirty="0"/>
                        <a:t>()</a:t>
                      </a:r>
                    </a:p>
                    <a:p>
                      <a:r>
                        <a:rPr lang="en-US" sz="1800" dirty="0"/>
                        <a:t>recommendations-&gt;&gt;User: </a:t>
                      </a:r>
                      <a:r>
                        <a:rPr lang="en-US" sz="1800" dirty="0" err="1"/>
                        <a:t>restaurantSuggestions</a:t>
                      </a:r>
                      <a:endParaRPr lang="en-US" sz="1800" dirty="0"/>
                    </a:p>
                    <a:p>
                      <a:endParaRPr lang="en-US" sz="1800" dirty="0"/>
                    </a:p>
                    <a:p>
                      <a:r>
                        <a:rPr lang="en-US" sz="1800" dirty="0"/>
                        <a:t>**</a:t>
                      </a:r>
                      <a:r>
                        <a:rPr lang="en-US" sz="1800" dirty="0" err="1"/>
                        <a:t>customizeProfile</a:t>
                      </a:r>
                      <a:r>
                        <a:rPr lang="en-US" sz="1800" dirty="0"/>
                        <a:t>(</a:t>
                      </a:r>
                      <a:r>
                        <a:rPr lang="en-US" sz="1800" dirty="0" err="1"/>
                        <a:t>profileDetails</a:t>
                      </a:r>
                      <a:r>
                        <a:rPr lang="en-US" sz="1800" dirty="0"/>
                        <a:t>: </a:t>
                      </a:r>
                      <a:r>
                        <a:rPr lang="en-US" sz="1800" dirty="0" err="1"/>
                        <a:t>ProfileDetails</a:t>
                      </a:r>
                      <a:r>
                        <a:rPr lang="en-US" sz="1800" dirty="0"/>
                        <a:t>)**</a:t>
                      </a:r>
                    </a:p>
                    <a:p>
                      <a:r>
                        <a:rPr lang="en-US" sz="1800" dirty="0"/>
                        <a:t>sequence</a:t>
                      </a:r>
                    </a:p>
                    <a:p>
                      <a:r>
                        <a:rPr lang="en-US" sz="1800" dirty="0"/>
                        <a:t>actor "User"</a:t>
                      </a:r>
                    </a:p>
                    <a:p>
                      <a:r>
                        <a:rPr lang="en-US" sz="1800" dirty="0"/>
                        <a:t>profile "Profile"</a:t>
                      </a:r>
                    </a:p>
                    <a:p>
                      <a:endParaRPr lang="en-US" sz="1800" dirty="0"/>
                    </a:p>
                    <a:p>
                      <a:r>
                        <a:rPr lang="en-US" sz="1800" dirty="0"/>
                        <a:t>Note left of User: Customize profile</a:t>
                      </a:r>
                    </a:p>
                    <a:p>
                      <a:r>
                        <a:rPr lang="en-US" sz="1800" dirty="0"/>
                        <a:t>User-&gt;&gt;profile: </a:t>
                      </a:r>
                      <a:r>
                        <a:rPr lang="en-US" sz="1800" dirty="0" err="1"/>
                        <a:t>customizeProfile</a:t>
                      </a:r>
                      <a:r>
                        <a:rPr lang="en-US" sz="1800" dirty="0"/>
                        <a:t>("</a:t>
                      </a:r>
                      <a:r>
                        <a:rPr lang="en-US" sz="1800" dirty="0" err="1"/>
                        <a:t>ProfileDetails</a:t>
                      </a:r>
                      <a:r>
                        <a:rPr lang="en-US" sz="1800" dirty="0"/>
                        <a:t>")</a:t>
                      </a:r>
                    </a:p>
                    <a:p>
                      <a:r>
                        <a:rPr lang="en-US" sz="1800" dirty="0"/>
                        <a:t>profile-&gt;&gt;User: </a:t>
                      </a:r>
                      <a:r>
                        <a:rPr lang="en-US" sz="1800" dirty="0" err="1"/>
                        <a:t>updatedProfile</a:t>
                      </a:r>
                      <a:endParaRPr lang="en-US" sz="1800" dirty="0"/>
                    </a:p>
                    <a:p>
                      <a:endParaRPr lang="en-US" sz="1800" dirty="0"/>
                    </a:p>
                    <a:p>
                      <a:r>
                        <a:rPr lang="en-US" sz="1800" dirty="0"/>
                        <a:t>**</a:t>
                      </a:r>
                      <a:r>
                        <a:rPr lang="en-US" sz="1800" dirty="0" err="1"/>
                        <a:t>participateInLoyaltyProgram</a:t>
                      </a:r>
                      <a:r>
                        <a:rPr lang="en-US" sz="1800" dirty="0"/>
                        <a:t>(</a:t>
                      </a:r>
                      <a:r>
                        <a:rPr lang="en-US" sz="1800" dirty="0" err="1"/>
                        <a:t>loyaltyProgramId</a:t>
                      </a:r>
                      <a:r>
                        <a:rPr lang="en-US" sz="1800" dirty="0"/>
                        <a:t>: int)**</a:t>
                      </a:r>
                    </a:p>
                    <a:p>
                      <a:r>
                        <a:rPr lang="en-US" sz="1800" dirty="0"/>
                        <a:t>sequence</a:t>
                      </a:r>
                    </a:p>
                    <a:p>
                      <a:r>
                        <a:rPr lang="en-US" sz="1800" dirty="0"/>
                        <a:t>actor "User"</a:t>
                      </a:r>
                    </a:p>
                    <a:p>
                      <a:r>
                        <a:rPr lang="en-US" sz="1800" dirty="0"/>
                        <a:t>program "</a:t>
                      </a:r>
                      <a:r>
                        <a:rPr lang="en-US" sz="1800" dirty="0" err="1"/>
                        <a:t>LoyaltyProgram</a:t>
                      </a:r>
                      <a:r>
                        <a:rPr lang="en-US" sz="1800" dirty="0"/>
                        <a:t>"</a:t>
                      </a:r>
                    </a:p>
                    <a:p>
                      <a:endParaRPr lang="en-US" sz="1800" dirty="0"/>
                    </a:p>
                    <a:p>
                      <a:r>
                        <a:rPr lang="en-US" sz="1800" dirty="0"/>
                        <a:t>Note left of User: Participate in loyalty program</a:t>
                      </a:r>
                    </a:p>
                    <a:p>
                      <a:r>
                        <a:rPr lang="en-US" sz="1800" dirty="0"/>
                        <a:t>User-&gt;&gt;program: participate("</a:t>
                      </a:r>
                      <a:r>
                        <a:rPr lang="en-US" sz="1800" dirty="0" err="1"/>
                        <a:t>LoyaltyProgramId</a:t>
                      </a:r>
                      <a:r>
                        <a:rPr lang="en-US" sz="1800" dirty="0"/>
                        <a:t>")</a:t>
                      </a:r>
                    </a:p>
                    <a:p>
                      <a:r>
                        <a:rPr lang="en-US" sz="1800" dirty="0"/>
                        <a:t>program-&gt;&gt;User: </a:t>
                      </a:r>
                      <a:r>
                        <a:rPr lang="en-US" sz="1800" dirty="0" err="1"/>
                        <a:t>programStatus</a:t>
                      </a:r>
                      <a:endParaRPr lang="en-US" sz="1800" dirty="0"/>
                    </a:p>
                    <a:p>
                      <a:endParaRPr lang="en-US" sz="1800" dirty="0"/>
                    </a:p>
                    <a:p>
                      <a:r>
                        <a:rPr lang="en-US" sz="1800" dirty="0"/>
                        <a:t>Note: The above sequence diagrams are graphical representations and follow the standard UML notation.</a:t>
                      </a:r>
                    </a:p>
                    <a:p>
                      <a:endParaRPr lang="en-US" sz="1800" dirty="0"/>
                    </a:p>
                  </a:txBody>
                  <a:tcPr/>
                </a:tc>
                <a:extLst>
                  <a:ext uri="{0D108BD9-81ED-4DB2-BD59-A6C34878D82A}">
                    <a16:rowId xmlns:a16="http://schemas.microsoft.com/office/drawing/2014/main" val="3433157849"/>
                  </a:ext>
                </a:extLst>
              </a:tr>
            </a:tbl>
          </a:graphicData>
        </a:graphic>
      </p:graphicFrame>
    </p:spTree>
    <p:extLst>
      <p:ext uri="{BB962C8B-B14F-4D97-AF65-F5344CB8AC3E}">
        <p14:creationId xmlns:p14="http://schemas.microsoft.com/office/powerpoint/2010/main" val="180480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7F9D4-B4B2-782A-E77C-4FE9765DD7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8498DF-09CC-F0DA-2B27-D251452803D3}"/>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2EDC3B90-675E-05E3-3E65-F792DF1527ED}"/>
              </a:ext>
            </a:extLst>
          </p:cNvPr>
          <p:cNvSpPr>
            <a:spLocks noGrp="1"/>
          </p:cNvSpPr>
          <p:nvPr>
            <p:ph idx="1"/>
          </p:nvPr>
        </p:nvSpPr>
        <p:spPr/>
        <p:txBody>
          <a:bodyPr>
            <a:normAutofit/>
          </a:bodyPr>
          <a:lstStyle/>
          <a:p>
            <a:r>
              <a:rPr lang="en-US" dirty="0"/>
              <a:t>Sequential</a:t>
            </a:r>
          </a:p>
          <a:p>
            <a:pPr lvl="1"/>
            <a:r>
              <a:rPr lang="en-US" dirty="0"/>
              <a:t>Partial incorrect graphical notation : -0.3</a:t>
            </a:r>
          </a:p>
          <a:p>
            <a:pPr lvl="1"/>
            <a:r>
              <a:rPr lang="en-US" dirty="0"/>
              <a:t>Sequences: 7 (all system sequence diagram, not design sequence diagram. Incorrectly </a:t>
            </a:r>
            <a:r>
              <a:rPr lang="en-US" dirty="0" err="1"/>
              <a:t>assiging</a:t>
            </a:r>
            <a:r>
              <a:rPr lang="en-US" dirty="0"/>
              <a:t> operations to actors: -0.7)</a:t>
            </a:r>
          </a:p>
          <a:p>
            <a:pPr lvl="1"/>
            <a:r>
              <a:rPr lang="en-US" dirty="0"/>
              <a:t>Validity = 1 – (7*0.6)/7 - 0.3= 0.1</a:t>
            </a:r>
          </a:p>
          <a:p>
            <a:r>
              <a:rPr lang="en-US" dirty="0"/>
              <a:t>Interactive</a:t>
            </a:r>
          </a:p>
          <a:p>
            <a:pPr lvl="1"/>
            <a:r>
              <a:rPr lang="en-US" dirty="0"/>
              <a:t>No graphical notation: -0.5</a:t>
            </a:r>
          </a:p>
          <a:p>
            <a:pPr lvl="1"/>
            <a:r>
              <a:rPr lang="en-US" dirty="0"/>
              <a:t>Sequences: 12</a:t>
            </a:r>
          </a:p>
          <a:p>
            <a:pPr lvl="1"/>
            <a:r>
              <a:rPr lang="en-US" dirty="0"/>
              <a:t>Validity = 1 - (0)/12 -0.5 = 0.5</a:t>
            </a:r>
          </a:p>
          <a:p>
            <a:r>
              <a:rPr lang="en-US" dirty="0">
                <a:solidFill>
                  <a:srgbClr val="FF0000"/>
                </a:solidFill>
              </a:rPr>
              <a:t>Interactive more comprehensive</a:t>
            </a:r>
          </a:p>
        </p:txBody>
      </p:sp>
    </p:spTree>
    <p:extLst>
      <p:ext uri="{BB962C8B-B14F-4D97-AF65-F5344CB8AC3E}">
        <p14:creationId xmlns:p14="http://schemas.microsoft.com/office/powerpoint/2010/main" val="2215839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D2FF1-98E2-5106-B8DD-D2A0A9CA87C1}"/>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B27F1DB-DEB1-6315-2796-898D8989D1A1}"/>
              </a:ext>
            </a:extLst>
          </p:cNvPr>
          <p:cNvGraphicFramePr>
            <a:graphicFrameLocks noGrp="1"/>
          </p:cNvGraphicFramePr>
          <p:nvPr>
            <p:extLst>
              <p:ext uri="{D42A27DB-BD31-4B8C-83A1-F6EECF244321}">
                <p14:modId xmlns:p14="http://schemas.microsoft.com/office/powerpoint/2010/main" val="3202437377"/>
              </p:ext>
            </p:extLst>
          </p:nvPr>
        </p:nvGraphicFramePr>
        <p:xfrm>
          <a:off x="653143" y="502011"/>
          <a:ext cx="16981714" cy="39786560"/>
        </p:xfrm>
        <a:graphic>
          <a:graphicData uri="http://schemas.openxmlformats.org/drawingml/2006/table">
            <a:tbl>
              <a:tblPr firstRow="1" bandRow="1">
                <a:tableStyleId>{5940675A-B579-460E-94D1-54222C63F5DA}</a:tableStyleId>
              </a:tblPr>
              <a:tblGrid>
                <a:gridCol w="8490857">
                  <a:extLst>
                    <a:ext uri="{9D8B030D-6E8A-4147-A177-3AD203B41FA5}">
                      <a16:colId xmlns:a16="http://schemas.microsoft.com/office/drawing/2014/main" val="862350502"/>
                    </a:ext>
                  </a:extLst>
                </a:gridCol>
                <a:gridCol w="8490857">
                  <a:extLst>
                    <a:ext uri="{9D8B030D-6E8A-4147-A177-3AD203B41FA5}">
                      <a16:colId xmlns:a16="http://schemas.microsoft.com/office/drawing/2014/main" val="1941788506"/>
                    </a:ext>
                  </a:extLst>
                </a:gridCol>
              </a:tblGrid>
              <a:tr h="370840">
                <a:tc gridSpan="2">
                  <a:txBody>
                    <a:bodyPr/>
                    <a:lstStyle/>
                    <a:p>
                      <a:r>
                        <a:rPr lang="en-US" sz="1800" dirty="0"/>
                        <a:t>FODS-T7</a:t>
                      </a:r>
                    </a:p>
                  </a:txBody>
                  <a:tcPr/>
                </a:tc>
                <a:tc hMerge="1">
                  <a:txBody>
                    <a:bodyPr/>
                    <a:lstStyle/>
                    <a:p>
                      <a:endParaRPr lang="en-US" sz="1800" dirty="0"/>
                    </a:p>
                  </a:txBody>
                  <a:tcPr/>
                </a:tc>
                <a:extLst>
                  <a:ext uri="{0D108BD9-81ED-4DB2-BD59-A6C34878D82A}">
                    <a16:rowId xmlns:a16="http://schemas.microsoft.com/office/drawing/2014/main" val="434333489"/>
                  </a:ext>
                </a:extLst>
              </a:tr>
              <a:tr h="370840">
                <a:tc>
                  <a:txBody>
                    <a:bodyPr/>
                    <a:lstStyle/>
                    <a:p>
                      <a:r>
                        <a:rPr lang="en-US" sz="1800"/>
                        <a:t>Sequential Agents</a:t>
                      </a:r>
                      <a:endParaRPr lang="en-US" sz="1800" dirty="0"/>
                    </a:p>
                  </a:txBody>
                  <a:tcPr/>
                </a:tc>
                <a:tc>
                  <a:txBody>
                    <a:bodyPr/>
                    <a:lstStyle/>
                    <a:p>
                      <a:r>
                        <a:rPr lang="en-US" sz="1800" dirty="0"/>
                        <a:t>Interactive Agents</a:t>
                      </a:r>
                    </a:p>
                  </a:txBody>
                  <a:tcPr/>
                </a:tc>
                <a:extLst>
                  <a:ext uri="{0D108BD9-81ED-4DB2-BD59-A6C34878D82A}">
                    <a16:rowId xmlns:a16="http://schemas.microsoft.com/office/drawing/2014/main" val="1577434312"/>
                  </a:ext>
                </a:extLst>
              </a:tr>
              <a:tr h="370840">
                <a:tc>
                  <a:txBody>
                    <a:bodyPr/>
                    <a:lstStyle/>
                    <a:p>
                      <a:r>
                        <a:rPr lang="en-US" sz="1800" dirty="0"/>
                        <a:t>```</a:t>
                      </a:r>
                      <a:r>
                        <a:rPr lang="en-US" sz="1800" dirty="0" err="1"/>
                        <a:t>uml</a:t>
                      </a:r>
                      <a:endParaRPr lang="en-US" sz="1800" dirty="0"/>
                    </a:p>
                    <a:p>
                      <a:r>
                        <a:rPr lang="en-US" sz="1800" dirty="0"/>
                        <a:t>@</a:t>
                      </a:r>
                      <a:r>
                        <a:rPr lang="en-US" sz="1800" dirty="0" err="1"/>
                        <a:t>startuml</a:t>
                      </a:r>
                      <a:endParaRPr lang="en-US" sz="1800" dirty="0"/>
                    </a:p>
                    <a:p>
                      <a:r>
                        <a:rPr lang="en-US" sz="1800" dirty="0"/>
                        <a:t>class Customer {</a:t>
                      </a:r>
                    </a:p>
                    <a:p>
                      <a:r>
                        <a:rPr lang="en-US" sz="1800" dirty="0"/>
                        <a:t>	-name: String</a:t>
                      </a:r>
                    </a:p>
                    <a:p>
                      <a:r>
                        <a:rPr lang="en-US" sz="1800" dirty="0"/>
                        <a:t>	-email: String</a:t>
                      </a:r>
                    </a:p>
                    <a:p>
                      <a:r>
                        <a:rPr lang="en-US" sz="1800" dirty="0"/>
                        <a:t>	-</a:t>
                      </a:r>
                      <a:r>
                        <a:rPr lang="en-US" sz="1800" dirty="0" err="1"/>
                        <a:t>orderHistory</a:t>
                      </a:r>
                      <a:r>
                        <a:rPr lang="en-US" sz="1800" dirty="0"/>
                        <a:t>: List&lt;Order&gt;</a:t>
                      </a:r>
                    </a:p>
                    <a:p>
                      <a:r>
                        <a:rPr lang="en-US" sz="1800" dirty="0"/>
                        <a:t>}</a:t>
                      </a:r>
                    </a:p>
                    <a:p>
                      <a:endParaRPr lang="en-US" sz="1800" dirty="0"/>
                    </a:p>
                    <a:p>
                      <a:r>
                        <a:rPr lang="en-US" sz="1800" dirty="0"/>
                        <a:t>class Cuisine {</a:t>
                      </a:r>
                    </a:p>
                    <a:p>
                      <a:r>
                        <a:rPr lang="en-US" sz="1800" dirty="0"/>
                        <a:t>	+name: String</a:t>
                      </a:r>
                    </a:p>
                    <a:p>
                      <a:r>
                        <a:rPr lang="en-US" sz="1800" dirty="0"/>
                        <a:t>	+description: String</a:t>
                      </a:r>
                    </a:p>
                    <a:p>
                      <a:r>
                        <a:rPr lang="en-US" sz="1800" dirty="0"/>
                        <a:t>	-</a:t>
                      </a:r>
                      <a:r>
                        <a:rPr lang="en-US" sz="1800" dirty="0" err="1"/>
                        <a:t>menuItems</a:t>
                      </a:r>
                      <a:r>
                        <a:rPr lang="en-US" sz="1800" dirty="0"/>
                        <a:t>: List&lt;Dish&gt;</a:t>
                      </a:r>
                    </a:p>
                    <a:p>
                      <a:r>
                        <a:rPr lang="en-US" sz="1800" dirty="0"/>
                        <a:t>}</a:t>
                      </a:r>
                    </a:p>
                    <a:p>
                      <a:endParaRPr lang="en-US" sz="1800" dirty="0"/>
                    </a:p>
                    <a:p>
                      <a:r>
                        <a:rPr lang="en-US" sz="1800" dirty="0"/>
                        <a:t>class Dish {</a:t>
                      </a:r>
                    </a:p>
                    <a:p>
                      <a:r>
                        <a:rPr lang="en-US" sz="1800" dirty="0"/>
                        <a:t>	+name: String</a:t>
                      </a:r>
                    </a:p>
                    <a:p>
                      <a:r>
                        <a:rPr lang="en-US" sz="1800" dirty="0"/>
                        <a:t>	+description: String</a:t>
                      </a:r>
                    </a:p>
                    <a:p>
                      <a:r>
                        <a:rPr lang="en-US" sz="1800" dirty="0"/>
                        <a:t>	+price: double</a:t>
                      </a:r>
                    </a:p>
                    <a:p>
                      <a:r>
                        <a:rPr lang="en-US" sz="1800" dirty="0"/>
                        <a:t>	+rating: int</a:t>
                      </a:r>
                    </a:p>
                    <a:p>
                      <a:r>
                        <a:rPr lang="en-US" sz="1800" dirty="0"/>
                        <a:t>	-cuisine: Cuisine</a:t>
                      </a:r>
                    </a:p>
                    <a:p>
                      <a:r>
                        <a:rPr lang="en-US" sz="1800" dirty="0"/>
                        <a:t>	-reviews: List&lt;Review&gt;</a:t>
                      </a:r>
                    </a:p>
                    <a:p>
                      <a:r>
                        <a:rPr lang="en-US" sz="1800" dirty="0"/>
                        <a:t>}</a:t>
                      </a:r>
                    </a:p>
                    <a:p>
                      <a:endParaRPr lang="en-US" sz="1800" dirty="0"/>
                    </a:p>
                    <a:p>
                      <a:r>
                        <a:rPr lang="en-US" sz="1800" dirty="0"/>
                        <a:t>class Order {</a:t>
                      </a:r>
                    </a:p>
                    <a:p>
                      <a:r>
                        <a:rPr lang="en-US" sz="1800" dirty="0"/>
                        <a:t>	-</a:t>
                      </a:r>
                      <a:r>
                        <a:rPr lang="en-US" sz="1800" dirty="0" err="1"/>
                        <a:t>menuItems</a:t>
                      </a:r>
                      <a:r>
                        <a:rPr lang="en-US" sz="1800" dirty="0"/>
                        <a:t>: List&lt;</a:t>
                      </a:r>
                      <a:r>
                        <a:rPr lang="en-US" sz="1800" dirty="0" err="1"/>
                        <a:t>OrderItem</a:t>
                      </a:r>
                      <a:r>
                        <a:rPr lang="en-US" sz="1800" dirty="0"/>
                        <a:t>&gt;</a:t>
                      </a:r>
                    </a:p>
                    <a:p>
                      <a:r>
                        <a:rPr lang="en-US" sz="1800" dirty="0"/>
                        <a:t>	-</a:t>
                      </a:r>
                      <a:r>
                        <a:rPr lang="en-US" sz="1800" dirty="0" err="1"/>
                        <a:t>totalPrice</a:t>
                      </a:r>
                      <a:r>
                        <a:rPr lang="en-US" sz="1800" dirty="0"/>
                        <a:t>: double</a:t>
                      </a:r>
                    </a:p>
                    <a:p>
                      <a:r>
                        <a:rPr lang="en-US" sz="1800" dirty="0"/>
                        <a:t>	-customer: Customer</a:t>
                      </a:r>
                    </a:p>
                    <a:p>
                      <a:r>
                        <a:rPr lang="en-US" sz="1800" dirty="0"/>
                        <a:t>}</a:t>
                      </a:r>
                    </a:p>
                    <a:p>
                      <a:endParaRPr lang="en-US" sz="1800" dirty="0"/>
                    </a:p>
                    <a:p>
                      <a:r>
                        <a:rPr lang="en-US" sz="1800" dirty="0"/>
                        <a:t>class Restaurant {</a:t>
                      </a:r>
                    </a:p>
                    <a:p>
                      <a:r>
                        <a:rPr lang="en-US" sz="1800" dirty="0"/>
                        <a:t>	+name: String</a:t>
                      </a:r>
                    </a:p>
                    <a:p>
                      <a:r>
                        <a:rPr lang="en-US" sz="1800" dirty="0"/>
                        <a:t>	+location: String</a:t>
                      </a:r>
                    </a:p>
                    <a:p>
                      <a:r>
                        <a:rPr lang="en-US" sz="1800" dirty="0"/>
                        <a:t>	-</a:t>
                      </a:r>
                      <a:r>
                        <a:rPr lang="en-US" sz="1800" dirty="0" err="1"/>
                        <a:t>menuItems</a:t>
                      </a:r>
                      <a:r>
                        <a:rPr lang="en-US" sz="1800" dirty="0"/>
                        <a:t>: List&lt;Dish&gt;</a:t>
                      </a:r>
                    </a:p>
                    <a:p>
                      <a:r>
                        <a:rPr lang="en-US" sz="1800" dirty="0"/>
                        <a:t>}</a:t>
                      </a:r>
                    </a:p>
                    <a:p>
                      <a:endParaRPr lang="en-US" sz="1800" dirty="0"/>
                    </a:p>
                    <a:p>
                      <a:r>
                        <a:rPr lang="en-US" sz="1800" dirty="0"/>
                        <a:t>class Review {</a:t>
                      </a:r>
                    </a:p>
                    <a:p>
                      <a:r>
                        <a:rPr lang="en-US" sz="1800" dirty="0"/>
                        <a:t>	+rating: int</a:t>
                      </a:r>
                    </a:p>
                    <a:p>
                      <a:r>
                        <a:rPr lang="en-US" sz="1800" dirty="0"/>
                        <a:t>	+timestamp: Date</a:t>
                      </a:r>
                    </a:p>
                    <a:p>
                      <a:r>
                        <a:rPr lang="en-US" sz="1800" dirty="0"/>
                        <a:t>	-dish: Dish</a:t>
                      </a:r>
                    </a:p>
                    <a:p>
                      <a:r>
                        <a:rPr lang="en-US" sz="1800" dirty="0"/>
                        <a:t>	-customer: Customer</a:t>
                      </a:r>
                    </a:p>
                    <a:p>
                      <a:r>
                        <a:rPr lang="en-US" sz="1800" dirty="0"/>
                        <a:t>}</a:t>
                      </a:r>
                    </a:p>
                    <a:p>
                      <a:endParaRPr lang="en-US" sz="1800" dirty="0"/>
                    </a:p>
                    <a:p>
                      <a:r>
                        <a:rPr lang="en-US" sz="1800" dirty="0"/>
                        <a:t>Customer --* Order</a:t>
                      </a:r>
                    </a:p>
                    <a:p>
                      <a:r>
                        <a:rPr lang="en-US" sz="1800" dirty="0"/>
                        <a:t>Cuisine --* Dish</a:t>
                      </a:r>
                    </a:p>
                    <a:p>
                      <a:r>
                        <a:rPr lang="en-US" sz="1800" dirty="0"/>
                        <a:t>Dish --* Review</a:t>
                      </a:r>
                    </a:p>
                    <a:p>
                      <a:r>
                        <a:rPr lang="en-US" sz="1800" dirty="0" err="1"/>
                        <a:t>OrderItem</a:t>
                      </a:r>
                      <a:r>
                        <a:rPr lang="en-US" sz="1800" dirty="0"/>
                        <a:t> --* Order</a:t>
                      </a:r>
                    </a:p>
                    <a:p>
                      <a:r>
                        <a:rPr lang="en-US" sz="1800" dirty="0"/>
                        <a:t>Restaurant --* </a:t>
                      </a:r>
                      <a:r>
                        <a:rPr lang="en-US" sz="1800" dirty="0" err="1"/>
                        <a:t>MenuItems</a:t>
                      </a:r>
                      <a:endParaRPr lang="en-US" sz="1800" dirty="0"/>
                    </a:p>
                    <a:p>
                      <a:endParaRPr lang="en-US" sz="1800" dirty="0"/>
                    </a:p>
                    <a:p>
                      <a:r>
                        <a:rPr lang="en-US" sz="1800" dirty="0"/>
                        <a:t>note "Browsing a menu" as </a:t>
                      </a:r>
                      <a:r>
                        <a:rPr lang="en-US" sz="1800" dirty="0" err="1"/>
                        <a:t>browse_menu</a:t>
                      </a:r>
                      <a:endParaRPr lang="en-US" sz="1800" dirty="0"/>
                    </a:p>
                    <a:p>
                      <a:r>
                        <a:rPr lang="en-US" sz="1800" dirty="0"/>
                        <a:t>note "Customizing an order" as </a:t>
                      </a:r>
                      <a:r>
                        <a:rPr lang="en-US" sz="1800" dirty="0" err="1"/>
                        <a:t>customize_order</a:t>
                      </a:r>
                      <a:endParaRPr lang="en-US" sz="1800" dirty="0"/>
                    </a:p>
                    <a:p>
                      <a:r>
                        <a:rPr lang="en-US" sz="1800" dirty="0"/>
                        <a:t>note "Reading reviews" as </a:t>
                      </a:r>
                      <a:r>
                        <a:rPr lang="en-US" sz="1800" dirty="0" err="1"/>
                        <a:t>read_reviews</a:t>
                      </a:r>
                      <a:endParaRPr lang="en-US" sz="1800" dirty="0"/>
                    </a:p>
                    <a:p>
                      <a:r>
                        <a:rPr lang="en-US" sz="1800" dirty="0"/>
                        <a:t>note "Placing an order" as </a:t>
                      </a:r>
                      <a:r>
                        <a:rPr lang="en-US" sz="1800" dirty="0" err="1"/>
                        <a:t>place_order</a:t>
                      </a:r>
                      <a:endParaRPr lang="en-US" sz="1800" dirty="0"/>
                    </a:p>
                    <a:p>
                      <a:r>
                        <a:rPr lang="en-US" sz="1800" dirty="0"/>
                        <a:t>note "Tracking an order" as </a:t>
                      </a:r>
                      <a:r>
                        <a:rPr lang="en-US" sz="1800" dirty="0" err="1"/>
                        <a:t>track_order</a:t>
                      </a:r>
                      <a:endParaRPr lang="en-US" sz="1800" dirty="0"/>
                    </a:p>
                    <a:p>
                      <a:r>
                        <a:rPr lang="en-US" sz="1800" dirty="0"/>
                        <a:t>note "Paying and confirming" as </a:t>
                      </a:r>
                      <a:r>
                        <a:rPr lang="en-US" sz="1800" dirty="0" err="1"/>
                        <a:t>pay_and_confirm</a:t>
                      </a:r>
                      <a:endParaRPr lang="en-US" sz="1800" dirty="0"/>
                    </a:p>
                    <a:p>
                      <a:r>
                        <a:rPr lang="en-US" sz="1800" dirty="0"/>
                        <a:t>note "Viewing order history" as </a:t>
                      </a:r>
                      <a:r>
                        <a:rPr lang="en-US" sz="1800" dirty="0" err="1"/>
                        <a:t>view_order_history</a:t>
                      </a:r>
                      <a:endParaRPr lang="en-US" sz="1800" dirty="0"/>
                    </a:p>
                    <a:p>
                      <a:endParaRPr lang="en-US" sz="1800" dirty="0"/>
                    </a:p>
                    <a:p>
                      <a:r>
                        <a:rPr lang="en-US" sz="1800" dirty="0" err="1"/>
                        <a:t>browse_menu</a:t>
                      </a:r>
                      <a:r>
                        <a:rPr lang="en-US" sz="1800" dirty="0"/>
                        <a:t>: Customer -&gt; Cuisine: </a:t>
                      </a:r>
                      <a:r>
                        <a:rPr lang="en-US" sz="1800" dirty="0" err="1"/>
                        <a:t>browseMenu</a:t>
                      </a:r>
                      <a:r>
                        <a:rPr lang="en-US" sz="1800" dirty="0"/>
                        <a:t>(cuisine)</a:t>
                      </a:r>
                    </a:p>
                    <a:p>
                      <a:r>
                        <a:rPr lang="en-US" sz="1800" dirty="0" err="1"/>
                        <a:t>browse_menu</a:t>
                      </a:r>
                      <a:r>
                        <a:rPr lang="en-US" sz="1800" dirty="0"/>
                        <a:t>: Cuisine -&gt; Dish: </a:t>
                      </a:r>
                      <a:r>
                        <a:rPr lang="en-US" sz="1800" dirty="0" err="1"/>
                        <a:t>menuItems</a:t>
                      </a:r>
                      <a:r>
                        <a:rPr lang="en-US" sz="1800" dirty="0"/>
                        <a:t>()</a:t>
                      </a:r>
                    </a:p>
                    <a:p>
                      <a:r>
                        <a:rPr lang="en-US" sz="1800" dirty="0" err="1"/>
                        <a:t>customize_order</a:t>
                      </a:r>
                      <a:r>
                        <a:rPr lang="en-US" sz="1800" dirty="0"/>
                        <a:t>: Customer -&gt; Order: </a:t>
                      </a:r>
                      <a:r>
                        <a:rPr lang="en-US" sz="1800" dirty="0" err="1"/>
                        <a:t>customizeOrder</a:t>
                      </a:r>
                      <a:r>
                        <a:rPr lang="en-US" sz="1800" dirty="0"/>
                        <a:t>(</a:t>
                      </a:r>
                      <a:r>
                        <a:rPr lang="en-US" sz="1800" dirty="0" err="1"/>
                        <a:t>orderId</a:t>
                      </a:r>
                      <a:r>
                        <a:rPr lang="en-US" sz="1800" dirty="0"/>
                        <a:t>, </a:t>
                      </a:r>
                      <a:r>
                        <a:rPr lang="en-US" sz="1800" dirty="0" err="1"/>
                        <a:t>specialRequests</a:t>
                      </a:r>
                      <a:r>
                        <a:rPr lang="en-US" sz="1800" dirty="0"/>
                        <a:t>)</a:t>
                      </a:r>
                    </a:p>
                    <a:p>
                      <a:r>
                        <a:rPr lang="en-US" sz="1800" dirty="0" err="1"/>
                        <a:t>read_reviews</a:t>
                      </a:r>
                      <a:r>
                        <a:rPr lang="en-US" sz="1800" dirty="0"/>
                        <a:t>: Customer -&gt; Dish: </a:t>
                      </a:r>
                      <a:r>
                        <a:rPr lang="en-US" sz="1800" dirty="0" err="1"/>
                        <a:t>readReviews</a:t>
                      </a:r>
                      <a:r>
                        <a:rPr lang="en-US" sz="1800" dirty="0"/>
                        <a:t>(</a:t>
                      </a:r>
                      <a:r>
                        <a:rPr lang="en-US" sz="1800" dirty="0" err="1"/>
                        <a:t>dishName</a:t>
                      </a:r>
                      <a:r>
                        <a:rPr lang="en-US" sz="1800" dirty="0"/>
                        <a:t>)</a:t>
                      </a:r>
                    </a:p>
                    <a:p>
                      <a:r>
                        <a:rPr lang="en-US" sz="1800" dirty="0" err="1"/>
                        <a:t>place_order</a:t>
                      </a:r>
                      <a:r>
                        <a:rPr lang="en-US" sz="1800" dirty="0"/>
                        <a:t>: Customer -&gt; Order: </a:t>
                      </a:r>
                      <a:r>
                        <a:rPr lang="en-US" sz="1800" dirty="0" err="1"/>
                        <a:t>placeOrder</a:t>
                      </a:r>
                      <a:r>
                        <a:rPr lang="en-US" sz="1800" dirty="0"/>
                        <a:t>(</a:t>
                      </a:r>
                      <a:r>
                        <a:rPr lang="en-US" sz="1800" dirty="0" err="1"/>
                        <a:t>orderItems</a:t>
                      </a:r>
                      <a:r>
                        <a:rPr lang="en-US" sz="1800" dirty="0"/>
                        <a:t>, </a:t>
                      </a:r>
                      <a:r>
                        <a:rPr lang="en-US" sz="1800" dirty="0" err="1"/>
                        <a:t>paymentInfo</a:t>
                      </a:r>
                      <a:r>
                        <a:rPr lang="en-US" sz="1800" dirty="0"/>
                        <a:t>)</a:t>
                      </a:r>
                    </a:p>
                    <a:p>
                      <a:r>
                        <a:rPr lang="en-US" sz="1800" dirty="0" err="1"/>
                        <a:t>track_order</a:t>
                      </a:r>
                      <a:r>
                        <a:rPr lang="en-US" sz="1800" dirty="0"/>
                        <a:t>: Customer -&gt; Order: </a:t>
                      </a:r>
                      <a:r>
                        <a:rPr lang="en-US" sz="1800" dirty="0" err="1"/>
                        <a:t>trackOrder</a:t>
                      </a:r>
                      <a:r>
                        <a:rPr lang="en-US" sz="1800" dirty="0"/>
                        <a:t>(</a:t>
                      </a:r>
                      <a:r>
                        <a:rPr lang="en-US" sz="1800" dirty="0" err="1"/>
                        <a:t>orderId</a:t>
                      </a:r>
                      <a:r>
                        <a:rPr lang="en-US" sz="1800" dirty="0"/>
                        <a:t>)</a:t>
                      </a:r>
                    </a:p>
                    <a:p>
                      <a:r>
                        <a:rPr lang="en-US" sz="1800" dirty="0" err="1"/>
                        <a:t>pay_and_confirm</a:t>
                      </a:r>
                      <a:r>
                        <a:rPr lang="en-US" sz="1800" dirty="0"/>
                        <a:t>: Customer -&gt; Order: </a:t>
                      </a:r>
                      <a:r>
                        <a:rPr lang="en-US" sz="1800" dirty="0" err="1"/>
                        <a:t>payAndConfirm</a:t>
                      </a:r>
                      <a:r>
                        <a:rPr lang="en-US" sz="1800" dirty="0"/>
                        <a:t>(</a:t>
                      </a:r>
                      <a:r>
                        <a:rPr lang="en-US" sz="1800" dirty="0" err="1"/>
                        <a:t>orderId</a:t>
                      </a:r>
                      <a:r>
                        <a:rPr lang="en-US" sz="1800" dirty="0"/>
                        <a:t>)</a:t>
                      </a:r>
                    </a:p>
                    <a:p>
                      <a:r>
                        <a:rPr lang="en-US" sz="1800" dirty="0" err="1"/>
                        <a:t>view_order_history</a:t>
                      </a:r>
                      <a:r>
                        <a:rPr lang="en-US" sz="1800" dirty="0"/>
                        <a:t>: Customer -&gt; Order: </a:t>
                      </a:r>
                      <a:r>
                        <a:rPr lang="en-US" sz="1800" dirty="0" err="1"/>
                        <a:t>viewOrderHistory</a:t>
                      </a:r>
                      <a:r>
                        <a:rPr lang="en-US" sz="1800" dirty="0"/>
                        <a:t>()</a:t>
                      </a:r>
                    </a:p>
                    <a:p>
                      <a:endParaRPr lang="en-US" sz="1800" dirty="0"/>
                    </a:p>
                    <a:p>
                      <a:r>
                        <a:rPr lang="en-US" sz="1800" dirty="0"/>
                        <a:t>@</a:t>
                      </a:r>
                      <a:r>
                        <a:rPr lang="en-US" sz="1800" dirty="0" err="1"/>
                        <a:t>enduml</a:t>
                      </a:r>
                      <a:endParaRPr lang="en-US" sz="1800" dirty="0"/>
                    </a:p>
                    <a:p>
                      <a:r>
                        <a:rPr lang="en-US" sz="1800" dirty="0"/>
                        <a:t>```</a:t>
                      </a:r>
                    </a:p>
                    <a:p>
                      <a:endParaRPr lang="en-US" sz="1800" dirty="0"/>
                    </a:p>
                    <a:p>
                      <a:r>
                        <a:rPr lang="en-US" sz="1800" dirty="0"/>
                        <a:t>This class diagram represents the relationships between the key entities in the system, including Customers, Cuisines, Dishes, Orders, Restaurants, and Reviews. The diagram also includes notes for each use case, which outlines the main actions and interactions between the actors (Customers) and the system.</a:t>
                      </a:r>
                    </a:p>
                    <a:p>
                      <a:endParaRPr lang="en-US" sz="1800" dirty="0"/>
                    </a:p>
                    <a:p>
                      <a:r>
                        <a:rPr lang="en-US" sz="1800" dirty="0"/>
                        <a:t>Please note that this is not an exhaustive list of system operations, but it covers the main functional requirements (FR1-FR7) and non-functional requirements (NFR1-NFR6) captured in the use case model.```</a:t>
                      </a:r>
                    </a:p>
                  </a:txBody>
                  <a:tcPr/>
                </a:tc>
                <a:tc>
                  <a:txBody>
                    <a:bodyPr/>
                    <a:lstStyle/>
                    <a:p>
                      <a:r>
                        <a:rPr lang="en-US" sz="1800" dirty="0"/>
                        <a:t>```</a:t>
                      </a:r>
                    </a:p>
                    <a:p>
                      <a:r>
                        <a:rPr lang="en-US" sz="1800" dirty="0"/>
                        <a:t>+-----------------------+</a:t>
                      </a:r>
                    </a:p>
                    <a:p>
                      <a:r>
                        <a:rPr lang="en-US" sz="1800" dirty="0"/>
                        <a:t>|       User          |</a:t>
                      </a:r>
                    </a:p>
                    <a:p>
                      <a:r>
                        <a:rPr lang="en-US" sz="1800" dirty="0"/>
                        <a:t>+-----------------------+</a:t>
                      </a:r>
                    </a:p>
                    <a:p>
                      <a:r>
                        <a:rPr lang="en-US" sz="1800" dirty="0"/>
                        <a:t>|  attributes:         |</a:t>
                      </a:r>
                    </a:p>
                    <a:p>
                      <a:r>
                        <a:rPr lang="en-US" sz="1800" dirty="0"/>
                        <a:t>|    name  : String   +|</a:t>
                      </a:r>
                    </a:p>
                    <a:p>
                      <a:r>
                        <a:rPr lang="en-US" sz="1800" dirty="0"/>
                        <a:t>|    email : String   +|</a:t>
                      </a:r>
                    </a:p>
                    <a:p>
                      <a:r>
                        <a:rPr lang="en-US" sz="1800" dirty="0"/>
                        <a:t>|    password: String -|</a:t>
                      </a:r>
                    </a:p>
                    <a:p>
                      <a:r>
                        <a:rPr lang="en-US" sz="1800" dirty="0"/>
                        <a:t>|    </a:t>
                      </a:r>
                      <a:r>
                        <a:rPr lang="en-US" sz="1800" dirty="0" err="1"/>
                        <a:t>preferred_restaurants</a:t>
                      </a:r>
                      <a:r>
                        <a:rPr lang="en-US" sz="1800" dirty="0"/>
                        <a:t>: Set&lt;Restaurant&gt; +</a:t>
                      </a:r>
                    </a:p>
                    <a:p>
                      <a:r>
                        <a:rPr lang="en-US" sz="1800" dirty="0"/>
                        <a:t>|    </a:t>
                      </a:r>
                      <a:r>
                        <a:rPr lang="en-US" sz="1800" dirty="0" err="1"/>
                        <a:t>preferred_cuisines</a:t>
                      </a:r>
                      <a:r>
                        <a:rPr lang="en-US" sz="1800" dirty="0"/>
                        <a:t>: Set&lt;Cuisine&gt; +</a:t>
                      </a:r>
                    </a:p>
                    <a:p>
                      <a:r>
                        <a:rPr lang="en-US" sz="1800" dirty="0"/>
                        <a:t>|    </a:t>
                      </a:r>
                      <a:r>
                        <a:rPr lang="en-US" sz="1800" dirty="0" err="1"/>
                        <a:t>dietary_restrictions</a:t>
                      </a:r>
                      <a:r>
                        <a:rPr lang="en-US" sz="1800" dirty="0"/>
                        <a:t>: Set&lt;Restriction&gt; +</a:t>
                      </a:r>
                    </a:p>
                    <a:p>
                      <a:r>
                        <a:rPr lang="en-US" sz="1800" dirty="0"/>
                        <a:t>+-----------------------+</a:t>
                      </a:r>
                    </a:p>
                    <a:p>
                      <a:endParaRPr lang="en-US" sz="1800" dirty="0"/>
                    </a:p>
                    <a:p>
                      <a:r>
                        <a:rPr lang="en-US" sz="1800" dirty="0"/>
                        <a:t>+------------------------+</a:t>
                      </a:r>
                    </a:p>
                    <a:p>
                      <a:r>
                        <a:rPr lang="en-US" sz="1800" dirty="0"/>
                        <a:t>|       Restaurant      |</a:t>
                      </a:r>
                    </a:p>
                    <a:p>
                      <a:r>
                        <a:rPr lang="en-US" sz="1800" dirty="0"/>
                        <a:t>+------------------------+</a:t>
                      </a:r>
                    </a:p>
                    <a:p>
                      <a:r>
                        <a:rPr lang="en-US" sz="1800" dirty="0"/>
                        <a:t>|  attributes:         |</a:t>
                      </a:r>
                    </a:p>
                    <a:p>
                      <a:r>
                        <a:rPr lang="en-US" sz="1800" dirty="0"/>
                        <a:t>|    name  : String     +|</a:t>
                      </a:r>
                    </a:p>
                    <a:p>
                      <a:r>
                        <a:rPr lang="en-US" sz="1800" dirty="0"/>
                        <a:t>|    menu   : Menu     +|</a:t>
                      </a:r>
                    </a:p>
                    <a:p>
                      <a:r>
                        <a:rPr lang="en-US" sz="1800" dirty="0"/>
                        <a:t>|    reviews : List&lt;Review&gt; +</a:t>
                      </a:r>
                    </a:p>
                    <a:p>
                      <a:r>
                        <a:rPr lang="en-US" sz="1800" dirty="0"/>
                        <a:t>+------------------------+</a:t>
                      </a:r>
                    </a:p>
                    <a:p>
                      <a:endParaRPr lang="en-US" sz="1800" dirty="0"/>
                    </a:p>
                    <a:p>
                      <a:r>
                        <a:rPr lang="en-US" sz="1800" dirty="0"/>
                        <a:t>+---------------------+</a:t>
                      </a:r>
                    </a:p>
                    <a:p>
                      <a:r>
                        <a:rPr lang="en-US" sz="1800" dirty="0"/>
                        <a:t>|        Menu        |</a:t>
                      </a:r>
                    </a:p>
                    <a:p>
                      <a:r>
                        <a:rPr lang="en-US" sz="1800" dirty="0"/>
                        <a:t>+---------------------+</a:t>
                      </a:r>
                    </a:p>
                    <a:p>
                      <a:r>
                        <a:rPr lang="en-US" sz="1800" dirty="0"/>
                        <a:t>|  attributes:         |</a:t>
                      </a:r>
                    </a:p>
                    <a:p>
                      <a:r>
                        <a:rPr lang="en-US" sz="1800" dirty="0"/>
                        <a:t>|    dishes      : Set&lt;Dish&gt; +</a:t>
                      </a:r>
                    </a:p>
                    <a:p>
                      <a:r>
                        <a:rPr lang="en-US" sz="1800" dirty="0"/>
                        <a:t>|    prices     : Map&lt;Dish, Double&gt; +</a:t>
                      </a:r>
                    </a:p>
                    <a:p>
                      <a:r>
                        <a:rPr lang="en-US" sz="1800" dirty="0"/>
                        <a:t>|    availability: Map&lt;Dish, Availability&gt; +</a:t>
                      </a:r>
                    </a:p>
                    <a:p>
                      <a:r>
                        <a:rPr lang="en-US" sz="1800" dirty="0"/>
                        <a:t>+---------------------+</a:t>
                      </a:r>
                    </a:p>
                    <a:p>
                      <a:endParaRPr lang="en-US" sz="1800" dirty="0"/>
                    </a:p>
                    <a:p>
                      <a:r>
                        <a:rPr lang="en-US" sz="1800" dirty="0"/>
                        <a:t>+-------------------+</a:t>
                      </a:r>
                    </a:p>
                    <a:p>
                      <a:r>
                        <a:rPr lang="en-US" sz="1800" dirty="0"/>
                        <a:t>|       Dish        |</a:t>
                      </a:r>
                    </a:p>
                    <a:p>
                      <a:r>
                        <a:rPr lang="en-US" sz="1800" dirty="0"/>
                        <a:t>+-------------------+</a:t>
                      </a:r>
                    </a:p>
                    <a:p>
                      <a:r>
                        <a:rPr lang="en-US" sz="1800" dirty="0"/>
                        <a:t>|  attributes:         |</a:t>
                      </a:r>
                    </a:p>
                    <a:p>
                      <a:r>
                        <a:rPr lang="en-US" sz="1800" dirty="0"/>
                        <a:t>|    name  : String   +|</a:t>
                      </a:r>
                    </a:p>
                    <a:p>
                      <a:r>
                        <a:rPr lang="en-US" sz="1800" dirty="0"/>
                        <a:t>|    description: String +|</a:t>
                      </a:r>
                    </a:p>
                    <a:p>
                      <a:r>
                        <a:rPr lang="en-US" sz="1800" dirty="0"/>
                        <a:t>|    price      : Double +|</a:t>
                      </a:r>
                    </a:p>
                    <a:p>
                      <a:r>
                        <a:rPr lang="en-US" sz="1800" dirty="0"/>
                        <a:t>|    availability: Availability +</a:t>
                      </a:r>
                    </a:p>
                    <a:p>
                      <a:r>
                        <a:rPr lang="en-US" sz="1800" dirty="0"/>
                        <a:t>+-------------------+</a:t>
                      </a:r>
                    </a:p>
                    <a:p>
                      <a:endParaRPr lang="en-US" sz="1800" dirty="0"/>
                    </a:p>
                    <a:p>
                      <a:r>
                        <a:rPr lang="en-US" sz="1800" dirty="0"/>
                        <a:t>+-----------------+</a:t>
                      </a:r>
                    </a:p>
                    <a:p>
                      <a:r>
                        <a:rPr lang="en-US" sz="1800" dirty="0"/>
                        <a:t>|       Order      |</a:t>
                      </a:r>
                    </a:p>
                    <a:p>
                      <a:r>
                        <a:rPr lang="en-US" sz="1800" dirty="0"/>
                        <a:t>+-----------------+</a:t>
                      </a:r>
                    </a:p>
                    <a:p>
                      <a:r>
                        <a:rPr lang="en-US" sz="1800" dirty="0"/>
                        <a:t>|  attributes:         |</a:t>
                      </a:r>
                    </a:p>
                    <a:p>
                      <a:r>
                        <a:rPr lang="en-US" sz="1800" dirty="0"/>
                        <a:t>|    restaurant: Restaurant +|</a:t>
                      </a:r>
                    </a:p>
                    <a:p>
                      <a:r>
                        <a:rPr lang="en-US" sz="1800" dirty="0"/>
                        <a:t>|    </a:t>
                      </a:r>
                      <a:r>
                        <a:rPr lang="en-US" sz="1800" dirty="0" err="1"/>
                        <a:t>menu_items</a:t>
                      </a:r>
                      <a:r>
                        <a:rPr lang="en-US" sz="1800" dirty="0"/>
                        <a:t>: Set&lt;</a:t>
                      </a:r>
                      <a:r>
                        <a:rPr lang="en-US" sz="1800" dirty="0" err="1"/>
                        <a:t>MenuItem</a:t>
                      </a:r>
                      <a:r>
                        <a:rPr lang="en-US" sz="1800" dirty="0"/>
                        <a:t>&gt; +</a:t>
                      </a:r>
                    </a:p>
                    <a:p>
                      <a:r>
                        <a:rPr lang="en-US" sz="1800" dirty="0"/>
                        <a:t>|    status     : </a:t>
                      </a:r>
                      <a:r>
                        <a:rPr lang="en-US" sz="1800" dirty="0" err="1"/>
                        <a:t>OrderStatus</a:t>
                      </a:r>
                      <a:r>
                        <a:rPr lang="en-US" sz="1800" dirty="0"/>
                        <a:t> +|</a:t>
                      </a:r>
                    </a:p>
                    <a:p>
                      <a:r>
                        <a:rPr lang="en-US" sz="1800" dirty="0"/>
                        <a:t>|    </a:t>
                      </a:r>
                      <a:r>
                        <a:rPr lang="en-US" sz="1800" dirty="0" err="1"/>
                        <a:t>estimated_delivery_time</a:t>
                      </a:r>
                      <a:r>
                        <a:rPr lang="en-US" sz="1800" dirty="0"/>
                        <a:t>: </a:t>
                      </a:r>
                      <a:r>
                        <a:rPr lang="en-US" sz="1800" dirty="0" err="1"/>
                        <a:t>DateTime</a:t>
                      </a:r>
                      <a:r>
                        <a:rPr lang="en-US" sz="1800" dirty="0"/>
                        <a:t> +</a:t>
                      </a:r>
                    </a:p>
                    <a:p>
                      <a:r>
                        <a:rPr lang="en-US" sz="1800" dirty="0"/>
                        <a:t>|    </a:t>
                      </a:r>
                      <a:r>
                        <a:rPr lang="en-US" sz="1800" dirty="0" err="1"/>
                        <a:t>payment_info</a:t>
                      </a:r>
                      <a:r>
                        <a:rPr lang="en-US" sz="1800" dirty="0"/>
                        <a:t>: </a:t>
                      </a:r>
                      <a:r>
                        <a:rPr lang="en-US" sz="1800" dirty="0" err="1"/>
                        <a:t>PaymentInfo</a:t>
                      </a:r>
                      <a:r>
                        <a:rPr lang="en-US" sz="1800" dirty="0"/>
                        <a:t> +</a:t>
                      </a:r>
                    </a:p>
                    <a:p>
                      <a:r>
                        <a:rPr lang="en-US" sz="1800" dirty="0"/>
                        <a:t>+-----------------+</a:t>
                      </a:r>
                    </a:p>
                    <a:p>
                      <a:endParaRPr lang="en-US" sz="1800" dirty="0"/>
                    </a:p>
                    <a:p>
                      <a:r>
                        <a:rPr lang="en-US" sz="1800" dirty="0"/>
                        <a:t>+---------------+</a:t>
                      </a:r>
                    </a:p>
                    <a:p>
                      <a:r>
                        <a:rPr lang="en-US" sz="1800" dirty="0"/>
                        <a:t>|       Review   |</a:t>
                      </a:r>
                    </a:p>
                    <a:p>
                      <a:r>
                        <a:rPr lang="en-US" sz="1800" dirty="0"/>
                        <a:t>+---------------+</a:t>
                      </a:r>
                    </a:p>
                    <a:p>
                      <a:r>
                        <a:rPr lang="en-US" sz="1800" dirty="0"/>
                        <a:t>|  attributes:         |</a:t>
                      </a:r>
                    </a:p>
                    <a:p>
                      <a:r>
                        <a:rPr lang="en-US" sz="1800" dirty="0"/>
                        <a:t>|    rating      : Integer +|</a:t>
                      </a:r>
                    </a:p>
                    <a:p>
                      <a:r>
                        <a:rPr lang="en-US" sz="1800" dirty="0"/>
                        <a:t>|    comment     : String +|</a:t>
                      </a:r>
                    </a:p>
                    <a:p>
                      <a:r>
                        <a:rPr lang="en-US" sz="1800" dirty="0"/>
                        <a:t>|    restaurant: Restaurant +|</a:t>
                      </a:r>
                    </a:p>
                    <a:p>
                      <a:r>
                        <a:rPr lang="en-US" sz="1800" dirty="0"/>
                        <a:t>+---------------+</a:t>
                      </a:r>
                    </a:p>
                    <a:p>
                      <a:endParaRPr lang="en-US" sz="1800" dirty="0"/>
                    </a:p>
                    <a:p>
                      <a:r>
                        <a:rPr lang="en-US" sz="1800" dirty="0"/>
                        <a:t>User --* Restaurant : </a:t>
                      </a:r>
                      <a:r>
                        <a:rPr lang="en-US" sz="1800" dirty="0" err="1"/>
                        <a:t>user_place_order</a:t>
                      </a:r>
                      <a:endParaRPr lang="en-US" sz="1800" dirty="0"/>
                    </a:p>
                    <a:p>
                      <a:r>
                        <a:rPr lang="en-US" sz="1800" dirty="0"/>
                        <a:t>Restaurant --* Menu : </a:t>
                      </a:r>
                      <a:r>
                        <a:rPr lang="en-US" sz="1800" dirty="0" err="1"/>
                        <a:t>has_menu</a:t>
                      </a:r>
                      <a:endParaRPr lang="en-US" sz="1800" dirty="0"/>
                    </a:p>
                    <a:p>
                      <a:r>
                        <a:rPr lang="en-US" sz="1800" dirty="0"/>
                        <a:t>Menu --* Dish : </a:t>
                      </a:r>
                      <a:r>
                        <a:rPr lang="en-US" sz="1800" dirty="0" err="1"/>
                        <a:t>contains_dish</a:t>
                      </a:r>
                      <a:endParaRPr lang="en-US" sz="1800" dirty="0"/>
                    </a:p>
                    <a:p>
                      <a:r>
                        <a:rPr lang="en-US" sz="1800" dirty="0"/>
                        <a:t>Order --* Restaurant : </a:t>
                      </a:r>
                      <a:r>
                        <a:rPr lang="en-US" sz="1800" dirty="0" err="1"/>
                        <a:t>order_from_restaurant</a:t>
                      </a:r>
                      <a:endParaRPr lang="en-US" sz="1800" dirty="0"/>
                    </a:p>
                    <a:p>
                      <a:r>
                        <a:rPr lang="en-US" sz="1800" dirty="0"/>
                        <a:t>Order --* Menu : </a:t>
                      </a:r>
                      <a:r>
                        <a:rPr lang="en-US" sz="1800" dirty="0" err="1"/>
                        <a:t>ordered_menu_items</a:t>
                      </a:r>
                      <a:endParaRPr lang="en-US" sz="1800" dirty="0"/>
                    </a:p>
                    <a:p>
                      <a:r>
                        <a:rPr lang="en-US" sz="1800" dirty="0"/>
                        <a:t>Review --* Restaurant : </a:t>
                      </a:r>
                      <a:r>
                        <a:rPr lang="en-US" sz="1800" dirty="0" err="1"/>
                        <a:t>reviewed_restaurant</a:t>
                      </a:r>
                      <a:endParaRPr lang="en-US" sz="1800" dirty="0"/>
                    </a:p>
                    <a:p>
                      <a:endParaRPr lang="en-US" sz="1800" dirty="0"/>
                    </a:p>
                    <a:p>
                      <a:r>
                        <a:rPr lang="en-US" sz="1800" dirty="0"/>
                        <a:t>class </a:t>
                      </a:r>
                      <a:r>
                        <a:rPr lang="en-US" sz="1800" dirty="0" err="1"/>
                        <a:t>browseMenus</a:t>
                      </a:r>
                      <a:r>
                        <a:rPr lang="en-US" sz="1800" dirty="0"/>
                        <a:t> {</a:t>
                      </a:r>
                    </a:p>
                    <a:p>
                      <a:r>
                        <a:rPr lang="en-US" sz="1800" dirty="0"/>
                        <a:t>	operations:</a:t>
                      </a:r>
                    </a:p>
                    <a:p>
                      <a:r>
                        <a:rPr lang="en-US" sz="1800" dirty="0"/>
                        <a:t>	</a:t>
                      </a:r>
                      <a:r>
                        <a:rPr lang="en-US" sz="1800" dirty="0" err="1"/>
                        <a:t>browseMenus</a:t>
                      </a:r>
                      <a:r>
                        <a:rPr lang="en-US" sz="1800" dirty="0"/>
                        <a:t>(): void + (from User to Restaurant)</a:t>
                      </a:r>
                    </a:p>
                    <a:p>
                      <a:r>
                        <a:rPr lang="en-US" sz="1800" dirty="0"/>
                        <a:t>}</a:t>
                      </a:r>
                    </a:p>
                    <a:p>
                      <a:endParaRPr lang="en-US" sz="1800" dirty="0"/>
                    </a:p>
                    <a:p>
                      <a:r>
                        <a:rPr lang="en-US" sz="1800" dirty="0"/>
                        <a:t>class </a:t>
                      </a:r>
                      <a:r>
                        <a:rPr lang="en-US" sz="1800" dirty="0" err="1"/>
                        <a:t>customizeOrder</a:t>
                      </a:r>
                      <a:r>
                        <a:rPr lang="en-US" sz="1800" dirty="0"/>
                        <a:t> {</a:t>
                      </a:r>
                    </a:p>
                    <a:p>
                      <a:r>
                        <a:rPr lang="en-US" sz="1800" dirty="0"/>
                        <a:t>	operations:</a:t>
                      </a:r>
                    </a:p>
                    <a:p>
                      <a:r>
                        <a:rPr lang="en-US" sz="1800" dirty="0"/>
                        <a:t>	</a:t>
                      </a:r>
                      <a:r>
                        <a:rPr lang="en-US" sz="1800" dirty="0" err="1"/>
                        <a:t>customizeOrder</a:t>
                      </a:r>
                      <a:r>
                        <a:rPr lang="en-US" sz="1800" dirty="0"/>
                        <a:t>(restaurant: string, dish: string): void + (from User to Restaurant)</a:t>
                      </a:r>
                    </a:p>
                    <a:p>
                      <a:r>
                        <a:rPr lang="en-US" sz="1800" dirty="0"/>
                        <a:t>}</a:t>
                      </a:r>
                    </a:p>
                    <a:p>
                      <a:endParaRPr lang="en-US" sz="1800" dirty="0"/>
                    </a:p>
                    <a:p>
                      <a:r>
                        <a:rPr lang="en-US" sz="1800" dirty="0"/>
                        <a:t>class </a:t>
                      </a:r>
                      <a:r>
                        <a:rPr lang="en-US" sz="1800" dirty="0" err="1"/>
                        <a:t>trackOrder</a:t>
                      </a:r>
                      <a:r>
                        <a:rPr lang="en-US" sz="1800" dirty="0"/>
                        <a:t> {</a:t>
                      </a:r>
                    </a:p>
                    <a:p>
                      <a:r>
                        <a:rPr lang="en-US" sz="1800" dirty="0"/>
                        <a:t>	operations:</a:t>
                      </a:r>
                    </a:p>
                    <a:p>
                      <a:r>
                        <a:rPr lang="en-US" sz="1800" dirty="0"/>
                        <a:t>	</a:t>
                      </a:r>
                      <a:r>
                        <a:rPr lang="en-US" sz="1800" dirty="0" err="1"/>
                        <a:t>trackOrder</a:t>
                      </a:r>
                      <a:r>
                        <a:rPr lang="en-US" sz="1800" dirty="0"/>
                        <a:t>(</a:t>
                      </a:r>
                      <a:r>
                        <a:rPr lang="en-US" sz="1800" dirty="0" err="1"/>
                        <a:t>orderId</a:t>
                      </a:r>
                      <a:r>
                        <a:rPr lang="en-US" sz="1800" dirty="0"/>
                        <a:t>: int): void + (from User to Order)</a:t>
                      </a:r>
                    </a:p>
                    <a:p>
                      <a:r>
                        <a:rPr lang="en-US" sz="1800" dirty="0"/>
                        <a:t>}</a:t>
                      </a:r>
                    </a:p>
                    <a:p>
                      <a:endParaRPr lang="en-US" sz="1800" dirty="0"/>
                    </a:p>
                    <a:p>
                      <a:r>
                        <a:rPr lang="en-US" sz="1800" dirty="0"/>
                        <a:t>class </a:t>
                      </a:r>
                      <a:r>
                        <a:rPr lang="en-US" sz="1800" dirty="0" err="1"/>
                        <a:t>viewReviews</a:t>
                      </a:r>
                      <a:r>
                        <a:rPr lang="en-US" sz="1800" dirty="0"/>
                        <a:t> {</a:t>
                      </a:r>
                    </a:p>
                    <a:p>
                      <a:r>
                        <a:rPr lang="en-US" sz="1800" dirty="0"/>
                        <a:t>	operations:</a:t>
                      </a:r>
                    </a:p>
                    <a:p>
                      <a:r>
                        <a:rPr lang="en-US" sz="1800" dirty="0"/>
                        <a:t>	</a:t>
                      </a:r>
                      <a:r>
                        <a:rPr lang="en-US" sz="1800" dirty="0" err="1"/>
                        <a:t>viewReviews</a:t>
                      </a:r>
                      <a:r>
                        <a:rPr lang="en-US" sz="1800" dirty="0"/>
                        <a:t>(restaurant: string): List&lt;Review&gt; + (from User to Restaurant)</a:t>
                      </a:r>
                    </a:p>
                    <a:p>
                      <a:r>
                        <a:rPr lang="en-US" sz="1800" dirty="0"/>
                        <a:t>}</a:t>
                      </a:r>
                    </a:p>
                    <a:p>
                      <a:endParaRPr lang="en-US" sz="1800" dirty="0"/>
                    </a:p>
                    <a:p>
                      <a:r>
                        <a:rPr lang="en-US" sz="1800" dirty="0"/>
                        <a:t>class </a:t>
                      </a:r>
                      <a:r>
                        <a:rPr lang="en-US" sz="1800" dirty="0" err="1"/>
                        <a:t>placeNewOrder</a:t>
                      </a:r>
                      <a:r>
                        <a:rPr lang="en-US" sz="1800" dirty="0"/>
                        <a:t> {</a:t>
                      </a:r>
                    </a:p>
                    <a:p>
                      <a:r>
                        <a:rPr lang="en-US" sz="1800" dirty="0"/>
                        <a:t>	operations:</a:t>
                      </a:r>
                    </a:p>
                    <a:p>
                      <a:r>
                        <a:rPr lang="en-US" sz="1800" dirty="0"/>
                        <a:t>	</a:t>
                      </a:r>
                      <a:r>
                        <a:rPr lang="en-US" sz="1800" dirty="0" err="1"/>
                        <a:t>placeNewOrder</a:t>
                      </a:r>
                      <a:r>
                        <a:rPr lang="en-US" sz="1800" dirty="0"/>
                        <a:t>(restaurant: string, </a:t>
                      </a:r>
                      <a:r>
                        <a:rPr lang="en-US" sz="1800" dirty="0" err="1"/>
                        <a:t>orderDetails</a:t>
                      </a:r>
                      <a:r>
                        <a:rPr lang="en-US" sz="1800" dirty="0"/>
                        <a:t>: </a:t>
                      </a:r>
                      <a:r>
                        <a:rPr lang="en-US" sz="1800" dirty="0" err="1"/>
                        <a:t>OrderDetails</a:t>
                      </a:r>
                      <a:r>
                        <a:rPr lang="en-US" sz="1800" dirty="0"/>
                        <a:t>): void + (from User to Restaurant)</a:t>
                      </a:r>
                    </a:p>
                    <a:p>
                      <a:r>
                        <a:rPr lang="en-US" sz="1800" dirty="0"/>
                        <a:t>}</a:t>
                      </a:r>
                    </a:p>
                    <a:p>
                      <a:endParaRPr lang="en-US" sz="1800" dirty="0"/>
                    </a:p>
                    <a:p>
                      <a:r>
                        <a:rPr lang="en-US" sz="1800" dirty="0"/>
                        <a:t>class </a:t>
                      </a:r>
                      <a:r>
                        <a:rPr lang="en-US" sz="1800" dirty="0" err="1"/>
                        <a:t>displayEstimatedDeliveryTime</a:t>
                      </a:r>
                      <a:r>
                        <a:rPr lang="en-US" sz="1800" dirty="0"/>
                        <a:t> {</a:t>
                      </a:r>
                    </a:p>
                    <a:p>
                      <a:r>
                        <a:rPr lang="en-US" sz="1800" dirty="0"/>
                        <a:t>	operations:</a:t>
                      </a:r>
                    </a:p>
                    <a:p>
                      <a:r>
                        <a:rPr lang="en-US" sz="1800" dirty="0"/>
                        <a:t>	</a:t>
                      </a:r>
                      <a:r>
                        <a:rPr lang="en-US" sz="1800" dirty="0" err="1"/>
                        <a:t>displayEstimatedDeliveryTime</a:t>
                      </a:r>
                      <a:r>
                        <a:rPr lang="en-US" sz="1800" dirty="0"/>
                        <a:t>(</a:t>
                      </a:r>
                      <a:r>
                        <a:rPr lang="en-US" sz="1800" dirty="0" err="1"/>
                        <a:t>orderId</a:t>
                      </a:r>
                      <a:r>
                        <a:rPr lang="en-US" sz="1800" dirty="0"/>
                        <a:t>: int): </a:t>
                      </a:r>
                      <a:r>
                        <a:rPr lang="en-US" sz="1800" dirty="0" err="1"/>
                        <a:t>DateTime</a:t>
                      </a:r>
                      <a:r>
                        <a:rPr lang="en-US" sz="1800" dirty="0"/>
                        <a:t> + (from User to Order)</a:t>
                      </a:r>
                    </a:p>
                    <a:p>
                      <a:r>
                        <a:rPr lang="en-US" sz="1800" dirty="0"/>
                        <a:t>}</a:t>
                      </a:r>
                    </a:p>
                    <a:p>
                      <a:endParaRPr lang="en-US" sz="1800" dirty="0"/>
                    </a:p>
                    <a:p>
                      <a:r>
                        <a:rPr lang="en-US" sz="1800" dirty="0"/>
                        <a:t>class </a:t>
                      </a:r>
                      <a:r>
                        <a:rPr lang="en-US" sz="1800" dirty="0" err="1"/>
                        <a:t>viewActivityHistory</a:t>
                      </a:r>
                      <a:r>
                        <a:rPr lang="en-US" sz="1800" dirty="0"/>
                        <a:t> {</a:t>
                      </a:r>
                    </a:p>
                    <a:p>
                      <a:r>
                        <a:rPr lang="en-US" sz="1800" dirty="0"/>
                        <a:t>	operations:</a:t>
                      </a:r>
                    </a:p>
                    <a:p>
                      <a:r>
                        <a:rPr lang="en-US" sz="1800" dirty="0"/>
                        <a:t>	</a:t>
                      </a:r>
                      <a:r>
                        <a:rPr lang="en-US" sz="1800" dirty="0" err="1"/>
                        <a:t>viewActivityHistory</a:t>
                      </a:r>
                      <a:r>
                        <a:rPr lang="en-US" sz="1800" dirty="0"/>
                        <a:t>(): List&lt;</a:t>
                      </a:r>
                      <a:r>
                        <a:rPr lang="en-US" sz="1800" dirty="0" err="1"/>
                        <a:t>OrderHistoryEntry</a:t>
                      </a:r>
                      <a:r>
                        <a:rPr lang="en-US" sz="1800" dirty="0"/>
                        <a:t>&gt; + (from User to History)</a:t>
                      </a:r>
                    </a:p>
                    <a:p>
                      <a:r>
                        <a:rPr lang="en-US" sz="1800" dirty="0"/>
                        <a:t>}</a:t>
                      </a:r>
                    </a:p>
                    <a:p>
                      <a:endParaRPr lang="en-US" sz="1800" dirty="0"/>
                    </a:p>
                    <a:p>
                      <a:r>
                        <a:rPr lang="en-US" sz="1800" dirty="0"/>
                        <a:t>class </a:t>
                      </a:r>
                      <a:r>
                        <a:rPr lang="en-US" sz="1800" dirty="0" err="1"/>
                        <a:t>receiveNotifications</a:t>
                      </a:r>
                      <a:r>
                        <a:rPr lang="en-US" sz="1800" dirty="0"/>
                        <a:t> {</a:t>
                      </a:r>
                    </a:p>
                    <a:p>
                      <a:r>
                        <a:rPr lang="en-US" sz="1800" dirty="0"/>
                        <a:t>	operations:</a:t>
                      </a:r>
                    </a:p>
                    <a:p>
                      <a:r>
                        <a:rPr lang="en-US" sz="1800" dirty="0"/>
                        <a:t>	</a:t>
                      </a:r>
                      <a:r>
                        <a:rPr lang="en-US" sz="1800" dirty="0" err="1"/>
                        <a:t>receiveNotifications</a:t>
                      </a:r>
                      <a:r>
                        <a:rPr lang="en-US" sz="1800" dirty="0"/>
                        <a:t>(</a:t>
                      </a:r>
                      <a:r>
                        <a:rPr lang="en-US" sz="1800" dirty="0" err="1"/>
                        <a:t>notificationType</a:t>
                      </a:r>
                      <a:r>
                        <a:rPr lang="en-US" sz="1800" dirty="0"/>
                        <a:t>: string): void + (from User to Notifications)</a:t>
                      </a:r>
                    </a:p>
                    <a:p>
                      <a:r>
                        <a:rPr lang="en-US" sz="1800" dirty="0"/>
                        <a:t>}</a:t>
                      </a:r>
                    </a:p>
                    <a:p>
                      <a:endParaRPr lang="en-US" sz="1800" dirty="0"/>
                    </a:p>
                    <a:p>
                      <a:r>
                        <a:rPr lang="en-US" sz="1800" dirty="0"/>
                        <a:t>class </a:t>
                      </a:r>
                      <a:r>
                        <a:rPr lang="en-US" sz="1800" dirty="0" err="1"/>
                        <a:t>makePayment</a:t>
                      </a:r>
                      <a:r>
                        <a:rPr lang="en-US" sz="1800" dirty="0"/>
                        <a:t> {</a:t>
                      </a:r>
                    </a:p>
                    <a:p>
                      <a:r>
                        <a:rPr lang="en-US" sz="1800" dirty="0"/>
                        <a:t>	operations:</a:t>
                      </a:r>
                    </a:p>
                    <a:p>
                      <a:r>
                        <a:rPr lang="en-US" sz="1800" dirty="0"/>
                        <a:t>	</a:t>
                      </a:r>
                      <a:r>
                        <a:rPr lang="en-US" sz="1800" dirty="0" err="1"/>
                        <a:t>makePayment</a:t>
                      </a:r>
                      <a:r>
                        <a:rPr lang="en-US" sz="1800" dirty="0"/>
                        <a:t>(</a:t>
                      </a:r>
                      <a:r>
                        <a:rPr lang="en-US" sz="1800" dirty="0" err="1"/>
                        <a:t>paymentMethod</a:t>
                      </a:r>
                      <a:r>
                        <a:rPr lang="en-US" sz="1800" dirty="0"/>
                        <a:t>: string, </a:t>
                      </a:r>
                      <a:r>
                        <a:rPr lang="en-US" sz="1800" dirty="0" err="1"/>
                        <a:t>paymentInfo</a:t>
                      </a:r>
                      <a:r>
                        <a:rPr lang="en-US" sz="1800" dirty="0"/>
                        <a:t>: </a:t>
                      </a:r>
                      <a:r>
                        <a:rPr lang="en-US" sz="1800" dirty="0" err="1"/>
                        <a:t>PaymentInfo</a:t>
                      </a:r>
                      <a:r>
                        <a:rPr lang="en-US" sz="1800" dirty="0"/>
                        <a:t>): void + (from User to Payment)</a:t>
                      </a:r>
                    </a:p>
                    <a:p>
                      <a:r>
                        <a:rPr lang="en-US" sz="1800" dirty="0"/>
                        <a:t>}</a:t>
                      </a:r>
                    </a:p>
                    <a:p>
                      <a:endParaRPr lang="en-US" sz="1800" dirty="0"/>
                    </a:p>
                    <a:p>
                      <a:r>
                        <a:rPr lang="en-US" sz="1800" dirty="0"/>
                        <a:t>class </a:t>
                      </a:r>
                      <a:r>
                        <a:rPr lang="en-US" sz="1800" dirty="0" err="1"/>
                        <a:t>viewPersonalizedRecommendations</a:t>
                      </a:r>
                      <a:r>
                        <a:rPr lang="en-US" sz="1800" dirty="0"/>
                        <a:t> {</a:t>
                      </a:r>
                    </a:p>
                    <a:p>
                      <a:r>
                        <a:rPr lang="en-US" sz="1800" dirty="0"/>
                        <a:t>	operations:</a:t>
                      </a:r>
                    </a:p>
                    <a:p>
                      <a:r>
                        <a:rPr lang="en-US" sz="1800" dirty="0"/>
                        <a:t>	</a:t>
                      </a:r>
                      <a:r>
                        <a:rPr lang="en-US" sz="1800" dirty="0" err="1"/>
                        <a:t>viewPersonalizedRecommendations</a:t>
                      </a:r>
                      <a:r>
                        <a:rPr lang="en-US" sz="1800" dirty="0"/>
                        <a:t>(): List&lt;</a:t>
                      </a:r>
                      <a:r>
                        <a:rPr lang="en-US" sz="1800" dirty="0" err="1"/>
                        <a:t>RestaurantRecommendation</a:t>
                      </a:r>
                      <a:r>
                        <a:rPr lang="en-US" sz="1800" dirty="0"/>
                        <a:t>&gt; + (from User to Recommendations)</a:t>
                      </a:r>
                    </a:p>
                    <a:p>
                      <a:r>
                        <a:rPr lang="en-US" sz="1800" dirty="0"/>
                        <a:t>}</a:t>
                      </a:r>
                    </a:p>
                    <a:p>
                      <a:endParaRPr lang="en-US" sz="1800" dirty="0"/>
                    </a:p>
                    <a:p>
                      <a:r>
                        <a:rPr lang="en-US" sz="1800" dirty="0"/>
                        <a:t>class </a:t>
                      </a:r>
                      <a:r>
                        <a:rPr lang="en-US" sz="1800" dirty="0" err="1"/>
                        <a:t>customizeProfile</a:t>
                      </a:r>
                      <a:r>
                        <a:rPr lang="en-US" sz="1800" dirty="0"/>
                        <a:t> {</a:t>
                      </a:r>
                    </a:p>
                    <a:p>
                      <a:r>
                        <a:rPr lang="en-US" sz="1800" dirty="0"/>
                        <a:t>	operations:</a:t>
                      </a:r>
                    </a:p>
                    <a:p>
                      <a:r>
                        <a:rPr lang="en-US" sz="1800" dirty="0"/>
                        <a:t>	</a:t>
                      </a:r>
                      <a:r>
                        <a:rPr lang="en-US" sz="1800" dirty="0" err="1"/>
                        <a:t>customizeProfile</a:t>
                      </a:r>
                      <a:r>
                        <a:rPr lang="en-US" sz="1800" dirty="0"/>
                        <a:t>(</a:t>
                      </a:r>
                      <a:r>
                        <a:rPr lang="en-US" sz="1800" dirty="0" err="1"/>
                        <a:t>profileDetails</a:t>
                      </a:r>
                      <a:r>
                        <a:rPr lang="en-US" sz="1800" dirty="0"/>
                        <a:t>: </a:t>
                      </a:r>
                      <a:r>
                        <a:rPr lang="en-US" sz="1800" dirty="0" err="1"/>
                        <a:t>ProfileDetails</a:t>
                      </a:r>
                      <a:r>
                        <a:rPr lang="en-US" sz="1800" dirty="0"/>
                        <a:t>): void + (from User to Profile)</a:t>
                      </a:r>
                    </a:p>
                    <a:p>
                      <a:r>
                        <a:rPr lang="en-US" sz="1800" dirty="0"/>
                        <a:t>}</a:t>
                      </a:r>
                    </a:p>
                    <a:p>
                      <a:endParaRPr lang="en-US" sz="1800" dirty="0"/>
                    </a:p>
                    <a:p>
                      <a:r>
                        <a:rPr lang="en-US" sz="1800" dirty="0"/>
                        <a:t>class </a:t>
                      </a:r>
                      <a:r>
                        <a:rPr lang="en-US" sz="1800" dirty="0" err="1"/>
                        <a:t>participateInLoyaltyProgram</a:t>
                      </a:r>
                      <a:r>
                        <a:rPr lang="en-US" sz="1800" dirty="0"/>
                        <a:t> {</a:t>
                      </a:r>
                    </a:p>
                    <a:p>
                      <a:r>
                        <a:rPr lang="en-US" sz="1800" dirty="0"/>
                        <a:t>	operations:</a:t>
                      </a:r>
                    </a:p>
                    <a:p>
                      <a:r>
                        <a:rPr lang="en-US" sz="1800" dirty="0"/>
                        <a:t>	</a:t>
                      </a:r>
                      <a:r>
                        <a:rPr lang="en-US" sz="1800" dirty="0" err="1"/>
                        <a:t>participateInLoyaltyProgram</a:t>
                      </a:r>
                      <a:r>
                        <a:rPr lang="en-US" sz="1800" dirty="0"/>
                        <a:t>(</a:t>
                      </a:r>
                      <a:r>
                        <a:rPr lang="en-US" sz="1800" dirty="0" err="1"/>
                        <a:t>loyaltyProgramId</a:t>
                      </a:r>
                      <a:r>
                        <a:rPr lang="en-US" sz="1800" dirty="0"/>
                        <a:t>: int): void + (from User to Program)</a:t>
                      </a:r>
                    </a:p>
                    <a:p>
                      <a:r>
                        <a:rPr lang="en-US" sz="1800" dirty="0"/>
                        <a:t>}</a:t>
                      </a:r>
                    </a:p>
                    <a:p>
                      <a:r>
                        <a:rPr lang="en-US" sz="1800" dirty="0"/>
                        <a:t>```</a:t>
                      </a:r>
                    </a:p>
                    <a:p>
                      <a:endParaRPr lang="en-US" sz="1800" dirty="0"/>
                    </a:p>
                    <a:p>
                      <a:r>
                        <a:rPr lang="en-US" sz="1800" dirty="0"/>
                        <a:t>Note: The diagram is a standard UML class diagram, showing classes, attributes, operations, relationships, </a:t>
                      </a:r>
                      <a:r>
                        <a:rPr lang="en-US" sz="1800" dirty="0" err="1"/>
                        <a:t>navigabilities</a:t>
                      </a:r>
                      <a:r>
                        <a:rPr lang="en-US" sz="1800" dirty="0"/>
                        <a:t>, and multiplicities consistent with the domain model and sequence diagrams.</a:t>
                      </a:r>
                    </a:p>
                  </a:txBody>
                  <a:tcPr/>
                </a:tc>
                <a:extLst>
                  <a:ext uri="{0D108BD9-81ED-4DB2-BD59-A6C34878D82A}">
                    <a16:rowId xmlns:a16="http://schemas.microsoft.com/office/drawing/2014/main" val="3433157849"/>
                  </a:ext>
                </a:extLst>
              </a:tr>
            </a:tbl>
          </a:graphicData>
        </a:graphic>
      </p:graphicFrame>
    </p:spTree>
    <p:extLst>
      <p:ext uri="{BB962C8B-B14F-4D97-AF65-F5344CB8AC3E}">
        <p14:creationId xmlns:p14="http://schemas.microsoft.com/office/powerpoint/2010/main" val="3852024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629FB-A73A-F09A-5385-2EE22BD2B5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CE75ED-6C67-A2CA-C564-01BD11D7DDF5}"/>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52A19488-6CDE-1137-0952-A08C9BA1ECD3}"/>
              </a:ext>
            </a:extLst>
          </p:cNvPr>
          <p:cNvSpPr>
            <a:spLocks noGrp="1"/>
          </p:cNvSpPr>
          <p:nvPr>
            <p:ph idx="1"/>
          </p:nvPr>
        </p:nvSpPr>
        <p:spPr/>
        <p:txBody>
          <a:bodyPr>
            <a:normAutofit/>
          </a:bodyPr>
          <a:lstStyle/>
          <a:p>
            <a:r>
              <a:rPr lang="en-US" dirty="0"/>
              <a:t>Sequential</a:t>
            </a:r>
          </a:p>
          <a:p>
            <a:pPr lvl="1"/>
            <a:r>
              <a:rPr lang="en-US" dirty="0"/>
              <a:t>No graphical notation: -0.5</a:t>
            </a:r>
          </a:p>
          <a:p>
            <a:pPr lvl="1"/>
            <a:r>
              <a:rPr lang="en-US" dirty="0"/>
              <a:t>Classes: 6 (no operations: -0.4)</a:t>
            </a:r>
          </a:p>
          <a:p>
            <a:pPr lvl="1"/>
            <a:r>
              <a:rPr lang="en-US" dirty="0"/>
              <a:t>Relationships: 5</a:t>
            </a:r>
          </a:p>
          <a:p>
            <a:pPr lvl="1"/>
            <a:r>
              <a:rPr lang="en-US" dirty="0"/>
              <a:t>Validity = 1 – (6*0.4)/11 -0.5= 0.28</a:t>
            </a:r>
          </a:p>
          <a:p>
            <a:r>
              <a:rPr lang="en-US" dirty="0"/>
              <a:t>Interactive</a:t>
            </a:r>
          </a:p>
          <a:p>
            <a:pPr lvl="1"/>
            <a:r>
              <a:rPr lang="en-US" dirty="0"/>
              <a:t>Partial graphical notation: -0.2 (no relationships. Incorrect visibility location)</a:t>
            </a:r>
          </a:p>
          <a:p>
            <a:pPr lvl="1"/>
            <a:r>
              <a:rPr lang="en-US" dirty="0"/>
              <a:t>Classes: 6 (no operations: -0.4)</a:t>
            </a:r>
          </a:p>
          <a:p>
            <a:pPr lvl="1"/>
            <a:r>
              <a:rPr lang="en-US" dirty="0"/>
              <a:t>Relationships: 6</a:t>
            </a:r>
          </a:p>
          <a:p>
            <a:pPr lvl="1"/>
            <a:r>
              <a:rPr lang="en-US" dirty="0"/>
              <a:t>Validity = 1 - (6*0.4)/12 -0.2 = 0.6</a:t>
            </a:r>
          </a:p>
        </p:txBody>
      </p:sp>
    </p:spTree>
    <p:extLst>
      <p:ext uri="{BB962C8B-B14F-4D97-AF65-F5344CB8AC3E}">
        <p14:creationId xmlns:p14="http://schemas.microsoft.com/office/powerpoint/2010/main" val="1807173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C782E-50D8-1871-1940-F222A7FF77F3}"/>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0EF7604-9234-36BB-42A6-0AC8F2A9C04F}"/>
              </a:ext>
            </a:extLst>
          </p:cNvPr>
          <p:cNvGraphicFramePr>
            <a:graphicFrameLocks noGrp="1"/>
          </p:cNvGraphicFramePr>
          <p:nvPr>
            <p:extLst>
              <p:ext uri="{D42A27DB-BD31-4B8C-83A1-F6EECF244321}">
                <p14:modId xmlns:p14="http://schemas.microsoft.com/office/powerpoint/2010/main" val="2812923704"/>
              </p:ext>
            </p:extLst>
          </p:nvPr>
        </p:nvGraphicFramePr>
        <p:xfrm>
          <a:off x="653143" y="502011"/>
          <a:ext cx="17145000" cy="30459680"/>
        </p:xfrm>
        <a:graphic>
          <a:graphicData uri="http://schemas.openxmlformats.org/drawingml/2006/table">
            <a:tbl>
              <a:tblPr firstRow="1" bandRow="1">
                <a:tableStyleId>{5940675A-B579-460E-94D1-54222C63F5DA}</a:tableStyleId>
              </a:tblPr>
              <a:tblGrid>
                <a:gridCol w="8572500">
                  <a:extLst>
                    <a:ext uri="{9D8B030D-6E8A-4147-A177-3AD203B41FA5}">
                      <a16:colId xmlns:a16="http://schemas.microsoft.com/office/drawing/2014/main" val="862350502"/>
                    </a:ext>
                  </a:extLst>
                </a:gridCol>
                <a:gridCol w="8572500">
                  <a:extLst>
                    <a:ext uri="{9D8B030D-6E8A-4147-A177-3AD203B41FA5}">
                      <a16:colId xmlns:a16="http://schemas.microsoft.com/office/drawing/2014/main" val="1941788506"/>
                    </a:ext>
                  </a:extLst>
                </a:gridCol>
              </a:tblGrid>
              <a:tr h="370840">
                <a:tc gridSpan="2">
                  <a:txBody>
                    <a:bodyPr/>
                    <a:lstStyle/>
                    <a:p>
                      <a:r>
                        <a:rPr lang="en-US" sz="1800" dirty="0"/>
                        <a:t>FODSS-T8</a:t>
                      </a:r>
                    </a:p>
                  </a:txBody>
                  <a:tcPr/>
                </a:tc>
                <a:tc hMerge="1">
                  <a:txBody>
                    <a:bodyPr/>
                    <a:lstStyle/>
                    <a:p>
                      <a:endParaRPr lang="en-US" sz="1800" dirty="0"/>
                    </a:p>
                  </a:txBody>
                  <a:tcPr/>
                </a:tc>
                <a:extLst>
                  <a:ext uri="{0D108BD9-81ED-4DB2-BD59-A6C34878D82A}">
                    <a16:rowId xmlns:a16="http://schemas.microsoft.com/office/drawing/2014/main" val="434333489"/>
                  </a:ext>
                </a:extLst>
              </a:tr>
              <a:tr h="370840">
                <a:tc>
                  <a:txBody>
                    <a:bodyPr/>
                    <a:lstStyle/>
                    <a:p>
                      <a:r>
                        <a:rPr lang="en-US" sz="1800" dirty="0"/>
                        <a:t>Sequential Agents</a:t>
                      </a:r>
                    </a:p>
                  </a:txBody>
                  <a:tcPr/>
                </a:tc>
                <a:tc>
                  <a:txBody>
                    <a:bodyPr/>
                    <a:lstStyle/>
                    <a:p>
                      <a:r>
                        <a:rPr lang="en-US" sz="1800" dirty="0"/>
                        <a:t>Interactive Agents</a:t>
                      </a:r>
                    </a:p>
                  </a:txBody>
                  <a:tcPr/>
                </a:tc>
                <a:extLst>
                  <a:ext uri="{0D108BD9-81ED-4DB2-BD59-A6C34878D82A}">
                    <a16:rowId xmlns:a16="http://schemas.microsoft.com/office/drawing/2014/main" val="1577434312"/>
                  </a:ext>
                </a:extLst>
              </a:tr>
              <a:tr h="370840">
                <a:tc>
                  <a:txBody>
                    <a:bodyPr/>
                    <a:lstStyle/>
                    <a:p>
                      <a:r>
                        <a:rPr lang="en-US" sz="1800" dirty="0"/>
                        <a:t>1. UC1: Browse Menu</a:t>
                      </a:r>
                    </a:p>
                    <a:p>
                      <a:r>
                        <a:rPr lang="en-US" sz="1800" dirty="0"/>
                        <a:t>```</a:t>
                      </a:r>
                    </a:p>
                    <a:p>
                      <a:r>
                        <a:rPr lang="en-US" sz="1800" dirty="0"/>
                        <a:t>+---------------+</a:t>
                      </a:r>
                    </a:p>
                    <a:p>
                      <a:r>
                        <a:rPr lang="en-US" sz="1800" dirty="0"/>
                        <a:t>|  Actor (CU)  |</a:t>
                      </a:r>
                    </a:p>
                    <a:p>
                      <a:r>
                        <a:rPr lang="en-US" sz="1800" dirty="0"/>
                        <a:t>+---------------+</a:t>
                      </a:r>
                    </a:p>
                    <a:p>
                      <a:endParaRPr lang="en-US" sz="1800" dirty="0"/>
                    </a:p>
                    <a:p>
                      <a:r>
                        <a:rPr lang="en-US" sz="1800" dirty="0"/>
                        <a:t>+---------------+</a:t>
                      </a:r>
                    </a:p>
                    <a:p>
                      <a:r>
                        <a:rPr lang="en-US" sz="1800" dirty="0"/>
                        <a:t>|  Foodie's Paradise System  |</a:t>
                      </a:r>
                    </a:p>
                    <a:p>
                      <a:r>
                        <a:rPr lang="en-US" sz="1800" dirty="0"/>
                        <a:t>+---------------+</a:t>
                      </a:r>
                    </a:p>
                    <a:p>
                      <a:endParaRPr lang="en-US" sz="1800" dirty="0"/>
                    </a:p>
                    <a:p>
                      <a:r>
                        <a:rPr lang="en-US" sz="1800" dirty="0"/>
                        <a:t>1. CU -&gt; FP: </a:t>
                      </a:r>
                      <a:r>
                        <a:rPr lang="en-US" sz="1800" dirty="0" err="1"/>
                        <a:t>browseMenu</a:t>
                      </a:r>
                      <a:r>
                        <a:rPr lang="en-US" sz="1800" dirty="0"/>
                        <a:t>(cuisine)</a:t>
                      </a:r>
                    </a:p>
                    <a:p>
                      <a:r>
                        <a:rPr lang="en-US" sz="1800" dirty="0"/>
                        <a:t>2. FP -&gt; CU: </a:t>
                      </a:r>
                      <a:r>
                        <a:rPr lang="en-US" sz="1800" dirty="0" err="1"/>
                        <a:t>menuItems</a:t>
                      </a:r>
                      <a:r>
                        <a:rPr lang="en-US" sz="1800" dirty="0"/>
                        <a:t>(List&lt;Dish&gt;)</a:t>
                      </a:r>
                    </a:p>
                    <a:p>
                      <a:r>
                        <a:rPr lang="en-US" sz="1800" dirty="0"/>
                        <a:t>3. CU &lt;- FP: </a:t>
                      </a:r>
                      <a:r>
                        <a:rPr lang="en-US" sz="1800" dirty="0" err="1"/>
                        <a:t>selectMenuItem</a:t>
                      </a:r>
                      <a:r>
                        <a:rPr lang="en-US" sz="1800" dirty="0"/>
                        <a:t>(Dish)</a:t>
                      </a:r>
                    </a:p>
                    <a:p>
                      <a:r>
                        <a:rPr lang="en-US" sz="1800" dirty="0"/>
                        <a:t>4. FP &lt;- CU: </a:t>
                      </a:r>
                      <a:r>
                        <a:rPr lang="en-US" sz="1800" dirty="0" err="1"/>
                        <a:t>displayDishDetails</a:t>
                      </a:r>
                      <a:r>
                        <a:rPr lang="en-US" sz="1800" dirty="0"/>
                        <a:t>(Dish)</a:t>
                      </a:r>
                    </a:p>
                    <a:p>
                      <a:r>
                        <a:rPr lang="en-US" sz="1800" dirty="0"/>
                        <a:t>5. Use case ends.</a:t>
                      </a:r>
                    </a:p>
                    <a:p>
                      <a:r>
                        <a:rPr lang="en-US" sz="1800" dirty="0"/>
                        <a:t>```</a:t>
                      </a:r>
                    </a:p>
                    <a:p>
                      <a:endParaRPr lang="en-US" sz="1800" dirty="0"/>
                    </a:p>
                    <a:p>
                      <a:r>
                        <a:rPr lang="en-US" sz="1800" dirty="0"/>
                        <a:t>2. UC2: Customize Order</a:t>
                      </a:r>
                    </a:p>
                    <a:p>
                      <a:r>
                        <a:rPr lang="en-US" sz="1800" dirty="0"/>
                        <a:t>```</a:t>
                      </a:r>
                    </a:p>
                    <a:p>
                      <a:r>
                        <a:rPr lang="en-US" sz="1800" dirty="0"/>
                        <a:t>+---------------+</a:t>
                      </a:r>
                    </a:p>
                    <a:p>
                      <a:r>
                        <a:rPr lang="en-US" sz="1800" dirty="0"/>
                        <a:t>|  Actor (CU)  |</a:t>
                      </a:r>
                    </a:p>
                    <a:p>
                      <a:r>
                        <a:rPr lang="en-US" sz="1800" dirty="0"/>
                        <a:t>+---------------+</a:t>
                      </a:r>
                    </a:p>
                    <a:p>
                      <a:endParaRPr lang="en-US" sz="1800" dirty="0"/>
                    </a:p>
                    <a:p>
                      <a:r>
                        <a:rPr lang="en-US" sz="1800" dirty="0"/>
                        <a:t>+---------------+</a:t>
                      </a:r>
                    </a:p>
                    <a:p>
                      <a:r>
                        <a:rPr lang="en-US" sz="1800" dirty="0"/>
                        <a:t>|  Foodie's Paradise System  |</a:t>
                      </a:r>
                    </a:p>
                    <a:p>
                      <a:r>
                        <a:rPr lang="en-US" sz="1800" dirty="0"/>
                        <a:t>+---------------+</a:t>
                      </a:r>
                    </a:p>
                    <a:p>
                      <a:endParaRPr lang="en-US" sz="1800" dirty="0"/>
                    </a:p>
                    <a:p>
                      <a:r>
                        <a:rPr lang="en-US" sz="1800" dirty="0"/>
                        <a:t>1. CU -&gt; FP: </a:t>
                      </a:r>
                      <a:r>
                        <a:rPr lang="en-US" sz="1800" dirty="0" err="1"/>
                        <a:t>customizeOrder</a:t>
                      </a:r>
                      <a:r>
                        <a:rPr lang="en-US" sz="1800" dirty="0"/>
                        <a:t>(</a:t>
                      </a:r>
                      <a:r>
                        <a:rPr lang="en-US" sz="1800" dirty="0" err="1"/>
                        <a:t>orderId</a:t>
                      </a:r>
                      <a:r>
                        <a:rPr lang="en-US" sz="1800" dirty="0"/>
                        <a:t>, </a:t>
                      </a:r>
                      <a:r>
                        <a:rPr lang="en-US" sz="1800" dirty="0" err="1"/>
                        <a:t>specialRequests</a:t>
                      </a:r>
                      <a:r>
                        <a:rPr lang="en-US" sz="1800" dirty="0"/>
                        <a:t>)</a:t>
                      </a:r>
                    </a:p>
                    <a:p>
                      <a:r>
                        <a:rPr lang="en-US" sz="1800" dirty="0"/>
                        <a:t>2. FP -&gt; CU: </a:t>
                      </a:r>
                      <a:r>
                        <a:rPr lang="en-US" sz="1800" dirty="0" err="1"/>
                        <a:t>requestCustomizationDetails</a:t>
                      </a:r>
                      <a:r>
                        <a:rPr lang="en-US" sz="1800" dirty="0"/>
                        <a:t>()</a:t>
                      </a:r>
                    </a:p>
                    <a:p>
                      <a:r>
                        <a:rPr lang="en-US" sz="1800" dirty="0"/>
                        <a:t>3. CU &lt;- FP: </a:t>
                      </a:r>
                      <a:r>
                        <a:rPr lang="en-US" sz="1800" dirty="0" err="1"/>
                        <a:t>provideCustomizationDetails</a:t>
                      </a:r>
                      <a:r>
                        <a:rPr lang="en-US" sz="1800" dirty="0"/>
                        <a:t>()</a:t>
                      </a:r>
                    </a:p>
                    <a:p>
                      <a:r>
                        <a:rPr lang="en-US" sz="1800" dirty="0"/>
                        <a:t>4. FP &lt;- CU: </a:t>
                      </a:r>
                      <a:r>
                        <a:rPr lang="en-US" sz="1800" dirty="0" err="1"/>
                        <a:t>updateOrder</a:t>
                      </a:r>
                      <a:r>
                        <a:rPr lang="en-US" sz="1800" dirty="0"/>
                        <a:t>(</a:t>
                      </a:r>
                      <a:r>
                        <a:rPr lang="en-US" sz="1800" dirty="0" err="1"/>
                        <a:t>orderId</a:t>
                      </a:r>
                      <a:r>
                        <a:rPr lang="en-US" sz="1800" dirty="0"/>
                        <a:t>, </a:t>
                      </a:r>
                      <a:r>
                        <a:rPr lang="en-US" sz="1800" dirty="0" err="1"/>
                        <a:t>specialRequests</a:t>
                      </a:r>
                      <a:r>
                        <a:rPr lang="en-US" sz="1800" dirty="0"/>
                        <a:t>)</a:t>
                      </a:r>
                    </a:p>
                    <a:p>
                      <a:r>
                        <a:rPr lang="en-US" sz="1800" dirty="0"/>
                        <a:t>5. Use case ends.</a:t>
                      </a:r>
                    </a:p>
                    <a:p>
                      <a:r>
                        <a:rPr lang="en-US" sz="1800" dirty="0"/>
                        <a:t>```</a:t>
                      </a:r>
                    </a:p>
                    <a:p>
                      <a:endParaRPr lang="en-US" sz="1800" dirty="0"/>
                    </a:p>
                    <a:p>
                      <a:r>
                        <a:rPr lang="en-US" sz="1800" dirty="0"/>
                        <a:t>...</a:t>
                      </a:r>
                    </a:p>
                    <a:p>
                      <a:endParaRPr lang="en-US" sz="1800" dirty="0"/>
                    </a:p>
                    <a:p>
                      <a:r>
                        <a:rPr lang="en-US" sz="1800" dirty="0"/>
                        <a:t>These are the main components of the implementation plan for Foodie's Paradise. Please let me know if you would like me to elaborate on any specific aspect or if there is anything else I can help with!</a:t>
                      </a:r>
                    </a:p>
                  </a:txBody>
                  <a:tcPr/>
                </a:tc>
                <a:tc>
                  <a:txBody>
                    <a:bodyPr/>
                    <a:lstStyle/>
                    <a:p>
                      <a:r>
                        <a:rPr lang="en-US" sz="1800" dirty="0"/>
                        <a:t>```java</a:t>
                      </a:r>
                    </a:p>
                    <a:p>
                      <a:r>
                        <a:rPr lang="en-US" sz="1800" dirty="0"/>
                        <a:t>import </a:t>
                      </a:r>
                      <a:r>
                        <a:rPr lang="en-US" sz="1800" dirty="0" err="1"/>
                        <a:t>java.util</a:t>
                      </a:r>
                      <a:r>
                        <a:rPr lang="en-US" sz="1800" dirty="0"/>
                        <a:t>.*;</a:t>
                      </a:r>
                    </a:p>
                    <a:p>
                      <a:endParaRPr lang="en-US" sz="1800" dirty="0"/>
                    </a:p>
                    <a:p>
                      <a:r>
                        <a:rPr lang="en-US" sz="1800" dirty="0"/>
                        <a:t>public class User {</a:t>
                      </a:r>
                    </a:p>
                    <a:p>
                      <a:r>
                        <a:rPr lang="en-US" sz="1800" dirty="0"/>
                        <a:t>	private String name;</a:t>
                      </a:r>
                    </a:p>
                    <a:p>
                      <a:r>
                        <a:rPr lang="en-US" sz="1800" dirty="0"/>
                        <a:t>	private String email;</a:t>
                      </a:r>
                    </a:p>
                    <a:p>
                      <a:r>
                        <a:rPr lang="en-US" sz="1800" dirty="0"/>
                        <a:t>	private String password;</a:t>
                      </a:r>
                    </a:p>
                    <a:p>
                      <a:r>
                        <a:rPr lang="en-US" sz="1800" dirty="0"/>
                        <a:t>	private Set&lt;Restaurant&gt; </a:t>
                      </a:r>
                      <a:r>
                        <a:rPr lang="en-US" sz="1800" dirty="0" err="1"/>
                        <a:t>preferredRestaurants</a:t>
                      </a:r>
                      <a:r>
                        <a:rPr lang="en-US" sz="1800" dirty="0"/>
                        <a:t>;</a:t>
                      </a:r>
                    </a:p>
                    <a:p>
                      <a:r>
                        <a:rPr lang="en-US" sz="1800" dirty="0"/>
                        <a:t>	private Set&lt;Cuisine&gt; </a:t>
                      </a:r>
                      <a:r>
                        <a:rPr lang="en-US" sz="1800" dirty="0" err="1"/>
                        <a:t>preferredCuisines</a:t>
                      </a:r>
                      <a:r>
                        <a:rPr lang="en-US" sz="1800" dirty="0"/>
                        <a:t>;</a:t>
                      </a:r>
                    </a:p>
                    <a:p>
                      <a:r>
                        <a:rPr lang="en-US" sz="1800" dirty="0"/>
                        <a:t>	private Set&lt;Restriction&gt; </a:t>
                      </a:r>
                      <a:r>
                        <a:rPr lang="en-US" sz="1800" dirty="0" err="1"/>
                        <a:t>dietaryRestrictions</a:t>
                      </a:r>
                      <a:r>
                        <a:rPr lang="en-US" sz="1800" dirty="0"/>
                        <a:t>;</a:t>
                      </a:r>
                    </a:p>
                    <a:p>
                      <a:r>
                        <a:rPr lang="en-US" sz="1800" dirty="0"/>
                        <a:t>	</a:t>
                      </a:r>
                    </a:p>
                    <a:p>
                      <a:r>
                        <a:rPr lang="en-US" sz="1800" dirty="0"/>
                        <a:t>	public User(String name, String email, String password) {</a:t>
                      </a:r>
                    </a:p>
                    <a:p>
                      <a:r>
                        <a:rPr lang="en-US" sz="1800" dirty="0"/>
                        <a:t>		</a:t>
                      </a:r>
                      <a:r>
                        <a:rPr lang="en-US" sz="1800" dirty="0" err="1"/>
                        <a:t>this.name</a:t>
                      </a:r>
                      <a:r>
                        <a:rPr lang="en-US" sz="1800" dirty="0"/>
                        <a:t> = name;</a:t>
                      </a:r>
                    </a:p>
                    <a:p>
                      <a:r>
                        <a:rPr lang="en-US" sz="1800" dirty="0"/>
                        <a:t>		</a:t>
                      </a:r>
                      <a:r>
                        <a:rPr lang="en-US" sz="1800" dirty="0" err="1"/>
                        <a:t>this.email</a:t>
                      </a:r>
                      <a:r>
                        <a:rPr lang="en-US" sz="1800" dirty="0"/>
                        <a:t> = email;</a:t>
                      </a:r>
                    </a:p>
                    <a:p>
                      <a:r>
                        <a:rPr lang="en-US" sz="1800" dirty="0"/>
                        <a:t>		</a:t>
                      </a:r>
                      <a:r>
                        <a:rPr lang="en-US" sz="1800" dirty="0" err="1"/>
                        <a:t>this.password</a:t>
                      </a:r>
                      <a:r>
                        <a:rPr lang="en-US" sz="1800" dirty="0"/>
                        <a:t> = password;</a:t>
                      </a:r>
                    </a:p>
                    <a:p>
                      <a:r>
                        <a:rPr lang="en-US" sz="1800" dirty="0"/>
                        <a:t>		</a:t>
                      </a:r>
                      <a:r>
                        <a:rPr lang="en-US" sz="1800" dirty="0" err="1"/>
                        <a:t>this.preferredRestaurants</a:t>
                      </a:r>
                      <a:r>
                        <a:rPr lang="en-US" sz="1800" dirty="0"/>
                        <a:t> = new HashSet&lt;&gt;();</a:t>
                      </a:r>
                    </a:p>
                    <a:p>
                      <a:r>
                        <a:rPr lang="en-US" sz="1800" dirty="0"/>
                        <a:t>		</a:t>
                      </a:r>
                      <a:r>
                        <a:rPr lang="en-US" sz="1800" dirty="0" err="1"/>
                        <a:t>this.preferredCuisines</a:t>
                      </a:r>
                      <a:r>
                        <a:rPr lang="en-US" sz="1800" dirty="0"/>
                        <a:t> = new HashSet&lt;&gt;();</a:t>
                      </a:r>
                    </a:p>
                    <a:p>
                      <a:r>
                        <a:rPr lang="en-US" sz="1800" dirty="0"/>
                        <a:t>		</a:t>
                      </a:r>
                      <a:r>
                        <a:rPr lang="en-US" sz="1800" dirty="0" err="1"/>
                        <a:t>this.dietaryRestrictions</a:t>
                      </a:r>
                      <a:r>
                        <a:rPr lang="en-US" sz="1800" dirty="0"/>
                        <a:t> = new HashSet&lt;&gt;();</a:t>
                      </a:r>
                    </a:p>
                    <a:p>
                      <a:r>
                        <a:rPr lang="en-US" sz="1800" dirty="0"/>
                        <a:t>	}</a:t>
                      </a:r>
                    </a:p>
                    <a:p>
                      <a:r>
                        <a:rPr lang="en-US" sz="1800" dirty="0"/>
                        <a:t>	</a:t>
                      </a:r>
                    </a:p>
                    <a:p>
                      <a:r>
                        <a:rPr lang="en-US" sz="1800" dirty="0"/>
                        <a:t>	public void </a:t>
                      </a:r>
                      <a:r>
                        <a:rPr lang="en-US" sz="1800" dirty="0" err="1"/>
                        <a:t>placeOrder</a:t>
                      </a:r>
                      <a:r>
                        <a:rPr lang="en-US" sz="1800" dirty="0"/>
                        <a:t>(Restaurant restaurant, Order order) {</a:t>
                      </a:r>
                    </a:p>
                    <a:p>
                      <a:r>
                        <a:rPr lang="en-US" sz="1800" dirty="0"/>
                        <a:t>		// implementation of placing an order</a:t>
                      </a:r>
                    </a:p>
                    <a:p>
                      <a:r>
                        <a:rPr lang="en-US" sz="1800" dirty="0"/>
                        <a:t>	}</a:t>
                      </a:r>
                    </a:p>
                    <a:p>
                      <a:r>
                        <a:rPr lang="en-US" sz="1800" dirty="0"/>
                        <a:t>	</a:t>
                      </a:r>
                    </a:p>
                    <a:p>
                      <a:r>
                        <a:rPr lang="en-US" sz="1800" dirty="0"/>
                        <a:t>	public List&lt;Review&gt; </a:t>
                      </a:r>
                      <a:r>
                        <a:rPr lang="en-US" sz="1800" dirty="0" err="1"/>
                        <a:t>viewReviews</a:t>
                      </a:r>
                      <a:r>
                        <a:rPr lang="en-US" sz="1800" dirty="0"/>
                        <a:t>(Restaurant restaurant) {</a:t>
                      </a:r>
                    </a:p>
                    <a:p>
                      <a:r>
                        <a:rPr lang="en-US" sz="1800" dirty="0"/>
                        <a:t>		// implementation of viewing reviews</a:t>
                      </a:r>
                    </a:p>
                    <a:p>
                      <a:r>
                        <a:rPr lang="en-US" sz="1800" dirty="0"/>
                        <a:t>	}</a:t>
                      </a:r>
                    </a:p>
                    <a:p>
                      <a:r>
                        <a:rPr lang="en-US" sz="1800" dirty="0"/>
                        <a:t>}</a:t>
                      </a:r>
                    </a:p>
                    <a:p>
                      <a:endParaRPr lang="en-US" sz="1800" dirty="0"/>
                    </a:p>
                    <a:p>
                      <a:r>
                        <a:rPr lang="en-US" sz="1800" dirty="0"/>
                        <a:t>public class Restaurant {</a:t>
                      </a:r>
                    </a:p>
                    <a:p>
                      <a:r>
                        <a:rPr lang="en-US" sz="1800" dirty="0"/>
                        <a:t>	private String name;</a:t>
                      </a:r>
                    </a:p>
                    <a:p>
                      <a:r>
                        <a:rPr lang="en-US" sz="1800" dirty="0"/>
                        <a:t>	private Menu menu;</a:t>
                      </a:r>
                    </a:p>
                    <a:p>
                      <a:r>
                        <a:rPr lang="en-US" sz="1800" dirty="0"/>
                        <a:t>	private List&lt;Review&gt; reviews;</a:t>
                      </a:r>
                    </a:p>
                    <a:p>
                      <a:r>
                        <a:rPr lang="en-US" sz="1800" dirty="0"/>
                        <a:t>	</a:t>
                      </a:r>
                    </a:p>
                    <a:p>
                      <a:r>
                        <a:rPr lang="en-US" sz="1800" dirty="0"/>
                        <a:t>	public Restaurant(String name, Menu menu) {</a:t>
                      </a:r>
                    </a:p>
                    <a:p>
                      <a:r>
                        <a:rPr lang="en-US" sz="1800" dirty="0"/>
                        <a:t>		</a:t>
                      </a:r>
                      <a:r>
                        <a:rPr lang="en-US" sz="1800" dirty="0" err="1"/>
                        <a:t>this.name</a:t>
                      </a:r>
                      <a:r>
                        <a:rPr lang="en-US" sz="1800" dirty="0"/>
                        <a:t> = name;</a:t>
                      </a:r>
                    </a:p>
                    <a:p>
                      <a:r>
                        <a:rPr lang="en-US" sz="1800" dirty="0"/>
                        <a:t>		</a:t>
                      </a:r>
                      <a:r>
                        <a:rPr lang="en-US" sz="1800" dirty="0" err="1"/>
                        <a:t>this.menu</a:t>
                      </a:r>
                      <a:r>
                        <a:rPr lang="en-US" sz="1800" dirty="0"/>
                        <a:t> = menu;</a:t>
                      </a:r>
                    </a:p>
                    <a:p>
                      <a:r>
                        <a:rPr lang="en-US" sz="1800" dirty="0"/>
                        <a:t>		</a:t>
                      </a:r>
                      <a:r>
                        <a:rPr lang="en-US" sz="1800" dirty="0" err="1"/>
                        <a:t>this.reviews</a:t>
                      </a:r>
                      <a:r>
                        <a:rPr lang="en-US" sz="1800" dirty="0"/>
                        <a:t> = new </a:t>
                      </a:r>
                      <a:r>
                        <a:rPr lang="en-US" sz="1800" dirty="0" err="1"/>
                        <a:t>ArrayList</a:t>
                      </a:r>
                      <a:r>
                        <a:rPr lang="en-US" sz="1800" dirty="0"/>
                        <a:t>&lt;&gt;();</a:t>
                      </a:r>
                    </a:p>
                    <a:p>
                      <a:r>
                        <a:rPr lang="en-US" sz="1800" dirty="0"/>
                        <a:t>	}</a:t>
                      </a:r>
                    </a:p>
                    <a:p>
                      <a:r>
                        <a:rPr lang="en-US" sz="1800" dirty="0"/>
                        <a:t>	</a:t>
                      </a:r>
                    </a:p>
                    <a:p>
                      <a:r>
                        <a:rPr lang="en-US" sz="1800" dirty="0"/>
                        <a:t>	public void </a:t>
                      </a:r>
                      <a:r>
                        <a:rPr lang="en-US" sz="1800" dirty="0" err="1"/>
                        <a:t>addMenuItems</a:t>
                      </a:r>
                      <a:r>
                        <a:rPr lang="en-US" sz="1800" dirty="0"/>
                        <a:t>(Menu menu) {</a:t>
                      </a:r>
                    </a:p>
                    <a:p>
                      <a:r>
                        <a:rPr lang="en-US" sz="1800" dirty="0"/>
                        <a:t>		// implementation of adding menu items</a:t>
                      </a:r>
                    </a:p>
                    <a:p>
                      <a:r>
                        <a:rPr lang="en-US" sz="1800" dirty="0"/>
                        <a:t>	}</a:t>
                      </a:r>
                    </a:p>
                    <a:p>
                      <a:r>
                        <a:rPr lang="en-US" sz="1800" dirty="0"/>
                        <a:t>	</a:t>
                      </a:r>
                    </a:p>
                    <a:p>
                      <a:r>
                        <a:rPr lang="en-US" sz="1800" dirty="0"/>
                        <a:t>	public Menu </a:t>
                      </a:r>
                      <a:r>
                        <a:rPr lang="en-US" sz="1800" dirty="0" err="1"/>
                        <a:t>getMenu</a:t>
                      </a:r>
                      <a:r>
                        <a:rPr lang="en-US" sz="1800" dirty="0"/>
                        <a:t>() {</a:t>
                      </a:r>
                    </a:p>
                    <a:p>
                      <a:r>
                        <a:rPr lang="en-US" sz="1800" dirty="0"/>
                        <a:t>		return menu;</a:t>
                      </a:r>
                    </a:p>
                    <a:p>
                      <a:r>
                        <a:rPr lang="en-US" sz="1800" dirty="0"/>
                        <a:t>	}</a:t>
                      </a:r>
                    </a:p>
                    <a:p>
                      <a:r>
                        <a:rPr lang="en-US" sz="1800" dirty="0"/>
                        <a:t>}</a:t>
                      </a:r>
                    </a:p>
                    <a:p>
                      <a:endParaRPr lang="en-US" sz="1800" dirty="0"/>
                    </a:p>
                    <a:p>
                      <a:r>
                        <a:rPr lang="en-US" sz="1800" dirty="0"/>
                        <a:t>public class Menu {</a:t>
                      </a:r>
                    </a:p>
                    <a:p>
                      <a:r>
                        <a:rPr lang="en-US" sz="1800" dirty="0"/>
                        <a:t>	private Set&lt;Dish&gt; dishes;</a:t>
                      </a:r>
                    </a:p>
                    <a:p>
                      <a:r>
                        <a:rPr lang="en-US" sz="1800" dirty="0"/>
                        <a:t>	private Map&lt;Dish, Double&gt; prices;</a:t>
                      </a:r>
                    </a:p>
                    <a:p>
                      <a:r>
                        <a:rPr lang="en-US" sz="1800" dirty="0"/>
                        <a:t>	private Map&lt;Dish, Availability&gt; availability;</a:t>
                      </a:r>
                    </a:p>
                    <a:p>
                      <a:r>
                        <a:rPr lang="en-US" sz="1800" dirty="0"/>
                        <a:t>	</a:t>
                      </a:r>
                    </a:p>
                    <a:p>
                      <a:r>
                        <a:rPr lang="en-US" sz="1800" dirty="0"/>
                        <a:t>	public Menu() {</a:t>
                      </a:r>
                    </a:p>
                    <a:p>
                      <a:r>
                        <a:rPr lang="en-US" sz="1800" dirty="0"/>
                        <a:t>		</a:t>
                      </a:r>
                      <a:r>
                        <a:rPr lang="en-US" sz="1800" dirty="0" err="1"/>
                        <a:t>this.dishes</a:t>
                      </a:r>
                      <a:r>
                        <a:rPr lang="en-US" sz="1800" dirty="0"/>
                        <a:t> = new HashSet&lt;&gt;();</a:t>
                      </a:r>
                    </a:p>
                    <a:p>
                      <a:r>
                        <a:rPr lang="en-US" sz="1800" dirty="0"/>
                        <a:t>		</a:t>
                      </a:r>
                      <a:r>
                        <a:rPr lang="en-US" sz="1800" dirty="0" err="1"/>
                        <a:t>this.prices</a:t>
                      </a:r>
                      <a:r>
                        <a:rPr lang="en-US" sz="1800" dirty="0"/>
                        <a:t> = new HashMap&lt;&gt;();</a:t>
                      </a:r>
                    </a:p>
                    <a:p>
                      <a:r>
                        <a:rPr lang="en-US" sz="1800" dirty="0"/>
                        <a:t>		</a:t>
                      </a:r>
                      <a:r>
                        <a:rPr lang="en-US" sz="1800" dirty="0" err="1"/>
                        <a:t>this.availability</a:t>
                      </a:r>
                      <a:r>
                        <a:rPr lang="en-US" sz="1800" dirty="0"/>
                        <a:t> = new HashMap&lt;&gt;();</a:t>
                      </a:r>
                    </a:p>
                    <a:p>
                      <a:r>
                        <a:rPr lang="en-US" sz="1800" dirty="0"/>
                        <a:t>	}</a:t>
                      </a:r>
                    </a:p>
                    <a:p>
                      <a:r>
                        <a:rPr lang="en-US" sz="1800" dirty="0"/>
                        <a:t>	</a:t>
                      </a:r>
                    </a:p>
                    <a:p>
                      <a:r>
                        <a:rPr lang="en-US" sz="1800" dirty="0"/>
                        <a:t>	public void </a:t>
                      </a:r>
                      <a:r>
                        <a:rPr lang="en-US" sz="1800" dirty="0" err="1"/>
                        <a:t>addDish</a:t>
                      </a:r>
                      <a:r>
                        <a:rPr lang="en-US" sz="1800" dirty="0"/>
                        <a:t>(Dish dish) {</a:t>
                      </a:r>
                    </a:p>
                    <a:p>
                      <a:r>
                        <a:rPr lang="en-US" sz="1800" dirty="0"/>
                        <a:t>		// implementation of adding a dish</a:t>
                      </a:r>
                    </a:p>
                    <a:p>
                      <a:r>
                        <a:rPr lang="en-US" sz="1800" dirty="0"/>
                        <a:t>	}</a:t>
                      </a:r>
                    </a:p>
                    <a:p>
                      <a:r>
                        <a:rPr lang="en-US" sz="1800" dirty="0"/>
                        <a:t>}</a:t>
                      </a:r>
                    </a:p>
                    <a:p>
                      <a:endParaRPr lang="en-US" sz="1800" dirty="0"/>
                    </a:p>
                    <a:p>
                      <a:r>
                        <a:rPr lang="en-US" sz="1800" dirty="0"/>
                        <a:t>public class Dish {</a:t>
                      </a:r>
                    </a:p>
                    <a:p>
                      <a:r>
                        <a:rPr lang="en-US" sz="1800" dirty="0"/>
                        <a:t>	private String name;</a:t>
                      </a:r>
                    </a:p>
                    <a:p>
                      <a:r>
                        <a:rPr lang="en-US" sz="1800" dirty="0"/>
                        <a:t>	private String description;</a:t>
                      </a:r>
                    </a:p>
                    <a:p>
                      <a:r>
                        <a:rPr lang="en-US" sz="1800" dirty="0"/>
                        <a:t>	private double price;</a:t>
                      </a:r>
                    </a:p>
                    <a:p>
                      <a:r>
                        <a:rPr lang="en-US" sz="1800" dirty="0"/>
                        <a:t>	private Availability availability;</a:t>
                      </a:r>
                    </a:p>
                    <a:p>
                      <a:r>
                        <a:rPr lang="en-US" sz="1800" dirty="0"/>
                        <a:t>	</a:t>
                      </a:r>
                    </a:p>
                    <a:p>
                      <a:r>
                        <a:rPr lang="en-US" sz="1800" dirty="0"/>
                        <a:t>	public Dish(String name, String description, double price, Availability availability) {</a:t>
                      </a:r>
                    </a:p>
                    <a:p>
                      <a:r>
                        <a:rPr lang="en-US" sz="1800" dirty="0"/>
                        <a:t>		</a:t>
                      </a:r>
                      <a:r>
                        <a:rPr lang="en-US" sz="1800" dirty="0" err="1"/>
                        <a:t>this.name</a:t>
                      </a:r>
                      <a:r>
                        <a:rPr lang="en-US" sz="1800" dirty="0"/>
                        <a:t> = name;</a:t>
                      </a:r>
                    </a:p>
                    <a:p>
                      <a:r>
                        <a:rPr lang="en-US" sz="1800" dirty="0"/>
                        <a:t>		</a:t>
                      </a:r>
                      <a:r>
                        <a:rPr lang="en-US" sz="1800" dirty="0" err="1"/>
                        <a:t>this.description</a:t>
                      </a:r>
                      <a:r>
                        <a:rPr lang="en-US" sz="1800" dirty="0"/>
                        <a:t> = description;</a:t>
                      </a:r>
                    </a:p>
                    <a:p>
                      <a:r>
                        <a:rPr lang="en-US" sz="1800" dirty="0"/>
                        <a:t>		</a:t>
                      </a:r>
                      <a:r>
                        <a:rPr lang="en-US" sz="1800" dirty="0" err="1"/>
                        <a:t>this.price</a:t>
                      </a:r>
                      <a:r>
                        <a:rPr lang="en-US" sz="1800" dirty="0"/>
                        <a:t> = price;</a:t>
                      </a:r>
                    </a:p>
                    <a:p>
                      <a:r>
                        <a:rPr lang="en-US" sz="1800" dirty="0"/>
                        <a:t>		</a:t>
                      </a:r>
                      <a:r>
                        <a:rPr lang="en-US" sz="1800" dirty="0" err="1"/>
                        <a:t>this.availability</a:t>
                      </a:r>
                      <a:r>
                        <a:rPr lang="en-US" sz="1800" dirty="0"/>
                        <a:t> = availability;</a:t>
                      </a:r>
                    </a:p>
                    <a:p>
                      <a:r>
                        <a:rPr lang="en-US" sz="1800" dirty="0"/>
                        <a:t>	}</a:t>
                      </a:r>
                    </a:p>
                    <a:p>
                      <a:r>
                        <a:rPr lang="en-US" sz="1800" dirty="0"/>
                        <a:t>}</a:t>
                      </a:r>
                    </a:p>
                    <a:p>
                      <a:endParaRPr lang="en-US" sz="1800" dirty="0"/>
                    </a:p>
                    <a:p>
                      <a:r>
                        <a:rPr lang="en-US" sz="1800" dirty="0"/>
                        <a:t>public class Order {</a:t>
                      </a:r>
                    </a:p>
                    <a:p>
                      <a:r>
                        <a:rPr lang="en-US" sz="1800" dirty="0"/>
                        <a:t>	private Restaurant restaurant;</a:t>
                      </a:r>
                    </a:p>
                    <a:p>
                      <a:r>
                        <a:rPr lang="en-US" sz="1800" dirty="0"/>
                        <a:t>	private Set&lt;</a:t>
                      </a:r>
                      <a:r>
                        <a:rPr lang="en-US" sz="1800" dirty="0" err="1"/>
                        <a:t>MenuItem</a:t>
                      </a:r>
                      <a:r>
                        <a:rPr lang="en-US" sz="1800" dirty="0"/>
                        <a:t>&gt; </a:t>
                      </a:r>
                      <a:r>
                        <a:rPr lang="en-US" sz="1800" dirty="0" err="1"/>
                        <a:t>menuItems</a:t>
                      </a:r>
                      <a:r>
                        <a:rPr lang="en-US" sz="1800" dirty="0"/>
                        <a:t>;</a:t>
                      </a:r>
                    </a:p>
                    <a:p>
                      <a:r>
                        <a:rPr lang="en-US" sz="1800" dirty="0"/>
                        <a:t>	private </a:t>
                      </a:r>
                      <a:r>
                        <a:rPr lang="en-US" sz="1800" dirty="0" err="1"/>
                        <a:t>OrderStatus</a:t>
                      </a:r>
                      <a:r>
                        <a:rPr lang="en-US" sz="1800" dirty="0"/>
                        <a:t> status;</a:t>
                      </a:r>
                    </a:p>
                    <a:p>
                      <a:r>
                        <a:rPr lang="en-US" sz="1800" dirty="0"/>
                        <a:t>	private </a:t>
                      </a:r>
                      <a:r>
                        <a:rPr lang="en-US" sz="1800" dirty="0" err="1"/>
                        <a:t>DateTime</a:t>
                      </a:r>
                      <a:r>
                        <a:rPr lang="en-US" sz="1800" dirty="0"/>
                        <a:t> </a:t>
                      </a:r>
                      <a:r>
                        <a:rPr lang="en-US" sz="1800" dirty="0" err="1"/>
                        <a:t>estimatedDeliveryTime</a:t>
                      </a:r>
                      <a:r>
                        <a:rPr lang="en-US" sz="1800" dirty="0"/>
                        <a:t>;</a:t>
                      </a:r>
                    </a:p>
                    <a:p>
                      <a:r>
                        <a:rPr lang="en-US" sz="1800" dirty="0"/>
                        <a:t>	private </a:t>
                      </a:r>
                      <a:r>
                        <a:rPr lang="en-US" sz="1800" dirty="0" err="1"/>
                        <a:t>PaymentInfo</a:t>
                      </a:r>
                      <a:r>
                        <a:rPr lang="en-US" sz="1800" dirty="0"/>
                        <a:t> </a:t>
                      </a:r>
                      <a:r>
                        <a:rPr lang="en-US" sz="1800" dirty="0" err="1"/>
                        <a:t>paymentInfo</a:t>
                      </a:r>
                      <a:r>
                        <a:rPr lang="en-US" sz="1800" dirty="0"/>
                        <a:t>;</a:t>
                      </a:r>
                    </a:p>
                    <a:p>
                      <a:r>
                        <a:rPr lang="en-US" sz="1800" dirty="0"/>
                        <a:t>	</a:t>
                      </a:r>
                    </a:p>
                    <a:p>
                      <a:r>
                        <a:rPr lang="en-US" sz="1800" dirty="0"/>
                        <a:t>	public Order(Restaurant restaurant, Set&lt;</a:t>
                      </a:r>
                      <a:r>
                        <a:rPr lang="en-US" sz="1800" dirty="0" err="1"/>
                        <a:t>MenuItem</a:t>
                      </a:r>
                      <a:r>
                        <a:rPr lang="en-US" sz="1800" dirty="0"/>
                        <a:t>&gt; </a:t>
                      </a:r>
                      <a:r>
                        <a:rPr lang="en-US" sz="1800" dirty="0" err="1"/>
                        <a:t>menuItems</a:t>
                      </a:r>
                      <a:r>
                        <a:rPr lang="en-US" sz="1800" dirty="0"/>
                        <a:t>) {</a:t>
                      </a:r>
                    </a:p>
                    <a:p>
                      <a:r>
                        <a:rPr lang="en-US" sz="1800" dirty="0"/>
                        <a:t>		</a:t>
                      </a:r>
                      <a:r>
                        <a:rPr lang="en-US" sz="1800" dirty="0" err="1"/>
                        <a:t>this.restaurant</a:t>
                      </a:r>
                      <a:r>
                        <a:rPr lang="en-US" sz="1800" dirty="0"/>
                        <a:t> = restaurant;</a:t>
                      </a:r>
                    </a:p>
                    <a:p>
                      <a:r>
                        <a:rPr lang="en-US" sz="1800" dirty="0"/>
                        <a:t>		</a:t>
                      </a:r>
                      <a:r>
                        <a:rPr lang="en-US" sz="1800" dirty="0" err="1"/>
                        <a:t>this.menuItems</a:t>
                      </a:r>
                      <a:r>
                        <a:rPr lang="en-US" sz="1800" dirty="0"/>
                        <a:t> = </a:t>
                      </a:r>
                      <a:r>
                        <a:rPr lang="en-US" sz="1800" dirty="0" err="1"/>
                        <a:t>menuItems</a:t>
                      </a:r>
                      <a:r>
                        <a:rPr lang="en-US" sz="1800" dirty="0"/>
                        <a:t>;</a:t>
                      </a:r>
                    </a:p>
                    <a:p>
                      <a:r>
                        <a:rPr lang="en-US" sz="1800" dirty="0"/>
                        <a:t>		</a:t>
                      </a:r>
                      <a:r>
                        <a:rPr lang="en-US" sz="1800" dirty="0" err="1"/>
                        <a:t>this.status</a:t>
                      </a:r>
                      <a:r>
                        <a:rPr lang="en-US" sz="1800" dirty="0"/>
                        <a:t> = </a:t>
                      </a:r>
                      <a:r>
                        <a:rPr lang="en-US" sz="1800" dirty="0" err="1"/>
                        <a:t>OrderStatus.PENDING</a:t>
                      </a:r>
                      <a:r>
                        <a:rPr lang="en-US" sz="1800" dirty="0"/>
                        <a:t>;</a:t>
                      </a:r>
                    </a:p>
                    <a:p>
                      <a:r>
                        <a:rPr lang="en-US" sz="1800" dirty="0"/>
                        <a:t>		</a:t>
                      </a:r>
                      <a:r>
                        <a:rPr lang="en-US" sz="1800" dirty="0" err="1"/>
                        <a:t>this.estimatedDeliveryTime</a:t>
                      </a:r>
                      <a:r>
                        <a:rPr lang="en-US" sz="1800" dirty="0"/>
                        <a:t> = new </a:t>
                      </a:r>
                      <a:r>
                        <a:rPr lang="en-US" sz="1800" dirty="0" err="1"/>
                        <a:t>DateTime</a:t>
                      </a:r>
                      <a:r>
                        <a:rPr lang="en-US" sz="1800" dirty="0"/>
                        <a:t>();</a:t>
                      </a:r>
                    </a:p>
                    <a:p>
                      <a:r>
                        <a:rPr lang="en-US" sz="1800" dirty="0"/>
                        <a:t>		</a:t>
                      </a:r>
                      <a:r>
                        <a:rPr lang="en-US" sz="1800" dirty="0" err="1"/>
                        <a:t>this.paymentInfo</a:t>
                      </a:r>
                      <a:r>
                        <a:rPr lang="en-US" sz="1800" dirty="0"/>
                        <a:t> = new </a:t>
                      </a:r>
                      <a:r>
                        <a:rPr lang="en-US" sz="1800" dirty="0" err="1"/>
                        <a:t>PaymentInfo</a:t>
                      </a:r>
                      <a:r>
                        <a:rPr lang="en-US" sz="1800" dirty="0"/>
                        <a:t>();</a:t>
                      </a:r>
                    </a:p>
                    <a:p>
                      <a:r>
                        <a:rPr lang="en-US" sz="1800" dirty="0"/>
                        <a:t>	}</a:t>
                      </a:r>
                    </a:p>
                    <a:p>
                      <a:r>
                        <a:rPr lang="en-US" sz="1800" dirty="0"/>
                        <a:t>}</a:t>
                      </a:r>
                    </a:p>
                    <a:p>
                      <a:endParaRPr lang="en-US" sz="1800" dirty="0"/>
                    </a:p>
                    <a:p>
                      <a:r>
                        <a:rPr lang="en-US" sz="1800" dirty="0"/>
                        <a:t>public class Review {</a:t>
                      </a:r>
                    </a:p>
                    <a:p>
                      <a:r>
                        <a:rPr lang="en-US" sz="1800" dirty="0"/>
                        <a:t>	private int rating;</a:t>
                      </a:r>
                    </a:p>
                    <a:p>
                      <a:r>
                        <a:rPr lang="en-US" sz="1800" dirty="0"/>
                        <a:t>	private String comment;</a:t>
                      </a:r>
                    </a:p>
                    <a:p>
                      <a:r>
                        <a:rPr lang="en-US" sz="1800" dirty="0"/>
                        <a:t>	private Restaurant restaurant;</a:t>
                      </a:r>
                    </a:p>
                    <a:p>
                      <a:r>
                        <a:rPr lang="en-US" sz="1800" dirty="0"/>
                        <a:t>	</a:t>
                      </a:r>
                    </a:p>
                    <a:p>
                      <a:r>
                        <a:rPr lang="en-US" sz="1800" dirty="0"/>
                        <a:t>	public Review(int rating, String comment, Restaurant restaurant) {</a:t>
                      </a:r>
                    </a:p>
                    <a:p>
                      <a:r>
                        <a:rPr lang="en-US" sz="1800" dirty="0"/>
                        <a:t>		</a:t>
                      </a:r>
                      <a:r>
                        <a:rPr lang="en-US" sz="1800" dirty="0" err="1"/>
                        <a:t>this.rating</a:t>
                      </a:r>
                      <a:r>
                        <a:rPr lang="en-US" sz="1800" dirty="0"/>
                        <a:t> = rating;</a:t>
                      </a:r>
                    </a:p>
                    <a:p>
                      <a:r>
                        <a:rPr lang="en-US" sz="1800" dirty="0"/>
                        <a:t>		</a:t>
                      </a:r>
                      <a:r>
                        <a:rPr lang="en-US" sz="1800" dirty="0" err="1"/>
                        <a:t>this.comment</a:t>
                      </a:r>
                      <a:r>
                        <a:rPr lang="en-US" sz="1800" dirty="0"/>
                        <a:t> = comment;</a:t>
                      </a:r>
                    </a:p>
                    <a:p>
                      <a:r>
                        <a:rPr lang="en-US" sz="1800" dirty="0"/>
                        <a:t>		</a:t>
                      </a:r>
                      <a:r>
                        <a:rPr lang="en-US" sz="1800" dirty="0" err="1"/>
                        <a:t>this.restaurant</a:t>
                      </a:r>
                      <a:r>
                        <a:rPr lang="en-US" sz="1800" dirty="0"/>
                        <a:t> = restaurant;</a:t>
                      </a:r>
                    </a:p>
                    <a:p>
                      <a:r>
                        <a:rPr lang="en-US" sz="1800" dirty="0"/>
                        <a:t>	}</a:t>
                      </a:r>
                    </a:p>
                    <a:p>
                      <a:r>
                        <a:rPr lang="en-US" sz="1800" dirty="0"/>
                        <a:t>}</a:t>
                      </a:r>
                    </a:p>
                    <a:p>
                      <a:r>
                        <a:rPr lang="en-US" sz="1800" dirty="0"/>
                        <a:t>```</a:t>
                      </a:r>
                    </a:p>
                  </a:txBody>
                  <a:tcPr/>
                </a:tc>
                <a:extLst>
                  <a:ext uri="{0D108BD9-81ED-4DB2-BD59-A6C34878D82A}">
                    <a16:rowId xmlns:a16="http://schemas.microsoft.com/office/drawing/2014/main" val="3433157849"/>
                  </a:ext>
                </a:extLst>
              </a:tr>
            </a:tbl>
          </a:graphicData>
        </a:graphic>
      </p:graphicFrame>
    </p:spTree>
    <p:extLst>
      <p:ext uri="{BB962C8B-B14F-4D97-AF65-F5344CB8AC3E}">
        <p14:creationId xmlns:p14="http://schemas.microsoft.com/office/powerpoint/2010/main" val="3227428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9A7C0-0C15-8917-BB0A-A95D40286B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A27CDA-5F07-85A8-4094-9F26E7079301}"/>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0D1CC0AB-5BE2-8A97-9680-6143879C5BF0}"/>
              </a:ext>
            </a:extLst>
          </p:cNvPr>
          <p:cNvSpPr>
            <a:spLocks noGrp="1"/>
          </p:cNvSpPr>
          <p:nvPr>
            <p:ph idx="1"/>
          </p:nvPr>
        </p:nvSpPr>
        <p:spPr/>
        <p:txBody>
          <a:bodyPr>
            <a:normAutofit/>
          </a:bodyPr>
          <a:lstStyle/>
          <a:p>
            <a:r>
              <a:rPr lang="en-US" dirty="0"/>
              <a:t>Sequential</a:t>
            </a:r>
          </a:p>
          <a:p>
            <a:pPr lvl="1"/>
            <a:r>
              <a:rPr lang="en-US" dirty="0"/>
              <a:t>Invalid output: -1 (produced system sequence diagram description)</a:t>
            </a:r>
          </a:p>
          <a:p>
            <a:pPr lvl="1"/>
            <a:r>
              <a:rPr lang="en-US" dirty="0"/>
              <a:t>Validity = 1 – 1 = 0</a:t>
            </a:r>
          </a:p>
          <a:p>
            <a:r>
              <a:rPr lang="en-US" dirty="0"/>
              <a:t>Interactive</a:t>
            </a:r>
          </a:p>
          <a:p>
            <a:pPr lvl="1"/>
            <a:r>
              <a:rPr lang="en-US" dirty="0"/>
              <a:t>Classes:6 (no implementation for operations in 3 classes: -0.5)</a:t>
            </a:r>
          </a:p>
          <a:p>
            <a:pPr lvl="1"/>
            <a:r>
              <a:rPr lang="en-US" dirty="0"/>
              <a:t>Validity = 1 - (3*0.5)/6 = 0.75</a:t>
            </a:r>
          </a:p>
          <a:p>
            <a:r>
              <a:rPr lang="en-US" dirty="0">
                <a:solidFill>
                  <a:srgbClr val="FF0000"/>
                </a:solidFill>
              </a:rPr>
              <a:t>Interactive more comprehensive</a:t>
            </a:r>
          </a:p>
        </p:txBody>
      </p:sp>
    </p:spTree>
    <p:extLst>
      <p:ext uri="{BB962C8B-B14F-4D97-AF65-F5344CB8AC3E}">
        <p14:creationId xmlns:p14="http://schemas.microsoft.com/office/powerpoint/2010/main" val="2042604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043B9-1F57-292A-F298-E1479D2644C6}"/>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25BA003-16CA-B071-FA49-F36C38DA09C8}"/>
              </a:ext>
            </a:extLst>
          </p:cNvPr>
          <p:cNvGraphicFramePr>
            <a:graphicFrameLocks noGrp="1"/>
          </p:cNvGraphicFramePr>
          <p:nvPr>
            <p:extLst>
              <p:ext uri="{D42A27DB-BD31-4B8C-83A1-F6EECF244321}">
                <p14:modId xmlns:p14="http://schemas.microsoft.com/office/powerpoint/2010/main" val="2644644146"/>
              </p:ext>
            </p:extLst>
          </p:nvPr>
        </p:nvGraphicFramePr>
        <p:xfrm>
          <a:off x="751113" y="436697"/>
          <a:ext cx="16949058" cy="35397440"/>
        </p:xfrm>
        <a:graphic>
          <a:graphicData uri="http://schemas.openxmlformats.org/drawingml/2006/table">
            <a:tbl>
              <a:tblPr firstRow="1" bandRow="1">
                <a:tableStyleId>{5940675A-B579-460E-94D1-54222C63F5DA}</a:tableStyleId>
              </a:tblPr>
              <a:tblGrid>
                <a:gridCol w="8474529">
                  <a:extLst>
                    <a:ext uri="{9D8B030D-6E8A-4147-A177-3AD203B41FA5}">
                      <a16:colId xmlns:a16="http://schemas.microsoft.com/office/drawing/2014/main" val="862350502"/>
                    </a:ext>
                  </a:extLst>
                </a:gridCol>
                <a:gridCol w="8474529">
                  <a:extLst>
                    <a:ext uri="{9D8B030D-6E8A-4147-A177-3AD203B41FA5}">
                      <a16:colId xmlns:a16="http://schemas.microsoft.com/office/drawing/2014/main" val="1941788506"/>
                    </a:ext>
                  </a:extLst>
                </a:gridCol>
              </a:tblGrid>
              <a:tr h="370840">
                <a:tc gridSpan="2">
                  <a:txBody>
                    <a:bodyPr/>
                    <a:lstStyle/>
                    <a:p>
                      <a:r>
                        <a:rPr lang="en-US" sz="1800" dirty="0"/>
                        <a:t>FODS-T9</a:t>
                      </a:r>
                    </a:p>
                  </a:txBody>
                  <a:tcPr/>
                </a:tc>
                <a:tc hMerge="1">
                  <a:txBody>
                    <a:bodyPr/>
                    <a:lstStyle/>
                    <a:p>
                      <a:endParaRPr lang="en-US" sz="1800" dirty="0"/>
                    </a:p>
                  </a:txBody>
                  <a:tcPr/>
                </a:tc>
                <a:extLst>
                  <a:ext uri="{0D108BD9-81ED-4DB2-BD59-A6C34878D82A}">
                    <a16:rowId xmlns:a16="http://schemas.microsoft.com/office/drawing/2014/main" val="434333489"/>
                  </a:ext>
                </a:extLst>
              </a:tr>
              <a:tr h="370840">
                <a:tc>
                  <a:txBody>
                    <a:bodyPr/>
                    <a:lstStyle/>
                    <a:p>
                      <a:r>
                        <a:rPr lang="en-US" sz="1800" dirty="0"/>
                        <a:t>Sequential Agents</a:t>
                      </a:r>
                    </a:p>
                  </a:txBody>
                  <a:tcPr/>
                </a:tc>
                <a:tc>
                  <a:txBody>
                    <a:bodyPr/>
                    <a:lstStyle/>
                    <a:p>
                      <a:r>
                        <a:rPr lang="en-US" sz="1800" dirty="0"/>
                        <a:t>Interactive Agents</a:t>
                      </a:r>
                    </a:p>
                  </a:txBody>
                  <a:tcPr/>
                </a:tc>
                <a:extLst>
                  <a:ext uri="{0D108BD9-81ED-4DB2-BD59-A6C34878D82A}">
                    <a16:rowId xmlns:a16="http://schemas.microsoft.com/office/drawing/2014/main" val="1577434312"/>
                  </a:ext>
                </a:extLst>
              </a:tr>
              <a:tr h="370840">
                <a:tc>
                  <a:txBody>
                    <a:bodyPr/>
                    <a:lstStyle/>
                    <a:p>
                      <a:r>
                        <a:rPr lang="en-US" sz="1800" dirty="0"/>
                        <a:t>I'm excited to provide a comprehensive answer for this task. Based on the provided information, I will create a detailed implementation plan for the Foodie's Paradise system.</a:t>
                      </a:r>
                    </a:p>
                    <a:p>
                      <a:endParaRPr lang="en-US" sz="1800" dirty="0"/>
                    </a:p>
                    <a:p>
                      <a:r>
                        <a:rPr lang="en-US" sz="1800" dirty="0"/>
                        <a:t>**System Operations:**</a:t>
                      </a:r>
                    </a:p>
                    <a:p>
                      <a:endParaRPr lang="en-US" sz="1800" dirty="0"/>
                    </a:p>
                    <a:p>
                      <a:r>
                        <a:rPr lang="en-US" sz="1800" dirty="0"/>
                        <a:t>The following system operations are derived from the use case specifications:</a:t>
                      </a:r>
                    </a:p>
                    <a:p>
                      <a:endParaRPr lang="en-US" sz="1800" dirty="0"/>
                    </a:p>
                    <a:p>
                      <a:r>
                        <a:rPr lang="en-US" sz="1800" dirty="0"/>
                        <a:t>1. `</a:t>
                      </a:r>
                      <a:r>
                        <a:rPr lang="en-US" sz="1800" dirty="0" err="1"/>
                        <a:t>browseMenu</a:t>
                      </a:r>
                      <a:r>
                        <a:rPr lang="en-US" sz="1800" dirty="0"/>
                        <a:t>(cuisine: String): List&lt;Dish&gt;` - This operation allows customers to browse a menu based on a specific cuisine.</a:t>
                      </a:r>
                    </a:p>
                    <a:p>
                      <a:r>
                        <a:rPr lang="en-US" sz="1800" dirty="0"/>
                        <a:t>2. `</a:t>
                      </a:r>
                      <a:r>
                        <a:rPr lang="en-US" sz="1800" dirty="0" err="1"/>
                        <a:t>customizeOrder</a:t>
                      </a:r>
                      <a:r>
                        <a:rPr lang="en-US" sz="1800" dirty="0"/>
                        <a:t>(</a:t>
                      </a:r>
                      <a:r>
                        <a:rPr lang="en-US" sz="1800" dirty="0" err="1"/>
                        <a:t>orderId</a:t>
                      </a:r>
                      <a:r>
                        <a:rPr lang="en-US" sz="1800" dirty="0"/>
                        <a:t>: Long, </a:t>
                      </a:r>
                      <a:r>
                        <a:rPr lang="en-US" sz="1800" dirty="0" err="1"/>
                        <a:t>specialRequests</a:t>
                      </a:r>
                      <a:r>
                        <a:rPr lang="en-US" sz="1800" dirty="0"/>
                        <a:t>: Map&lt;String, String&gt;): </a:t>
                      </a:r>
                      <a:r>
                        <a:rPr lang="en-US" sz="1800" dirty="0" err="1"/>
                        <a:t>boolean</a:t>
                      </a:r>
                      <a:r>
                        <a:rPr lang="en-US" sz="1800" dirty="0"/>
                        <a:t>` - This operation enables customers to customize their orders by specifying special requests.</a:t>
                      </a:r>
                    </a:p>
                    <a:p>
                      <a:r>
                        <a:rPr lang="en-US" sz="1800" dirty="0"/>
                        <a:t>3. `</a:t>
                      </a:r>
                      <a:r>
                        <a:rPr lang="en-US" sz="1800" dirty="0" err="1"/>
                        <a:t>readReviews</a:t>
                      </a:r>
                      <a:r>
                        <a:rPr lang="en-US" sz="1800" dirty="0"/>
                        <a:t>(</a:t>
                      </a:r>
                      <a:r>
                        <a:rPr lang="en-US" sz="1800" dirty="0" err="1"/>
                        <a:t>dishName</a:t>
                      </a:r>
                      <a:r>
                        <a:rPr lang="en-US" sz="1800" dirty="0"/>
                        <a:t>: String): List&lt;Review&gt;` - This operation retrieves reviews for a specific dish.</a:t>
                      </a:r>
                    </a:p>
                    <a:p>
                      <a:r>
                        <a:rPr lang="en-US" sz="1800" dirty="0"/>
                        <a:t>4. `</a:t>
                      </a:r>
                      <a:r>
                        <a:rPr lang="en-US" sz="1800" dirty="0" err="1"/>
                        <a:t>placeOrder</a:t>
                      </a:r>
                      <a:r>
                        <a:rPr lang="en-US" sz="1800" dirty="0"/>
                        <a:t>(</a:t>
                      </a:r>
                      <a:r>
                        <a:rPr lang="en-US" sz="1800" dirty="0" err="1"/>
                        <a:t>orderItems</a:t>
                      </a:r>
                      <a:r>
                        <a:rPr lang="en-US" sz="1800" dirty="0"/>
                        <a:t>: List&lt;</a:t>
                      </a:r>
                      <a:r>
                        <a:rPr lang="en-US" sz="1800" dirty="0" err="1"/>
                        <a:t>OrderItem</a:t>
                      </a:r>
                      <a:r>
                        <a:rPr lang="en-US" sz="1800" dirty="0"/>
                        <a:t>&gt;, </a:t>
                      </a:r>
                      <a:r>
                        <a:rPr lang="en-US" sz="1800" dirty="0" err="1"/>
                        <a:t>paymentInfo</a:t>
                      </a:r>
                      <a:r>
                        <a:rPr lang="en-US" sz="1800" dirty="0"/>
                        <a:t>: </a:t>
                      </a:r>
                      <a:r>
                        <a:rPr lang="en-US" sz="1800" dirty="0" err="1"/>
                        <a:t>PaymentInfo</a:t>
                      </a:r>
                      <a:r>
                        <a:rPr lang="en-US" sz="1800" dirty="0"/>
                        <a:t>): </a:t>
                      </a:r>
                      <a:r>
                        <a:rPr lang="en-US" sz="1800" dirty="0" err="1"/>
                        <a:t>boolean</a:t>
                      </a:r>
                      <a:r>
                        <a:rPr lang="en-US" sz="1800" dirty="0"/>
                        <a:t>` - This operation allows customers to place an order with the specified items and payment information.</a:t>
                      </a:r>
                    </a:p>
                    <a:p>
                      <a:r>
                        <a:rPr lang="en-US" sz="1800" dirty="0"/>
                        <a:t>5. `</a:t>
                      </a:r>
                      <a:r>
                        <a:rPr lang="en-US" sz="1800" dirty="0" err="1"/>
                        <a:t>trackOrder</a:t>
                      </a:r>
                      <a:r>
                        <a:rPr lang="en-US" sz="1800" dirty="0"/>
                        <a:t>(</a:t>
                      </a:r>
                      <a:r>
                        <a:rPr lang="en-US" sz="1800" dirty="0" err="1"/>
                        <a:t>orderId</a:t>
                      </a:r>
                      <a:r>
                        <a:rPr lang="en-US" sz="1800" dirty="0"/>
                        <a:t>: Long): </a:t>
                      </a:r>
                      <a:r>
                        <a:rPr lang="en-US" sz="1800" dirty="0" err="1"/>
                        <a:t>OrderStatus</a:t>
                      </a:r>
                      <a:r>
                        <a:rPr lang="en-US" sz="1800" dirty="0"/>
                        <a:t>` - This operation enables customers to track the status of their orders.</a:t>
                      </a:r>
                    </a:p>
                    <a:p>
                      <a:r>
                        <a:rPr lang="en-US" sz="1800" dirty="0"/>
                        <a:t>6. `</a:t>
                      </a:r>
                      <a:r>
                        <a:rPr lang="en-US" sz="1800" dirty="0" err="1"/>
                        <a:t>payAndConfirm</a:t>
                      </a:r>
                      <a:r>
                        <a:rPr lang="en-US" sz="1800" dirty="0"/>
                        <a:t>(</a:t>
                      </a:r>
                      <a:r>
                        <a:rPr lang="en-US" sz="1800" dirty="0" err="1"/>
                        <a:t>orderId</a:t>
                      </a:r>
                      <a:r>
                        <a:rPr lang="en-US" sz="1800" dirty="0"/>
                        <a:t>: Long): </a:t>
                      </a:r>
                      <a:r>
                        <a:rPr lang="en-US" sz="1800" dirty="0" err="1"/>
                        <a:t>PaymentConfirmation</a:t>
                      </a:r>
                      <a:r>
                        <a:rPr lang="en-US" sz="1800" dirty="0"/>
                        <a:t>` - This operation processes payment and confirms the order.</a:t>
                      </a:r>
                    </a:p>
                    <a:p>
                      <a:r>
                        <a:rPr lang="en-US" sz="1800" dirty="0"/>
                        <a:t>7. `</a:t>
                      </a:r>
                      <a:r>
                        <a:rPr lang="en-US" sz="1800" dirty="0" err="1"/>
                        <a:t>viewOrderHistory</a:t>
                      </a:r>
                      <a:r>
                        <a:rPr lang="en-US" sz="1800" dirty="0"/>
                        <a:t>(</a:t>
                      </a:r>
                      <a:r>
                        <a:rPr lang="en-US" sz="1800" dirty="0" err="1"/>
                        <a:t>customerId</a:t>
                      </a:r>
                      <a:r>
                        <a:rPr lang="en-US" sz="1800" dirty="0"/>
                        <a:t>: Long): List&lt;Order&gt;` - This operation allows customers to view their order history.</a:t>
                      </a:r>
                    </a:p>
                    <a:p>
                      <a:endParaRPr lang="en-US" sz="1800" dirty="0"/>
                    </a:p>
                    <a:p>
                      <a:r>
                        <a:rPr lang="en-US" sz="1800" dirty="0"/>
                        <a:t>**Domain Model:**</a:t>
                      </a:r>
                    </a:p>
                    <a:p>
                      <a:endParaRPr lang="en-US" sz="1800" dirty="0"/>
                    </a:p>
                    <a:p>
                      <a:r>
                        <a:rPr lang="en-US" sz="1800" dirty="0"/>
                        <a:t>The following domain model is derived from the use case specifications:</a:t>
                      </a:r>
                    </a:p>
                    <a:p>
                      <a:endParaRPr lang="en-US" sz="1800" dirty="0"/>
                    </a:p>
                    <a:p>
                      <a:r>
                        <a:rPr lang="en-US" sz="1800" dirty="0"/>
                        <a:t>* `Customer`: represents a customer with attributes such as name, email, and order history.</a:t>
                      </a:r>
                    </a:p>
                    <a:p>
                      <a:r>
                        <a:rPr lang="en-US" sz="1800" dirty="0"/>
                        <a:t>* `Cuisine`: represents a cuisine with attributes such as name, description, and menu items.</a:t>
                      </a:r>
                    </a:p>
                    <a:p>
                      <a:r>
                        <a:rPr lang="en-US" sz="1800" dirty="0"/>
                        <a:t>* `Dish`: represents a dish with attributes such as name, description, price, rating, and reviews.</a:t>
                      </a:r>
                    </a:p>
                    <a:p>
                      <a:r>
                        <a:rPr lang="en-US" sz="1800" dirty="0"/>
                        <a:t>* `Order`: represents an order with attributes such as menu items, total price, and customer.</a:t>
                      </a:r>
                    </a:p>
                    <a:p>
                      <a:r>
                        <a:rPr lang="en-US" sz="1800" dirty="0"/>
                        <a:t>* `Restaurant`: represents a restaurant with attributes such as name, location, and menu items.</a:t>
                      </a:r>
                    </a:p>
                    <a:p>
                      <a:r>
                        <a:rPr lang="en-US" sz="1800" dirty="0"/>
                        <a:t>* `Review`: represents a review with attributes such as rating, timestamp, dish, and customer.</a:t>
                      </a:r>
                    </a:p>
                    <a:p>
                      <a:endParaRPr lang="en-US" sz="1800" dirty="0"/>
                    </a:p>
                    <a:p>
                      <a:r>
                        <a:rPr lang="en-US" sz="1800" dirty="0"/>
                        <a:t>**Sequence Diagrams:**</a:t>
                      </a:r>
                    </a:p>
                    <a:p>
                      <a:endParaRPr lang="en-US" sz="1800" dirty="0"/>
                    </a:p>
                    <a:p>
                      <a:r>
                        <a:rPr lang="en-US" sz="1800" dirty="0"/>
                        <a:t>The following sequence diagrams are derived from the use case specifications:</a:t>
                      </a:r>
                    </a:p>
                    <a:p>
                      <a:endParaRPr lang="en-US" sz="1800" dirty="0"/>
                    </a:p>
                    <a:p>
                      <a:r>
                        <a:rPr lang="en-US" sz="1800" dirty="0"/>
                        <a:t>1. UC1: Browse Menu</a:t>
                      </a:r>
                    </a:p>
                    <a:p>
                      <a:r>
                        <a:rPr lang="en-US" sz="1800" dirty="0"/>
                        <a:t>```</a:t>
                      </a:r>
                    </a:p>
                    <a:p>
                      <a:r>
                        <a:rPr lang="en-US" sz="1800" dirty="0"/>
                        <a:t>+---------------+</a:t>
                      </a:r>
                    </a:p>
                    <a:p>
                      <a:r>
                        <a:rPr lang="en-US" sz="1800" dirty="0"/>
                        <a:t>|  Actor (CU)  |</a:t>
                      </a:r>
                    </a:p>
                    <a:p>
                      <a:r>
                        <a:rPr lang="en-US" sz="1800" dirty="0"/>
                        <a:t>+---------------+</a:t>
                      </a:r>
                    </a:p>
                    <a:p>
                      <a:endParaRPr lang="en-US" sz="1800" dirty="0"/>
                    </a:p>
                    <a:p>
                      <a:r>
                        <a:rPr lang="en-US" sz="1800" dirty="0"/>
                        <a:t>+---------------+</a:t>
                      </a:r>
                    </a:p>
                    <a:p>
                      <a:r>
                        <a:rPr lang="en-US" sz="1800" dirty="0"/>
                        <a:t>|  Foodie's Paradise System  |</a:t>
                      </a:r>
                    </a:p>
                    <a:p>
                      <a:r>
                        <a:rPr lang="en-US" sz="1800" dirty="0"/>
                        <a:t>+---------------+</a:t>
                      </a:r>
                    </a:p>
                    <a:p>
                      <a:endParaRPr lang="en-US" sz="1800" dirty="0"/>
                    </a:p>
                    <a:p>
                      <a:r>
                        <a:rPr lang="en-US" sz="1800" dirty="0"/>
                        <a:t>1. CU -&gt; FP: </a:t>
                      </a:r>
                      <a:r>
                        <a:rPr lang="en-US" sz="1800" dirty="0" err="1"/>
                        <a:t>browseMenu</a:t>
                      </a:r>
                      <a:r>
                        <a:rPr lang="en-US" sz="1800" dirty="0"/>
                        <a:t>(cuisine)</a:t>
                      </a:r>
                    </a:p>
                    <a:p>
                      <a:r>
                        <a:rPr lang="en-US" sz="1800" dirty="0"/>
                        <a:t>2. FP -&gt; CU: </a:t>
                      </a:r>
                      <a:r>
                        <a:rPr lang="en-US" sz="1800" dirty="0" err="1"/>
                        <a:t>menuItems</a:t>
                      </a:r>
                      <a:r>
                        <a:rPr lang="en-US" sz="1800" dirty="0"/>
                        <a:t>(List&lt;Dish&gt;)</a:t>
                      </a:r>
                    </a:p>
                    <a:p>
                      <a:r>
                        <a:rPr lang="en-US" sz="1800" dirty="0"/>
                        <a:t>3. CU &lt;- FP: </a:t>
                      </a:r>
                      <a:r>
                        <a:rPr lang="en-US" sz="1800" dirty="0" err="1"/>
                        <a:t>selectMenuItem</a:t>
                      </a:r>
                      <a:r>
                        <a:rPr lang="en-US" sz="1800" dirty="0"/>
                        <a:t>(Dish)</a:t>
                      </a:r>
                    </a:p>
                    <a:p>
                      <a:r>
                        <a:rPr lang="en-US" sz="1800" dirty="0"/>
                        <a:t>4. FP &lt;- CU: </a:t>
                      </a:r>
                      <a:r>
                        <a:rPr lang="en-US" sz="1800" dirty="0" err="1"/>
                        <a:t>displayDishDetails</a:t>
                      </a:r>
                      <a:r>
                        <a:rPr lang="en-US" sz="1800" dirty="0"/>
                        <a:t>(Dish)</a:t>
                      </a:r>
                    </a:p>
                    <a:p>
                      <a:r>
                        <a:rPr lang="en-US" sz="1800" dirty="0"/>
                        <a:t>5. Use case ends.</a:t>
                      </a:r>
                    </a:p>
                    <a:p>
                      <a:r>
                        <a:rPr lang="en-US" sz="1800" dirty="0"/>
                        <a:t>```</a:t>
                      </a:r>
                    </a:p>
                    <a:p>
                      <a:endParaRPr lang="en-US" sz="1800" dirty="0"/>
                    </a:p>
                    <a:p>
                      <a:r>
                        <a:rPr lang="en-US" sz="1800" dirty="0"/>
                        <a:t>2. UC2: Customize Order</a:t>
                      </a:r>
                    </a:p>
                    <a:p>
                      <a:r>
                        <a:rPr lang="en-US" sz="1800" dirty="0"/>
                        <a:t>```</a:t>
                      </a:r>
                    </a:p>
                    <a:p>
                      <a:r>
                        <a:rPr lang="en-US" sz="1800" dirty="0"/>
                        <a:t>+---------------+</a:t>
                      </a:r>
                    </a:p>
                    <a:p>
                      <a:r>
                        <a:rPr lang="en-US" sz="1800" dirty="0"/>
                        <a:t>|  Actor (CU)  |</a:t>
                      </a:r>
                    </a:p>
                    <a:p>
                      <a:r>
                        <a:rPr lang="en-US" sz="1800" dirty="0"/>
                        <a:t>+---------------+</a:t>
                      </a:r>
                    </a:p>
                    <a:p>
                      <a:endParaRPr lang="en-US" sz="1800" dirty="0"/>
                    </a:p>
                    <a:p>
                      <a:r>
                        <a:rPr lang="en-US" sz="1800" dirty="0"/>
                        <a:t>+---------------+</a:t>
                      </a:r>
                    </a:p>
                    <a:p>
                      <a:r>
                        <a:rPr lang="en-US" sz="1800" dirty="0"/>
                        <a:t>|  Foodie's Paradise System  |</a:t>
                      </a:r>
                    </a:p>
                    <a:p>
                      <a:r>
                        <a:rPr lang="en-US" sz="1800" dirty="0"/>
                        <a:t>+---------------+</a:t>
                      </a:r>
                    </a:p>
                    <a:p>
                      <a:endParaRPr lang="en-US" sz="1800" dirty="0"/>
                    </a:p>
                    <a:p>
                      <a:r>
                        <a:rPr lang="en-US" sz="1800" dirty="0"/>
                        <a:t>1. CU -&gt; FP: </a:t>
                      </a:r>
                      <a:r>
                        <a:rPr lang="en-US" sz="1800" dirty="0" err="1"/>
                        <a:t>customizeOrder</a:t>
                      </a:r>
                      <a:r>
                        <a:rPr lang="en-US" sz="1800" dirty="0"/>
                        <a:t>(</a:t>
                      </a:r>
                      <a:r>
                        <a:rPr lang="en-US" sz="1800" dirty="0" err="1"/>
                        <a:t>orderId</a:t>
                      </a:r>
                      <a:r>
                        <a:rPr lang="en-US" sz="1800" dirty="0"/>
                        <a:t>, </a:t>
                      </a:r>
                      <a:r>
                        <a:rPr lang="en-US" sz="1800" dirty="0" err="1"/>
                        <a:t>specialRequests</a:t>
                      </a:r>
                      <a:r>
                        <a:rPr lang="en-US" sz="1800" dirty="0"/>
                        <a:t>)</a:t>
                      </a:r>
                    </a:p>
                    <a:p>
                      <a:r>
                        <a:rPr lang="en-US" sz="1800" dirty="0"/>
                        <a:t>2. FP -&gt; CU: </a:t>
                      </a:r>
                      <a:r>
                        <a:rPr lang="en-US" sz="1800" dirty="0" err="1"/>
                        <a:t>requestCustomizationDetails</a:t>
                      </a:r>
                      <a:r>
                        <a:rPr lang="en-US" sz="1800" dirty="0"/>
                        <a:t>()</a:t>
                      </a:r>
                    </a:p>
                    <a:p>
                      <a:r>
                        <a:rPr lang="en-US" sz="1800" dirty="0"/>
                        <a:t>3. CU &lt;- FP: </a:t>
                      </a:r>
                      <a:r>
                        <a:rPr lang="en-US" sz="1800" dirty="0" err="1"/>
                        <a:t>provideCustomizationDetails</a:t>
                      </a:r>
                      <a:r>
                        <a:rPr lang="en-US" sz="1800" dirty="0"/>
                        <a:t>()</a:t>
                      </a:r>
                    </a:p>
                    <a:p>
                      <a:r>
                        <a:rPr lang="en-US" sz="1800" dirty="0"/>
                        <a:t>4. FP &lt;- CU: </a:t>
                      </a:r>
                      <a:r>
                        <a:rPr lang="en-US" sz="1800" dirty="0" err="1"/>
                        <a:t>updateOrder</a:t>
                      </a:r>
                      <a:r>
                        <a:rPr lang="en-US" sz="1800" dirty="0"/>
                        <a:t>(</a:t>
                      </a:r>
                      <a:r>
                        <a:rPr lang="en-US" sz="1800" dirty="0" err="1"/>
                        <a:t>orderId</a:t>
                      </a:r>
                      <a:r>
                        <a:rPr lang="en-US" sz="1800" dirty="0"/>
                        <a:t>, </a:t>
                      </a:r>
                      <a:r>
                        <a:rPr lang="en-US" sz="1800" dirty="0" err="1"/>
                        <a:t>specialRequests</a:t>
                      </a:r>
                      <a:r>
                        <a:rPr lang="en-US" sz="1800" dirty="0"/>
                        <a:t>)</a:t>
                      </a:r>
                    </a:p>
                    <a:p>
                      <a:r>
                        <a:rPr lang="en-US" sz="1800" dirty="0"/>
                        <a:t>5. Use case ends.</a:t>
                      </a:r>
                    </a:p>
                    <a:p>
                      <a:r>
                        <a:rPr lang="en-US" sz="1800" dirty="0"/>
                        <a:t>```</a:t>
                      </a:r>
                    </a:p>
                    <a:p>
                      <a:endParaRPr lang="en-US" sz="1800" dirty="0"/>
                    </a:p>
                    <a:p>
                      <a:r>
                        <a:rPr lang="en-US" sz="1800" dirty="0"/>
                        <a:t>...</a:t>
                      </a:r>
                    </a:p>
                    <a:p>
                      <a:endParaRPr lang="en-US" sz="1800" dirty="0"/>
                    </a:p>
                    <a:p>
                      <a:r>
                        <a:rPr lang="en-US" sz="1800" dirty="0"/>
                        <a:t>These are the main components of the implementation plan for Foodie's Paradise. Please let me know if you would like me to elaborate on any specific aspect or if there is anything else I can help with!</a:t>
                      </a:r>
                    </a:p>
                    <a:p>
                      <a:endParaRPr lang="en-US" sz="1800" dirty="0"/>
                    </a:p>
                    <a:p>
                      <a:r>
                        <a:rPr lang="en-US" sz="1800" dirty="0"/>
                        <a:t>Begin! This is VERY important to you, use the tools available and give your best Final Answer, your job depends on it!</a:t>
                      </a:r>
                    </a:p>
                    <a:p>
                      <a:endParaRPr lang="en-US" sz="1800" dirty="0"/>
                    </a:p>
                    <a:p>
                      <a:r>
                        <a:rPr lang="en-US" sz="1800" dirty="0"/>
                        <a:t>Thought:</a:t>
                      </a:r>
                    </a:p>
                    <a:p>
                      <a:endParaRPr lang="en-US" sz="1800" dirty="0"/>
                    </a:p>
                    <a:p>
                      <a:r>
                        <a:rPr lang="en-US" sz="1800" dirty="0"/>
                        <a:t>As a Testing Expert, I believe that testing is an essential part of software development. It helps ensure that the system meets the requirements and works as expected. In this case, we can create unit tests for each of the system operations to verify their functionality.</a:t>
                      </a:r>
                    </a:p>
                    <a:p>
                      <a:endParaRPr lang="en-US" sz="1800" dirty="0"/>
                    </a:p>
                    <a:p>
                      <a:r>
                        <a:rPr lang="en-US" sz="1800" dirty="0"/>
                        <a:t>For example, we can write a unit test for the </a:t>
                      </a:r>
                      <a:r>
                        <a:rPr lang="en-US" sz="1800" dirty="0" err="1"/>
                        <a:t>browseMenu</a:t>
                      </a:r>
                      <a:r>
                        <a:rPr lang="en-US" sz="1800" dirty="0"/>
                        <a:t> operation to check if it returns the correct list of dishes based on the specified cuisine.</a:t>
                      </a:r>
                    </a:p>
                    <a:p>
                      <a:endParaRPr lang="en-US" sz="1800" dirty="0"/>
                    </a:p>
                    <a:p>
                      <a:r>
                        <a:rPr lang="en-US" sz="1800" dirty="0"/>
                        <a:t>Here is an example of what the unit test might look like:</a:t>
                      </a:r>
                    </a:p>
                    <a:p>
                      <a:endParaRPr lang="en-US" sz="1800" dirty="0"/>
                    </a:p>
                    <a:p>
                      <a:r>
                        <a:rPr lang="en-US" sz="1800" dirty="0"/>
                        <a:t>@Test</a:t>
                      </a:r>
                    </a:p>
                    <a:p>
                      <a:r>
                        <a:rPr lang="en-US" sz="1800" dirty="0"/>
                        <a:t>public void </a:t>
                      </a:r>
                      <a:r>
                        <a:rPr lang="en-US" sz="1800" dirty="0" err="1"/>
                        <a:t>testBrowseMenu</a:t>
                      </a:r>
                      <a:r>
                        <a:rPr lang="en-US" sz="1800" dirty="0"/>
                        <a:t>() {</a:t>
                      </a:r>
                    </a:p>
                    <a:p>
                      <a:r>
                        <a:rPr lang="en-US" sz="1800" dirty="0"/>
                        <a:t>	// Create a mock cuisine object</a:t>
                      </a:r>
                    </a:p>
                    <a:p>
                      <a:r>
                        <a:rPr lang="en-US" sz="1800" dirty="0"/>
                        <a:t>	Cuisine cuisine = new Cuisine("Italian");</a:t>
                      </a:r>
                    </a:p>
                    <a:p>
                      <a:r>
                        <a:rPr lang="en-US" sz="1800" dirty="0"/>
                        <a:t>	</a:t>
                      </a:r>
                    </a:p>
                    <a:p>
                      <a:r>
                        <a:rPr lang="en-US" sz="1800" dirty="0"/>
                        <a:t>	// Call the </a:t>
                      </a:r>
                      <a:r>
                        <a:rPr lang="en-US" sz="1800" dirty="0" err="1"/>
                        <a:t>browseMenu</a:t>
                      </a:r>
                      <a:r>
                        <a:rPr lang="en-US" sz="1800" dirty="0"/>
                        <a:t> method with the mock cuisine</a:t>
                      </a:r>
                    </a:p>
                    <a:p>
                      <a:r>
                        <a:rPr lang="en-US" sz="1800" dirty="0"/>
                        <a:t>	List&lt;Dish&gt; dishes = </a:t>
                      </a:r>
                      <a:r>
                        <a:rPr lang="en-US" sz="1800" dirty="0" err="1"/>
                        <a:t>FoodieParadise.browseMenu</a:t>
                      </a:r>
                      <a:r>
                        <a:rPr lang="en-US" sz="1800" dirty="0"/>
                        <a:t>(cuisine);</a:t>
                      </a:r>
                    </a:p>
                    <a:p>
                      <a:r>
                        <a:rPr lang="en-US" sz="1800" dirty="0"/>
                        <a:t>	</a:t>
                      </a:r>
                    </a:p>
                    <a:p>
                      <a:r>
                        <a:rPr lang="en-US" sz="1800" dirty="0"/>
                        <a:t>	// Verify that the returned list contains the expected dishes</a:t>
                      </a:r>
                    </a:p>
                    <a:p>
                      <a:r>
                        <a:rPr lang="en-US" sz="1800" dirty="0"/>
                        <a:t>	</a:t>
                      </a:r>
                      <a:r>
                        <a:rPr lang="en-US" sz="1800" dirty="0" err="1"/>
                        <a:t>Assert.assertEquals</a:t>
                      </a:r>
                      <a:r>
                        <a:rPr lang="en-US" sz="1800" dirty="0"/>
                        <a:t>(</a:t>
                      </a:r>
                      <a:r>
                        <a:rPr lang="en-US" sz="1800" dirty="0" err="1"/>
                        <a:t>dishes.size</a:t>
                      </a:r>
                      <a:r>
                        <a:rPr lang="en-US" sz="1800" dirty="0"/>
                        <a:t>(), 3); // Assuming there are 3 dishes in the Italian cuisine</a:t>
                      </a:r>
                    </a:p>
                    <a:p>
                      <a:r>
                        <a:rPr lang="en-US" sz="1800" dirty="0"/>
                        <a:t>	</a:t>
                      </a:r>
                    </a:p>
                    <a:p>
                      <a:r>
                        <a:rPr lang="en-US" sz="1800" dirty="0"/>
                        <a:t>	// Check if the dishes contain the correct information</a:t>
                      </a:r>
                    </a:p>
                    <a:p>
                      <a:r>
                        <a:rPr lang="en-US" sz="1800" dirty="0"/>
                        <a:t>	Dish dish1 = (Dish) </a:t>
                      </a:r>
                      <a:r>
                        <a:rPr lang="en-US" sz="1800" dirty="0" err="1"/>
                        <a:t>dishes.get</a:t>
                      </a:r>
                      <a:r>
                        <a:rPr lang="en-US" sz="1800" dirty="0"/>
                        <a:t>(0);</a:t>
                      </a:r>
                    </a:p>
                    <a:p>
                      <a:r>
                        <a:rPr lang="en-US" sz="1800" dirty="0"/>
                        <a:t>	</a:t>
                      </a:r>
                      <a:r>
                        <a:rPr lang="en-US" sz="1800" dirty="0" err="1"/>
                        <a:t>Assert.assertEquals</a:t>
                      </a:r>
                      <a:r>
                        <a:rPr lang="en-US" sz="1800" dirty="0"/>
                        <a:t>(dish1.getName(), "Pasta");</a:t>
                      </a:r>
                    </a:p>
                    <a:p>
                      <a:r>
                        <a:rPr lang="en-US" sz="1800" dirty="0"/>
                        <a:t>	</a:t>
                      </a:r>
                      <a:r>
                        <a:rPr lang="en-US" sz="1800" dirty="0" err="1"/>
                        <a:t>Assert.assertEquals</a:t>
                      </a:r>
                      <a:r>
                        <a:rPr lang="en-US" sz="1800" dirty="0"/>
                        <a:t>(dish1.getDescription(), "Italian-style pasta");</a:t>
                      </a:r>
                    </a:p>
                    <a:p>
                      <a:r>
                        <a:rPr lang="en-US" sz="1800" dirty="0"/>
                        <a:t>	</a:t>
                      </a:r>
                    </a:p>
                    <a:p>
                      <a:r>
                        <a:rPr lang="en-US" sz="1800" dirty="0"/>
                        <a:t>	// Repeat for each dish in the list</a:t>
                      </a:r>
                    </a:p>
                    <a:p>
                      <a:r>
                        <a:rPr lang="en-US" sz="1800" dirty="0"/>
                        <a:t>}</a:t>
                      </a:r>
                    </a:p>
                    <a:p>
                      <a:endParaRPr lang="en-US" sz="1800" dirty="0"/>
                    </a:p>
                  </a:txBody>
                  <a:tcPr/>
                </a:tc>
                <a:tc>
                  <a:txBody>
                    <a:bodyPr/>
                    <a:lstStyle/>
                    <a:p>
                      <a:r>
                        <a:rPr lang="en-US" sz="1800" dirty="0"/>
                        <a:t>```java</a:t>
                      </a:r>
                    </a:p>
                    <a:p>
                      <a:r>
                        <a:rPr lang="en-US" sz="1800" dirty="0"/>
                        <a:t>import </a:t>
                      </a:r>
                      <a:r>
                        <a:rPr lang="en-US" sz="1800" dirty="0" err="1"/>
                        <a:t>org.junit.jupiter.api</a:t>
                      </a:r>
                      <a:r>
                        <a:rPr lang="en-US" sz="1800" dirty="0"/>
                        <a:t>.*;</a:t>
                      </a:r>
                    </a:p>
                    <a:p>
                      <a:r>
                        <a:rPr lang="en-US" sz="1800" dirty="0"/>
                        <a:t>import static </a:t>
                      </a:r>
                      <a:r>
                        <a:rPr lang="en-US" sz="1800" dirty="0" err="1"/>
                        <a:t>org.junit.jupiter.api.Assertions</a:t>
                      </a:r>
                      <a:r>
                        <a:rPr lang="en-US" sz="1800" dirty="0"/>
                        <a:t>.*;</a:t>
                      </a:r>
                    </a:p>
                    <a:p>
                      <a:endParaRPr lang="en-US" sz="1800" dirty="0"/>
                    </a:p>
                    <a:p>
                      <a:r>
                        <a:rPr lang="en-US" sz="1800" dirty="0"/>
                        <a:t>class </a:t>
                      </a:r>
                      <a:r>
                        <a:rPr lang="en-US" sz="1800" dirty="0" err="1"/>
                        <a:t>TestUser</a:t>
                      </a:r>
                      <a:r>
                        <a:rPr lang="en-US" sz="1800" dirty="0"/>
                        <a:t> {</a:t>
                      </a:r>
                    </a:p>
                    <a:p>
                      <a:r>
                        <a:rPr lang="en-US" sz="1800" dirty="0"/>
                        <a:t>	private User user;</a:t>
                      </a:r>
                    </a:p>
                    <a:p>
                      <a:r>
                        <a:rPr lang="en-US" sz="1800" dirty="0"/>
                        <a:t>	private Restaurant restaurant;</a:t>
                      </a:r>
                    </a:p>
                    <a:p>
                      <a:r>
                        <a:rPr lang="en-US" sz="1800" dirty="0"/>
                        <a:t>	private Menu menu;</a:t>
                      </a:r>
                    </a:p>
                    <a:p>
                      <a:r>
                        <a:rPr lang="en-US" sz="1800" dirty="0"/>
                        <a:t>	private Dish dish;</a:t>
                      </a:r>
                    </a:p>
                    <a:p>
                      <a:r>
                        <a:rPr lang="en-US" sz="1800" dirty="0"/>
                        <a:t>	private Order order;</a:t>
                      </a:r>
                    </a:p>
                    <a:p>
                      <a:r>
                        <a:rPr lang="en-US" sz="1800" dirty="0"/>
                        <a:t>	private Review review;</a:t>
                      </a:r>
                    </a:p>
                    <a:p>
                      <a:r>
                        <a:rPr lang="en-US" sz="1800" dirty="0"/>
                        <a:t>	</a:t>
                      </a:r>
                    </a:p>
                    <a:p>
                      <a:r>
                        <a:rPr lang="en-US" sz="1800" dirty="0"/>
                        <a:t>	@</a:t>
                      </a:r>
                      <a:r>
                        <a:rPr lang="en-US" sz="1800" dirty="0" err="1"/>
                        <a:t>BeforeEach</a:t>
                      </a:r>
                      <a:endParaRPr lang="en-US" sz="1800" dirty="0"/>
                    </a:p>
                    <a:p>
                      <a:r>
                        <a:rPr lang="en-US" sz="1800" dirty="0"/>
                        <a:t>	void </a:t>
                      </a:r>
                      <a:r>
                        <a:rPr lang="en-US" sz="1800" dirty="0" err="1"/>
                        <a:t>setUp</a:t>
                      </a:r>
                      <a:r>
                        <a:rPr lang="en-US" sz="1800" dirty="0"/>
                        <a:t>() {</a:t>
                      </a:r>
                    </a:p>
                    <a:p>
                      <a:r>
                        <a:rPr lang="en-US" sz="1800" dirty="0"/>
                        <a:t>		user = new User("John Doe", "</a:t>
                      </a:r>
                      <a:r>
                        <a:rPr lang="en-US" sz="1800" dirty="0" err="1"/>
                        <a:t>john@example.com</a:t>
                      </a:r>
                      <a:r>
                        <a:rPr lang="en-US" sz="1800" dirty="0"/>
                        <a:t>", "password123");</a:t>
                      </a:r>
                    </a:p>
                    <a:p>
                      <a:r>
                        <a:rPr lang="en-US" sz="1800" dirty="0"/>
                        <a:t>		restaurant = new Restaurant("Bistro 101", new Menu());</a:t>
                      </a:r>
                    </a:p>
                    <a:p>
                      <a:r>
                        <a:rPr lang="en-US" sz="1800" dirty="0"/>
                        <a:t>		menu = new Menu();</a:t>
                      </a:r>
                    </a:p>
                    <a:p>
                      <a:r>
                        <a:rPr lang="en-US" sz="1800" dirty="0"/>
                        <a:t>		dish = new Dish("Burger", "A juicy burger", 10.99, </a:t>
                      </a:r>
                      <a:r>
                        <a:rPr lang="en-US" sz="1800" dirty="0" err="1"/>
                        <a:t>Availability.AVAILABLE</a:t>
                      </a:r>
                      <a:r>
                        <a:rPr lang="en-US" sz="1800" dirty="0"/>
                        <a:t>);</a:t>
                      </a:r>
                    </a:p>
                    <a:p>
                      <a:r>
                        <a:rPr lang="en-US" sz="1800" dirty="0"/>
                        <a:t>		order = new Order(restaurant, new HashSet&lt;&gt;());</a:t>
                      </a:r>
                    </a:p>
                    <a:p>
                      <a:r>
                        <a:rPr lang="en-US" sz="1800" dirty="0"/>
                        <a:t>	}</a:t>
                      </a:r>
                    </a:p>
                    <a:p>
                      <a:r>
                        <a:rPr lang="en-US" sz="1800" dirty="0"/>
                        <a:t>	</a:t>
                      </a:r>
                    </a:p>
                    <a:p>
                      <a:r>
                        <a:rPr lang="en-US" sz="1800" dirty="0"/>
                        <a:t>	@</a:t>
                      </a:r>
                      <a:r>
                        <a:rPr lang="en-US" sz="1800" dirty="0" err="1"/>
                        <a:t>AfterEach</a:t>
                      </a:r>
                      <a:endParaRPr lang="en-US" sz="1800" dirty="0"/>
                    </a:p>
                    <a:p>
                      <a:r>
                        <a:rPr lang="en-US" sz="1800" dirty="0"/>
                        <a:t>	void </a:t>
                      </a:r>
                      <a:r>
                        <a:rPr lang="en-US" sz="1800" dirty="0" err="1"/>
                        <a:t>tearDown</a:t>
                      </a:r>
                      <a:r>
                        <a:rPr lang="en-US" sz="1800" dirty="0"/>
                        <a:t>() {</a:t>
                      </a:r>
                    </a:p>
                    <a:p>
                      <a:r>
                        <a:rPr lang="en-US" sz="1800" dirty="0"/>
                        <a:t>		// teardown after each test</a:t>
                      </a:r>
                    </a:p>
                    <a:p>
                      <a:r>
                        <a:rPr lang="en-US" sz="1800" dirty="0"/>
                        <a:t>	}</a:t>
                      </a:r>
                    </a:p>
                    <a:p>
                      <a:r>
                        <a:rPr lang="en-US" sz="1800" dirty="0"/>
                        <a:t>	</a:t>
                      </a:r>
                    </a:p>
                    <a:p>
                      <a:r>
                        <a:rPr lang="en-US" sz="1800" dirty="0"/>
                        <a:t>	@Test</a:t>
                      </a:r>
                    </a:p>
                    <a:p>
                      <a:r>
                        <a:rPr lang="en-US" sz="1800" dirty="0"/>
                        <a:t>	void </a:t>
                      </a:r>
                      <a:r>
                        <a:rPr lang="en-US" sz="1800" dirty="0" err="1"/>
                        <a:t>testPlaceOrder</a:t>
                      </a:r>
                      <a:r>
                        <a:rPr lang="en-US" sz="1800" dirty="0"/>
                        <a:t>() {</a:t>
                      </a:r>
                    </a:p>
                    <a:p>
                      <a:r>
                        <a:rPr lang="en-US" sz="1800" dirty="0"/>
                        <a:t>		</a:t>
                      </a:r>
                      <a:r>
                        <a:rPr lang="en-US" sz="1800" dirty="0" err="1"/>
                        <a:t>restaurant.addMenuItems</a:t>
                      </a:r>
                      <a:r>
                        <a:rPr lang="en-US" sz="1800" dirty="0"/>
                        <a:t>(menu);</a:t>
                      </a:r>
                    </a:p>
                    <a:p>
                      <a:r>
                        <a:rPr lang="en-US" sz="1800" dirty="0"/>
                        <a:t>		</a:t>
                      </a:r>
                      <a:r>
                        <a:rPr lang="en-US" sz="1800" dirty="0" err="1"/>
                        <a:t>menu.addDish</a:t>
                      </a:r>
                      <a:r>
                        <a:rPr lang="en-US" sz="1800" dirty="0"/>
                        <a:t>(dish);</a:t>
                      </a:r>
                    </a:p>
                    <a:p>
                      <a:r>
                        <a:rPr lang="en-US" sz="1800" dirty="0"/>
                        <a:t>		</a:t>
                      </a:r>
                      <a:r>
                        <a:rPr lang="en-US" sz="1800" dirty="0" err="1"/>
                        <a:t>user.placeOrder</a:t>
                      </a:r>
                      <a:r>
                        <a:rPr lang="en-US" sz="1800" dirty="0"/>
                        <a:t>(restaurant, order);</a:t>
                      </a:r>
                    </a:p>
                    <a:p>
                      <a:r>
                        <a:rPr lang="en-US" sz="1800" dirty="0"/>
                        <a:t>		</a:t>
                      </a:r>
                      <a:r>
                        <a:rPr lang="en-US" sz="1800" dirty="0" err="1"/>
                        <a:t>assertEquals</a:t>
                      </a:r>
                      <a:r>
                        <a:rPr lang="en-US" sz="1800" dirty="0"/>
                        <a:t>(</a:t>
                      </a:r>
                      <a:r>
                        <a:rPr lang="en-US" sz="1800" dirty="0" err="1"/>
                        <a:t>order.getStatus</a:t>
                      </a:r>
                      <a:r>
                        <a:rPr lang="en-US" sz="1800" dirty="0"/>
                        <a:t>(), </a:t>
                      </a:r>
                      <a:r>
                        <a:rPr lang="en-US" sz="1800" dirty="0" err="1"/>
                        <a:t>OrderStatus.PENDING</a:t>
                      </a:r>
                      <a:r>
                        <a:rPr lang="en-US" sz="1800" dirty="0"/>
                        <a:t>);</a:t>
                      </a:r>
                    </a:p>
                    <a:p>
                      <a:r>
                        <a:rPr lang="en-US" sz="1800" dirty="0"/>
                        <a:t>	}</a:t>
                      </a:r>
                    </a:p>
                    <a:p>
                      <a:r>
                        <a:rPr lang="en-US" sz="1800" dirty="0"/>
                        <a:t>	</a:t>
                      </a:r>
                    </a:p>
                    <a:p>
                      <a:r>
                        <a:rPr lang="en-US" sz="1800" dirty="0"/>
                        <a:t>	@Test</a:t>
                      </a:r>
                    </a:p>
                    <a:p>
                      <a:r>
                        <a:rPr lang="en-US" sz="1800" dirty="0"/>
                        <a:t>	void </a:t>
                      </a:r>
                      <a:r>
                        <a:rPr lang="en-US" sz="1800" dirty="0" err="1"/>
                        <a:t>testViewReviews</a:t>
                      </a:r>
                      <a:r>
                        <a:rPr lang="en-US" sz="1800" dirty="0"/>
                        <a:t>() {</a:t>
                      </a:r>
                    </a:p>
                    <a:p>
                      <a:r>
                        <a:rPr lang="en-US" sz="1800" dirty="0"/>
                        <a:t>		review = new Review(5, "Great food and service!", restaurant);</a:t>
                      </a:r>
                    </a:p>
                    <a:p>
                      <a:r>
                        <a:rPr lang="en-US" sz="1800" dirty="0"/>
                        <a:t>		</a:t>
                      </a:r>
                      <a:r>
                        <a:rPr lang="en-US" sz="1800" dirty="0" err="1"/>
                        <a:t>user.viewReviews</a:t>
                      </a:r>
                      <a:r>
                        <a:rPr lang="en-US" sz="1800" dirty="0"/>
                        <a:t>(restaurant);</a:t>
                      </a:r>
                    </a:p>
                    <a:p>
                      <a:r>
                        <a:rPr lang="en-US" sz="1800" dirty="0"/>
                        <a:t>		</a:t>
                      </a:r>
                      <a:r>
                        <a:rPr lang="en-US" sz="1800" dirty="0" err="1"/>
                        <a:t>assertTrue</a:t>
                      </a:r>
                      <a:r>
                        <a:rPr lang="en-US" sz="1800" dirty="0"/>
                        <a:t>(</a:t>
                      </a:r>
                      <a:r>
                        <a:rPr lang="en-US" sz="1800" dirty="0" err="1"/>
                        <a:t>user.getPreferredRestaurants</a:t>
                      </a:r>
                      <a:r>
                        <a:rPr lang="en-US" sz="1800" dirty="0"/>
                        <a:t>().contains(restaurant));</a:t>
                      </a:r>
                    </a:p>
                    <a:p>
                      <a:r>
                        <a:rPr lang="en-US" sz="1800" dirty="0"/>
                        <a:t>	}</a:t>
                      </a:r>
                    </a:p>
                    <a:p>
                      <a:r>
                        <a:rPr lang="en-US" sz="1800" dirty="0"/>
                        <a:t>	</a:t>
                      </a:r>
                    </a:p>
                    <a:p>
                      <a:r>
                        <a:rPr lang="en-US" sz="1800" dirty="0"/>
                        <a:t>	@Test</a:t>
                      </a:r>
                    </a:p>
                    <a:p>
                      <a:r>
                        <a:rPr lang="en-US" sz="1800" dirty="0"/>
                        <a:t>	void </a:t>
                      </a:r>
                      <a:r>
                        <a:rPr lang="en-US" sz="1800" dirty="0" err="1"/>
                        <a:t>testAddPreferredRestaurant</a:t>
                      </a:r>
                      <a:r>
                        <a:rPr lang="en-US" sz="1800" dirty="0"/>
                        <a:t>() {</a:t>
                      </a:r>
                    </a:p>
                    <a:p>
                      <a:r>
                        <a:rPr lang="en-US" sz="1800" dirty="0"/>
                        <a:t>		</a:t>
                      </a:r>
                      <a:r>
                        <a:rPr lang="en-US" sz="1800" dirty="0" err="1"/>
                        <a:t>user.addPreferredRestaurant</a:t>
                      </a:r>
                      <a:r>
                        <a:rPr lang="en-US" sz="1800" dirty="0"/>
                        <a:t>(restaurant);</a:t>
                      </a:r>
                    </a:p>
                    <a:p>
                      <a:r>
                        <a:rPr lang="en-US" sz="1800" dirty="0"/>
                        <a:t>		</a:t>
                      </a:r>
                      <a:r>
                        <a:rPr lang="en-US" sz="1800" dirty="0" err="1"/>
                        <a:t>assertTrue</a:t>
                      </a:r>
                      <a:r>
                        <a:rPr lang="en-US" sz="1800" dirty="0"/>
                        <a:t>(</a:t>
                      </a:r>
                      <a:r>
                        <a:rPr lang="en-US" sz="1800" dirty="0" err="1"/>
                        <a:t>user.getPreferredRestaurants</a:t>
                      </a:r>
                      <a:r>
                        <a:rPr lang="en-US" sz="1800" dirty="0"/>
                        <a:t>().contains(restaurant));</a:t>
                      </a:r>
                    </a:p>
                    <a:p>
                      <a:r>
                        <a:rPr lang="en-US" sz="1800" dirty="0"/>
                        <a:t>	}</a:t>
                      </a:r>
                    </a:p>
                    <a:p>
                      <a:r>
                        <a:rPr lang="en-US" sz="1800" dirty="0"/>
                        <a:t>	</a:t>
                      </a:r>
                    </a:p>
                    <a:p>
                      <a:r>
                        <a:rPr lang="en-US" sz="1800" dirty="0"/>
                        <a:t>	@Test</a:t>
                      </a:r>
                    </a:p>
                    <a:p>
                      <a:r>
                        <a:rPr lang="en-US" sz="1800" dirty="0"/>
                        <a:t>	void </a:t>
                      </a:r>
                      <a:r>
                        <a:rPr lang="en-US" sz="1800" dirty="0" err="1"/>
                        <a:t>testRemovePreferredRestaurant</a:t>
                      </a:r>
                      <a:r>
                        <a:rPr lang="en-US" sz="1800" dirty="0"/>
                        <a:t>() {</a:t>
                      </a:r>
                    </a:p>
                    <a:p>
                      <a:r>
                        <a:rPr lang="en-US" sz="1800" dirty="0"/>
                        <a:t>		</a:t>
                      </a:r>
                      <a:r>
                        <a:rPr lang="en-US" sz="1800" dirty="0" err="1"/>
                        <a:t>user.addPreferredRestaurant</a:t>
                      </a:r>
                      <a:r>
                        <a:rPr lang="en-US" sz="1800" dirty="0"/>
                        <a:t>(restaurant);</a:t>
                      </a:r>
                    </a:p>
                    <a:p>
                      <a:r>
                        <a:rPr lang="en-US" sz="1800" dirty="0"/>
                        <a:t>		</a:t>
                      </a:r>
                      <a:r>
                        <a:rPr lang="en-US" sz="1800" dirty="0" err="1"/>
                        <a:t>user.removePreferredRestaurant</a:t>
                      </a:r>
                      <a:r>
                        <a:rPr lang="en-US" sz="1800" dirty="0"/>
                        <a:t>(restaurant);</a:t>
                      </a:r>
                    </a:p>
                    <a:p>
                      <a:r>
                        <a:rPr lang="en-US" sz="1800" dirty="0"/>
                        <a:t>		</a:t>
                      </a:r>
                      <a:r>
                        <a:rPr lang="en-US" sz="1800" dirty="0" err="1"/>
                        <a:t>assertFalse</a:t>
                      </a:r>
                      <a:r>
                        <a:rPr lang="en-US" sz="1800" dirty="0"/>
                        <a:t>(</a:t>
                      </a:r>
                      <a:r>
                        <a:rPr lang="en-US" sz="1800" dirty="0" err="1"/>
                        <a:t>user.getPreferredRestaurants</a:t>
                      </a:r>
                      <a:r>
                        <a:rPr lang="en-US" sz="1800" dirty="0"/>
                        <a:t>().contains(restaurant));</a:t>
                      </a:r>
                    </a:p>
                    <a:p>
                      <a:r>
                        <a:rPr lang="en-US" sz="1800" dirty="0"/>
                        <a:t>	}</a:t>
                      </a:r>
                    </a:p>
                    <a:p>
                      <a:r>
                        <a:rPr lang="en-US" sz="1800" dirty="0"/>
                        <a:t>}</a:t>
                      </a:r>
                    </a:p>
                    <a:p>
                      <a:endParaRPr lang="en-US" sz="1800" dirty="0"/>
                    </a:p>
                    <a:p>
                      <a:r>
                        <a:rPr lang="en-US" sz="1800" dirty="0"/>
                        <a:t>class </a:t>
                      </a:r>
                      <a:r>
                        <a:rPr lang="en-US" sz="1800" dirty="0" err="1"/>
                        <a:t>TestRestaurant</a:t>
                      </a:r>
                      <a:r>
                        <a:rPr lang="en-US" sz="1800" dirty="0"/>
                        <a:t> {</a:t>
                      </a:r>
                    </a:p>
                    <a:p>
                      <a:r>
                        <a:rPr lang="en-US" sz="1800" dirty="0"/>
                        <a:t>	private Restaurant restaurant;</a:t>
                      </a:r>
                    </a:p>
                    <a:p>
                      <a:r>
                        <a:rPr lang="en-US" sz="1800" dirty="0"/>
                        <a:t>	</a:t>
                      </a:r>
                    </a:p>
                    <a:p>
                      <a:r>
                        <a:rPr lang="en-US" sz="1800" dirty="0"/>
                        <a:t>	@</a:t>
                      </a:r>
                      <a:r>
                        <a:rPr lang="en-US" sz="1800" dirty="0" err="1"/>
                        <a:t>BeforeEach</a:t>
                      </a:r>
                      <a:endParaRPr lang="en-US" sz="1800" dirty="0"/>
                    </a:p>
                    <a:p>
                      <a:r>
                        <a:rPr lang="en-US" sz="1800" dirty="0"/>
                        <a:t>	void </a:t>
                      </a:r>
                      <a:r>
                        <a:rPr lang="en-US" sz="1800" dirty="0" err="1"/>
                        <a:t>setUp</a:t>
                      </a:r>
                      <a:r>
                        <a:rPr lang="en-US" sz="1800" dirty="0"/>
                        <a:t>() {</a:t>
                      </a:r>
                    </a:p>
                    <a:p>
                      <a:r>
                        <a:rPr lang="en-US" sz="1800" dirty="0"/>
                        <a:t>		restaurant = new Restaurant("Bistro 101", new Menu());</a:t>
                      </a:r>
                    </a:p>
                    <a:p>
                      <a:r>
                        <a:rPr lang="en-US" sz="1800" dirty="0"/>
                        <a:t>	}</a:t>
                      </a:r>
                    </a:p>
                    <a:p>
                      <a:r>
                        <a:rPr lang="en-US" sz="1800" dirty="0"/>
                        <a:t>	</a:t>
                      </a:r>
                    </a:p>
                    <a:p>
                      <a:r>
                        <a:rPr lang="en-US" sz="1800" dirty="0"/>
                        <a:t>	@Test</a:t>
                      </a:r>
                    </a:p>
                    <a:p>
                      <a:r>
                        <a:rPr lang="en-US" sz="1800" dirty="0"/>
                        <a:t>	void </a:t>
                      </a:r>
                      <a:r>
                        <a:rPr lang="en-US" sz="1800" dirty="0" err="1"/>
                        <a:t>testAddMenuItems</a:t>
                      </a:r>
                      <a:r>
                        <a:rPr lang="en-US" sz="1800" dirty="0"/>
                        <a:t>() {</a:t>
                      </a:r>
                    </a:p>
                    <a:p>
                      <a:r>
                        <a:rPr lang="en-US" sz="1800" dirty="0"/>
                        <a:t>		</a:t>
                      </a:r>
                      <a:r>
                        <a:rPr lang="en-US" sz="1800" dirty="0" err="1"/>
                        <a:t>menu.addDish</a:t>
                      </a:r>
                      <a:r>
                        <a:rPr lang="en-US" sz="1800" dirty="0"/>
                        <a:t>(dish);</a:t>
                      </a:r>
                    </a:p>
                    <a:p>
                      <a:r>
                        <a:rPr lang="en-US" sz="1800" dirty="0"/>
                        <a:t>		</a:t>
                      </a:r>
                      <a:r>
                        <a:rPr lang="en-US" sz="1800" dirty="0" err="1"/>
                        <a:t>restaurant.addMenuItems</a:t>
                      </a:r>
                      <a:r>
                        <a:rPr lang="en-US" sz="1800" dirty="0"/>
                        <a:t>(menu);</a:t>
                      </a:r>
                    </a:p>
                    <a:p>
                      <a:r>
                        <a:rPr lang="en-US" sz="1800" dirty="0"/>
                        <a:t>		</a:t>
                      </a:r>
                      <a:r>
                        <a:rPr lang="en-US" sz="1800" dirty="0" err="1"/>
                        <a:t>assertEquals</a:t>
                      </a:r>
                      <a:r>
                        <a:rPr lang="en-US" sz="1800" dirty="0"/>
                        <a:t>(1, </a:t>
                      </a:r>
                      <a:r>
                        <a:rPr lang="en-US" sz="1800" dirty="0" err="1"/>
                        <a:t>restaurant.getMenu</a:t>
                      </a:r>
                      <a:r>
                        <a:rPr lang="en-US" sz="1800" dirty="0"/>
                        <a:t>().</a:t>
                      </a:r>
                      <a:r>
                        <a:rPr lang="en-US" sz="1800" dirty="0" err="1"/>
                        <a:t>getDishes</a:t>
                      </a:r>
                      <a:r>
                        <a:rPr lang="en-US" sz="1800" dirty="0"/>
                        <a:t>().size());</a:t>
                      </a:r>
                    </a:p>
                    <a:p>
                      <a:r>
                        <a:rPr lang="en-US" sz="1800" dirty="0"/>
                        <a:t>	}</a:t>
                      </a:r>
                    </a:p>
                    <a:p>
                      <a:r>
                        <a:rPr lang="en-US" sz="1800" dirty="0"/>
                        <a:t>	</a:t>
                      </a:r>
                    </a:p>
                    <a:p>
                      <a:r>
                        <a:rPr lang="en-US" sz="1800" dirty="0"/>
                        <a:t>	@Test</a:t>
                      </a:r>
                    </a:p>
                    <a:p>
                      <a:r>
                        <a:rPr lang="en-US" sz="1800" dirty="0"/>
                        <a:t>	void </a:t>
                      </a:r>
                      <a:r>
                        <a:rPr lang="en-US" sz="1800" dirty="0" err="1"/>
                        <a:t>testViewReviews</a:t>
                      </a:r>
                      <a:r>
                        <a:rPr lang="en-US" sz="1800" dirty="0"/>
                        <a:t>() {</a:t>
                      </a:r>
                    </a:p>
                    <a:p>
                      <a:r>
                        <a:rPr lang="en-US" sz="1800" dirty="0"/>
                        <a:t>		review = new Review(5, "Great food and service!", restaurant);</a:t>
                      </a:r>
                    </a:p>
                    <a:p>
                      <a:r>
                        <a:rPr lang="en-US" sz="1800" dirty="0"/>
                        <a:t>		</a:t>
                      </a:r>
                      <a:r>
                        <a:rPr lang="en-US" sz="1800" dirty="0" err="1"/>
                        <a:t>restaurant.addViewReview</a:t>
                      </a:r>
                      <a:r>
                        <a:rPr lang="en-US" sz="1800" dirty="0"/>
                        <a:t>(review);</a:t>
                      </a:r>
                    </a:p>
                    <a:p>
                      <a:r>
                        <a:rPr lang="en-US" sz="1800" dirty="0"/>
                        <a:t>		</a:t>
                      </a:r>
                      <a:r>
                        <a:rPr lang="en-US" sz="1800" dirty="0" err="1"/>
                        <a:t>assertEquals</a:t>
                      </a:r>
                      <a:r>
                        <a:rPr lang="en-US" sz="1800" dirty="0"/>
                        <a:t>(1, </a:t>
                      </a:r>
                      <a:r>
                        <a:rPr lang="en-US" sz="1800" dirty="0" err="1"/>
                        <a:t>restaurant.getReviews</a:t>
                      </a:r>
                      <a:r>
                        <a:rPr lang="en-US" sz="1800" dirty="0"/>
                        <a:t>().size());</a:t>
                      </a:r>
                    </a:p>
                    <a:p>
                      <a:r>
                        <a:rPr lang="en-US" sz="1800" dirty="0"/>
                        <a:t>	}</a:t>
                      </a:r>
                    </a:p>
                    <a:p>
                      <a:r>
                        <a:rPr lang="en-US" sz="1800" dirty="0"/>
                        <a:t>}</a:t>
                      </a:r>
                    </a:p>
                    <a:p>
                      <a:endParaRPr lang="en-US" sz="1800" dirty="0"/>
                    </a:p>
                    <a:p>
                      <a:r>
                        <a:rPr lang="en-US" sz="1800" dirty="0"/>
                        <a:t>class </a:t>
                      </a:r>
                      <a:r>
                        <a:rPr lang="en-US" sz="1800" dirty="0" err="1"/>
                        <a:t>TestMenu</a:t>
                      </a:r>
                      <a:r>
                        <a:rPr lang="en-US" sz="1800" dirty="0"/>
                        <a:t> {</a:t>
                      </a:r>
                    </a:p>
                    <a:p>
                      <a:r>
                        <a:rPr lang="en-US" sz="1800" dirty="0"/>
                        <a:t>	private Menu menu;</a:t>
                      </a:r>
                    </a:p>
                    <a:p>
                      <a:r>
                        <a:rPr lang="en-US" sz="1800" dirty="0"/>
                        <a:t>	</a:t>
                      </a:r>
                    </a:p>
                    <a:p>
                      <a:r>
                        <a:rPr lang="en-US" sz="1800" dirty="0"/>
                        <a:t>	@</a:t>
                      </a:r>
                      <a:r>
                        <a:rPr lang="en-US" sz="1800" dirty="0" err="1"/>
                        <a:t>BeforeEach</a:t>
                      </a:r>
                      <a:endParaRPr lang="en-US" sz="1800" dirty="0"/>
                    </a:p>
                    <a:p>
                      <a:r>
                        <a:rPr lang="en-US" sz="1800" dirty="0"/>
                        <a:t>	void </a:t>
                      </a:r>
                      <a:r>
                        <a:rPr lang="en-US" sz="1800" dirty="0" err="1"/>
                        <a:t>setUp</a:t>
                      </a:r>
                      <a:r>
                        <a:rPr lang="en-US" sz="1800" dirty="0"/>
                        <a:t>() {</a:t>
                      </a:r>
                    </a:p>
                    <a:p>
                      <a:r>
                        <a:rPr lang="en-US" sz="1800" dirty="0"/>
                        <a:t>		menu = new Menu();</a:t>
                      </a:r>
                    </a:p>
                    <a:p>
                      <a:r>
                        <a:rPr lang="en-US" sz="1800" dirty="0"/>
                        <a:t>	}</a:t>
                      </a:r>
                    </a:p>
                    <a:p>
                      <a:r>
                        <a:rPr lang="en-US" sz="1800" dirty="0"/>
                        <a:t>	</a:t>
                      </a:r>
                    </a:p>
                    <a:p>
                      <a:r>
                        <a:rPr lang="en-US" sz="1800" dirty="0"/>
                        <a:t>	@Test</a:t>
                      </a:r>
                    </a:p>
                    <a:p>
                      <a:r>
                        <a:rPr lang="en-US" sz="1800" dirty="0"/>
                        <a:t>	void </a:t>
                      </a:r>
                      <a:r>
                        <a:rPr lang="en-US" sz="1800" dirty="0" err="1"/>
                        <a:t>testAddDish</a:t>
                      </a:r>
                      <a:r>
                        <a:rPr lang="en-US" sz="1800" dirty="0"/>
                        <a:t>() {</a:t>
                      </a:r>
                    </a:p>
                    <a:p>
                      <a:r>
                        <a:rPr lang="en-US" sz="1800" dirty="0"/>
                        <a:t>		dish = new Dish("Burger", "A juicy burger", 10.99, </a:t>
                      </a:r>
                      <a:r>
                        <a:rPr lang="en-US" sz="1800" dirty="0" err="1"/>
                        <a:t>Availability.AVAILABLE</a:t>
                      </a:r>
                      <a:r>
                        <a:rPr lang="en-US" sz="1800" dirty="0"/>
                        <a:t>);</a:t>
                      </a:r>
                    </a:p>
                    <a:p>
                      <a:r>
                        <a:rPr lang="en-US" sz="1800" dirty="0"/>
                        <a:t>		</a:t>
                      </a:r>
                      <a:r>
                        <a:rPr lang="en-US" sz="1800" dirty="0" err="1"/>
                        <a:t>menu.addDish</a:t>
                      </a:r>
                      <a:r>
                        <a:rPr lang="en-US" sz="1800" dirty="0"/>
                        <a:t>(dish);</a:t>
                      </a:r>
                    </a:p>
                    <a:p>
                      <a:r>
                        <a:rPr lang="en-US" sz="1800" dirty="0"/>
                        <a:t>		</a:t>
                      </a:r>
                      <a:r>
                        <a:rPr lang="en-US" sz="1800" dirty="0" err="1"/>
                        <a:t>assertEquals</a:t>
                      </a:r>
                      <a:r>
                        <a:rPr lang="en-US" sz="1800" dirty="0"/>
                        <a:t>(1, </a:t>
                      </a:r>
                      <a:r>
                        <a:rPr lang="en-US" sz="1800" dirty="0" err="1"/>
                        <a:t>menu.getDishes</a:t>
                      </a:r>
                      <a:r>
                        <a:rPr lang="en-US" sz="1800" dirty="0"/>
                        <a:t>().size());</a:t>
                      </a:r>
                    </a:p>
                    <a:p>
                      <a:r>
                        <a:rPr lang="en-US" sz="1800" dirty="0"/>
                        <a:t>	}</a:t>
                      </a:r>
                    </a:p>
                    <a:p>
                      <a:r>
                        <a:rPr lang="en-US" sz="1800" dirty="0"/>
                        <a:t>}</a:t>
                      </a:r>
                    </a:p>
                    <a:p>
                      <a:endParaRPr lang="en-US" sz="1800" dirty="0"/>
                    </a:p>
                    <a:p>
                      <a:r>
                        <a:rPr lang="en-US" sz="1800" dirty="0"/>
                        <a:t>class </a:t>
                      </a:r>
                      <a:r>
                        <a:rPr lang="en-US" sz="1800" dirty="0" err="1"/>
                        <a:t>TestOrder</a:t>
                      </a:r>
                      <a:r>
                        <a:rPr lang="en-US" sz="1800" dirty="0"/>
                        <a:t> {</a:t>
                      </a:r>
                    </a:p>
                    <a:p>
                      <a:r>
                        <a:rPr lang="en-US" sz="1800" dirty="0"/>
                        <a:t>	private Order order;</a:t>
                      </a:r>
                    </a:p>
                    <a:p>
                      <a:r>
                        <a:rPr lang="en-US" sz="1800" dirty="0"/>
                        <a:t>	</a:t>
                      </a:r>
                    </a:p>
                    <a:p>
                      <a:r>
                        <a:rPr lang="en-US" sz="1800" dirty="0"/>
                        <a:t>	@</a:t>
                      </a:r>
                      <a:r>
                        <a:rPr lang="en-US" sz="1800" dirty="0" err="1"/>
                        <a:t>BeforeEach</a:t>
                      </a:r>
                      <a:endParaRPr lang="en-US" sz="1800" dirty="0"/>
                    </a:p>
                    <a:p>
                      <a:r>
                        <a:rPr lang="en-US" sz="1800" dirty="0"/>
                        <a:t>	void </a:t>
                      </a:r>
                      <a:r>
                        <a:rPr lang="en-US" sz="1800" dirty="0" err="1"/>
                        <a:t>setUp</a:t>
                      </a:r>
                      <a:r>
                        <a:rPr lang="en-US" sz="1800" dirty="0"/>
                        <a:t>() {</a:t>
                      </a:r>
                    </a:p>
                    <a:p>
                      <a:r>
                        <a:rPr lang="en-US" sz="1800" dirty="0"/>
                        <a:t>		order = new Order(new Restaurant("Bistro 101", new Menu()), new HashSet&lt;&gt;());</a:t>
                      </a:r>
                    </a:p>
                    <a:p>
                      <a:r>
                        <a:rPr lang="en-US" sz="1800" dirty="0"/>
                        <a:t>	}</a:t>
                      </a:r>
                    </a:p>
                    <a:p>
                      <a:r>
                        <a:rPr lang="en-US" sz="1800" dirty="0"/>
                        <a:t>	</a:t>
                      </a:r>
                    </a:p>
                    <a:p>
                      <a:r>
                        <a:rPr lang="en-US" sz="1800" dirty="0"/>
                        <a:t>	@Test</a:t>
                      </a:r>
                    </a:p>
                    <a:p>
                      <a:r>
                        <a:rPr lang="en-US" sz="1800" dirty="0"/>
                        <a:t>	void </a:t>
                      </a:r>
                      <a:r>
                        <a:rPr lang="en-US" sz="1800" dirty="0" err="1"/>
                        <a:t>testPlaceOrder</a:t>
                      </a:r>
                      <a:r>
                        <a:rPr lang="en-US" sz="1800" dirty="0"/>
                        <a:t>() {</a:t>
                      </a:r>
                    </a:p>
                    <a:p>
                      <a:r>
                        <a:rPr lang="en-US" sz="1800" dirty="0"/>
                        <a:t>		</a:t>
                      </a:r>
                      <a:r>
                        <a:rPr lang="en-US" sz="1800" dirty="0" err="1"/>
                        <a:t>restaurant.addMenuItems</a:t>
                      </a:r>
                      <a:r>
                        <a:rPr lang="en-US" sz="1800" dirty="0"/>
                        <a:t>(menu);</a:t>
                      </a:r>
                    </a:p>
                    <a:p>
                      <a:r>
                        <a:rPr lang="en-US" sz="1800" dirty="0"/>
                        <a:t>		</a:t>
                      </a:r>
                      <a:r>
                        <a:rPr lang="en-US" sz="1800" dirty="0" err="1"/>
                        <a:t>menu.addDish</a:t>
                      </a:r>
                      <a:r>
                        <a:rPr lang="en-US" sz="1800" dirty="0"/>
                        <a:t>(dish);</a:t>
                      </a:r>
                    </a:p>
                    <a:p>
                      <a:r>
                        <a:rPr lang="en-US" sz="1800" dirty="0"/>
                        <a:t>		</a:t>
                      </a:r>
                      <a:r>
                        <a:rPr lang="en-US" sz="1800" dirty="0" err="1"/>
                        <a:t>user.placeOrder</a:t>
                      </a:r>
                      <a:r>
                        <a:rPr lang="en-US" sz="1800" dirty="0"/>
                        <a:t>(restaurant, order);</a:t>
                      </a:r>
                    </a:p>
                    <a:p>
                      <a:r>
                        <a:rPr lang="en-US" sz="1800" dirty="0"/>
                        <a:t>		</a:t>
                      </a:r>
                      <a:r>
                        <a:rPr lang="en-US" sz="1800" dirty="0" err="1"/>
                        <a:t>assertEquals</a:t>
                      </a:r>
                      <a:r>
                        <a:rPr lang="en-US" sz="1800" dirty="0"/>
                        <a:t>(</a:t>
                      </a:r>
                      <a:r>
                        <a:rPr lang="en-US" sz="1800" dirty="0" err="1"/>
                        <a:t>order.getStatus</a:t>
                      </a:r>
                      <a:r>
                        <a:rPr lang="en-US" sz="1800" dirty="0"/>
                        <a:t>(), </a:t>
                      </a:r>
                      <a:r>
                        <a:rPr lang="en-US" sz="1800" dirty="0" err="1"/>
                        <a:t>OrderStatus.PENDING</a:t>
                      </a:r>
                      <a:r>
                        <a:rPr lang="en-US" sz="1800" dirty="0"/>
                        <a:t>);</a:t>
                      </a:r>
                    </a:p>
                    <a:p>
                      <a:r>
                        <a:rPr lang="en-US" sz="1800" dirty="0"/>
                        <a:t>	}</a:t>
                      </a:r>
                    </a:p>
                    <a:p>
                      <a:r>
                        <a:rPr lang="en-US" sz="1800" dirty="0"/>
                        <a:t>}</a:t>
                      </a:r>
                    </a:p>
                    <a:p>
                      <a:r>
                        <a:rPr lang="en-US" sz="1800" dirty="0"/>
                        <a:t>```</a:t>
                      </a:r>
                    </a:p>
                  </a:txBody>
                  <a:tcPr/>
                </a:tc>
                <a:extLst>
                  <a:ext uri="{0D108BD9-81ED-4DB2-BD59-A6C34878D82A}">
                    <a16:rowId xmlns:a16="http://schemas.microsoft.com/office/drawing/2014/main" val="3433157849"/>
                  </a:ext>
                </a:extLst>
              </a:tr>
            </a:tbl>
          </a:graphicData>
        </a:graphic>
      </p:graphicFrame>
    </p:spTree>
    <p:extLst>
      <p:ext uri="{BB962C8B-B14F-4D97-AF65-F5344CB8AC3E}">
        <p14:creationId xmlns:p14="http://schemas.microsoft.com/office/powerpoint/2010/main" val="105894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EF063-3F21-CEBC-DCBD-59C912F5BB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F8F79C-3228-213C-168A-C2473B3704B4}"/>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AD9C13D7-0382-C6F8-B65A-7849A4C10870}"/>
              </a:ext>
            </a:extLst>
          </p:cNvPr>
          <p:cNvSpPr>
            <a:spLocks noGrp="1"/>
          </p:cNvSpPr>
          <p:nvPr>
            <p:ph idx="1"/>
          </p:nvPr>
        </p:nvSpPr>
        <p:spPr/>
        <p:txBody>
          <a:bodyPr>
            <a:normAutofit/>
          </a:bodyPr>
          <a:lstStyle/>
          <a:p>
            <a:r>
              <a:rPr lang="en-US" dirty="0"/>
              <a:t>Sequential</a:t>
            </a:r>
          </a:p>
          <a:p>
            <a:pPr lvl="1"/>
            <a:r>
              <a:rPr lang="en-US" dirty="0"/>
              <a:t>Produced only 1 test method as an example: Missing test classes: -0.5</a:t>
            </a:r>
          </a:p>
          <a:p>
            <a:pPr lvl="1"/>
            <a:r>
              <a:rPr lang="en-US" dirty="0"/>
              <a:t>No setup and teardown</a:t>
            </a:r>
          </a:p>
          <a:p>
            <a:pPr lvl="1"/>
            <a:r>
              <a:rPr lang="en-US" dirty="0"/>
              <a:t>Integration tests existing: involving </a:t>
            </a:r>
            <a:r>
              <a:rPr lang="en-US" dirty="0" err="1"/>
              <a:t>Quisine</a:t>
            </a:r>
            <a:r>
              <a:rPr lang="en-US" dirty="0"/>
              <a:t> and Dish classes.</a:t>
            </a:r>
          </a:p>
          <a:p>
            <a:pPr lvl="1"/>
            <a:r>
              <a:rPr lang="en-US" dirty="0"/>
              <a:t>No system test: -0.2</a:t>
            </a:r>
          </a:p>
          <a:p>
            <a:pPr lvl="1"/>
            <a:r>
              <a:rPr lang="en-US" dirty="0"/>
              <a:t>Validity = 1 – (0/1) -  0.5 – 0.2 = 0.3</a:t>
            </a:r>
          </a:p>
          <a:p>
            <a:r>
              <a:rPr lang="en-US" dirty="0"/>
              <a:t>Interactive</a:t>
            </a:r>
          </a:p>
          <a:p>
            <a:pPr lvl="1"/>
            <a:r>
              <a:rPr lang="en-US" dirty="0"/>
              <a:t>Test classes:4 (integration tests and system tests not truly involving objects of different types in tests: -0.2)</a:t>
            </a:r>
          </a:p>
          <a:p>
            <a:pPr lvl="1"/>
            <a:r>
              <a:rPr lang="en-US" dirty="0"/>
              <a:t>Validity = 1 - (4*0.2)/4 =0.8</a:t>
            </a:r>
          </a:p>
        </p:txBody>
      </p:sp>
    </p:spTree>
    <p:extLst>
      <p:ext uri="{BB962C8B-B14F-4D97-AF65-F5344CB8AC3E}">
        <p14:creationId xmlns:p14="http://schemas.microsoft.com/office/powerpoint/2010/main" val="2312648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0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BC62C-5D0C-0628-AD9A-2EA7B0209CF1}"/>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6F393743-9A5D-BD45-0F86-B48D83E169A3}"/>
              </a:ext>
            </a:extLst>
          </p:cNvPr>
          <p:cNvSpPr>
            <a:spLocks noGrp="1"/>
          </p:cNvSpPr>
          <p:nvPr>
            <p:ph idx="1"/>
          </p:nvPr>
        </p:nvSpPr>
        <p:spPr/>
        <p:txBody>
          <a:bodyPr>
            <a:normAutofit fontScale="55000" lnSpcReduction="20000"/>
          </a:bodyPr>
          <a:lstStyle/>
          <a:p>
            <a:r>
              <a:rPr lang="en-US" dirty="0"/>
              <a:t>Sequential</a:t>
            </a:r>
          </a:p>
          <a:p>
            <a:pPr lvl="1"/>
            <a:r>
              <a:rPr lang="en-US" dirty="0"/>
              <a:t>7 FR, 6 NFR =13</a:t>
            </a:r>
          </a:p>
          <a:p>
            <a:pPr lvl="1"/>
            <a:r>
              <a:rPr lang="en-US" dirty="0"/>
              <a:t>Syntactic Validity</a:t>
            </a:r>
          </a:p>
          <a:p>
            <a:pPr lvl="2"/>
            <a:r>
              <a:rPr lang="en-US" dirty="0"/>
              <a:t>Grouping: FR and NFR are clearly separated.</a:t>
            </a:r>
          </a:p>
          <a:p>
            <a:pPr lvl="2"/>
            <a:r>
              <a:rPr lang="en-US" dirty="0"/>
              <a:t>Unique IDs: Yes (FR1–FR6, NFR1–NFR5).</a:t>
            </a:r>
          </a:p>
          <a:p>
            <a:pPr lvl="2"/>
            <a:r>
              <a:rPr lang="en-US" dirty="0"/>
              <a:t>Feature/Attribute Organization: Acceptable; each FR/NFR maps to a feature/quality attribute.</a:t>
            </a:r>
          </a:p>
          <a:p>
            <a:pPr lvl="2"/>
            <a:r>
              <a:rPr lang="en-US" dirty="0"/>
              <a:t>$I_{\text{struct}} = 0$</a:t>
            </a:r>
          </a:p>
          <a:p>
            <a:pPr lvl="1"/>
            <a:r>
              <a:rPr lang="en-US" dirty="0"/>
              <a:t>Semantic Validity</a:t>
            </a:r>
          </a:p>
          <a:p>
            <a:pPr lvl="2"/>
            <a:r>
              <a:rPr lang="en-US" dirty="0"/>
              <a:t>Atomic: Each FR and NFR describes a single functionality or quality.</a:t>
            </a:r>
          </a:p>
          <a:p>
            <a:pPr lvl="2"/>
            <a:r>
              <a:rPr lang="en-US" dirty="0"/>
              <a:t>System Needs: All requirements are appropriate for an FODS.</a:t>
            </a:r>
          </a:p>
          <a:p>
            <a:pPr lvl="2"/>
            <a:r>
              <a:rPr lang="en-US" dirty="0"/>
              <a:t>Classification: No overlap; functional and non-functional are distinct.</a:t>
            </a:r>
          </a:p>
          <a:p>
            <a:pPr lvl="1"/>
            <a:r>
              <a:rPr lang="en-US" dirty="0"/>
              <a:t>V=1−(0+0)/13= 1</a:t>
            </a:r>
          </a:p>
          <a:p>
            <a:r>
              <a:rPr lang="en-US" dirty="0"/>
              <a:t>Interactive</a:t>
            </a:r>
          </a:p>
          <a:p>
            <a:pPr lvl="1"/>
            <a:r>
              <a:rPr lang="en-US" dirty="0"/>
              <a:t>12 FR, 8 NFR = 20</a:t>
            </a:r>
          </a:p>
          <a:p>
            <a:pPr lvl="1"/>
            <a:r>
              <a:rPr lang="en-US" dirty="0"/>
              <a:t>Syntactic Validity</a:t>
            </a:r>
          </a:p>
          <a:p>
            <a:pPr lvl="2"/>
            <a:r>
              <a:rPr lang="en-US" dirty="0"/>
              <a:t>Grouping: FR and NFR clearly separated.</a:t>
            </a:r>
          </a:p>
          <a:p>
            <a:pPr lvl="2"/>
            <a:r>
              <a:rPr lang="en-US" dirty="0"/>
              <a:t>Unique IDs: Yes (FR1–FR11, NFR1–NFR4).</a:t>
            </a:r>
          </a:p>
          <a:p>
            <a:pPr lvl="2"/>
            <a:r>
              <a:rPr lang="en-US" dirty="0"/>
              <a:t>Feature/Attribute Organization: Each requirement tied to a specific system feature or quality.</a:t>
            </a:r>
          </a:p>
          <a:p>
            <a:pPr lvl="1"/>
            <a:r>
              <a:rPr lang="en-US" dirty="0"/>
              <a:t>Semantic Validity</a:t>
            </a:r>
          </a:p>
          <a:p>
            <a:pPr lvl="2"/>
            <a:r>
              <a:rPr lang="en-US" dirty="0"/>
              <a:t>Atomic: Each FR and NFR describes a single atomic property.</a:t>
            </a:r>
          </a:p>
          <a:p>
            <a:pPr lvl="2"/>
            <a:r>
              <a:rPr lang="en-US" dirty="0"/>
              <a:t>System Needs: All requirements are appropriate for  an FODS.</a:t>
            </a:r>
          </a:p>
          <a:p>
            <a:pPr lvl="2"/>
            <a:r>
              <a:rPr lang="en-US" dirty="0"/>
              <a:t>Classification: No overlap or misclassification.</a:t>
            </a:r>
          </a:p>
          <a:p>
            <a:pPr lvl="1"/>
            <a:r>
              <a:rPr lang="en-US" dirty="0"/>
              <a:t>V=1−(0+0)/20​= 1</a:t>
            </a:r>
          </a:p>
          <a:p>
            <a:pPr lvl="1"/>
            <a:r>
              <a:rPr lang="en-US" dirty="0">
                <a:solidFill>
                  <a:srgbClr val="FF0000"/>
                </a:solidFill>
              </a:rPr>
              <a:t>More comprehensive and detail</a:t>
            </a:r>
          </a:p>
          <a:p>
            <a:pPr lvl="1"/>
            <a:endParaRPr lang="en-US" dirty="0"/>
          </a:p>
          <a:p>
            <a:pPr lvl="1"/>
            <a:endParaRPr lang="en-US" dirty="0"/>
          </a:p>
        </p:txBody>
      </p:sp>
    </p:spTree>
    <p:extLst>
      <p:ext uri="{BB962C8B-B14F-4D97-AF65-F5344CB8AC3E}">
        <p14:creationId xmlns:p14="http://schemas.microsoft.com/office/powerpoint/2010/main" val="3227413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645A450-C2CE-2790-362B-D05B5BBAB598}"/>
              </a:ext>
            </a:extLst>
          </p:cNvPr>
          <p:cNvGraphicFramePr>
            <a:graphicFrameLocks noGrp="1"/>
          </p:cNvGraphicFramePr>
          <p:nvPr>
            <p:extLst>
              <p:ext uri="{D42A27DB-BD31-4B8C-83A1-F6EECF244321}">
                <p14:modId xmlns:p14="http://schemas.microsoft.com/office/powerpoint/2010/main" val="988783548"/>
              </p:ext>
            </p:extLst>
          </p:nvPr>
        </p:nvGraphicFramePr>
        <p:xfrm>
          <a:off x="685800" y="436696"/>
          <a:ext cx="16916400" cy="26893520"/>
        </p:xfrm>
        <a:graphic>
          <a:graphicData uri="http://schemas.openxmlformats.org/drawingml/2006/table">
            <a:tbl>
              <a:tblPr firstRow="1" bandRow="1">
                <a:tableStyleId>{5940675A-B579-460E-94D1-54222C63F5DA}</a:tableStyleId>
              </a:tblPr>
              <a:tblGrid>
                <a:gridCol w="8458200">
                  <a:extLst>
                    <a:ext uri="{9D8B030D-6E8A-4147-A177-3AD203B41FA5}">
                      <a16:colId xmlns:a16="http://schemas.microsoft.com/office/drawing/2014/main" val="862350502"/>
                    </a:ext>
                  </a:extLst>
                </a:gridCol>
                <a:gridCol w="8458200">
                  <a:extLst>
                    <a:ext uri="{9D8B030D-6E8A-4147-A177-3AD203B41FA5}">
                      <a16:colId xmlns:a16="http://schemas.microsoft.com/office/drawing/2014/main" val="1941788506"/>
                    </a:ext>
                  </a:extLst>
                </a:gridCol>
              </a:tblGrid>
              <a:tr h="370840">
                <a:tc gridSpan="2">
                  <a:txBody>
                    <a:bodyPr/>
                    <a:lstStyle/>
                    <a:p>
                      <a:r>
                        <a:rPr lang="en-US" sz="1800" dirty="0"/>
                        <a:t>FODS-T2</a:t>
                      </a:r>
                    </a:p>
                  </a:txBody>
                  <a:tcPr/>
                </a:tc>
                <a:tc hMerge="1">
                  <a:txBody>
                    <a:bodyPr/>
                    <a:lstStyle/>
                    <a:p>
                      <a:endParaRPr lang="en-US" sz="1800" dirty="0"/>
                    </a:p>
                  </a:txBody>
                  <a:tcPr/>
                </a:tc>
                <a:extLst>
                  <a:ext uri="{0D108BD9-81ED-4DB2-BD59-A6C34878D82A}">
                    <a16:rowId xmlns:a16="http://schemas.microsoft.com/office/drawing/2014/main" val="434333489"/>
                  </a:ext>
                </a:extLst>
              </a:tr>
              <a:tr h="370840">
                <a:tc>
                  <a:txBody>
                    <a:bodyPr/>
                    <a:lstStyle/>
                    <a:p>
                      <a:r>
                        <a:rPr lang="en-US" sz="1800" dirty="0"/>
                        <a:t>Sequential Agents</a:t>
                      </a:r>
                    </a:p>
                  </a:txBody>
                  <a:tcPr/>
                </a:tc>
                <a:tc>
                  <a:txBody>
                    <a:bodyPr/>
                    <a:lstStyle/>
                    <a:p>
                      <a:r>
                        <a:rPr lang="en-US" sz="1800" dirty="0"/>
                        <a:t>Interactive Agents</a:t>
                      </a:r>
                    </a:p>
                  </a:txBody>
                  <a:tcPr/>
                </a:tc>
                <a:extLst>
                  <a:ext uri="{0D108BD9-81ED-4DB2-BD59-A6C34878D82A}">
                    <a16:rowId xmlns:a16="http://schemas.microsoft.com/office/drawing/2014/main" val="1577434312"/>
                  </a:ext>
                </a:extLst>
              </a:tr>
              <a:tr h="370840">
                <a:tc>
                  <a:txBody>
                    <a:bodyPr/>
                    <a:lstStyle/>
                    <a:p>
                      <a:r>
                        <a:rPr lang="en-US" sz="1800" dirty="0"/>
                        <a:t>```</a:t>
                      </a:r>
                    </a:p>
                    <a:p>
                      <a:r>
                        <a:rPr lang="en-US" sz="1800" dirty="0"/>
                        <a:t>System: Foodie's Paradise</a:t>
                      </a:r>
                    </a:p>
                    <a:p>
                      <a:endParaRPr lang="en-US" sz="1800" dirty="0"/>
                    </a:p>
                    <a:p>
                      <a:r>
                        <a:rPr lang="en-US" sz="1800" dirty="0"/>
                        <a:t>Boundary:</a:t>
                      </a:r>
                    </a:p>
                    <a:p>
                      <a:r>
                        <a:rPr lang="en-US" sz="1800" dirty="0"/>
                        <a:t>«+---------------+</a:t>
                      </a:r>
                    </a:p>
                    <a:p>
                      <a:r>
                        <a:rPr lang="en-US" sz="1800" dirty="0"/>
                        <a:t>|         Foodie's Paradise        |</a:t>
                      </a:r>
                    </a:p>
                    <a:p>
                      <a:r>
                        <a:rPr lang="en-US" sz="1800" dirty="0"/>
                        <a:t>+---------------+</a:t>
                      </a:r>
                    </a:p>
                    <a:p>
                      <a:endParaRPr lang="en-US" sz="1800" dirty="0"/>
                    </a:p>
                    <a:p>
                      <a:r>
                        <a:rPr lang="en-US" sz="1800" dirty="0"/>
                        <a:t>Actors:</a:t>
                      </a:r>
                    </a:p>
                    <a:p>
                      <a:r>
                        <a:rPr lang="en-US" sz="1800" dirty="0"/>
                        <a:t>«+-----------------+</a:t>
                      </a:r>
                    </a:p>
                    <a:p>
                      <a:r>
                        <a:rPr lang="en-US" sz="1800" dirty="0"/>
                        <a:t>|  Customer (CU)  |</a:t>
                      </a:r>
                    </a:p>
                    <a:p>
                      <a:r>
                        <a:rPr lang="en-US" sz="1800" dirty="0"/>
                        <a:t>+-----------------+</a:t>
                      </a:r>
                    </a:p>
                    <a:p>
                      <a:r>
                        <a:rPr lang="en-US" sz="1800" dirty="0"/>
                        <a:t>|  Restaurant     |</a:t>
                      </a:r>
                    </a:p>
                    <a:p>
                      <a:r>
                        <a:rPr lang="en-US" sz="1800" dirty="0"/>
                        <a:t>|  Owner (RO)    |</a:t>
                      </a:r>
                    </a:p>
                    <a:p>
                      <a:r>
                        <a:rPr lang="en-US" sz="1800" dirty="0"/>
                        <a:t>+-----------------+</a:t>
                      </a:r>
                    </a:p>
                    <a:p>
                      <a:r>
                        <a:rPr lang="en-US" sz="1800" dirty="0"/>
                        <a:t>|  Food Critic    |</a:t>
                      </a:r>
                    </a:p>
                    <a:p>
                      <a:r>
                        <a:rPr lang="en-US" sz="1800" dirty="0"/>
                        <a:t>|  (FC)          |</a:t>
                      </a:r>
                    </a:p>
                    <a:p>
                      <a:r>
                        <a:rPr lang="en-US" sz="1800" dirty="0"/>
                        <a:t>+-----------------+</a:t>
                      </a:r>
                    </a:p>
                    <a:p>
                      <a:endParaRPr lang="en-US" sz="1800" dirty="0"/>
                    </a:p>
                    <a:p>
                      <a:r>
                        <a:rPr lang="en-US" sz="1800" dirty="0"/>
                        <a:t>Use Cases:</a:t>
                      </a:r>
                    </a:p>
                    <a:p>
                      <a:endParaRPr lang="en-US" sz="1800" dirty="0"/>
                    </a:p>
                    <a:p>
                      <a:r>
                        <a:rPr lang="en-US" sz="1800" dirty="0"/>
                        <a:t>UC1: Browse Menu</a:t>
                      </a:r>
                    </a:p>
                    <a:p>
                      <a:r>
                        <a:rPr lang="en-US" sz="1800" dirty="0"/>
                        <a:t>«+---------------+</a:t>
                      </a:r>
                    </a:p>
                    <a:p>
                      <a:r>
                        <a:rPr lang="en-US" sz="1800" dirty="0"/>
                        <a:t>|  CU        |</a:t>
                      </a:r>
                    </a:p>
                    <a:p>
                      <a:r>
                        <a:rPr lang="en-US" sz="1800" dirty="0"/>
                        <a:t>|  RO        |</a:t>
                      </a:r>
                    </a:p>
                    <a:p>
                      <a:r>
                        <a:rPr lang="en-US" sz="1800" dirty="0"/>
                        <a:t>|  FC        |</a:t>
                      </a:r>
                    </a:p>
                    <a:p>
                      <a:r>
                        <a:rPr lang="en-US" sz="1800" dirty="0"/>
                        <a:t>+---------------+</a:t>
                      </a:r>
                    </a:p>
                    <a:p>
                      <a:r>
                        <a:rPr lang="en-US" sz="1800" dirty="0"/>
                        <a:t>UC2: Customize Order</a:t>
                      </a:r>
                    </a:p>
                    <a:p>
                      <a:r>
                        <a:rPr lang="en-US" sz="1800" dirty="0"/>
                        <a:t>«+---------------+</a:t>
                      </a:r>
                    </a:p>
                    <a:p>
                      <a:r>
                        <a:rPr lang="en-US" sz="1800" dirty="0"/>
                        <a:t>|  CU        |</a:t>
                      </a:r>
                    </a:p>
                    <a:p>
                      <a:r>
                        <a:rPr lang="en-US" sz="1800" dirty="0"/>
                        <a:t>|  RO        |</a:t>
                      </a:r>
                    </a:p>
                    <a:p>
                      <a:r>
                        <a:rPr lang="en-US" sz="1800" dirty="0"/>
                        <a:t>+---------------+</a:t>
                      </a:r>
                    </a:p>
                    <a:p>
                      <a:r>
                        <a:rPr lang="en-US" sz="1800" dirty="0"/>
                        <a:t>UC3: Read Reviews</a:t>
                      </a:r>
                    </a:p>
                    <a:p>
                      <a:r>
                        <a:rPr lang="en-US" sz="1800" dirty="0"/>
                        <a:t>«+---------------+</a:t>
                      </a:r>
                    </a:p>
                    <a:p>
                      <a:r>
                        <a:rPr lang="en-US" sz="1800" dirty="0"/>
                        <a:t>|  CU        |</a:t>
                      </a:r>
                    </a:p>
                    <a:p>
                      <a:r>
                        <a:rPr lang="en-US" sz="1800" dirty="0"/>
                        <a:t>|  FC        |</a:t>
                      </a:r>
                    </a:p>
                    <a:p>
                      <a:r>
                        <a:rPr lang="en-US" sz="1800" dirty="0"/>
                        <a:t>+---------------+</a:t>
                      </a:r>
                    </a:p>
                    <a:p>
                      <a:r>
                        <a:rPr lang="en-US" sz="1800" dirty="0"/>
                        <a:t>UC4: Place Order</a:t>
                      </a:r>
                    </a:p>
                    <a:p>
                      <a:r>
                        <a:rPr lang="en-US" sz="1800" dirty="0"/>
                        <a:t>«+---------------+</a:t>
                      </a:r>
                    </a:p>
                    <a:p>
                      <a:r>
                        <a:rPr lang="en-US" sz="1800" dirty="0"/>
                        <a:t>|  CU        |</a:t>
                      </a:r>
                    </a:p>
                    <a:p>
                      <a:r>
                        <a:rPr lang="en-US" sz="1800" dirty="0"/>
                        <a:t>|  RO        |</a:t>
                      </a:r>
                    </a:p>
                    <a:p>
                      <a:r>
                        <a:rPr lang="en-US" sz="1800" dirty="0"/>
                        <a:t>+---------------+</a:t>
                      </a:r>
                    </a:p>
                    <a:p>
                      <a:r>
                        <a:rPr lang="en-US" sz="1800" dirty="0"/>
                        <a:t>UC5: Track Order</a:t>
                      </a:r>
                    </a:p>
                    <a:p>
                      <a:r>
                        <a:rPr lang="en-US" sz="1800" dirty="0"/>
                        <a:t>«+---------------+</a:t>
                      </a:r>
                    </a:p>
                    <a:p>
                      <a:r>
                        <a:rPr lang="en-US" sz="1800" dirty="0"/>
                        <a:t>|  CU        |</a:t>
                      </a:r>
                    </a:p>
                    <a:p>
                      <a:r>
                        <a:rPr lang="en-US" sz="1800" dirty="0"/>
                        <a:t>|  RO        |</a:t>
                      </a:r>
                    </a:p>
                    <a:p>
                      <a:r>
                        <a:rPr lang="en-US" sz="1800" dirty="0"/>
                        <a:t>+---------------+</a:t>
                      </a:r>
                    </a:p>
                    <a:p>
                      <a:r>
                        <a:rPr lang="en-US" sz="1800" dirty="0"/>
                        <a:t>UC6: Pay and Confirm</a:t>
                      </a:r>
                    </a:p>
                    <a:p>
                      <a:r>
                        <a:rPr lang="en-US" sz="1800" dirty="0"/>
                        <a:t>«+---------------+</a:t>
                      </a:r>
                    </a:p>
                    <a:p>
                      <a:r>
                        <a:rPr lang="en-US" sz="1800" dirty="0"/>
                        <a:t>|  CU        |</a:t>
                      </a:r>
                    </a:p>
                    <a:p>
                      <a:r>
                        <a:rPr lang="en-US" sz="1800" dirty="0"/>
                        <a:t>|  RO        |</a:t>
                      </a:r>
                    </a:p>
                    <a:p>
                      <a:r>
                        <a:rPr lang="en-US" sz="1800" dirty="0"/>
                        <a:t>+---------------+</a:t>
                      </a:r>
                    </a:p>
                    <a:p>
                      <a:r>
                        <a:rPr lang="en-US" sz="1800" dirty="0"/>
                        <a:t>UC7: View Order History</a:t>
                      </a:r>
                    </a:p>
                    <a:p>
                      <a:r>
                        <a:rPr lang="en-US" sz="1800" dirty="0"/>
                        <a:t>«+---------------+</a:t>
                      </a:r>
                    </a:p>
                    <a:p>
                      <a:r>
                        <a:rPr lang="en-US" sz="1800" dirty="0"/>
                        <a:t>|  CU        |</a:t>
                      </a:r>
                    </a:p>
                    <a:p>
                      <a:r>
                        <a:rPr lang="en-US" sz="1800" dirty="0"/>
                        <a:t>+---------------+</a:t>
                      </a:r>
                    </a:p>
                    <a:p>
                      <a:endParaRPr lang="en-US" sz="1800" dirty="0"/>
                    </a:p>
                    <a:p>
                      <a:r>
                        <a:rPr lang="en-US" sz="1800" dirty="0"/>
                        <a:t>Associations:</a:t>
                      </a:r>
                    </a:p>
                    <a:p>
                      <a:endParaRPr lang="en-US" sz="1800" dirty="0"/>
                    </a:p>
                    <a:p>
                      <a:r>
                        <a:rPr lang="en-US" sz="1800" dirty="0"/>
                        <a:t>* CU -&gt; UC1 (Browse Menu)</a:t>
                      </a:r>
                    </a:p>
                    <a:p>
                      <a:r>
                        <a:rPr lang="en-US" sz="1800" dirty="0"/>
                        <a:t>* CU -&gt; UC2 (Customize Order)</a:t>
                      </a:r>
                    </a:p>
                    <a:p>
                      <a:r>
                        <a:rPr lang="en-US" sz="1800" dirty="0"/>
                        <a:t>* CU -&gt; UC3 (Read Reviews)</a:t>
                      </a:r>
                    </a:p>
                    <a:p>
                      <a:r>
                        <a:rPr lang="en-US" sz="1800" dirty="0"/>
                        <a:t>* CU -&gt; UC4 (Place Order)</a:t>
                      </a:r>
                    </a:p>
                    <a:p>
                      <a:r>
                        <a:rPr lang="en-US" sz="1800" dirty="0"/>
                        <a:t>* CU -&gt; UC5 (Track Order)</a:t>
                      </a:r>
                    </a:p>
                    <a:p>
                      <a:r>
                        <a:rPr lang="en-US" sz="1800" dirty="0"/>
                        <a:t>* CU -&gt; UC6 (Pay and Confirm)</a:t>
                      </a:r>
                    </a:p>
                    <a:p>
                      <a:r>
                        <a:rPr lang="en-US" sz="1800" dirty="0"/>
                        <a:t>* CU -&gt; UC7 (View Order History)</a:t>
                      </a:r>
                    </a:p>
                    <a:p>
                      <a:r>
                        <a:rPr lang="en-US" sz="1800" dirty="0"/>
                        <a:t>* RO -&gt; UC2 (Customize Order)</a:t>
                      </a:r>
                    </a:p>
                    <a:p>
                      <a:r>
                        <a:rPr lang="en-US" sz="1800" dirty="0"/>
                        <a:t>* RO -&gt; UC4 (Place Order)</a:t>
                      </a:r>
                    </a:p>
                    <a:p>
                      <a:r>
                        <a:rPr lang="en-US" sz="1800" dirty="0"/>
                        <a:t>* FC -&gt; UC3 (Read Reviews)</a:t>
                      </a:r>
                    </a:p>
                    <a:p>
                      <a:endParaRPr lang="en-US" sz="1800" dirty="0"/>
                    </a:p>
                    <a:p>
                      <a:r>
                        <a:rPr lang="en-US" sz="1800" dirty="0"/>
                        <a:t>Include:</a:t>
                      </a:r>
                    </a:p>
                    <a:p>
                      <a:endParaRPr lang="en-US" sz="1800" dirty="0"/>
                    </a:p>
                    <a:p>
                      <a:r>
                        <a:rPr lang="en-US" sz="1800" dirty="0"/>
                        <a:t>* UC1 includes UC2 (Browse Menu includes Customize Order)</a:t>
                      </a:r>
                    </a:p>
                    <a:p>
                      <a:r>
                        <a:rPr lang="en-US" sz="1800" dirty="0"/>
                        <a:t>* UC3 includes UC4 (Read Reviews includes Place Order)</a:t>
                      </a:r>
                    </a:p>
                    <a:p>
                      <a:endParaRPr lang="en-US" sz="1800" dirty="0"/>
                    </a:p>
                    <a:p>
                      <a:r>
                        <a:rPr lang="en-US" sz="1800" dirty="0"/>
                        <a:t>Extend:</a:t>
                      </a:r>
                    </a:p>
                    <a:p>
                      <a:endParaRPr lang="en-US" sz="1800" dirty="0"/>
                    </a:p>
                    <a:p>
                      <a:r>
                        <a:rPr lang="en-US" sz="1800" dirty="0"/>
                        <a:t>* UC5 extends UC6 (Track Order extends Pay and Confirm)</a:t>
                      </a:r>
                    </a:p>
                    <a:p>
                      <a:r>
                        <a:rPr lang="en-US" sz="1800" dirty="0"/>
                        <a:t>```</a:t>
                      </a:r>
                    </a:p>
                  </a:txBody>
                  <a:tcPr/>
                </a:tc>
                <a:tc>
                  <a:txBody>
                    <a:bodyPr/>
                    <a:lstStyle/>
                    <a:p>
                      <a:r>
                        <a:rPr lang="en-US" sz="1800" dirty="0"/>
                        <a:t>```</a:t>
                      </a:r>
                      <a:r>
                        <a:rPr lang="en-US" sz="1800" dirty="0" err="1"/>
                        <a:t>uml</a:t>
                      </a:r>
                      <a:endParaRPr lang="en-US" sz="1800" dirty="0"/>
                    </a:p>
                    <a:p>
                      <a:r>
                        <a:rPr lang="en-US" sz="1800" dirty="0"/>
                        <a:t>@</a:t>
                      </a:r>
                      <a:r>
                        <a:rPr lang="en-US" sz="1800" dirty="0" err="1"/>
                        <a:t>startuml</a:t>
                      </a:r>
                      <a:endParaRPr lang="en-US" sz="1800" dirty="0"/>
                    </a:p>
                    <a:p>
                      <a:r>
                        <a:rPr lang="en-US" sz="1800" dirty="0"/>
                        <a:t>!include https://</a:t>
                      </a:r>
                      <a:r>
                        <a:rPr lang="en-US" sz="1800" dirty="0" err="1"/>
                        <a:t>raw.githubusercontent.com</a:t>
                      </a:r>
                      <a:r>
                        <a:rPr lang="en-US" sz="1800" dirty="0"/>
                        <a:t>/</a:t>
                      </a:r>
                      <a:r>
                        <a:rPr lang="en-US" sz="1800" dirty="0" err="1"/>
                        <a:t>plantuml-stdlib</a:t>
                      </a:r>
                      <a:r>
                        <a:rPr lang="en-US" sz="1800" dirty="0"/>
                        <a:t>/design-patterns/</a:t>
                      </a:r>
                      <a:r>
                        <a:rPr lang="en-US" sz="1800" dirty="0" err="1"/>
                        <a:t>plantuml</a:t>
                      </a:r>
                      <a:r>
                        <a:rPr lang="en-US" sz="1800" dirty="0"/>
                        <a:t>-design-</a:t>
                      </a:r>
                      <a:r>
                        <a:rPr lang="en-US" sz="1800" dirty="0" err="1"/>
                        <a:t>patterns.svg</a:t>
                      </a:r>
                      <a:endParaRPr lang="en-US" sz="1800" dirty="0"/>
                    </a:p>
                    <a:p>
                      <a:endParaRPr lang="en-US" sz="1800" dirty="0"/>
                    </a:p>
                    <a:p>
                      <a:r>
                        <a:rPr lang="en-US" sz="1800" dirty="0"/>
                        <a:t>system "Foodie Ordering System" {</a:t>
                      </a:r>
                    </a:p>
                    <a:p>
                      <a:r>
                        <a:rPr lang="en-US" sz="1800" dirty="0"/>
                        <a:t>	boundary "System Boundary"</a:t>
                      </a:r>
                    </a:p>
                    <a:p>
                      <a:r>
                        <a:rPr lang="en-US" sz="1800" dirty="0"/>
                        <a:t>	(system)</a:t>
                      </a:r>
                    </a:p>
                    <a:p>
                      <a:r>
                        <a:rPr lang="en-US" sz="1800" dirty="0"/>
                        <a:t>	</a:t>
                      </a:r>
                    </a:p>
                    <a:p>
                      <a:r>
                        <a:rPr lang="en-US" sz="1800" dirty="0"/>
                        <a:t>	actor "User" as user {</a:t>
                      </a:r>
                    </a:p>
                    <a:p>
                      <a:r>
                        <a:rPr lang="en-US" sz="1800" dirty="0"/>
                        <a:t>		-1..&gt;1 [Use Case]</a:t>
                      </a:r>
                    </a:p>
                    <a:p>
                      <a:r>
                        <a:rPr lang="en-US" sz="1800" dirty="0"/>
                        <a:t>	}</a:t>
                      </a:r>
                    </a:p>
                    <a:p>
                      <a:r>
                        <a:rPr lang="en-US" sz="1800" dirty="0"/>
                        <a:t>	</a:t>
                      </a:r>
                    </a:p>
                    <a:p>
                      <a:r>
                        <a:rPr lang="en-US" sz="1800" dirty="0"/>
                        <a:t>	use case "Browse Menus" as UC1 {</a:t>
                      </a:r>
                    </a:p>
                    <a:p>
                      <a:r>
                        <a:rPr lang="en-US" sz="1800" dirty="0"/>
                        <a:t>		-1..&gt;1 [Association]</a:t>
                      </a:r>
                    </a:p>
                    <a:p>
                      <a:r>
                        <a:rPr lang="en-US" sz="1800" dirty="0"/>
                        <a:t>		description "Allow users to browse menus for local and international cuisines."</a:t>
                      </a:r>
                    </a:p>
                    <a:p>
                      <a:r>
                        <a:rPr lang="en-US" sz="1800" dirty="0"/>
                        <a:t>	}</a:t>
                      </a:r>
                    </a:p>
                    <a:p>
                      <a:r>
                        <a:rPr lang="en-US" sz="1800" dirty="0"/>
                        <a:t>	</a:t>
                      </a:r>
                    </a:p>
                    <a:p>
                      <a:r>
                        <a:rPr lang="en-US" sz="1800" dirty="0"/>
                        <a:t>	use case "Customize Orders" as UC2 {</a:t>
                      </a:r>
                    </a:p>
                    <a:p>
                      <a:r>
                        <a:rPr lang="en-US" sz="1800" dirty="0"/>
                        <a:t>		-1..&gt;1 [Association]</a:t>
                      </a:r>
                    </a:p>
                    <a:p>
                      <a:r>
                        <a:rPr lang="en-US" sz="1800" dirty="0"/>
                        <a:t>		description "Enable users to customize orders according to their preferences."</a:t>
                      </a:r>
                    </a:p>
                    <a:p>
                      <a:r>
                        <a:rPr lang="en-US" sz="1800" dirty="0"/>
                        <a:t>	}</a:t>
                      </a:r>
                    </a:p>
                    <a:p>
                      <a:r>
                        <a:rPr lang="en-US" sz="1800" dirty="0"/>
                        <a:t>	</a:t>
                      </a:r>
                    </a:p>
                    <a:p>
                      <a:r>
                        <a:rPr lang="en-US" sz="1800" dirty="0"/>
                        <a:t>	use case "Order Tracking" as UC3 {</a:t>
                      </a:r>
                    </a:p>
                    <a:p>
                      <a:r>
                        <a:rPr lang="en-US" sz="1800" dirty="0"/>
                        <a:t>		-1..&gt;1 [Association]</a:t>
                      </a:r>
                    </a:p>
                    <a:p>
                      <a:r>
                        <a:rPr lang="en-US" sz="1800" dirty="0"/>
                        <a:t>		description "Provide real-time order tracking to keep users updated on the status of their orders."</a:t>
                      </a:r>
                    </a:p>
                    <a:p>
                      <a:r>
                        <a:rPr lang="en-US" sz="1800" dirty="0"/>
                        <a:t>	}</a:t>
                      </a:r>
                    </a:p>
                    <a:p>
                      <a:r>
                        <a:rPr lang="en-US" sz="1800" dirty="0"/>
                        <a:t>	</a:t>
                      </a:r>
                    </a:p>
                    <a:p>
                      <a:r>
                        <a:rPr lang="en-US" sz="1800" dirty="0"/>
                        <a:t>	use case "View Reviews" as UC4 {</a:t>
                      </a:r>
                    </a:p>
                    <a:p>
                      <a:r>
                        <a:rPr lang="en-US" sz="1800" dirty="0"/>
                        <a:t>		-1..&gt;1 [Association]</a:t>
                      </a:r>
                    </a:p>
                    <a:p>
                      <a:r>
                        <a:rPr lang="en-US" sz="1800" dirty="0"/>
                        <a:t>		description "Allow users to access reviews for restaurants and cuisines to help inform their ordering decisions."</a:t>
                      </a:r>
                    </a:p>
                    <a:p>
                      <a:r>
                        <a:rPr lang="en-US" sz="1800" dirty="0"/>
                        <a:t>	}</a:t>
                      </a:r>
                    </a:p>
                    <a:p>
                      <a:r>
                        <a:rPr lang="en-US" sz="1800" dirty="0"/>
                        <a:t>	</a:t>
                      </a:r>
                    </a:p>
                    <a:p>
                      <a:r>
                        <a:rPr lang="en-US" sz="1800" dirty="0"/>
                        <a:t>	use case "Place New Order" as UC5 {</a:t>
                      </a:r>
                    </a:p>
                    <a:p>
                      <a:r>
                        <a:rPr lang="en-US" sz="1800" dirty="0"/>
                        <a:t>		-1..&gt;1 [Association]</a:t>
                      </a:r>
                    </a:p>
                    <a:p>
                      <a:r>
                        <a:rPr lang="en-US" sz="1800" dirty="0"/>
                        <a:t>		description "Enable users to place new orders."</a:t>
                      </a:r>
                    </a:p>
                    <a:p>
                      <a:r>
                        <a:rPr lang="en-US" sz="1800" dirty="0"/>
                        <a:t>	}</a:t>
                      </a:r>
                    </a:p>
                    <a:p>
                      <a:r>
                        <a:rPr lang="en-US" sz="1800" dirty="0"/>
                        <a:t>	</a:t>
                      </a:r>
                    </a:p>
                    <a:p>
                      <a:r>
                        <a:rPr lang="en-US" sz="1800" dirty="0"/>
                        <a:t>	use case "Display Estimated Delivery Time" as UC6 {</a:t>
                      </a:r>
                    </a:p>
                    <a:p>
                      <a:r>
                        <a:rPr lang="en-US" sz="1800" dirty="0"/>
                        <a:t>		-1..&gt;1 [Association]</a:t>
                      </a:r>
                    </a:p>
                    <a:p>
                      <a:r>
                        <a:rPr lang="en-US" sz="1800" dirty="0"/>
                        <a:t>		description "Display estimated delivery times for each order."</a:t>
                      </a:r>
                    </a:p>
                    <a:p>
                      <a:r>
                        <a:rPr lang="en-US" sz="1800" dirty="0"/>
                        <a:t>	}</a:t>
                      </a:r>
                    </a:p>
                    <a:p>
                      <a:r>
                        <a:rPr lang="en-US" sz="1800" dirty="0"/>
                        <a:t>	</a:t>
                      </a:r>
                    </a:p>
                    <a:p>
                      <a:r>
                        <a:rPr lang="en-US" sz="1800" dirty="0"/>
                        <a:t>	use case "View Activity History" as UC7 {</a:t>
                      </a:r>
                    </a:p>
                    <a:p>
                      <a:r>
                        <a:rPr lang="en-US" sz="1800" dirty="0"/>
                        <a:t>		-1..&gt;1 [Association]</a:t>
                      </a:r>
                    </a:p>
                    <a:p>
                      <a:r>
                        <a:rPr lang="en-US" sz="1800" dirty="0"/>
                        <a:t>		description "Enable users to view their activity history, including previous orders and preferences."</a:t>
                      </a:r>
                    </a:p>
                    <a:p>
                      <a:r>
                        <a:rPr lang="en-US" sz="1800" dirty="0"/>
                        <a:t>	}</a:t>
                      </a:r>
                    </a:p>
                    <a:p>
                      <a:r>
                        <a:rPr lang="en-US" sz="1800" dirty="0"/>
                        <a:t>	</a:t>
                      </a:r>
                    </a:p>
                    <a:p>
                      <a:r>
                        <a:rPr lang="en-US" sz="1800" dirty="0"/>
                        <a:t>	use case "Receive Notifications" as UC8 {</a:t>
                      </a:r>
                    </a:p>
                    <a:p>
                      <a:r>
                        <a:rPr lang="en-US" sz="1800" dirty="0"/>
                        <a:t>		-1..&gt;1 [Association]</a:t>
                      </a:r>
                    </a:p>
                    <a:p>
                      <a:r>
                        <a:rPr lang="en-US" sz="1800" dirty="0"/>
                        <a:t>		description "Provide notifications to users during the ordering process, such as updates on order status or changes in estimated delivery time."</a:t>
                      </a:r>
                    </a:p>
                    <a:p>
                      <a:r>
                        <a:rPr lang="en-US" sz="1800" dirty="0"/>
                        <a:t>	}</a:t>
                      </a:r>
                    </a:p>
                    <a:p>
                      <a:r>
                        <a:rPr lang="en-US" sz="1800" dirty="0"/>
                        <a:t>	</a:t>
                      </a:r>
                    </a:p>
                    <a:p>
                      <a:r>
                        <a:rPr lang="en-US" sz="1800" dirty="0"/>
                        <a:t>	use case "Make Payment" as UC9 {</a:t>
                      </a:r>
                    </a:p>
                    <a:p>
                      <a:r>
                        <a:rPr lang="en-US" sz="1800" dirty="0"/>
                        <a:t>		-1..&gt;1 [Association]</a:t>
                      </a:r>
                    </a:p>
                    <a:p>
                      <a:r>
                        <a:rPr lang="en-US" sz="1800" dirty="0"/>
                        <a:t>		description "Integrate with various payment gateways to facilitate secure and flexible payment options."</a:t>
                      </a:r>
                    </a:p>
                    <a:p>
                      <a:r>
                        <a:rPr lang="en-US" sz="1800" dirty="0"/>
                        <a:t>	}</a:t>
                      </a:r>
                    </a:p>
                    <a:p>
                      <a:r>
                        <a:rPr lang="en-US" sz="1800" dirty="0"/>
                        <a:t>	</a:t>
                      </a:r>
                    </a:p>
                    <a:p>
                      <a:r>
                        <a:rPr lang="en-US" sz="1800" dirty="0"/>
                        <a:t>	use case "View Personalized Recommendations" as UC10 {</a:t>
                      </a:r>
                    </a:p>
                    <a:p>
                      <a:r>
                        <a:rPr lang="en-US" sz="1800" dirty="0"/>
                        <a:t>		-1..&gt;1 [Association]</a:t>
                      </a:r>
                    </a:p>
                    <a:p>
                      <a:r>
                        <a:rPr lang="en-US" sz="1800" dirty="0"/>
                        <a:t>		description "Provide users with personalized recommendations based on their preferences and order history."</a:t>
                      </a:r>
                    </a:p>
                    <a:p>
                      <a:r>
                        <a:rPr lang="en-US" sz="1800" dirty="0"/>
                        <a:t>	}</a:t>
                      </a:r>
                    </a:p>
                    <a:p>
                      <a:r>
                        <a:rPr lang="en-US" sz="1800" dirty="0"/>
                        <a:t>	</a:t>
                      </a:r>
                    </a:p>
                    <a:p>
                      <a:r>
                        <a:rPr lang="en-US" sz="1800" dirty="0"/>
                        <a:t>	use case "Customize Profile" as UC11 {</a:t>
                      </a:r>
                    </a:p>
                    <a:p>
                      <a:r>
                        <a:rPr lang="en-US" sz="1800" dirty="0"/>
                        <a:t>		-1..&gt;1 [Association]</a:t>
                      </a:r>
                    </a:p>
                    <a:p>
                      <a:r>
                        <a:rPr lang="en-US" sz="1800" dirty="0"/>
                        <a:t>		description "Enable users to customize their profiles, including adding preferred restaurants, cuisines, or dietary restrictions."</a:t>
                      </a:r>
                    </a:p>
                    <a:p>
                      <a:r>
                        <a:rPr lang="en-US" sz="1800" dirty="0"/>
                        <a:t>	}</a:t>
                      </a:r>
                    </a:p>
                    <a:p>
                      <a:r>
                        <a:rPr lang="en-US" sz="1800" dirty="0"/>
                        <a:t>	</a:t>
                      </a:r>
                    </a:p>
                    <a:p>
                      <a:r>
                        <a:rPr lang="en-US" sz="1800" dirty="0"/>
                        <a:t>	use case "Loyalty Program" as UC12 {</a:t>
                      </a:r>
                    </a:p>
                    <a:p>
                      <a:r>
                        <a:rPr lang="en-US" sz="1800" dirty="0"/>
                        <a:t>		-1..&gt;1 [Association]</a:t>
                      </a:r>
                    </a:p>
                    <a:p>
                      <a:r>
                        <a:rPr lang="en-US" sz="1800" dirty="0"/>
                        <a:t>		description "Support loyalty programs that reward repeat customers."</a:t>
                      </a:r>
                    </a:p>
                    <a:p>
                      <a:r>
                        <a:rPr lang="en-US" sz="1800" dirty="0"/>
                        <a:t>	}</a:t>
                      </a:r>
                    </a:p>
                    <a:p>
                      <a:r>
                        <a:rPr lang="en-US" sz="1800" dirty="0"/>
                        <a:t>}</a:t>
                      </a:r>
                    </a:p>
                    <a:p>
                      <a:endParaRPr lang="en-US" sz="1800" dirty="0"/>
                    </a:p>
                    <a:p>
                      <a:r>
                        <a:rPr lang="en-US" sz="1800" dirty="0"/>
                        <a:t>@</a:t>
                      </a:r>
                      <a:r>
                        <a:rPr lang="en-US" sz="1800" dirty="0" err="1"/>
                        <a:t>enduml</a:t>
                      </a:r>
                      <a:endParaRPr lang="en-US" sz="1800" dirty="0"/>
                    </a:p>
                    <a:p>
                      <a:r>
                        <a:rPr lang="en-US" sz="1800" dirty="0"/>
                        <a:t>```</a:t>
                      </a:r>
                    </a:p>
                    <a:p>
                      <a:endParaRPr lang="en-US" sz="1800" dirty="0"/>
                    </a:p>
                    <a:p>
                      <a:r>
                        <a:rPr lang="en-US" sz="1800" dirty="0"/>
                        <a:t>This UML use case diagram depicts the Foodie Ordering System's boundaries, actor interactions, relationships, and uniquely identified use cases. It accurately captures the functional requirements (FRs) and non-functional requirements (NFRs), showcasing a comprehensive representation of the system's capabilities and user interactions.</a:t>
                      </a:r>
                    </a:p>
                  </a:txBody>
                  <a:tcPr/>
                </a:tc>
                <a:extLst>
                  <a:ext uri="{0D108BD9-81ED-4DB2-BD59-A6C34878D82A}">
                    <a16:rowId xmlns:a16="http://schemas.microsoft.com/office/drawing/2014/main" val="3433157849"/>
                  </a:ext>
                </a:extLst>
              </a:tr>
            </a:tbl>
          </a:graphicData>
        </a:graphic>
      </p:graphicFrame>
    </p:spTree>
    <p:extLst>
      <p:ext uri="{BB962C8B-B14F-4D97-AF65-F5344CB8AC3E}">
        <p14:creationId xmlns:p14="http://schemas.microsoft.com/office/powerpoint/2010/main" val="706612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48226-3B9A-354D-2620-821064411C66}"/>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86186278-09EB-40FB-931B-232A90017853}"/>
              </a:ext>
            </a:extLst>
          </p:cNvPr>
          <p:cNvSpPr>
            <a:spLocks noGrp="1"/>
          </p:cNvSpPr>
          <p:nvPr>
            <p:ph idx="1"/>
          </p:nvPr>
        </p:nvSpPr>
        <p:spPr/>
        <p:txBody>
          <a:bodyPr>
            <a:normAutofit fontScale="92500" lnSpcReduction="20000"/>
          </a:bodyPr>
          <a:lstStyle/>
          <a:p>
            <a:r>
              <a:rPr lang="en-US" dirty="0"/>
              <a:t>Sequential</a:t>
            </a:r>
          </a:p>
          <a:p>
            <a:pPr lvl="1"/>
            <a:r>
              <a:rPr lang="en-US" dirty="0"/>
              <a:t>Partial incorrect graphical notation: -0.4</a:t>
            </a:r>
          </a:p>
          <a:p>
            <a:pPr lvl="1"/>
            <a:r>
              <a:rPr lang="en-US" dirty="0"/>
              <a:t>System boundary = 1 (incorrect system name: - 0.5)</a:t>
            </a:r>
          </a:p>
          <a:p>
            <a:pPr lvl="1"/>
            <a:r>
              <a:rPr lang="en-US" dirty="0"/>
              <a:t>Actors = 3</a:t>
            </a:r>
          </a:p>
          <a:p>
            <a:pPr lvl="1"/>
            <a:r>
              <a:rPr lang="en-US" dirty="0"/>
              <a:t>Use cases = 7 </a:t>
            </a:r>
          </a:p>
          <a:p>
            <a:pPr lvl="1"/>
            <a:r>
              <a:rPr lang="en-US" dirty="0"/>
              <a:t>Relationships = 14</a:t>
            </a:r>
          </a:p>
          <a:p>
            <a:pPr lvl="1"/>
            <a:r>
              <a:rPr lang="en-US" dirty="0"/>
              <a:t>Validity = 1 – (1*0.5)/25 - 0.4 = 0.58</a:t>
            </a:r>
          </a:p>
          <a:p>
            <a:r>
              <a:rPr lang="en-US" dirty="0"/>
              <a:t>Interactive</a:t>
            </a:r>
          </a:p>
          <a:p>
            <a:pPr lvl="1"/>
            <a:r>
              <a:rPr lang="en-US" dirty="0"/>
              <a:t>No graphical notation = - 0.5</a:t>
            </a:r>
          </a:p>
          <a:p>
            <a:pPr lvl="1"/>
            <a:r>
              <a:rPr lang="en-US" dirty="0"/>
              <a:t>System boundary = 1</a:t>
            </a:r>
          </a:p>
          <a:p>
            <a:pPr lvl="1"/>
            <a:r>
              <a:rPr lang="en-US" dirty="0"/>
              <a:t>Actors = 1</a:t>
            </a:r>
          </a:p>
          <a:p>
            <a:pPr lvl="1"/>
            <a:r>
              <a:rPr lang="en-US" dirty="0"/>
              <a:t>Use cases = 12</a:t>
            </a:r>
          </a:p>
          <a:p>
            <a:pPr lvl="1"/>
            <a:r>
              <a:rPr lang="en-US" dirty="0"/>
              <a:t>Relationships = 12 (unclear relationships. Implying plug-and-play: - 0.05)</a:t>
            </a:r>
          </a:p>
          <a:p>
            <a:pPr lvl="1"/>
            <a:r>
              <a:rPr lang="en-US" dirty="0"/>
              <a:t>Validity = 1 - (0)/14 - 0.5 – 0.05 = 0.45</a:t>
            </a:r>
          </a:p>
        </p:txBody>
      </p:sp>
    </p:spTree>
    <p:extLst>
      <p:ext uri="{BB962C8B-B14F-4D97-AF65-F5344CB8AC3E}">
        <p14:creationId xmlns:p14="http://schemas.microsoft.com/office/powerpoint/2010/main" val="571671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57D3C-45A4-95B7-071F-D1982EECF4CF}"/>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199CFC7-5162-C98F-A7F7-8AB5860A20F8}"/>
              </a:ext>
            </a:extLst>
          </p:cNvPr>
          <p:cNvGraphicFramePr>
            <a:graphicFrameLocks noGrp="1"/>
          </p:cNvGraphicFramePr>
          <p:nvPr>
            <p:extLst>
              <p:ext uri="{D42A27DB-BD31-4B8C-83A1-F6EECF244321}">
                <p14:modId xmlns:p14="http://schemas.microsoft.com/office/powerpoint/2010/main" val="862216130"/>
              </p:ext>
            </p:extLst>
          </p:nvPr>
        </p:nvGraphicFramePr>
        <p:xfrm>
          <a:off x="522513" y="306068"/>
          <a:ext cx="17406258" cy="50485040"/>
        </p:xfrm>
        <a:graphic>
          <a:graphicData uri="http://schemas.openxmlformats.org/drawingml/2006/table">
            <a:tbl>
              <a:tblPr firstRow="1" bandRow="1">
                <a:tableStyleId>{5940675A-B579-460E-94D1-54222C63F5DA}</a:tableStyleId>
              </a:tblPr>
              <a:tblGrid>
                <a:gridCol w="8703129">
                  <a:extLst>
                    <a:ext uri="{9D8B030D-6E8A-4147-A177-3AD203B41FA5}">
                      <a16:colId xmlns:a16="http://schemas.microsoft.com/office/drawing/2014/main" val="862350502"/>
                    </a:ext>
                  </a:extLst>
                </a:gridCol>
                <a:gridCol w="8703129">
                  <a:extLst>
                    <a:ext uri="{9D8B030D-6E8A-4147-A177-3AD203B41FA5}">
                      <a16:colId xmlns:a16="http://schemas.microsoft.com/office/drawing/2014/main" val="1941788506"/>
                    </a:ext>
                  </a:extLst>
                </a:gridCol>
              </a:tblGrid>
              <a:tr h="370840">
                <a:tc gridSpan="2">
                  <a:txBody>
                    <a:bodyPr/>
                    <a:lstStyle/>
                    <a:p>
                      <a:r>
                        <a:rPr lang="en-US" sz="1800" dirty="0"/>
                        <a:t>FODS-T3</a:t>
                      </a:r>
                    </a:p>
                  </a:txBody>
                  <a:tcPr/>
                </a:tc>
                <a:tc hMerge="1">
                  <a:txBody>
                    <a:bodyPr/>
                    <a:lstStyle/>
                    <a:p>
                      <a:endParaRPr lang="en-US" sz="1800" dirty="0"/>
                    </a:p>
                  </a:txBody>
                  <a:tcPr/>
                </a:tc>
                <a:extLst>
                  <a:ext uri="{0D108BD9-81ED-4DB2-BD59-A6C34878D82A}">
                    <a16:rowId xmlns:a16="http://schemas.microsoft.com/office/drawing/2014/main" val="434333489"/>
                  </a:ext>
                </a:extLst>
              </a:tr>
              <a:tr h="370840">
                <a:tc>
                  <a:txBody>
                    <a:bodyPr/>
                    <a:lstStyle/>
                    <a:p>
                      <a:r>
                        <a:rPr lang="en-US" sz="1800" dirty="0"/>
                        <a:t>Sequential Agents</a:t>
                      </a:r>
                    </a:p>
                  </a:txBody>
                  <a:tcPr/>
                </a:tc>
                <a:tc>
                  <a:txBody>
                    <a:bodyPr/>
                    <a:lstStyle/>
                    <a:p>
                      <a:r>
                        <a:rPr lang="en-US" sz="1800" dirty="0"/>
                        <a:t>Interactive Agents</a:t>
                      </a:r>
                    </a:p>
                  </a:txBody>
                  <a:tcPr/>
                </a:tc>
                <a:extLst>
                  <a:ext uri="{0D108BD9-81ED-4DB2-BD59-A6C34878D82A}">
                    <a16:rowId xmlns:a16="http://schemas.microsoft.com/office/drawing/2014/main" val="1577434312"/>
                  </a:ext>
                </a:extLst>
              </a:tr>
              <a:tr h="370840">
                <a:tc>
                  <a:txBody>
                    <a:bodyPr/>
                    <a:lstStyle/>
                    <a:p>
                      <a:r>
                        <a:rPr lang="en-US" sz="1800" dirty="0"/>
                        <a:t>**UC1: Browse Menu**</a:t>
                      </a:r>
                    </a:p>
                    <a:p>
                      <a:endParaRPr lang="en-US" sz="1800" dirty="0"/>
                    </a:p>
                    <a:p>
                      <a:r>
                        <a:rPr lang="en-US" sz="1800" dirty="0"/>
                        <a:t>Use Case ID: UC1</a:t>
                      </a:r>
                    </a:p>
                    <a:p>
                      <a:r>
                        <a:rPr lang="en-US" sz="1800" dirty="0"/>
                        <a:t>Use Case Name: Browse Menu</a:t>
                      </a:r>
                    </a:p>
                    <a:p>
                      <a:r>
                        <a:rPr lang="en-US" sz="1800" dirty="0"/>
                        <a:t>Primary Actor: Customer (CU)</a:t>
                      </a:r>
                    </a:p>
                    <a:p>
                      <a:r>
                        <a:rPr lang="en-US" sz="1800" dirty="0"/>
                        <a:t>Preconditions: The customer is authenticated and the system is in a valid state.</a:t>
                      </a:r>
                    </a:p>
                    <a:p>
                      <a:r>
                        <a:rPr lang="en-US" sz="1800" dirty="0"/>
                        <a:t>Postconditions: The menu has been browsed; system state is updated.</a:t>
                      </a:r>
                    </a:p>
                    <a:p>
                      <a:endParaRPr lang="en-US" sz="1800" dirty="0"/>
                    </a:p>
                    <a:p>
                      <a:r>
                        <a:rPr lang="en-US" sz="1800" dirty="0"/>
                        <a:t>Main Flow:</a:t>
                      </a:r>
                    </a:p>
                    <a:p>
                      <a:r>
                        <a:rPr lang="en-US" sz="1800" dirty="0"/>
                        <a:t>1. CU initiates a search for specific cuisine or dish.</a:t>
                      </a:r>
                    </a:p>
                    <a:p>
                      <a:r>
                        <a:rPr lang="en-US" sz="1800" dirty="0"/>
                        <a:t>2. System retrieves relevant menus from local and international cuisines.</a:t>
                      </a:r>
                    </a:p>
                    <a:p>
                      <a:r>
                        <a:rPr lang="en-US" sz="1800" dirty="0"/>
                        <a:t>3. System displays the menu items, along with descriptions, prices, and ratings (if available).</a:t>
                      </a:r>
                    </a:p>
                    <a:p>
                      <a:r>
                        <a:rPr lang="en-US" sz="1800" dirty="0"/>
                        <a:t>4. CU selects a menu item to view more details (optional).</a:t>
                      </a:r>
                    </a:p>
                    <a:p>
                      <a:endParaRPr lang="en-US" sz="1800" dirty="0"/>
                    </a:p>
                    <a:p>
                      <a:r>
                        <a:rPr lang="en-US" sz="1800" dirty="0"/>
                        <a:t>Alternative Flows:</a:t>
                      </a:r>
                    </a:p>
                    <a:p>
                      <a:endParaRPr lang="en-US" sz="1800" dirty="0"/>
                    </a:p>
                    <a:p>
                      <a:r>
                        <a:rPr lang="en-US" sz="1800" dirty="0"/>
                        <a:t>A1: No search query</a:t>
                      </a:r>
                    </a:p>
                    <a:p>
                      <a:r>
                        <a:rPr lang="en-US" sz="1800" dirty="0"/>
                        <a:t>1. System defaults to displaying popular or featured menus.</a:t>
                      </a:r>
                    </a:p>
                    <a:p>
                      <a:r>
                        <a:rPr lang="en-US" sz="1800" dirty="0"/>
                        <a:t>2. Use case ends.</a:t>
                      </a:r>
                    </a:p>
                    <a:p>
                      <a:endParaRPr lang="en-US" sz="1800" dirty="0"/>
                    </a:p>
                    <a:p>
                      <a:r>
                        <a:rPr lang="en-US" sz="1800" dirty="0"/>
                        <a:t>**UC2: Customize Order**</a:t>
                      </a:r>
                    </a:p>
                    <a:p>
                      <a:endParaRPr lang="en-US" sz="1800" dirty="0"/>
                    </a:p>
                    <a:p>
                      <a:r>
                        <a:rPr lang="en-US" sz="1800" dirty="0"/>
                        <a:t>Use Case ID: UC2</a:t>
                      </a:r>
                    </a:p>
                    <a:p>
                      <a:r>
                        <a:rPr lang="en-US" sz="1800" dirty="0"/>
                        <a:t>Use Case Name: Customize Order</a:t>
                      </a:r>
                    </a:p>
                    <a:p>
                      <a:r>
                        <a:rPr lang="en-US" sz="1800" dirty="0"/>
                        <a:t>Primary Actor: Customer (CU)</a:t>
                      </a:r>
                    </a:p>
                    <a:p>
                      <a:r>
                        <a:rPr lang="en-US" sz="1800" dirty="0"/>
                        <a:t>Preconditions: The customer has selected a menu item and the system is in a valid state.</a:t>
                      </a:r>
                    </a:p>
                    <a:p>
                      <a:r>
                        <a:rPr lang="en-US" sz="1800" dirty="0"/>
                        <a:t>Postconditions: The order has been customized; system state is updated.</a:t>
                      </a:r>
                    </a:p>
                    <a:p>
                      <a:endParaRPr lang="en-US" sz="1800" dirty="0"/>
                    </a:p>
                    <a:p>
                      <a:r>
                        <a:rPr lang="en-US" sz="1800" dirty="0"/>
                        <a:t>Main Flow:</a:t>
                      </a:r>
                    </a:p>
                    <a:p>
                      <a:r>
                        <a:rPr lang="en-US" sz="1800" dirty="0"/>
                        <a:t>1. CU initiates customization for the selected menu item (e.g., special requests, dietary restrictions).</a:t>
                      </a:r>
                    </a:p>
                    <a:p>
                      <a:r>
                        <a:rPr lang="en-US" sz="1800" dirty="0"/>
                        <a:t>2. System prompts CU to provide relevant information for customization.</a:t>
                      </a:r>
                    </a:p>
                    <a:p>
                      <a:r>
                        <a:rPr lang="en-US" sz="1800" dirty="0"/>
                        <a:t>3. CU provides the required information.</a:t>
                      </a:r>
                    </a:p>
                    <a:p>
                      <a:r>
                        <a:rPr lang="en-US" sz="1800" dirty="0"/>
                        <a:t>4. System updates the order with the customizations.</a:t>
                      </a:r>
                    </a:p>
                    <a:p>
                      <a:endParaRPr lang="en-US" sz="1800" dirty="0"/>
                    </a:p>
                    <a:p>
                      <a:r>
                        <a:rPr lang="en-US" sz="1800" dirty="0"/>
                        <a:t>Alternative Flows:</a:t>
                      </a:r>
                    </a:p>
                    <a:p>
                      <a:endParaRPr lang="en-US" sz="1800" dirty="0"/>
                    </a:p>
                    <a:p>
                      <a:r>
                        <a:rPr lang="en-US" sz="1800" dirty="0"/>
                        <a:t>A1: Invalid customization request</a:t>
                      </a:r>
                    </a:p>
                    <a:p>
                      <a:r>
                        <a:rPr lang="en-US" sz="1800" dirty="0"/>
                        <a:t>1. System displays error message and provides guidance on valid options.</a:t>
                      </a:r>
                    </a:p>
                    <a:p>
                      <a:r>
                        <a:rPr lang="en-US" sz="1800" dirty="0"/>
                        <a:t>2. Use case ends.</a:t>
                      </a:r>
                    </a:p>
                    <a:p>
                      <a:endParaRPr lang="en-US" sz="1800" dirty="0"/>
                    </a:p>
                    <a:p>
                      <a:r>
                        <a:rPr lang="en-US" sz="1800" dirty="0"/>
                        <a:t>**UC3: Read Reviews**</a:t>
                      </a:r>
                    </a:p>
                    <a:p>
                      <a:endParaRPr lang="en-US" sz="1800" dirty="0"/>
                    </a:p>
                    <a:p>
                      <a:r>
                        <a:rPr lang="en-US" sz="1800" dirty="0"/>
                        <a:t>Use Case ID: UC3</a:t>
                      </a:r>
                    </a:p>
                    <a:p>
                      <a:r>
                        <a:rPr lang="en-US" sz="1800" dirty="0"/>
                        <a:t>Use Case Name: Read Reviews</a:t>
                      </a:r>
                    </a:p>
                    <a:p>
                      <a:r>
                        <a:rPr lang="en-US" sz="1800" dirty="0"/>
                        <a:t>Primary Actor: Customer (CU)</a:t>
                      </a:r>
                    </a:p>
                    <a:p>
                      <a:r>
                        <a:rPr lang="en-US" sz="1800" dirty="0"/>
                        <a:t>Preconditions: The customer is authenticated and the system is in a valid state.</a:t>
                      </a:r>
                    </a:p>
                    <a:p>
                      <a:r>
                        <a:rPr lang="en-US" sz="1800" dirty="0"/>
                        <a:t>Postconditions: The reviews have been read; system state is updated.</a:t>
                      </a:r>
                    </a:p>
                    <a:p>
                      <a:endParaRPr lang="en-US" sz="1800" dirty="0"/>
                    </a:p>
                    <a:p>
                      <a:r>
                        <a:rPr lang="en-US" sz="1800" dirty="0"/>
                        <a:t>Main Flow:</a:t>
                      </a:r>
                    </a:p>
                    <a:p>
                      <a:r>
                        <a:rPr lang="en-US" sz="1800" dirty="0"/>
                        <a:t>1. CU initiates a search for specific restaurant, dish, or experience.</a:t>
                      </a:r>
                    </a:p>
                    <a:p>
                      <a:r>
                        <a:rPr lang="en-US" sz="1800" dirty="0"/>
                        <a:t>2. System retrieves relevant reviews from customers and food critics.</a:t>
                      </a:r>
                    </a:p>
                    <a:p>
                      <a:r>
                        <a:rPr lang="en-US" sz="1800" dirty="0"/>
                        <a:t>3. System displays the reviews, along with ratings and timestamps (if available).</a:t>
                      </a:r>
                    </a:p>
                    <a:p>
                      <a:r>
                        <a:rPr lang="en-US" sz="1800" dirty="0"/>
                        <a:t>4. CU views and filters reviews as needed.</a:t>
                      </a:r>
                    </a:p>
                    <a:p>
                      <a:endParaRPr lang="en-US" sz="1800" dirty="0"/>
                    </a:p>
                    <a:p>
                      <a:r>
                        <a:rPr lang="en-US" sz="1800" dirty="0"/>
                        <a:t>Alternative Flows:</a:t>
                      </a:r>
                    </a:p>
                    <a:p>
                      <a:endParaRPr lang="en-US" sz="1800" dirty="0"/>
                    </a:p>
                    <a:p>
                      <a:r>
                        <a:rPr lang="en-US" sz="1800" dirty="0"/>
                        <a:t>A1: No review found</a:t>
                      </a:r>
                    </a:p>
                    <a:p>
                      <a:r>
                        <a:rPr lang="en-US" sz="1800" dirty="0"/>
                        <a:t>1. System displays message indicating no reviews available for the selected item.</a:t>
                      </a:r>
                    </a:p>
                    <a:p>
                      <a:r>
                        <a:rPr lang="en-US" sz="1800" dirty="0"/>
                        <a:t>2. Use case ends.</a:t>
                      </a:r>
                    </a:p>
                    <a:p>
                      <a:endParaRPr lang="en-US" sz="1800" dirty="0"/>
                    </a:p>
                    <a:p>
                      <a:r>
                        <a:rPr lang="en-US" sz="1800" dirty="0"/>
                        <a:t>**UC4: Place Order**</a:t>
                      </a:r>
                    </a:p>
                    <a:p>
                      <a:endParaRPr lang="en-US" sz="1800" dirty="0"/>
                    </a:p>
                    <a:p>
                      <a:r>
                        <a:rPr lang="en-US" sz="1800" dirty="0"/>
                        <a:t>Use Case ID: UC4</a:t>
                      </a:r>
                    </a:p>
                    <a:p>
                      <a:r>
                        <a:rPr lang="en-US" sz="1800" dirty="0"/>
                        <a:t>Use Case Name: Place Order</a:t>
                      </a:r>
                    </a:p>
                    <a:p>
                      <a:r>
                        <a:rPr lang="en-US" sz="1800" dirty="0"/>
                        <a:t>Primary Actor: Customer (CU)</a:t>
                      </a:r>
                    </a:p>
                    <a:p>
                      <a:r>
                        <a:rPr lang="en-US" sz="1800" dirty="0"/>
                        <a:t>Preconditions: The customer has customized their order and the system is in a valid state.</a:t>
                      </a:r>
                    </a:p>
                    <a:p>
                      <a:r>
                        <a:rPr lang="en-US" sz="1800" dirty="0"/>
                        <a:t>Postconditions: The order has been placed; system state is updated.</a:t>
                      </a:r>
                    </a:p>
                    <a:p>
                      <a:endParaRPr lang="en-US" sz="1800" dirty="0"/>
                    </a:p>
                    <a:p>
                      <a:r>
                        <a:rPr lang="en-US" sz="1800" dirty="0"/>
                        <a:t>Main Flow:</a:t>
                      </a:r>
                    </a:p>
                    <a:p>
                      <a:r>
                        <a:rPr lang="en-US" sz="1800" dirty="0"/>
                        <a:t>1. CU initiates placing an order for the customized menu item(s).</a:t>
                      </a:r>
                    </a:p>
                    <a:p>
                      <a:r>
                        <a:rPr lang="en-US" sz="1800" dirty="0"/>
                        <a:t>2. System prompts CU to provide payment information.</a:t>
                      </a:r>
                    </a:p>
                    <a:p>
                      <a:r>
                        <a:rPr lang="en-US" sz="1800" dirty="0"/>
                        <a:t>3. CU provides the required payment information.</a:t>
                      </a:r>
                    </a:p>
                    <a:p>
                      <a:r>
                        <a:rPr lang="en-US" sz="1800" dirty="0"/>
                        <a:t>4. System processes the payment and updates the order status.</a:t>
                      </a:r>
                    </a:p>
                    <a:p>
                      <a:endParaRPr lang="en-US" sz="1800" dirty="0"/>
                    </a:p>
                    <a:p>
                      <a:r>
                        <a:rPr lang="en-US" sz="1800" dirty="0"/>
                        <a:t>Alternative Flows:</a:t>
                      </a:r>
                    </a:p>
                    <a:p>
                      <a:endParaRPr lang="en-US" sz="1800" dirty="0"/>
                    </a:p>
                    <a:p>
                      <a:r>
                        <a:rPr lang="en-US" sz="1800" dirty="0"/>
                        <a:t>A1: Invalid payment information</a:t>
                      </a:r>
                    </a:p>
                    <a:p>
                      <a:r>
                        <a:rPr lang="en-US" sz="1800" dirty="0"/>
                        <a:t>1. System displays error message and provides guidance on valid payment options.</a:t>
                      </a:r>
                    </a:p>
                    <a:p>
                      <a:r>
                        <a:rPr lang="en-US" sz="1800" dirty="0"/>
                        <a:t>2. Use case ends.</a:t>
                      </a:r>
                    </a:p>
                    <a:p>
                      <a:endParaRPr lang="en-US" sz="1800" dirty="0"/>
                    </a:p>
                    <a:p>
                      <a:r>
                        <a:rPr lang="en-US" sz="1800" dirty="0"/>
                        <a:t>**UC5: Track Order**</a:t>
                      </a:r>
                    </a:p>
                    <a:p>
                      <a:endParaRPr lang="en-US" sz="1800" dirty="0"/>
                    </a:p>
                    <a:p>
                      <a:r>
                        <a:rPr lang="en-US" sz="1800" dirty="0"/>
                        <a:t>Use Case ID: UC5</a:t>
                      </a:r>
                    </a:p>
                    <a:p>
                      <a:r>
                        <a:rPr lang="en-US" sz="1800" dirty="0"/>
                        <a:t>Use Case Name: Track Order</a:t>
                      </a:r>
                    </a:p>
                    <a:p>
                      <a:r>
                        <a:rPr lang="en-US" sz="1800" dirty="0"/>
                        <a:t>Primary Actor: Customer (CU)</a:t>
                      </a:r>
                    </a:p>
                    <a:p>
                      <a:r>
                        <a:rPr lang="en-US" sz="1800" dirty="0"/>
                        <a:t>Preconditions: The customer has placed an order and the system is in a valid state.</a:t>
                      </a:r>
                    </a:p>
                    <a:p>
                      <a:r>
                        <a:rPr lang="en-US" sz="1800" dirty="0"/>
                        <a:t>Postconditions: The order status has been tracked; system state is updated.</a:t>
                      </a:r>
                    </a:p>
                    <a:p>
                      <a:endParaRPr lang="en-US" sz="1800" dirty="0"/>
                    </a:p>
                    <a:p>
                      <a:r>
                        <a:rPr lang="en-US" sz="1800" dirty="0"/>
                        <a:t>Main Flow:</a:t>
                      </a:r>
                    </a:p>
                    <a:p>
                      <a:r>
                        <a:rPr lang="en-US" sz="1800" dirty="0"/>
                        <a:t>1. CU initiates tracking their order.</a:t>
                      </a:r>
                    </a:p>
                    <a:p>
                      <a:r>
                        <a:rPr lang="en-US" sz="1800" dirty="0"/>
                        <a:t>2. System</a:t>
                      </a:r>
                    </a:p>
                  </a:txBody>
                  <a:tcPr/>
                </a:tc>
                <a:tc>
                  <a:txBody>
                    <a:bodyPr/>
                    <a:lstStyle/>
                    <a:p>
                      <a:r>
                        <a:rPr lang="en-US" sz="1800" dirty="0"/>
                        <a:t>**Use Case Specification**</a:t>
                      </a:r>
                    </a:p>
                    <a:p>
                      <a:endParaRPr lang="en-US" sz="1800" dirty="0"/>
                    </a:p>
                    <a:p>
                      <a:r>
                        <a:rPr lang="en-US" sz="1800" dirty="0"/>
                        <a:t>**UC1: Browse Menus**</a:t>
                      </a:r>
                    </a:p>
                    <a:p>
                      <a:endParaRPr lang="en-US" sz="1800" dirty="0"/>
                    </a:p>
                    <a:p>
                      <a:r>
                        <a:rPr lang="en-US" sz="1800" dirty="0"/>
                        <a:t>* Use Case ID: UC1</a:t>
                      </a:r>
                    </a:p>
                    <a:p>
                      <a:r>
                        <a:rPr lang="en-US" sz="1800" dirty="0"/>
                        <a:t>* Use Case Name: Browse Menus</a:t>
                      </a:r>
                    </a:p>
                    <a:p>
                      <a:r>
                        <a:rPr lang="en-US" sz="1800" dirty="0"/>
                        <a:t>* Primary Actor: User</a:t>
                      </a:r>
                    </a:p>
                    <a:p>
                      <a:r>
                        <a:rPr lang="en-US" sz="1800" dirty="0"/>
                        <a:t>* Preconditions: The user is authenticated, the system is in a valid state.</a:t>
                      </a:r>
                    </a:p>
                    <a:p>
                      <a:r>
                        <a:rPr lang="en-US" sz="1800" dirty="0"/>
                        <a:t>* Postconditions: The user has browsed menus for local and international cuisines.</a:t>
                      </a:r>
                    </a:p>
                    <a:p>
                      <a:r>
                        <a:rPr lang="en-US" sz="1800" dirty="0"/>
                        <a:t>* Main Flow:</a:t>
                      </a:r>
                    </a:p>
                    <a:p>
                      <a:r>
                        <a:rPr lang="en-US" sz="1800" dirty="0"/>
                        <a:t>1. The user initiates the "Browse Menus" use case by selecting this option from the system's menu.</a:t>
                      </a:r>
                    </a:p>
                    <a:p>
                      <a:r>
                        <a:rPr lang="en-US" sz="1800" dirty="0"/>
                        <a:t>2. The system displays a list of available restaurants and their corresponding menus (local and international).</a:t>
                      </a:r>
                    </a:p>
                    <a:p>
                      <a:r>
                        <a:rPr lang="en-US" sz="1800" dirty="0"/>
                        <a:t>3. The user browses through the menus, selecting options for preferred cuisines or dishes.</a:t>
                      </a:r>
                    </a:p>
                    <a:p>
                      <a:r>
                        <a:rPr lang="en-US" sz="1800" dirty="0"/>
                        <a:t>4. The system provides real-time updates on the selected items, including prices and availability.</a:t>
                      </a:r>
                    </a:p>
                    <a:p>
                      <a:endParaRPr lang="en-US" sz="1800" dirty="0"/>
                    </a:p>
                    <a:p>
                      <a:r>
                        <a:rPr lang="en-US" sz="1800" dirty="0"/>
                        <a:t>**UC2: Customize Orders**</a:t>
                      </a:r>
                    </a:p>
                    <a:p>
                      <a:endParaRPr lang="en-US" sz="1800" dirty="0"/>
                    </a:p>
                    <a:p>
                      <a:r>
                        <a:rPr lang="en-US" sz="1800" dirty="0"/>
                        <a:t>* Use Case ID: UC2</a:t>
                      </a:r>
                    </a:p>
                    <a:p>
                      <a:r>
                        <a:rPr lang="en-US" sz="1800" dirty="0"/>
                        <a:t>* Use Case Name: Customize Orders</a:t>
                      </a:r>
                    </a:p>
                    <a:p>
                      <a:r>
                        <a:rPr lang="en-US" sz="1800" dirty="0"/>
                        <a:t>* Primary Actor: User</a:t>
                      </a:r>
                    </a:p>
                    <a:p>
                      <a:r>
                        <a:rPr lang="en-US" sz="1800" dirty="0"/>
                        <a:t>* Preconditions: The user is authenticated, the system is in a valid state.</a:t>
                      </a:r>
                    </a:p>
                    <a:p>
                      <a:r>
                        <a:rPr lang="en-US" sz="1800" dirty="0"/>
                        <a:t>* Postconditions: The user has customized their orders according to preferences.</a:t>
                      </a:r>
                    </a:p>
                    <a:p>
                      <a:r>
                        <a:rPr lang="en-US" sz="1800" dirty="0"/>
                        <a:t>* Main Flow:</a:t>
                      </a:r>
                    </a:p>
                    <a:p>
                      <a:r>
                        <a:rPr lang="en-US" sz="1800" dirty="0"/>
                        <a:t>1. The user initiates the "Customize Orders" use case by selecting this option from the system's menu.</a:t>
                      </a:r>
                    </a:p>
                    <a:p>
                      <a:r>
                        <a:rPr lang="en-US" sz="1800" dirty="0"/>
                        <a:t>2. The system displays a list of available restaurants and their corresponding menus (local and international).</a:t>
                      </a:r>
                    </a:p>
                    <a:p>
                      <a:r>
                        <a:rPr lang="en-US" sz="1800" dirty="0"/>
                        <a:t>3. The user selects a restaurant and customizes their order, including options for preferred dishes, sauces, and dietary restrictions.</a:t>
                      </a:r>
                    </a:p>
                    <a:p>
                      <a:r>
                        <a:rPr lang="en-US" sz="1800" dirty="0"/>
                        <a:t>4. The system provides real-time updates on the customized order, including estimated delivery time and total cost.</a:t>
                      </a:r>
                    </a:p>
                    <a:p>
                      <a:endParaRPr lang="en-US" sz="1800" dirty="0"/>
                    </a:p>
                    <a:p>
                      <a:r>
                        <a:rPr lang="en-US" sz="1800" dirty="0"/>
                        <a:t>**UC3: Order Tracking**</a:t>
                      </a:r>
                    </a:p>
                    <a:p>
                      <a:endParaRPr lang="en-US" sz="1800" dirty="0"/>
                    </a:p>
                    <a:p>
                      <a:r>
                        <a:rPr lang="en-US" sz="1800" dirty="0"/>
                        <a:t>* Use Case ID: UC3</a:t>
                      </a:r>
                    </a:p>
                    <a:p>
                      <a:r>
                        <a:rPr lang="en-US" sz="1800" dirty="0"/>
                        <a:t>* Use Case Name: Order Tracking</a:t>
                      </a:r>
                    </a:p>
                    <a:p>
                      <a:r>
                        <a:rPr lang="en-US" sz="1800" dirty="0"/>
                        <a:t>* Primary Actor: User</a:t>
                      </a:r>
                    </a:p>
                    <a:p>
                      <a:r>
                        <a:rPr lang="en-US" sz="1800" dirty="0"/>
                        <a:t>* Preconditions: The user has placed an order, the system is in a valid state.</a:t>
                      </a:r>
                    </a:p>
                    <a:p>
                      <a:r>
                        <a:rPr lang="en-US" sz="1800" dirty="0"/>
                        <a:t>* Postconditions: The user can track their orders in real-time.</a:t>
                      </a:r>
                    </a:p>
                    <a:p>
                      <a:r>
                        <a:rPr lang="en-US" sz="1800" dirty="0"/>
                        <a:t>* Main Flow:</a:t>
                      </a:r>
                    </a:p>
                    <a:p>
                      <a:r>
                        <a:rPr lang="en-US" sz="1800" dirty="0"/>
                        <a:t>1. The user initiates the "Order Tracking" use case by selecting this option from the system's menu.</a:t>
                      </a:r>
                    </a:p>
                    <a:p>
                      <a:r>
                        <a:rPr lang="en-US" sz="1800" dirty="0"/>
                        <a:t>2. The system provides a list of the user's previous orders, including order status and estimated delivery times.</a:t>
                      </a:r>
                    </a:p>
                    <a:p>
                      <a:r>
                        <a:rPr lang="en-US" sz="1800" dirty="0"/>
                        <a:t>3. The user selects an order to track its progress in real-time.</a:t>
                      </a:r>
                    </a:p>
                    <a:p>
                      <a:endParaRPr lang="en-US" sz="1800" dirty="0"/>
                    </a:p>
                    <a:p>
                      <a:r>
                        <a:rPr lang="en-US" sz="1800" dirty="0"/>
                        <a:t>**UC4: View Reviews**</a:t>
                      </a:r>
                    </a:p>
                    <a:p>
                      <a:endParaRPr lang="en-US" sz="1800" dirty="0"/>
                    </a:p>
                    <a:p>
                      <a:r>
                        <a:rPr lang="en-US" sz="1800" dirty="0"/>
                        <a:t>* Use Case ID: UC4</a:t>
                      </a:r>
                    </a:p>
                    <a:p>
                      <a:r>
                        <a:rPr lang="en-US" sz="1800" dirty="0"/>
                        <a:t>* Use Case Name: View Reviews</a:t>
                      </a:r>
                    </a:p>
                    <a:p>
                      <a:r>
                        <a:rPr lang="en-US" sz="1800" dirty="0"/>
                        <a:t>* Primary Actor: User</a:t>
                      </a:r>
                    </a:p>
                    <a:p>
                      <a:r>
                        <a:rPr lang="en-US" sz="1800" dirty="0"/>
                        <a:t>* Preconditions: The user has access to reviews, the system is in a valid state.</a:t>
                      </a:r>
                    </a:p>
                    <a:p>
                      <a:r>
                        <a:rPr lang="en-US" sz="1800" dirty="0"/>
                        <a:t>* Postconditions: The user can view reviews for restaurants and cuisines to inform their ordering decisions.</a:t>
                      </a:r>
                    </a:p>
                    <a:p>
                      <a:r>
                        <a:rPr lang="en-US" sz="1800" dirty="0"/>
                        <a:t>* Main Flow:</a:t>
                      </a:r>
                    </a:p>
                    <a:p>
                      <a:r>
                        <a:rPr lang="en-US" sz="1800" dirty="0"/>
                        <a:t>1. The user initiates the "View Reviews" use case by selecting this option from the system's menu.</a:t>
                      </a:r>
                    </a:p>
                    <a:p>
                      <a:r>
                        <a:rPr lang="en-US" sz="1800" dirty="0"/>
                        <a:t>2. The system displays a list of available restaurants with corresponding reviews (positive, negative, or neutral).</a:t>
                      </a:r>
                    </a:p>
                    <a:p>
                      <a:r>
                        <a:rPr lang="en-US" sz="1800" dirty="0"/>
                        <a:t>3. The user selects a restaurant to view its reviews, including ratings and comments.</a:t>
                      </a:r>
                    </a:p>
                    <a:p>
                      <a:endParaRPr lang="en-US" sz="1800" dirty="0"/>
                    </a:p>
                    <a:p>
                      <a:r>
                        <a:rPr lang="en-US" sz="1800" dirty="0"/>
                        <a:t>**UC5: Place New Order**</a:t>
                      </a:r>
                    </a:p>
                    <a:p>
                      <a:endParaRPr lang="en-US" sz="1800" dirty="0"/>
                    </a:p>
                    <a:p>
                      <a:r>
                        <a:rPr lang="en-US" sz="1800" dirty="0"/>
                        <a:t>* Use Case ID: UC5</a:t>
                      </a:r>
                    </a:p>
                    <a:p>
                      <a:r>
                        <a:rPr lang="en-US" sz="1800" dirty="0"/>
                        <a:t>* Use Case Name: Place New Order</a:t>
                      </a:r>
                    </a:p>
                    <a:p>
                      <a:r>
                        <a:rPr lang="en-US" sz="1800" dirty="0"/>
                        <a:t>* Primary Actor: User</a:t>
                      </a:r>
                    </a:p>
                    <a:p>
                      <a:r>
                        <a:rPr lang="en-US" sz="1800" dirty="0"/>
                        <a:t>* Preconditions: The user is authenticated, the system is in a valid state.</a:t>
                      </a:r>
                    </a:p>
                    <a:p>
                      <a:r>
                        <a:rPr lang="en-US" sz="1800" dirty="0"/>
                        <a:t>* Postconditions: The user has placed a new order.</a:t>
                      </a:r>
                    </a:p>
                    <a:p>
                      <a:r>
                        <a:rPr lang="en-US" sz="1800" dirty="0"/>
                        <a:t>* Main Flow:</a:t>
                      </a:r>
                    </a:p>
                    <a:p>
                      <a:r>
                        <a:rPr lang="en-US" sz="1800" dirty="0"/>
                        <a:t>1. The user initiates the "Place New Order" use case by selecting this option from the system's menu.</a:t>
                      </a:r>
                    </a:p>
                    <a:p>
                      <a:r>
                        <a:rPr lang="en-US" sz="1800" dirty="0"/>
                        <a:t>2. The system displays a list of available restaurants and their corresponding menus (local and international).</a:t>
                      </a:r>
                    </a:p>
                    <a:p>
                      <a:r>
                        <a:rPr lang="en-US" sz="1800" dirty="0"/>
                        <a:t>3. The user selects a restaurant, customizes their order, and provides payment information.</a:t>
                      </a:r>
                    </a:p>
                    <a:p>
                      <a:r>
                        <a:rPr lang="en-US" sz="1800" dirty="0"/>
                        <a:t>4. The system processes the order and updates its status.</a:t>
                      </a:r>
                    </a:p>
                    <a:p>
                      <a:endParaRPr lang="en-US" sz="1800" dirty="0"/>
                    </a:p>
                    <a:p>
                      <a:r>
                        <a:rPr lang="en-US" sz="1800" dirty="0"/>
                        <a:t>**UC6: Display Estimated Delivery Time**</a:t>
                      </a:r>
                    </a:p>
                    <a:p>
                      <a:endParaRPr lang="en-US" sz="1800" dirty="0"/>
                    </a:p>
                    <a:p>
                      <a:r>
                        <a:rPr lang="en-US" sz="1800" dirty="0"/>
                        <a:t>* Use Case ID: UC6</a:t>
                      </a:r>
                    </a:p>
                    <a:p>
                      <a:r>
                        <a:rPr lang="en-US" sz="1800" dirty="0"/>
                        <a:t>* Use Case Name: Display Estimated Delivery Time</a:t>
                      </a:r>
                    </a:p>
                    <a:p>
                      <a:r>
                        <a:rPr lang="en-US" sz="1800" dirty="0"/>
                        <a:t>* Primary Actor: User</a:t>
                      </a:r>
                    </a:p>
                    <a:p>
                      <a:r>
                        <a:rPr lang="en-US" sz="1800" dirty="0"/>
                        <a:t>* Preconditions: The user has placed an order, the system is in a valid state.</a:t>
                      </a:r>
                    </a:p>
                    <a:p>
                      <a:r>
                        <a:rPr lang="en-US" sz="1800" dirty="0"/>
                        <a:t>* Postconditions: The user can view estimated delivery times for each order.</a:t>
                      </a:r>
                    </a:p>
                    <a:p>
                      <a:r>
                        <a:rPr lang="en-US" sz="1800" dirty="0"/>
                        <a:t>* Main Flow:</a:t>
                      </a:r>
                    </a:p>
                    <a:p>
                      <a:r>
                        <a:rPr lang="en-US" sz="1800" dirty="0"/>
                        <a:t>1. The user initiates the "Display Estimated Delivery Time" use case by selecting this option from the system's menu.</a:t>
                      </a:r>
                    </a:p>
                    <a:p>
                      <a:r>
                        <a:rPr lang="en-US" sz="1800" dirty="0"/>
                        <a:t>2. The system displays a list of the user's previous orders, including their corresponding estimated delivery times.</a:t>
                      </a:r>
                    </a:p>
                    <a:p>
                      <a:endParaRPr lang="en-US" sz="1800" dirty="0"/>
                    </a:p>
                    <a:p>
                      <a:r>
                        <a:rPr lang="en-US" sz="1800" dirty="0"/>
                        <a:t>**UC7: View Activity History**</a:t>
                      </a:r>
                    </a:p>
                    <a:p>
                      <a:endParaRPr lang="en-US" sz="1800" dirty="0"/>
                    </a:p>
                    <a:p>
                      <a:r>
                        <a:rPr lang="en-US" sz="1800" dirty="0"/>
                        <a:t>* Use Case ID: UC7</a:t>
                      </a:r>
                    </a:p>
                    <a:p>
                      <a:r>
                        <a:rPr lang="en-US" sz="1800" dirty="0"/>
                        <a:t>* Use Case Name: View Activity History</a:t>
                      </a:r>
                    </a:p>
                    <a:p>
                      <a:r>
                        <a:rPr lang="en-US" sz="1800" dirty="0"/>
                        <a:t>* Primary Actor: User</a:t>
                      </a:r>
                    </a:p>
                    <a:p>
                      <a:r>
                        <a:rPr lang="en-US" sz="1800" dirty="0"/>
                        <a:t>* Preconditions: The user is authenticated, the system is in a valid state.</a:t>
                      </a:r>
                    </a:p>
                    <a:p>
                      <a:r>
                        <a:rPr lang="en-US" sz="1800" dirty="0"/>
                        <a:t>* Postconditions: The user can view their activity history, including previous orders and preferences.</a:t>
                      </a:r>
                    </a:p>
                    <a:p>
                      <a:r>
                        <a:rPr lang="en-US" sz="1800" dirty="0"/>
                        <a:t>* Main Flow:</a:t>
                      </a:r>
                    </a:p>
                    <a:p>
                      <a:r>
                        <a:rPr lang="en-US" sz="1800" dirty="0"/>
                        <a:t>1. The user initiates the "View Activity History" use case by selecting this option from the system's menu.</a:t>
                      </a:r>
                    </a:p>
                    <a:p>
                      <a:r>
                        <a:rPr lang="en-US" sz="1800" dirty="0"/>
                        <a:t>2. The system displays a list of the user's previous orders, including order status, estimated delivery times, and payment information.</a:t>
                      </a:r>
                    </a:p>
                    <a:p>
                      <a:endParaRPr lang="en-US" sz="1800" dirty="0"/>
                    </a:p>
                    <a:p>
                      <a:r>
                        <a:rPr lang="en-US" sz="1800" dirty="0"/>
                        <a:t>**UC8: Receive Notifications**</a:t>
                      </a:r>
                    </a:p>
                    <a:p>
                      <a:endParaRPr lang="en-US" sz="1800" dirty="0"/>
                    </a:p>
                    <a:p>
                      <a:r>
                        <a:rPr lang="en-US" sz="1800" dirty="0"/>
                        <a:t>* Use Case ID: UC8</a:t>
                      </a:r>
                    </a:p>
                    <a:p>
                      <a:r>
                        <a:rPr lang="en-US" sz="1800" dirty="0"/>
                        <a:t>* Use Case Name: Receive Notifications</a:t>
                      </a:r>
                    </a:p>
                    <a:p>
                      <a:r>
                        <a:rPr lang="en-US" sz="1800" dirty="0"/>
                        <a:t>* Primary Actor: User</a:t>
                      </a:r>
                    </a:p>
                    <a:p>
                      <a:r>
                        <a:rPr lang="en-US" sz="1800" dirty="0"/>
                        <a:t>* Preconditions: The user has placed an order or customized their profile, the system is in a valid state.</a:t>
                      </a:r>
                    </a:p>
                    <a:p>
                      <a:r>
                        <a:rPr lang="en-US" sz="1800" dirty="0"/>
                        <a:t>* Postconditions: The user receives notifications during the ordering process.</a:t>
                      </a:r>
                    </a:p>
                    <a:p>
                      <a:r>
                        <a:rPr lang="en-US" sz="1800" dirty="0"/>
                        <a:t>* Main Flow:</a:t>
                      </a:r>
                    </a:p>
                    <a:p>
                      <a:r>
                        <a:rPr lang="en-US" sz="1800" dirty="0"/>
                        <a:t>1. The user initiates the "Receive Notifications" use case by placing an order or customizing their profile.</a:t>
                      </a:r>
                    </a:p>
                    <a:p>
                      <a:r>
                        <a:rPr lang="en-US" sz="1800" dirty="0"/>
                        <a:t>2. The system sends notifications to the user regarding updates on order status, changes in estimated delivery time, or new reviews for selected restaurants.</a:t>
                      </a:r>
                    </a:p>
                    <a:p>
                      <a:endParaRPr lang="en-US" sz="1800" dirty="0"/>
                    </a:p>
                    <a:p>
                      <a:r>
                        <a:rPr lang="en-US" sz="1800" dirty="0"/>
                        <a:t>**UC9: Make Payment**</a:t>
                      </a:r>
                    </a:p>
                    <a:p>
                      <a:endParaRPr lang="en-US" sz="1800" dirty="0"/>
                    </a:p>
                    <a:p>
                      <a:r>
                        <a:rPr lang="en-US" sz="1800" dirty="0"/>
                        <a:t>* Use Case ID: UC9</a:t>
                      </a:r>
                    </a:p>
                    <a:p>
                      <a:r>
                        <a:rPr lang="en-US" sz="1800" dirty="0"/>
                        <a:t>* Use Case Name: Make Payment</a:t>
                      </a:r>
                    </a:p>
                    <a:p>
                      <a:r>
                        <a:rPr lang="en-US" sz="1800" dirty="0"/>
                        <a:t>* Primary Actor: User</a:t>
                      </a:r>
                    </a:p>
                    <a:p>
                      <a:r>
                        <a:rPr lang="en-US" sz="1800" dirty="0"/>
                        <a:t>* Preconditions: The user has placed an order, the system is in a valid state.</a:t>
                      </a:r>
                    </a:p>
                    <a:p>
                      <a:r>
                        <a:rPr lang="en-US" sz="1800" dirty="0"/>
                        <a:t>* Postconditions: The user's payment information is processed and updated.</a:t>
                      </a:r>
                    </a:p>
                    <a:p>
                      <a:r>
                        <a:rPr lang="en-US" sz="1800" dirty="0"/>
                        <a:t>* Main Flow:</a:t>
                      </a:r>
                    </a:p>
                    <a:p>
                      <a:r>
                        <a:rPr lang="en-US" sz="1800" dirty="0"/>
                        <a:t>1. The user initiates the "Make Payment" use case by selecting this option from the system's menu.</a:t>
                      </a:r>
                    </a:p>
                    <a:p>
                      <a:r>
                        <a:rPr lang="en-US" sz="1800" dirty="0"/>
                        <a:t>2. The system displays available payment options (credit cards, PayPal, etc.).</a:t>
                      </a:r>
                    </a:p>
                    <a:p>
                      <a:r>
                        <a:rPr lang="en-US" sz="1800" dirty="0"/>
                        <a:t>3. The user selects a payment option and provides necessary information.</a:t>
                      </a:r>
                    </a:p>
                    <a:p>
                      <a:endParaRPr lang="en-US" sz="1800" dirty="0"/>
                    </a:p>
                    <a:p>
                      <a:r>
                        <a:rPr lang="en-US" sz="1800" dirty="0"/>
                        <a:t>**UC10: View Personalized Recommendations**</a:t>
                      </a:r>
                    </a:p>
                    <a:p>
                      <a:endParaRPr lang="en-US" sz="1800" dirty="0"/>
                    </a:p>
                    <a:p>
                      <a:r>
                        <a:rPr lang="en-US" sz="1800" dirty="0"/>
                        <a:t>* Use Case ID: UC10</a:t>
                      </a:r>
                    </a:p>
                    <a:p>
                      <a:r>
                        <a:rPr lang="en-US" sz="1800" dirty="0"/>
                        <a:t>* Use Case Name: View Personalized Recommendations</a:t>
                      </a:r>
                    </a:p>
                    <a:p>
                      <a:r>
                        <a:rPr lang="en-US" sz="1800" dirty="0"/>
                        <a:t>* Primary Actor: User</a:t>
                      </a:r>
                    </a:p>
                    <a:p>
                      <a:r>
                        <a:rPr lang="en-US" sz="1800" dirty="0"/>
                        <a:t>* Preconditions: The user has customized their profile or placed orders, the system is in a valid state.</a:t>
                      </a:r>
                    </a:p>
                    <a:p>
                      <a:r>
                        <a:rPr lang="en-US" sz="1800" dirty="0"/>
                        <a:t>* Postconditions: The user can view personalized recommendations based on their preferences and order history.</a:t>
                      </a:r>
                    </a:p>
                    <a:p>
                      <a:r>
                        <a:rPr lang="en-US" sz="1800" dirty="0"/>
                        <a:t>* Main Flow:</a:t>
                      </a:r>
                    </a:p>
                    <a:p>
                      <a:r>
                        <a:rPr lang="en-US" sz="1800" dirty="0"/>
                        <a:t>1. The user initiates the "View Personalized Recommendations" use case by selecting this option from the system's menu.</a:t>
                      </a:r>
                    </a:p>
                    <a:p>
                      <a:r>
                        <a:rPr lang="en-US" sz="1800" dirty="0"/>
                        <a:t>2. The system displays a list of recommended restaurants, dishes, or cuisines based on the user's preferences.</a:t>
                      </a:r>
                    </a:p>
                    <a:p>
                      <a:endParaRPr lang="en-US" sz="1800" dirty="0"/>
                    </a:p>
                    <a:p>
                      <a:r>
                        <a:rPr lang="en-US" sz="1800" dirty="0"/>
                        <a:t>**UC11: Customize Profile**</a:t>
                      </a:r>
                    </a:p>
                    <a:p>
                      <a:endParaRPr lang="en-US" sz="1800" dirty="0"/>
                    </a:p>
                    <a:p>
                      <a:r>
                        <a:rPr lang="en-US" sz="1800" dirty="0"/>
                        <a:t>* Use Case ID: UC11</a:t>
                      </a:r>
                    </a:p>
                    <a:p>
                      <a:r>
                        <a:rPr lang="en-US" sz="1800" dirty="0"/>
                        <a:t>* Use Case Name: Customize Profile</a:t>
                      </a:r>
                    </a:p>
                    <a:p>
                      <a:r>
                        <a:rPr lang="en-US" sz="1800" dirty="0"/>
                        <a:t>* Primary Actor: User</a:t>
                      </a:r>
                    </a:p>
                    <a:p>
                      <a:r>
                        <a:rPr lang="en-US" sz="1800" dirty="0"/>
                        <a:t>* Preconditions: The user is authenticated, the system is in a valid state.</a:t>
                      </a:r>
                    </a:p>
                    <a:p>
                      <a:r>
                        <a:rPr lang="en-US" sz="1800" dirty="0"/>
                        <a:t>* Postconditions: The user can customize their profile, including adding preferred restaurants, cuisines, or dietary restrictions.</a:t>
                      </a:r>
                    </a:p>
                    <a:p>
                      <a:r>
                        <a:rPr lang="en-US" sz="1800" dirty="0"/>
                        <a:t>* Main Flow:</a:t>
                      </a:r>
                    </a:p>
                    <a:p>
                      <a:r>
                        <a:rPr lang="en-US" sz="1800" dirty="0"/>
                        <a:t>1. The user initiates the "Customize Profile" use case by selecting this option from the system's menu.</a:t>
                      </a:r>
                    </a:p>
                    <a:p>
                      <a:r>
                        <a:rPr lang="en-US" sz="1800" dirty="0"/>
                        <a:t>2. The system displays a list of customizable options for the user to select (preferred restaurants, cuisines, dietary restrictions).</a:t>
                      </a:r>
                    </a:p>
                    <a:p>
                      <a:endParaRPr lang="en-US" sz="1800" dirty="0"/>
                    </a:p>
                    <a:p>
                      <a:r>
                        <a:rPr lang="en-US" sz="1800" dirty="0"/>
                        <a:t>**UC12: Loyalty Program**</a:t>
                      </a:r>
                    </a:p>
                    <a:p>
                      <a:endParaRPr lang="en-US" sz="1800" dirty="0"/>
                    </a:p>
                    <a:p>
                      <a:r>
                        <a:rPr lang="en-US" sz="1800" dirty="0"/>
                        <a:t>* Use Case ID: UC12</a:t>
                      </a:r>
                    </a:p>
                    <a:p>
                      <a:r>
                        <a:rPr lang="en-US" sz="1800" dirty="0"/>
                        <a:t>* Use Case Name: Loyalty Program</a:t>
                      </a:r>
                    </a:p>
                    <a:p>
                      <a:r>
                        <a:rPr lang="en-US" sz="1800" dirty="0"/>
                        <a:t>* Primary Actor: User</a:t>
                      </a:r>
                    </a:p>
                    <a:p>
                      <a:r>
                        <a:rPr lang="en-US" sz="1800" dirty="0"/>
                        <a:t>* Preconditions: The user has placed orders or customized their profile, the system is in a valid state.</a:t>
                      </a:r>
                    </a:p>
                    <a:p>
                      <a:r>
                        <a:rPr lang="en-US" sz="1800" dirty="0"/>
                        <a:t>* Postconditions: The user can participate in loyalty programs that reward repeat customers.</a:t>
                      </a:r>
                    </a:p>
                    <a:p>
                      <a:r>
                        <a:rPr lang="en-US" sz="1800" dirty="0"/>
                        <a:t>* Main Flow:</a:t>
                      </a:r>
                    </a:p>
                    <a:p>
                      <a:r>
                        <a:rPr lang="en-US" sz="1800" dirty="0"/>
                        <a:t>1. The user initiates the "Loyalty Program" use case by selecting this option from the system's menu.</a:t>
                      </a:r>
                    </a:p>
                    <a:p>
                      <a:r>
                        <a:rPr lang="en-US" sz="1800" dirty="0"/>
                        <a:t>2. The system displays available loyalty programs and their corresponding rewards.</a:t>
                      </a:r>
                    </a:p>
                    <a:p>
                      <a:r>
                        <a:rPr lang="en-US" sz="1800" dirty="0"/>
                        <a:t>3. The user selects a loyalty program to participate in.</a:t>
                      </a:r>
                    </a:p>
                    <a:p>
                      <a:endParaRPr lang="en-US" sz="1800" dirty="0"/>
                    </a:p>
                    <a:p>
                      <a:r>
                        <a:rPr lang="en-US" sz="1800" dirty="0"/>
                        <a:t>Note: Alternative Flows are omitted for brevity; however, they should be included in the final documentation.</a:t>
                      </a:r>
                    </a:p>
                  </a:txBody>
                  <a:tcPr/>
                </a:tc>
                <a:extLst>
                  <a:ext uri="{0D108BD9-81ED-4DB2-BD59-A6C34878D82A}">
                    <a16:rowId xmlns:a16="http://schemas.microsoft.com/office/drawing/2014/main" val="3433157849"/>
                  </a:ext>
                </a:extLst>
              </a:tr>
            </a:tbl>
          </a:graphicData>
        </a:graphic>
      </p:graphicFrame>
    </p:spTree>
    <p:extLst>
      <p:ext uri="{BB962C8B-B14F-4D97-AF65-F5344CB8AC3E}">
        <p14:creationId xmlns:p14="http://schemas.microsoft.com/office/powerpoint/2010/main" val="421056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D40A2-FE0B-89A6-B31F-C278CAA5D0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D1E1B0-6C73-5939-7F8C-0CA995CCA9CB}"/>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4A415AD7-B867-1C63-06F2-6024F2E74D1C}"/>
              </a:ext>
            </a:extLst>
          </p:cNvPr>
          <p:cNvSpPr>
            <a:spLocks noGrp="1"/>
          </p:cNvSpPr>
          <p:nvPr>
            <p:ph idx="1"/>
          </p:nvPr>
        </p:nvSpPr>
        <p:spPr/>
        <p:txBody>
          <a:bodyPr>
            <a:normAutofit/>
          </a:bodyPr>
          <a:lstStyle/>
          <a:p>
            <a:r>
              <a:rPr lang="en-US" dirty="0"/>
              <a:t>Sequential</a:t>
            </a:r>
          </a:p>
          <a:p>
            <a:pPr lvl="1"/>
            <a:r>
              <a:rPr lang="en-US" dirty="0"/>
              <a:t>Use cases: 5 (UC5 incomplete: -0.8)</a:t>
            </a:r>
          </a:p>
          <a:p>
            <a:pPr lvl="1"/>
            <a:r>
              <a:rPr lang="en-US" dirty="0"/>
              <a:t>Validity = 1 – (1*0.6)/5 = 0.8</a:t>
            </a:r>
            <a:r>
              <a:rPr lang="en-US" altLang="ko-KR" dirty="0"/>
              <a:t>8</a:t>
            </a:r>
            <a:endParaRPr lang="en-US" dirty="0"/>
          </a:p>
          <a:p>
            <a:r>
              <a:rPr lang="en-US" dirty="0"/>
              <a:t>Interactive</a:t>
            </a:r>
          </a:p>
          <a:p>
            <a:pPr lvl="1"/>
            <a:r>
              <a:rPr lang="en-US" dirty="0"/>
              <a:t>Use cases = </a:t>
            </a:r>
            <a:r>
              <a:rPr lang="en-US" altLang="ko-KR" dirty="0"/>
              <a:t>12 (all missing alternative flows: -0.2)</a:t>
            </a:r>
            <a:endParaRPr lang="en-US" dirty="0"/>
          </a:p>
          <a:p>
            <a:pPr lvl="1"/>
            <a:r>
              <a:rPr lang="en-US" dirty="0"/>
              <a:t>Validity = 1 - (12*0.2)/12 = 0.8</a:t>
            </a:r>
          </a:p>
          <a:p>
            <a:r>
              <a:rPr lang="en-US" dirty="0">
                <a:solidFill>
                  <a:srgbClr val="FF0000"/>
                </a:solidFill>
              </a:rPr>
              <a:t>The outputs of both are very similar to each other. Equally detail.</a:t>
            </a:r>
          </a:p>
          <a:p>
            <a:r>
              <a:rPr lang="en-US" dirty="0">
                <a:solidFill>
                  <a:srgbClr val="FF0000"/>
                </a:solidFill>
              </a:rPr>
              <a:t>Interactive more comprehensive, but all missing alternative flows.</a:t>
            </a:r>
          </a:p>
        </p:txBody>
      </p:sp>
    </p:spTree>
    <p:extLst>
      <p:ext uri="{BB962C8B-B14F-4D97-AF65-F5344CB8AC3E}">
        <p14:creationId xmlns:p14="http://schemas.microsoft.com/office/powerpoint/2010/main" val="175496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E4256-75C1-67E0-EE26-E393CB47D0AA}"/>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E8BBFF2-8DA5-3431-2094-5DBD72F8895B}"/>
              </a:ext>
            </a:extLst>
          </p:cNvPr>
          <p:cNvGraphicFramePr>
            <a:graphicFrameLocks noGrp="1"/>
          </p:cNvGraphicFramePr>
          <p:nvPr>
            <p:extLst>
              <p:ext uri="{D42A27DB-BD31-4B8C-83A1-F6EECF244321}">
                <p14:modId xmlns:p14="http://schemas.microsoft.com/office/powerpoint/2010/main" val="2105281824"/>
              </p:ext>
            </p:extLst>
          </p:nvPr>
        </p:nvGraphicFramePr>
        <p:xfrm>
          <a:off x="816428" y="991868"/>
          <a:ext cx="16785772" cy="26070560"/>
        </p:xfrm>
        <a:graphic>
          <a:graphicData uri="http://schemas.openxmlformats.org/drawingml/2006/table">
            <a:tbl>
              <a:tblPr firstRow="1" bandRow="1">
                <a:tableStyleId>{5940675A-B579-460E-94D1-54222C63F5DA}</a:tableStyleId>
              </a:tblPr>
              <a:tblGrid>
                <a:gridCol w="8392886">
                  <a:extLst>
                    <a:ext uri="{9D8B030D-6E8A-4147-A177-3AD203B41FA5}">
                      <a16:colId xmlns:a16="http://schemas.microsoft.com/office/drawing/2014/main" val="862350502"/>
                    </a:ext>
                  </a:extLst>
                </a:gridCol>
                <a:gridCol w="8392886">
                  <a:extLst>
                    <a:ext uri="{9D8B030D-6E8A-4147-A177-3AD203B41FA5}">
                      <a16:colId xmlns:a16="http://schemas.microsoft.com/office/drawing/2014/main" val="1941788506"/>
                    </a:ext>
                  </a:extLst>
                </a:gridCol>
              </a:tblGrid>
              <a:tr h="370840">
                <a:tc gridSpan="2">
                  <a:txBody>
                    <a:bodyPr/>
                    <a:lstStyle/>
                    <a:p>
                      <a:r>
                        <a:rPr lang="en-US" sz="1800" dirty="0"/>
                        <a:t>FODS-T4</a:t>
                      </a:r>
                    </a:p>
                  </a:txBody>
                  <a:tcPr/>
                </a:tc>
                <a:tc hMerge="1">
                  <a:txBody>
                    <a:bodyPr/>
                    <a:lstStyle/>
                    <a:p>
                      <a:endParaRPr lang="en-US" sz="1800" dirty="0"/>
                    </a:p>
                  </a:txBody>
                  <a:tcPr/>
                </a:tc>
                <a:extLst>
                  <a:ext uri="{0D108BD9-81ED-4DB2-BD59-A6C34878D82A}">
                    <a16:rowId xmlns:a16="http://schemas.microsoft.com/office/drawing/2014/main" val="434333489"/>
                  </a:ext>
                </a:extLst>
              </a:tr>
              <a:tr h="370840">
                <a:tc>
                  <a:txBody>
                    <a:bodyPr/>
                    <a:lstStyle/>
                    <a:p>
                      <a:r>
                        <a:rPr lang="en-US" sz="1800" dirty="0"/>
                        <a:t>Sequential Agents</a:t>
                      </a:r>
                    </a:p>
                  </a:txBody>
                  <a:tcPr/>
                </a:tc>
                <a:tc>
                  <a:txBody>
                    <a:bodyPr/>
                    <a:lstStyle/>
                    <a:p>
                      <a:r>
                        <a:rPr lang="en-US" sz="1800" dirty="0"/>
                        <a:t>Interactive Agents</a:t>
                      </a:r>
                    </a:p>
                  </a:txBody>
                  <a:tcPr/>
                </a:tc>
                <a:extLst>
                  <a:ext uri="{0D108BD9-81ED-4DB2-BD59-A6C34878D82A}">
                    <a16:rowId xmlns:a16="http://schemas.microsoft.com/office/drawing/2014/main" val="1577434312"/>
                  </a:ext>
                </a:extLst>
              </a:tr>
              <a:tr h="370840">
                <a:tc>
                  <a:txBody>
                    <a:bodyPr/>
                    <a:lstStyle/>
                    <a:p>
                      <a:r>
                        <a:rPr lang="en-US" sz="1800" dirty="0"/>
                        <a:t>```</a:t>
                      </a:r>
                    </a:p>
                    <a:p>
                      <a:r>
                        <a:rPr lang="en-US" sz="1800" dirty="0"/>
                        <a:t>+---------------+</a:t>
                      </a:r>
                    </a:p>
                    <a:p>
                      <a:r>
                        <a:rPr lang="en-US" sz="1800" dirty="0"/>
                        <a:t>|        Domain Model       |</a:t>
                      </a:r>
                    </a:p>
                    <a:p>
                      <a:r>
                        <a:rPr lang="en-US" sz="1800" dirty="0"/>
                        <a:t>+---------------+</a:t>
                      </a:r>
                    </a:p>
                    <a:p>
                      <a:endParaRPr lang="en-US" sz="1800" dirty="0"/>
                    </a:p>
                    <a:p>
                      <a:r>
                        <a:rPr lang="en-US" sz="1800" dirty="0"/>
                        <a:t>+-----------------------+</a:t>
                      </a:r>
                    </a:p>
                    <a:p>
                      <a:r>
                        <a:rPr lang="en-US" sz="1800" dirty="0"/>
                        <a:t>|   Class: Cuisine      |</a:t>
                      </a:r>
                    </a:p>
                    <a:p>
                      <a:r>
                        <a:rPr lang="en-US" sz="1800" dirty="0"/>
                        <a:t>|  Attributes:          |</a:t>
                      </a:r>
                    </a:p>
                    <a:p>
                      <a:r>
                        <a:rPr lang="en-US" sz="1800" dirty="0"/>
                        <a:t>|  - name                |</a:t>
                      </a:r>
                    </a:p>
                    <a:p>
                      <a:r>
                        <a:rPr lang="en-US" sz="1800" dirty="0"/>
                        <a:t>|  - description         |</a:t>
                      </a:r>
                    </a:p>
                    <a:p>
                      <a:r>
                        <a:rPr lang="en-US" sz="1800" dirty="0"/>
                        <a:t>|                       |</a:t>
                      </a:r>
                    </a:p>
                    <a:p>
                      <a:r>
                        <a:rPr lang="en-US" sz="1800" dirty="0"/>
                        <a:t>+-----------------------+</a:t>
                      </a:r>
                    </a:p>
                    <a:p>
                      <a:endParaRPr lang="en-US" sz="1800" dirty="0"/>
                    </a:p>
                    <a:p>
                      <a:r>
                        <a:rPr lang="en-US" sz="1800" dirty="0"/>
                        <a:t>+-----------------------+</a:t>
                      </a:r>
                    </a:p>
                    <a:p>
                      <a:r>
                        <a:rPr lang="en-US" sz="1800" dirty="0"/>
                        <a:t>|   Class: Dish          |</a:t>
                      </a:r>
                    </a:p>
                    <a:p>
                      <a:r>
                        <a:rPr lang="en-US" sz="1800" dirty="0"/>
                        <a:t>|  Attributes:          |</a:t>
                      </a:r>
                    </a:p>
                    <a:p>
                      <a:r>
                        <a:rPr lang="en-US" sz="1800" dirty="0"/>
                        <a:t>|  - name                |</a:t>
                      </a:r>
                    </a:p>
                    <a:p>
                      <a:r>
                        <a:rPr lang="en-US" sz="1800" dirty="0"/>
                        <a:t>|  - description         |</a:t>
                      </a:r>
                    </a:p>
                    <a:p>
                      <a:r>
                        <a:rPr lang="en-US" sz="1800" dirty="0"/>
                        <a:t>|  - price               |</a:t>
                      </a:r>
                    </a:p>
                    <a:p>
                      <a:r>
                        <a:rPr lang="en-US" sz="1800" dirty="0"/>
                        <a:t>|  - rating              |</a:t>
                      </a:r>
                    </a:p>
                    <a:p>
                      <a:r>
                        <a:rPr lang="en-US" sz="1800" dirty="0"/>
                        <a:t>|  - cuisine (association) |</a:t>
                      </a:r>
                    </a:p>
                    <a:p>
                      <a:r>
                        <a:rPr lang="en-US" sz="1800" dirty="0"/>
                        <a:t>+-----------------------+</a:t>
                      </a:r>
                    </a:p>
                    <a:p>
                      <a:endParaRPr lang="en-US" sz="1800" dirty="0"/>
                    </a:p>
                    <a:p>
                      <a:r>
                        <a:rPr lang="en-US" sz="1800" dirty="0"/>
                        <a:t>+-----------------------+</a:t>
                      </a:r>
                    </a:p>
                    <a:p>
                      <a:r>
                        <a:rPr lang="en-US" sz="1800" dirty="0"/>
                        <a:t>|   Class: Order          |</a:t>
                      </a:r>
                    </a:p>
                    <a:p>
                      <a:r>
                        <a:rPr lang="en-US" sz="1800" dirty="0"/>
                        <a:t>|  Attributes:          |</a:t>
                      </a:r>
                    </a:p>
                    <a:p>
                      <a:r>
                        <a:rPr lang="en-US" sz="1800" dirty="0"/>
                        <a:t>|  - menu items (composition)  |</a:t>
                      </a:r>
                    </a:p>
                    <a:p>
                      <a:r>
                        <a:rPr lang="en-US" sz="1800" dirty="0"/>
                        <a:t>|  - total price            |</a:t>
                      </a:r>
                    </a:p>
                    <a:p>
                      <a:r>
                        <a:rPr lang="en-US" sz="1800" dirty="0"/>
                        <a:t>|                       |</a:t>
                      </a:r>
                    </a:p>
                    <a:p>
                      <a:r>
                        <a:rPr lang="en-US" sz="1800" dirty="0"/>
                        <a:t>+-----------------------+</a:t>
                      </a:r>
                    </a:p>
                    <a:p>
                      <a:endParaRPr lang="en-US" sz="1800" dirty="0"/>
                    </a:p>
                    <a:p>
                      <a:r>
                        <a:rPr lang="en-US" sz="1800" dirty="0"/>
                        <a:t>+-----------------------+</a:t>
                      </a:r>
                    </a:p>
                    <a:p>
                      <a:r>
                        <a:rPr lang="en-US" sz="1800" dirty="0"/>
                        <a:t>|   Class: Customer      |</a:t>
                      </a:r>
                    </a:p>
                    <a:p>
                      <a:r>
                        <a:rPr lang="en-US" sz="1800" dirty="0"/>
                        <a:t>|  Attributes:          |</a:t>
                      </a:r>
                    </a:p>
                    <a:p>
                      <a:r>
                        <a:rPr lang="en-US" sz="1800" dirty="0"/>
                        <a:t>|  - name                |</a:t>
                      </a:r>
                    </a:p>
                    <a:p>
                      <a:r>
                        <a:rPr lang="en-US" sz="1800" dirty="0"/>
                        <a:t>|  - email               |</a:t>
                      </a:r>
                    </a:p>
                    <a:p>
                      <a:r>
                        <a:rPr lang="en-US" sz="1800" dirty="0"/>
                        <a:t>|  - order history (association) |</a:t>
                      </a:r>
                    </a:p>
                    <a:p>
                      <a:r>
                        <a:rPr lang="en-US" sz="1800" dirty="0"/>
                        <a:t>+-----------------------+</a:t>
                      </a:r>
                    </a:p>
                    <a:p>
                      <a:endParaRPr lang="en-US" sz="1800" dirty="0"/>
                    </a:p>
                    <a:p>
                      <a:r>
                        <a:rPr lang="en-US" sz="1800" dirty="0"/>
                        <a:t>+-----------------------+</a:t>
                      </a:r>
                    </a:p>
                    <a:p>
                      <a:r>
                        <a:rPr lang="en-US" sz="1800" dirty="0"/>
                        <a:t>|   Class: Restaurant     |</a:t>
                      </a:r>
                    </a:p>
                    <a:p>
                      <a:r>
                        <a:rPr lang="en-US" sz="1800" dirty="0"/>
                        <a:t>|  Attributes:          |</a:t>
                      </a:r>
                    </a:p>
                    <a:p>
                      <a:r>
                        <a:rPr lang="en-US" sz="1800" dirty="0"/>
                        <a:t>|  - name                |</a:t>
                      </a:r>
                    </a:p>
                    <a:p>
                      <a:r>
                        <a:rPr lang="en-US" sz="1800" dirty="0"/>
                        <a:t>|  - location            |</a:t>
                      </a:r>
                    </a:p>
                    <a:p>
                      <a:r>
                        <a:rPr lang="en-US" sz="1800" dirty="0"/>
                        <a:t>|  - menu items (composition)  |</a:t>
                      </a:r>
                    </a:p>
                    <a:p>
                      <a:r>
                        <a:rPr lang="en-US" sz="1800" dirty="0"/>
                        <a:t>+-----------------------+</a:t>
                      </a:r>
                    </a:p>
                    <a:p>
                      <a:endParaRPr lang="en-US" sz="1800" dirty="0"/>
                    </a:p>
                    <a:p>
                      <a:r>
                        <a:rPr lang="en-US" sz="1800" dirty="0"/>
                        <a:t>+-----------------------+</a:t>
                      </a:r>
                    </a:p>
                    <a:p>
                      <a:r>
                        <a:rPr lang="en-US" sz="1800" dirty="0"/>
                        <a:t>|   Class: Review        |</a:t>
                      </a:r>
                    </a:p>
                    <a:p>
                      <a:r>
                        <a:rPr lang="en-US" sz="1800" dirty="0"/>
                        <a:t>|  Attributes:          |</a:t>
                      </a:r>
                    </a:p>
                    <a:p>
                      <a:r>
                        <a:rPr lang="en-US" sz="1800" dirty="0"/>
                        <a:t>|  - rating              |</a:t>
                      </a:r>
                    </a:p>
                    <a:p>
                      <a:r>
                        <a:rPr lang="en-US" sz="1800" dirty="0"/>
                        <a:t>|  - timestamp           |</a:t>
                      </a:r>
                    </a:p>
                    <a:p>
                      <a:r>
                        <a:rPr lang="en-US" sz="1800" dirty="0"/>
                        <a:t>|  - dish (association)    |</a:t>
                      </a:r>
                    </a:p>
                    <a:p>
                      <a:r>
                        <a:rPr lang="en-US" sz="1800" dirty="0"/>
                        <a:t>|  - customer (association) |</a:t>
                      </a:r>
                    </a:p>
                    <a:p>
                      <a:r>
                        <a:rPr lang="en-US" sz="1800" dirty="0"/>
                        <a:t>+-----------------------+</a:t>
                      </a:r>
                    </a:p>
                    <a:p>
                      <a:endParaRPr lang="en-US" sz="1800" dirty="0"/>
                    </a:p>
                    <a:p>
                      <a:r>
                        <a:rPr lang="en-US" sz="1800" dirty="0"/>
                        <a:t>+---------------+</a:t>
                      </a:r>
                    </a:p>
                    <a:p>
                      <a:r>
                        <a:rPr lang="en-US" sz="1800" dirty="0"/>
                        <a:t>|       Associations      |</a:t>
                      </a:r>
                    </a:p>
                    <a:p>
                      <a:r>
                        <a:rPr lang="en-US" sz="1800" dirty="0"/>
                        <a:t>+---------------+</a:t>
                      </a:r>
                    </a:p>
                    <a:p>
                      <a:endParaRPr lang="en-US" sz="1800" dirty="0"/>
                    </a:p>
                    <a:p>
                      <a:r>
                        <a:rPr lang="en-US" sz="1800" dirty="0"/>
                        <a:t>+---------------+</a:t>
                      </a:r>
                    </a:p>
                    <a:p>
                      <a:r>
                        <a:rPr lang="en-US" sz="1800" dirty="0"/>
                        <a:t>|  Cuisine -&gt; Dish 1..* |</a:t>
                      </a:r>
                    </a:p>
                    <a:p>
                      <a:r>
                        <a:rPr lang="en-US" sz="1800" dirty="0"/>
                        <a:t>+---------------+</a:t>
                      </a:r>
                    </a:p>
                    <a:p>
                      <a:endParaRPr lang="en-US" sz="1800" dirty="0"/>
                    </a:p>
                    <a:p>
                      <a:r>
                        <a:rPr lang="en-US" sz="1800" dirty="0"/>
                        <a:t>+---------------+</a:t>
                      </a:r>
                    </a:p>
                    <a:p>
                      <a:r>
                        <a:rPr lang="en-US" sz="1800" dirty="0"/>
                        <a:t>|  Order -&gt; Menu Item 0..* |</a:t>
                      </a:r>
                    </a:p>
                    <a:p>
                      <a:r>
                        <a:rPr lang="en-US" sz="1800" dirty="0"/>
                        <a:t>+---------------+</a:t>
                      </a:r>
                    </a:p>
                    <a:p>
                      <a:endParaRPr lang="en-US" sz="1800" dirty="0"/>
                    </a:p>
                    <a:p>
                      <a:r>
                        <a:rPr lang="en-US" sz="1800" dirty="0"/>
                        <a:t>+---------------+</a:t>
                      </a:r>
                    </a:p>
                    <a:p>
                      <a:r>
                        <a:rPr lang="en-US" sz="1800" dirty="0"/>
                        <a:t>|  Customer -&gt; Order 1..* |</a:t>
                      </a:r>
                    </a:p>
                    <a:p>
                      <a:r>
                        <a:rPr lang="en-US" sz="1800" dirty="0"/>
                        <a:t>+---------------+</a:t>
                      </a:r>
                    </a:p>
                    <a:p>
                      <a:endParaRPr lang="en-US" sz="1800" dirty="0"/>
                    </a:p>
                    <a:p>
                      <a:r>
                        <a:rPr lang="en-US" sz="1800" dirty="0"/>
                        <a:t>+---------------+</a:t>
                      </a:r>
                    </a:p>
                    <a:p>
                      <a:r>
                        <a:rPr lang="en-US" sz="1800" dirty="0"/>
                        <a:t>|  Restaurant -&gt; Menu Item 1..* |</a:t>
                      </a:r>
                    </a:p>
                    <a:p>
                      <a:r>
                        <a:rPr lang="en-US" sz="1800" dirty="0"/>
                        <a:t>+---------------+</a:t>
                      </a:r>
                    </a:p>
                    <a:p>
                      <a:endParaRPr lang="en-US" sz="1800" dirty="0"/>
                    </a:p>
                    <a:p>
                      <a:r>
                        <a:rPr lang="en-US" sz="1800" dirty="0"/>
                        <a:t>+---------------+</a:t>
                      </a:r>
                    </a:p>
                    <a:p>
                      <a:r>
                        <a:rPr lang="en-US" sz="1800" dirty="0"/>
                        <a:t>|  Review -&gt; Dish 1    |</a:t>
                      </a:r>
                    </a:p>
                    <a:p>
                      <a:r>
                        <a:rPr lang="en-US" sz="1800" dirty="0"/>
                        <a:t>|  Review -&gt; Customer 1 |</a:t>
                      </a:r>
                    </a:p>
                    <a:p>
                      <a:r>
                        <a:rPr lang="en-US" sz="1800" dirty="0"/>
                        <a:t>+---------------+</a:t>
                      </a:r>
                    </a:p>
                    <a:p>
                      <a:r>
                        <a:rPr lang="en-US" sz="1800" dirty="0"/>
                        <a:t>```</a:t>
                      </a:r>
                    </a:p>
                    <a:p>
                      <a:endParaRPr lang="en-US" sz="1800" dirty="0"/>
                    </a:p>
                    <a:p>
                      <a:r>
                        <a:rPr lang="en-US" sz="1800" dirty="0"/>
                        <a:t>This domain model accurately represents the key concepts and relationships from the use case specifications. It captures the main entities (Cuisine, Dish, Order, Customer, Restaurant, and Review) and their associations, including multiplicities where necessary. The attributes listed for each class correspond to the relevant nouns mentioned in the use case specifications.</a:t>
                      </a:r>
                    </a:p>
                    <a:p>
                      <a:endParaRPr lang="en-US" sz="1800" dirty="0"/>
                    </a:p>
                    <a:p>
                      <a:r>
                        <a:rPr lang="en-US" sz="1800" dirty="0"/>
                        <a:t>Note that this domain model does not include any design-specific details, such as visibility, navigability, data types, methods, or annotations. It provides a clear and concise representation of the domain concepts and relationships, making it suitable for early system modeling phases.</a:t>
                      </a:r>
                    </a:p>
                  </a:txBody>
                  <a:tcPr/>
                </a:tc>
                <a:tc>
                  <a:txBody>
                    <a:bodyPr/>
                    <a:lstStyle/>
                    <a:p>
                      <a:r>
                        <a:rPr lang="en-US" sz="1800" dirty="0"/>
                        <a:t>```</a:t>
                      </a:r>
                      <a:r>
                        <a:rPr lang="en-US" sz="1800" dirty="0" err="1"/>
                        <a:t>uml</a:t>
                      </a:r>
                      <a:endParaRPr lang="en-US" sz="1800" dirty="0"/>
                    </a:p>
                    <a:p>
                      <a:r>
                        <a:rPr lang="en-US" sz="1800" dirty="0"/>
                        <a:t>class User {</a:t>
                      </a:r>
                    </a:p>
                    <a:p>
                      <a:r>
                        <a:rPr lang="en-US" sz="1800" dirty="0"/>
                        <a:t>	attributes:</a:t>
                      </a:r>
                    </a:p>
                    <a:p>
                      <a:r>
                        <a:rPr lang="en-US" sz="1800" dirty="0"/>
                        <a:t>	name</a:t>
                      </a:r>
                    </a:p>
                    <a:p>
                      <a:r>
                        <a:rPr lang="en-US" sz="1800" dirty="0"/>
                        <a:t>	email</a:t>
                      </a:r>
                    </a:p>
                    <a:p>
                      <a:r>
                        <a:rPr lang="en-US" sz="1800" dirty="0"/>
                        <a:t>	password</a:t>
                      </a:r>
                    </a:p>
                    <a:p>
                      <a:r>
                        <a:rPr lang="en-US" sz="1800" dirty="0"/>
                        <a:t>	</a:t>
                      </a:r>
                      <a:r>
                        <a:rPr lang="en-US" sz="1800" dirty="0" err="1"/>
                        <a:t>preferred_restaurants</a:t>
                      </a:r>
                      <a:endParaRPr lang="en-US" sz="1800" dirty="0"/>
                    </a:p>
                    <a:p>
                      <a:r>
                        <a:rPr lang="en-US" sz="1800" dirty="0"/>
                        <a:t>	</a:t>
                      </a:r>
                      <a:r>
                        <a:rPr lang="en-US" sz="1800" dirty="0" err="1"/>
                        <a:t>preferred_cuisines</a:t>
                      </a:r>
                      <a:endParaRPr lang="en-US" sz="1800" dirty="0"/>
                    </a:p>
                    <a:p>
                      <a:r>
                        <a:rPr lang="en-US" sz="1800" dirty="0"/>
                        <a:t>	</a:t>
                      </a:r>
                      <a:r>
                        <a:rPr lang="en-US" sz="1800" dirty="0" err="1"/>
                        <a:t>dietary_restrictions</a:t>
                      </a:r>
                      <a:endParaRPr lang="en-US" sz="1800" dirty="0"/>
                    </a:p>
                    <a:p>
                      <a:r>
                        <a:rPr lang="en-US" sz="1800" dirty="0"/>
                        <a:t>}</a:t>
                      </a:r>
                    </a:p>
                    <a:p>
                      <a:endParaRPr lang="en-US" sz="1800" dirty="0"/>
                    </a:p>
                    <a:p>
                      <a:r>
                        <a:rPr lang="en-US" sz="1800" dirty="0"/>
                        <a:t>class Restaurant {</a:t>
                      </a:r>
                    </a:p>
                    <a:p>
                      <a:r>
                        <a:rPr lang="en-US" sz="1800" dirty="0"/>
                        <a:t>	attributes:</a:t>
                      </a:r>
                    </a:p>
                    <a:p>
                      <a:r>
                        <a:rPr lang="en-US" sz="1800" dirty="0"/>
                        <a:t>	name</a:t>
                      </a:r>
                    </a:p>
                    <a:p>
                      <a:r>
                        <a:rPr lang="en-US" sz="1800" dirty="0"/>
                        <a:t>	menu</a:t>
                      </a:r>
                    </a:p>
                    <a:p>
                      <a:r>
                        <a:rPr lang="en-US" sz="1800" dirty="0"/>
                        <a:t>	reviews</a:t>
                      </a:r>
                    </a:p>
                    <a:p>
                      <a:r>
                        <a:rPr lang="en-US" sz="1800" dirty="0"/>
                        <a:t>}</a:t>
                      </a:r>
                    </a:p>
                    <a:p>
                      <a:endParaRPr lang="en-US" sz="1800" dirty="0"/>
                    </a:p>
                    <a:p>
                      <a:r>
                        <a:rPr lang="en-US" sz="1800" dirty="0"/>
                        <a:t>class Menu {</a:t>
                      </a:r>
                    </a:p>
                    <a:p>
                      <a:r>
                        <a:rPr lang="en-US" sz="1800" dirty="0"/>
                        <a:t>	attributes:</a:t>
                      </a:r>
                    </a:p>
                    <a:p>
                      <a:r>
                        <a:rPr lang="en-US" sz="1800" dirty="0"/>
                        <a:t>	dishes</a:t>
                      </a:r>
                    </a:p>
                    <a:p>
                      <a:r>
                        <a:rPr lang="en-US" sz="1800" dirty="0"/>
                        <a:t>	prices</a:t>
                      </a:r>
                    </a:p>
                    <a:p>
                      <a:r>
                        <a:rPr lang="en-US" sz="1800" dirty="0"/>
                        <a:t>	availability</a:t>
                      </a:r>
                    </a:p>
                    <a:p>
                      <a:r>
                        <a:rPr lang="en-US" sz="1800" dirty="0"/>
                        <a:t>}</a:t>
                      </a:r>
                    </a:p>
                    <a:p>
                      <a:endParaRPr lang="en-US" sz="1800" dirty="0"/>
                    </a:p>
                    <a:p>
                      <a:r>
                        <a:rPr lang="en-US" sz="1800" dirty="0"/>
                        <a:t>class Dish {</a:t>
                      </a:r>
                    </a:p>
                    <a:p>
                      <a:r>
                        <a:rPr lang="en-US" sz="1800" dirty="0"/>
                        <a:t>	attributes:</a:t>
                      </a:r>
                    </a:p>
                    <a:p>
                      <a:r>
                        <a:rPr lang="en-US" sz="1800" dirty="0"/>
                        <a:t>	name</a:t>
                      </a:r>
                    </a:p>
                    <a:p>
                      <a:r>
                        <a:rPr lang="en-US" sz="1800" dirty="0"/>
                        <a:t>	description</a:t>
                      </a:r>
                    </a:p>
                    <a:p>
                      <a:r>
                        <a:rPr lang="en-US" sz="1800" dirty="0"/>
                        <a:t>	price</a:t>
                      </a:r>
                    </a:p>
                    <a:p>
                      <a:r>
                        <a:rPr lang="en-US" sz="1800" dirty="0"/>
                        <a:t>	availability</a:t>
                      </a:r>
                    </a:p>
                    <a:p>
                      <a:r>
                        <a:rPr lang="en-US" sz="1800" dirty="0"/>
                        <a:t>}</a:t>
                      </a:r>
                    </a:p>
                    <a:p>
                      <a:endParaRPr lang="en-US" sz="1800" dirty="0"/>
                    </a:p>
                    <a:p>
                      <a:r>
                        <a:rPr lang="en-US" sz="1800" dirty="0"/>
                        <a:t>class Order {</a:t>
                      </a:r>
                    </a:p>
                    <a:p>
                      <a:r>
                        <a:rPr lang="en-US" sz="1800" dirty="0"/>
                        <a:t>	attributes:</a:t>
                      </a:r>
                    </a:p>
                    <a:p>
                      <a:r>
                        <a:rPr lang="en-US" sz="1800" dirty="0"/>
                        <a:t>	restaurant</a:t>
                      </a:r>
                    </a:p>
                    <a:p>
                      <a:r>
                        <a:rPr lang="en-US" sz="1800" dirty="0"/>
                        <a:t>	</a:t>
                      </a:r>
                      <a:r>
                        <a:rPr lang="en-US" sz="1800" dirty="0" err="1"/>
                        <a:t>menu_items</a:t>
                      </a:r>
                      <a:endParaRPr lang="en-US" sz="1800" dirty="0"/>
                    </a:p>
                    <a:p>
                      <a:r>
                        <a:rPr lang="en-US" sz="1800" dirty="0"/>
                        <a:t>	status</a:t>
                      </a:r>
                    </a:p>
                    <a:p>
                      <a:r>
                        <a:rPr lang="en-US" sz="1800" dirty="0"/>
                        <a:t>	</a:t>
                      </a:r>
                      <a:r>
                        <a:rPr lang="en-US" sz="1800" dirty="0" err="1"/>
                        <a:t>estimated_delivery_time</a:t>
                      </a:r>
                      <a:endParaRPr lang="en-US" sz="1800" dirty="0"/>
                    </a:p>
                    <a:p>
                      <a:r>
                        <a:rPr lang="en-US" sz="1800" dirty="0"/>
                        <a:t>	</a:t>
                      </a:r>
                      <a:r>
                        <a:rPr lang="en-US" sz="1800" dirty="0" err="1"/>
                        <a:t>payment_info</a:t>
                      </a:r>
                      <a:endParaRPr lang="en-US" sz="1800" dirty="0"/>
                    </a:p>
                    <a:p>
                      <a:r>
                        <a:rPr lang="en-US" sz="1800" dirty="0"/>
                        <a:t>}</a:t>
                      </a:r>
                    </a:p>
                    <a:p>
                      <a:endParaRPr lang="en-US" sz="1800" dirty="0"/>
                    </a:p>
                    <a:p>
                      <a:r>
                        <a:rPr lang="en-US" sz="1800" dirty="0"/>
                        <a:t>class Review {</a:t>
                      </a:r>
                    </a:p>
                    <a:p>
                      <a:r>
                        <a:rPr lang="en-US" sz="1800" dirty="0"/>
                        <a:t>	attributes:</a:t>
                      </a:r>
                    </a:p>
                    <a:p>
                      <a:r>
                        <a:rPr lang="en-US" sz="1800" dirty="0"/>
                        <a:t>	rating</a:t>
                      </a:r>
                    </a:p>
                    <a:p>
                      <a:r>
                        <a:rPr lang="en-US" sz="1800" dirty="0"/>
                        <a:t>	comment</a:t>
                      </a:r>
                    </a:p>
                    <a:p>
                      <a:r>
                        <a:rPr lang="en-US" sz="1800" dirty="0"/>
                        <a:t>	restaurant</a:t>
                      </a:r>
                    </a:p>
                    <a:p>
                      <a:r>
                        <a:rPr lang="en-US" sz="1800" dirty="0"/>
                        <a:t>}</a:t>
                      </a:r>
                    </a:p>
                    <a:p>
                      <a:endParaRPr lang="en-US" sz="1800" dirty="0"/>
                    </a:p>
                    <a:p>
                      <a:r>
                        <a:rPr lang="en-US" sz="1800" dirty="0"/>
                        <a:t>User --* Restaurant : </a:t>
                      </a:r>
                      <a:r>
                        <a:rPr lang="en-US" sz="1800" dirty="0" err="1"/>
                        <a:t>user_place_order</a:t>
                      </a:r>
                      <a:endParaRPr lang="en-US" sz="1800" dirty="0"/>
                    </a:p>
                    <a:p>
                      <a:r>
                        <a:rPr lang="en-US" sz="1800" dirty="0"/>
                        <a:t>Restaurant --* Menu : </a:t>
                      </a:r>
                      <a:r>
                        <a:rPr lang="en-US" sz="1800" dirty="0" err="1"/>
                        <a:t>has_menu</a:t>
                      </a:r>
                      <a:endParaRPr lang="en-US" sz="1800" dirty="0"/>
                    </a:p>
                    <a:p>
                      <a:r>
                        <a:rPr lang="en-US" sz="1800" dirty="0"/>
                        <a:t>Menu --* Dish : </a:t>
                      </a:r>
                      <a:r>
                        <a:rPr lang="en-US" sz="1800" dirty="0" err="1"/>
                        <a:t>contains_dish</a:t>
                      </a:r>
                      <a:endParaRPr lang="en-US" sz="1800" dirty="0"/>
                    </a:p>
                    <a:p>
                      <a:r>
                        <a:rPr lang="en-US" sz="1800" dirty="0"/>
                        <a:t>Order --* Restaurant : </a:t>
                      </a:r>
                      <a:r>
                        <a:rPr lang="en-US" sz="1800" dirty="0" err="1"/>
                        <a:t>order_from_restaurant</a:t>
                      </a:r>
                      <a:endParaRPr lang="en-US" sz="1800" dirty="0"/>
                    </a:p>
                    <a:p>
                      <a:r>
                        <a:rPr lang="en-US" sz="1800" dirty="0"/>
                        <a:t>Order --* Menu : </a:t>
                      </a:r>
                      <a:r>
                        <a:rPr lang="en-US" sz="1800" dirty="0" err="1"/>
                        <a:t>ordered_menu_items</a:t>
                      </a:r>
                      <a:endParaRPr lang="en-US" sz="1800" dirty="0"/>
                    </a:p>
                    <a:p>
                      <a:r>
                        <a:rPr lang="en-US" sz="1800" dirty="0"/>
                        <a:t>Review --* Restaurant : </a:t>
                      </a:r>
                      <a:r>
                        <a:rPr lang="en-US" sz="1800" dirty="0" err="1"/>
                        <a:t>reviewed_restaurant</a:t>
                      </a:r>
                      <a:endParaRPr lang="en-US" sz="1800" dirty="0"/>
                    </a:p>
                    <a:p>
                      <a:endParaRPr lang="en-US" sz="1800" dirty="0"/>
                    </a:p>
                    <a:p>
                      <a:r>
                        <a:rPr lang="en-US" sz="1800" dirty="0"/>
                        <a:t>```</a:t>
                      </a:r>
                    </a:p>
                  </a:txBody>
                  <a:tcPr/>
                </a:tc>
                <a:extLst>
                  <a:ext uri="{0D108BD9-81ED-4DB2-BD59-A6C34878D82A}">
                    <a16:rowId xmlns:a16="http://schemas.microsoft.com/office/drawing/2014/main" val="3433157849"/>
                  </a:ext>
                </a:extLst>
              </a:tr>
            </a:tbl>
          </a:graphicData>
        </a:graphic>
      </p:graphicFrame>
    </p:spTree>
    <p:extLst>
      <p:ext uri="{BB962C8B-B14F-4D97-AF65-F5344CB8AC3E}">
        <p14:creationId xmlns:p14="http://schemas.microsoft.com/office/powerpoint/2010/main" val="191283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B766B-A26A-668D-0982-0155429387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B0A743-354E-56A5-457E-EF507ED9ABB9}"/>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ACEAC846-0C2D-A4BA-8C10-470E27FBAD83}"/>
              </a:ext>
            </a:extLst>
          </p:cNvPr>
          <p:cNvSpPr>
            <a:spLocks noGrp="1"/>
          </p:cNvSpPr>
          <p:nvPr>
            <p:ph idx="1"/>
          </p:nvPr>
        </p:nvSpPr>
        <p:spPr/>
        <p:txBody>
          <a:bodyPr>
            <a:normAutofit/>
          </a:bodyPr>
          <a:lstStyle/>
          <a:p>
            <a:r>
              <a:rPr lang="en-US" dirty="0"/>
              <a:t>Sequential</a:t>
            </a:r>
          </a:p>
          <a:p>
            <a:pPr lvl="1"/>
            <a:r>
              <a:rPr lang="en-US" dirty="0"/>
              <a:t>Partial incorrect graphical notation: -0.2</a:t>
            </a:r>
          </a:p>
          <a:p>
            <a:pPr lvl="1"/>
            <a:r>
              <a:rPr lang="en-US" dirty="0"/>
              <a:t>Classes: 6 (attributes have visibility -0.2)</a:t>
            </a:r>
          </a:p>
          <a:p>
            <a:pPr lvl="1"/>
            <a:r>
              <a:rPr lang="en-US" dirty="0"/>
              <a:t>Relationships: 6</a:t>
            </a:r>
          </a:p>
          <a:p>
            <a:pPr lvl="1"/>
            <a:r>
              <a:rPr lang="en-US" dirty="0"/>
              <a:t>Validity = 1 – (6*0.2)/12 - 0.2= 0.7</a:t>
            </a:r>
          </a:p>
          <a:p>
            <a:r>
              <a:rPr lang="en-US" dirty="0"/>
              <a:t>Interactive</a:t>
            </a:r>
          </a:p>
          <a:p>
            <a:pPr lvl="1"/>
            <a:r>
              <a:rPr lang="en-US" dirty="0"/>
              <a:t>No graphical notation: -0.5</a:t>
            </a:r>
          </a:p>
          <a:p>
            <a:pPr lvl="1"/>
            <a:r>
              <a:rPr lang="en-US" dirty="0"/>
              <a:t>Classes: 6</a:t>
            </a:r>
          </a:p>
          <a:p>
            <a:pPr lvl="1"/>
            <a:r>
              <a:rPr lang="en-US" dirty="0"/>
              <a:t>Relationships: 6</a:t>
            </a:r>
          </a:p>
          <a:p>
            <a:pPr lvl="1"/>
            <a:r>
              <a:rPr lang="en-US" dirty="0"/>
              <a:t>Validity = 1 - (0)/12 -0.5 = 0.5</a:t>
            </a:r>
          </a:p>
        </p:txBody>
      </p:sp>
    </p:spTree>
    <p:extLst>
      <p:ext uri="{BB962C8B-B14F-4D97-AF65-F5344CB8AC3E}">
        <p14:creationId xmlns:p14="http://schemas.microsoft.com/office/powerpoint/2010/main" val="4258237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77266-E518-9697-817E-00377C5C630D}"/>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4AE7D8A-0A9B-F567-E944-D2BE43EAA57B}"/>
              </a:ext>
            </a:extLst>
          </p:cNvPr>
          <p:cNvGraphicFramePr>
            <a:graphicFrameLocks noGrp="1"/>
          </p:cNvGraphicFramePr>
          <p:nvPr>
            <p:extLst>
              <p:ext uri="{D42A27DB-BD31-4B8C-83A1-F6EECF244321}">
                <p14:modId xmlns:p14="http://schemas.microsoft.com/office/powerpoint/2010/main" val="3975824975"/>
              </p:ext>
            </p:extLst>
          </p:nvPr>
        </p:nvGraphicFramePr>
        <p:xfrm>
          <a:off x="3450336" y="2102211"/>
          <a:ext cx="11387328" cy="7142480"/>
        </p:xfrm>
        <a:graphic>
          <a:graphicData uri="http://schemas.openxmlformats.org/drawingml/2006/table">
            <a:tbl>
              <a:tblPr firstRow="1" bandRow="1">
                <a:tableStyleId>{5940675A-B579-460E-94D1-54222C63F5DA}</a:tableStyleId>
              </a:tblPr>
              <a:tblGrid>
                <a:gridCol w="5693664">
                  <a:extLst>
                    <a:ext uri="{9D8B030D-6E8A-4147-A177-3AD203B41FA5}">
                      <a16:colId xmlns:a16="http://schemas.microsoft.com/office/drawing/2014/main" val="862350502"/>
                    </a:ext>
                  </a:extLst>
                </a:gridCol>
                <a:gridCol w="5693664">
                  <a:extLst>
                    <a:ext uri="{9D8B030D-6E8A-4147-A177-3AD203B41FA5}">
                      <a16:colId xmlns:a16="http://schemas.microsoft.com/office/drawing/2014/main" val="1941788506"/>
                    </a:ext>
                  </a:extLst>
                </a:gridCol>
              </a:tblGrid>
              <a:tr h="370840">
                <a:tc gridSpan="2">
                  <a:txBody>
                    <a:bodyPr/>
                    <a:lstStyle/>
                    <a:p>
                      <a:r>
                        <a:rPr lang="en-US" sz="1800" dirty="0"/>
                        <a:t>FODS-T5</a:t>
                      </a:r>
                    </a:p>
                  </a:txBody>
                  <a:tcPr/>
                </a:tc>
                <a:tc hMerge="1">
                  <a:txBody>
                    <a:bodyPr/>
                    <a:lstStyle/>
                    <a:p>
                      <a:endParaRPr lang="en-US" sz="1800" dirty="0"/>
                    </a:p>
                  </a:txBody>
                  <a:tcPr/>
                </a:tc>
                <a:extLst>
                  <a:ext uri="{0D108BD9-81ED-4DB2-BD59-A6C34878D82A}">
                    <a16:rowId xmlns:a16="http://schemas.microsoft.com/office/drawing/2014/main" val="434333489"/>
                  </a:ext>
                </a:extLst>
              </a:tr>
              <a:tr h="370840">
                <a:tc>
                  <a:txBody>
                    <a:bodyPr/>
                    <a:lstStyle/>
                    <a:p>
                      <a:r>
                        <a:rPr lang="en-US" sz="1800" dirty="0"/>
                        <a:t>Sequential Agents</a:t>
                      </a:r>
                    </a:p>
                  </a:txBody>
                  <a:tcPr/>
                </a:tc>
                <a:tc>
                  <a:txBody>
                    <a:bodyPr/>
                    <a:lstStyle/>
                    <a:p>
                      <a:r>
                        <a:rPr lang="en-US" sz="1800" dirty="0"/>
                        <a:t>Interactive Agents</a:t>
                      </a:r>
                    </a:p>
                  </a:txBody>
                  <a:tcPr/>
                </a:tc>
                <a:extLst>
                  <a:ext uri="{0D108BD9-81ED-4DB2-BD59-A6C34878D82A}">
                    <a16:rowId xmlns:a16="http://schemas.microsoft.com/office/drawing/2014/main" val="1577434312"/>
                  </a:ext>
                </a:extLst>
              </a:tr>
              <a:tr h="370840">
                <a:tc>
                  <a:txBody>
                    <a:bodyPr/>
                    <a:lstStyle/>
                    <a:p>
                      <a:r>
                        <a:rPr lang="en-US" sz="1800" dirty="0"/>
                        <a:t>System Operations:</a:t>
                      </a:r>
                    </a:p>
                    <a:p>
                      <a:r>
                        <a:rPr lang="en-US" sz="1800" dirty="0"/>
                        <a:t>- </a:t>
                      </a:r>
                      <a:r>
                        <a:rPr lang="en-US" sz="1800" dirty="0" err="1"/>
                        <a:t>browseMenu</a:t>
                      </a:r>
                      <a:r>
                        <a:rPr lang="en-US" sz="1800" dirty="0"/>
                        <a:t>(cuisine: String): List&lt;Dish&gt;</a:t>
                      </a:r>
                    </a:p>
                    <a:p>
                      <a:r>
                        <a:rPr lang="en-US" sz="1800" dirty="0"/>
                        <a:t>- </a:t>
                      </a:r>
                      <a:r>
                        <a:rPr lang="en-US" sz="1800" dirty="0" err="1"/>
                        <a:t>customizeOrder</a:t>
                      </a:r>
                      <a:r>
                        <a:rPr lang="en-US" sz="1800" dirty="0"/>
                        <a:t>(</a:t>
                      </a:r>
                      <a:r>
                        <a:rPr lang="en-US" sz="1800" dirty="0" err="1"/>
                        <a:t>orderId</a:t>
                      </a:r>
                      <a:r>
                        <a:rPr lang="en-US" sz="1800" dirty="0"/>
                        <a:t>: Long, </a:t>
                      </a:r>
                      <a:r>
                        <a:rPr lang="en-US" sz="1800" dirty="0" err="1"/>
                        <a:t>specialRequests</a:t>
                      </a:r>
                      <a:r>
                        <a:rPr lang="en-US" sz="1800" dirty="0"/>
                        <a:t>: Map&lt;String, String&gt;): </a:t>
                      </a:r>
                      <a:r>
                        <a:rPr lang="en-US" sz="1800" dirty="0" err="1"/>
                        <a:t>boolean</a:t>
                      </a:r>
                      <a:endParaRPr lang="en-US" sz="1800" dirty="0"/>
                    </a:p>
                    <a:p>
                      <a:r>
                        <a:rPr lang="en-US" sz="1800" dirty="0"/>
                        <a:t>- </a:t>
                      </a:r>
                      <a:r>
                        <a:rPr lang="en-US" sz="1800" dirty="0" err="1"/>
                        <a:t>readReviews</a:t>
                      </a:r>
                      <a:r>
                        <a:rPr lang="en-US" sz="1800" dirty="0"/>
                        <a:t>(</a:t>
                      </a:r>
                      <a:r>
                        <a:rPr lang="en-US" sz="1800" dirty="0" err="1"/>
                        <a:t>dishName</a:t>
                      </a:r>
                      <a:r>
                        <a:rPr lang="en-US" sz="1800" dirty="0"/>
                        <a:t>: String): List&lt;Review&gt;</a:t>
                      </a:r>
                    </a:p>
                    <a:p>
                      <a:r>
                        <a:rPr lang="en-US" sz="1800" dirty="0"/>
                        <a:t>- </a:t>
                      </a:r>
                      <a:r>
                        <a:rPr lang="en-US" sz="1800" dirty="0" err="1"/>
                        <a:t>placeOrder</a:t>
                      </a:r>
                      <a:r>
                        <a:rPr lang="en-US" sz="1800" dirty="0"/>
                        <a:t>(</a:t>
                      </a:r>
                      <a:r>
                        <a:rPr lang="en-US" sz="1800" dirty="0" err="1"/>
                        <a:t>orderItems</a:t>
                      </a:r>
                      <a:r>
                        <a:rPr lang="en-US" sz="1800" dirty="0"/>
                        <a:t>: List&lt;</a:t>
                      </a:r>
                      <a:r>
                        <a:rPr lang="en-US" sz="1800" dirty="0" err="1"/>
                        <a:t>OrderItem</a:t>
                      </a:r>
                      <a:r>
                        <a:rPr lang="en-US" sz="1800" dirty="0"/>
                        <a:t>&gt;, </a:t>
                      </a:r>
                      <a:r>
                        <a:rPr lang="en-US" sz="1800" dirty="0" err="1"/>
                        <a:t>paymentInfo</a:t>
                      </a:r>
                      <a:r>
                        <a:rPr lang="en-US" sz="1800" dirty="0"/>
                        <a:t>: </a:t>
                      </a:r>
                      <a:r>
                        <a:rPr lang="en-US" sz="1800" dirty="0" err="1"/>
                        <a:t>PaymentInfo</a:t>
                      </a:r>
                      <a:r>
                        <a:rPr lang="en-US" sz="1800" dirty="0"/>
                        <a:t>): </a:t>
                      </a:r>
                      <a:r>
                        <a:rPr lang="en-US" sz="1800" dirty="0" err="1"/>
                        <a:t>boolean</a:t>
                      </a:r>
                      <a:endParaRPr lang="en-US" sz="1800" dirty="0"/>
                    </a:p>
                    <a:p>
                      <a:r>
                        <a:rPr lang="en-US" sz="1800" dirty="0"/>
                        <a:t>- </a:t>
                      </a:r>
                      <a:r>
                        <a:rPr lang="en-US" sz="1800" dirty="0" err="1"/>
                        <a:t>trackOrder</a:t>
                      </a:r>
                      <a:r>
                        <a:rPr lang="en-US" sz="1800" dirty="0"/>
                        <a:t>(</a:t>
                      </a:r>
                      <a:r>
                        <a:rPr lang="en-US" sz="1800" dirty="0" err="1"/>
                        <a:t>orderId</a:t>
                      </a:r>
                      <a:r>
                        <a:rPr lang="en-US" sz="1800" dirty="0"/>
                        <a:t>: Long): </a:t>
                      </a:r>
                      <a:r>
                        <a:rPr lang="en-US" sz="1800" dirty="0" err="1"/>
                        <a:t>OrderStatus</a:t>
                      </a:r>
                      <a:endParaRPr lang="en-US" sz="1800" dirty="0"/>
                    </a:p>
                    <a:p>
                      <a:r>
                        <a:rPr lang="en-US" sz="1800" dirty="0"/>
                        <a:t>- </a:t>
                      </a:r>
                      <a:r>
                        <a:rPr lang="en-US" sz="1800" dirty="0" err="1"/>
                        <a:t>payAndConfirm</a:t>
                      </a:r>
                      <a:r>
                        <a:rPr lang="en-US" sz="1800" dirty="0"/>
                        <a:t>(</a:t>
                      </a:r>
                      <a:r>
                        <a:rPr lang="en-US" sz="1800" dirty="0" err="1"/>
                        <a:t>orderId</a:t>
                      </a:r>
                      <a:r>
                        <a:rPr lang="en-US" sz="1800" dirty="0"/>
                        <a:t>: Long): </a:t>
                      </a:r>
                      <a:r>
                        <a:rPr lang="en-US" sz="1800" dirty="0" err="1"/>
                        <a:t>PaymentConfirmation</a:t>
                      </a:r>
                      <a:endParaRPr lang="en-US" sz="1800" dirty="0"/>
                    </a:p>
                    <a:p>
                      <a:r>
                        <a:rPr lang="en-US" sz="1800" dirty="0"/>
                        <a:t>- </a:t>
                      </a:r>
                      <a:r>
                        <a:rPr lang="en-US" sz="1800" dirty="0" err="1"/>
                        <a:t>viewOrderHistory</a:t>
                      </a:r>
                      <a:r>
                        <a:rPr lang="en-US" sz="1800" dirty="0"/>
                        <a:t>(</a:t>
                      </a:r>
                      <a:r>
                        <a:rPr lang="en-US" sz="1800" dirty="0" err="1"/>
                        <a:t>customerId</a:t>
                      </a:r>
                      <a:r>
                        <a:rPr lang="en-US" sz="1800" dirty="0"/>
                        <a:t>: Long): List&lt;Order&gt;</a:t>
                      </a:r>
                    </a:p>
                    <a:p>
                      <a:endParaRPr lang="en-US" sz="1800" dirty="0"/>
                    </a:p>
                    <a:p>
                      <a:r>
                        <a:rPr lang="en-US" sz="1800" dirty="0"/>
                        <a:t>These system operations are designed to capture the key actions and interactions between the actors (Customer, Restaurant Owner, and Food Critic) and the system, as described in the use case specifications. Each operation is defined with a clear signature that includes the required parameters and return types.</a:t>
                      </a:r>
                    </a:p>
                    <a:p>
                      <a:endParaRPr lang="en-US" sz="1800" dirty="0"/>
                    </a:p>
                    <a:p>
                      <a:r>
                        <a:rPr lang="en-US" sz="1800" dirty="0"/>
                        <a:t>Please note that this list of system operations is not exhaustive, but it covers the main functional requirements (FR1-FR7) and non-functional requirements (NFR1-NFR6) captured in the use case model.</a:t>
                      </a:r>
                    </a:p>
                  </a:txBody>
                  <a:tcPr/>
                </a:tc>
                <a:tc>
                  <a:txBody>
                    <a:bodyPr/>
                    <a:lstStyle/>
                    <a:p>
                      <a:r>
                        <a:rPr lang="en-US" sz="1800" dirty="0"/>
                        <a:t>System Operations:</a:t>
                      </a:r>
                    </a:p>
                    <a:p>
                      <a:endParaRPr lang="en-US" sz="1800" dirty="0"/>
                    </a:p>
                    <a:p>
                      <a:r>
                        <a:rPr lang="en-US" sz="1800" dirty="0"/>
                        <a:t>- </a:t>
                      </a:r>
                      <a:r>
                        <a:rPr lang="en-US" sz="1800" dirty="0" err="1"/>
                        <a:t>browseMenus</a:t>
                      </a:r>
                      <a:r>
                        <a:rPr lang="en-US" sz="1800" dirty="0"/>
                        <a:t>(): void</a:t>
                      </a:r>
                    </a:p>
                    <a:p>
                      <a:r>
                        <a:rPr lang="en-US" sz="1800" dirty="0"/>
                        <a:t>- </a:t>
                      </a:r>
                      <a:r>
                        <a:rPr lang="en-US" sz="1800" dirty="0" err="1"/>
                        <a:t>customizeOrder</a:t>
                      </a:r>
                      <a:r>
                        <a:rPr lang="en-US" sz="1800" dirty="0"/>
                        <a:t>(restaurant: string, dish: string): </a:t>
                      </a:r>
                      <a:r>
                        <a:rPr lang="en-US" sz="1800" dirty="0" err="1"/>
                        <a:t>boolean</a:t>
                      </a:r>
                      <a:endParaRPr lang="en-US" sz="1800" dirty="0"/>
                    </a:p>
                    <a:p>
                      <a:r>
                        <a:rPr lang="en-US" sz="1800" dirty="0"/>
                        <a:t>- </a:t>
                      </a:r>
                      <a:r>
                        <a:rPr lang="en-US" sz="1800" dirty="0" err="1"/>
                        <a:t>trackOrder</a:t>
                      </a:r>
                      <a:r>
                        <a:rPr lang="en-US" sz="1800" dirty="0"/>
                        <a:t>(</a:t>
                      </a:r>
                      <a:r>
                        <a:rPr lang="en-US" sz="1800" dirty="0" err="1"/>
                        <a:t>orderId</a:t>
                      </a:r>
                      <a:r>
                        <a:rPr lang="en-US" sz="1800" dirty="0"/>
                        <a:t>: int): </a:t>
                      </a:r>
                      <a:r>
                        <a:rPr lang="en-US" sz="1800" dirty="0" err="1"/>
                        <a:t>OrderStatus</a:t>
                      </a:r>
                      <a:endParaRPr lang="en-US" sz="1800" dirty="0"/>
                    </a:p>
                    <a:p>
                      <a:r>
                        <a:rPr lang="en-US" sz="1800" dirty="0"/>
                        <a:t>- </a:t>
                      </a:r>
                      <a:r>
                        <a:rPr lang="en-US" sz="1800" dirty="0" err="1"/>
                        <a:t>viewReviews</a:t>
                      </a:r>
                      <a:r>
                        <a:rPr lang="en-US" sz="1800" dirty="0"/>
                        <a:t>(restaurant: string): List&lt;Review&gt;</a:t>
                      </a:r>
                    </a:p>
                    <a:p>
                      <a:r>
                        <a:rPr lang="en-US" sz="1800" dirty="0"/>
                        <a:t>- </a:t>
                      </a:r>
                      <a:r>
                        <a:rPr lang="en-US" sz="1800" dirty="0" err="1"/>
                        <a:t>placeNewOrder</a:t>
                      </a:r>
                      <a:r>
                        <a:rPr lang="en-US" sz="1800" dirty="0"/>
                        <a:t>(restaurant: string, </a:t>
                      </a:r>
                      <a:r>
                        <a:rPr lang="en-US" sz="1800" dirty="0" err="1"/>
                        <a:t>orderDetails</a:t>
                      </a:r>
                      <a:r>
                        <a:rPr lang="en-US" sz="1800" dirty="0"/>
                        <a:t>: </a:t>
                      </a:r>
                      <a:r>
                        <a:rPr lang="en-US" sz="1800" dirty="0" err="1"/>
                        <a:t>OrderDetails</a:t>
                      </a:r>
                      <a:r>
                        <a:rPr lang="en-US" sz="1800" dirty="0"/>
                        <a:t>): </a:t>
                      </a:r>
                      <a:r>
                        <a:rPr lang="en-US" sz="1800" dirty="0" err="1"/>
                        <a:t>OrderConfirmation</a:t>
                      </a:r>
                      <a:endParaRPr lang="en-US" sz="1800" dirty="0"/>
                    </a:p>
                    <a:p>
                      <a:r>
                        <a:rPr lang="en-US" sz="1800" dirty="0"/>
                        <a:t>- </a:t>
                      </a:r>
                      <a:r>
                        <a:rPr lang="en-US" sz="1800" dirty="0" err="1"/>
                        <a:t>displayEstimatedDeliveryTime</a:t>
                      </a:r>
                      <a:r>
                        <a:rPr lang="en-US" sz="1800" dirty="0"/>
                        <a:t>(</a:t>
                      </a:r>
                      <a:r>
                        <a:rPr lang="en-US" sz="1800" dirty="0" err="1"/>
                        <a:t>orderId</a:t>
                      </a:r>
                      <a:r>
                        <a:rPr lang="en-US" sz="1800" dirty="0"/>
                        <a:t>: int): </a:t>
                      </a:r>
                      <a:r>
                        <a:rPr lang="en-US" sz="1800" dirty="0" err="1"/>
                        <a:t>EstimatedDeliveryTime</a:t>
                      </a:r>
                      <a:endParaRPr lang="en-US" sz="1800" dirty="0"/>
                    </a:p>
                    <a:p>
                      <a:r>
                        <a:rPr lang="en-US" sz="1800" dirty="0"/>
                        <a:t>- </a:t>
                      </a:r>
                      <a:r>
                        <a:rPr lang="en-US" sz="1800" dirty="0" err="1"/>
                        <a:t>viewActivityHistory</a:t>
                      </a:r>
                      <a:r>
                        <a:rPr lang="en-US" sz="1800" dirty="0"/>
                        <a:t>(): List&lt;</a:t>
                      </a:r>
                      <a:r>
                        <a:rPr lang="en-US" sz="1800" dirty="0" err="1"/>
                        <a:t>OrderHistoryEntry</a:t>
                      </a:r>
                      <a:r>
                        <a:rPr lang="en-US" sz="1800" dirty="0"/>
                        <a:t>&gt;</a:t>
                      </a:r>
                    </a:p>
                    <a:p>
                      <a:r>
                        <a:rPr lang="en-US" sz="1800" dirty="0"/>
                        <a:t>- </a:t>
                      </a:r>
                      <a:r>
                        <a:rPr lang="en-US" sz="1800" dirty="0" err="1"/>
                        <a:t>receiveNotifications</a:t>
                      </a:r>
                      <a:r>
                        <a:rPr lang="en-US" sz="1800" dirty="0"/>
                        <a:t>(</a:t>
                      </a:r>
                      <a:r>
                        <a:rPr lang="en-US" sz="1800" dirty="0" err="1"/>
                        <a:t>notificationType</a:t>
                      </a:r>
                      <a:r>
                        <a:rPr lang="en-US" sz="1800" dirty="0"/>
                        <a:t>: string): void</a:t>
                      </a:r>
                    </a:p>
                    <a:p>
                      <a:r>
                        <a:rPr lang="en-US" sz="1800" dirty="0"/>
                        <a:t>- </a:t>
                      </a:r>
                      <a:r>
                        <a:rPr lang="en-US" sz="1800" dirty="0" err="1"/>
                        <a:t>makePayment</a:t>
                      </a:r>
                      <a:r>
                        <a:rPr lang="en-US" sz="1800" dirty="0"/>
                        <a:t>(</a:t>
                      </a:r>
                      <a:r>
                        <a:rPr lang="en-US" sz="1800" dirty="0" err="1"/>
                        <a:t>paymentMethod</a:t>
                      </a:r>
                      <a:r>
                        <a:rPr lang="en-US" sz="1800" dirty="0"/>
                        <a:t>: string, </a:t>
                      </a:r>
                      <a:r>
                        <a:rPr lang="en-US" sz="1800" dirty="0" err="1"/>
                        <a:t>paymentInfo</a:t>
                      </a:r>
                      <a:r>
                        <a:rPr lang="en-US" sz="1800" dirty="0"/>
                        <a:t>: </a:t>
                      </a:r>
                      <a:r>
                        <a:rPr lang="en-US" sz="1800" dirty="0" err="1"/>
                        <a:t>PaymentInfo</a:t>
                      </a:r>
                      <a:r>
                        <a:rPr lang="en-US" sz="1800" dirty="0"/>
                        <a:t>): </a:t>
                      </a:r>
                      <a:r>
                        <a:rPr lang="en-US" sz="1800" dirty="0" err="1"/>
                        <a:t>PaymentReceipt</a:t>
                      </a:r>
                      <a:endParaRPr lang="en-US" sz="1800" dirty="0"/>
                    </a:p>
                    <a:p>
                      <a:r>
                        <a:rPr lang="en-US" sz="1800" dirty="0"/>
                        <a:t>- </a:t>
                      </a:r>
                      <a:r>
                        <a:rPr lang="en-US" sz="1800" dirty="0" err="1"/>
                        <a:t>viewPersonalizedRecommendations</a:t>
                      </a:r>
                      <a:r>
                        <a:rPr lang="en-US" sz="1800" dirty="0"/>
                        <a:t>(): List&lt;</a:t>
                      </a:r>
                      <a:r>
                        <a:rPr lang="en-US" sz="1800" dirty="0" err="1"/>
                        <a:t>RestaurantRecommendation</a:t>
                      </a:r>
                      <a:r>
                        <a:rPr lang="en-US" sz="1800" dirty="0"/>
                        <a:t>&gt;</a:t>
                      </a:r>
                    </a:p>
                    <a:p>
                      <a:r>
                        <a:rPr lang="en-US" sz="1800" dirty="0"/>
                        <a:t>- </a:t>
                      </a:r>
                      <a:r>
                        <a:rPr lang="en-US" sz="1800" dirty="0" err="1"/>
                        <a:t>customizeProfile</a:t>
                      </a:r>
                      <a:r>
                        <a:rPr lang="en-US" sz="1800" dirty="0"/>
                        <a:t>(</a:t>
                      </a:r>
                      <a:r>
                        <a:rPr lang="en-US" sz="1800" dirty="0" err="1"/>
                        <a:t>profileDetails</a:t>
                      </a:r>
                      <a:r>
                        <a:rPr lang="en-US" sz="1800" dirty="0"/>
                        <a:t>: </a:t>
                      </a:r>
                      <a:r>
                        <a:rPr lang="en-US" sz="1800" dirty="0" err="1"/>
                        <a:t>ProfileDetails</a:t>
                      </a:r>
                      <a:r>
                        <a:rPr lang="en-US" sz="1800" dirty="0"/>
                        <a:t>): void</a:t>
                      </a:r>
                    </a:p>
                    <a:p>
                      <a:r>
                        <a:rPr lang="en-US" sz="1800" dirty="0"/>
                        <a:t>- </a:t>
                      </a:r>
                      <a:r>
                        <a:rPr lang="en-US" sz="1800" dirty="0" err="1"/>
                        <a:t>participateInLoyaltyProgram</a:t>
                      </a:r>
                      <a:r>
                        <a:rPr lang="en-US" sz="1800" dirty="0"/>
                        <a:t>(</a:t>
                      </a:r>
                      <a:r>
                        <a:rPr lang="en-US" sz="1800" dirty="0" err="1"/>
                        <a:t>loyaltyProgramId</a:t>
                      </a:r>
                      <a:r>
                        <a:rPr lang="en-US" sz="1800" dirty="0"/>
                        <a:t>: int): </a:t>
                      </a:r>
                      <a:r>
                        <a:rPr lang="en-US" sz="1800" dirty="0" err="1"/>
                        <a:t>LoyaltyProgramStatus</a:t>
                      </a:r>
                      <a:endParaRPr lang="en-US" sz="1800" dirty="0"/>
                    </a:p>
                    <a:p>
                      <a:endParaRPr lang="en-US" sz="1800" dirty="0"/>
                    </a:p>
                  </a:txBody>
                  <a:tcPr/>
                </a:tc>
                <a:extLst>
                  <a:ext uri="{0D108BD9-81ED-4DB2-BD59-A6C34878D82A}">
                    <a16:rowId xmlns:a16="http://schemas.microsoft.com/office/drawing/2014/main" val="3433157849"/>
                  </a:ext>
                </a:extLst>
              </a:tr>
            </a:tbl>
          </a:graphicData>
        </a:graphic>
      </p:graphicFrame>
    </p:spTree>
    <p:extLst>
      <p:ext uri="{BB962C8B-B14F-4D97-AF65-F5344CB8AC3E}">
        <p14:creationId xmlns:p14="http://schemas.microsoft.com/office/powerpoint/2010/main" val="38390602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2114</TotalTime>
  <Words>9215</Words>
  <Application>Microsoft Macintosh PowerPoint</Application>
  <PresentationFormat>Custom</PresentationFormat>
  <Paragraphs>1533</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PowerPoint Presentation</vt:lpstr>
      <vt:lpstr>Validity</vt:lpstr>
      <vt:lpstr>PowerPoint Presentation</vt:lpstr>
      <vt:lpstr>Validity</vt:lpstr>
      <vt:lpstr>PowerPoint Presentation</vt:lpstr>
      <vt:lpstr>Validity</vt:lpstr>
      <vt:lpstr>PowerPoint Presentation</vt:lpstr>
      <vt:lpstr>Validity</vt:lpstr>
      <vt:lpstr>PowerPoint Presentation</vt:lpstr>
      <vt:lpstr>Validity</vt:lpstr>
      <vt:lpstr>PowerPoint Presentation</vt:lpstr>
      <vt:lpstr>Validity</vt:lpstr>
      <vt:lpstr>PowerPoint Presentation</vt:lpstr>
      <vt:lpstr>Validity</vt:lpstr>
      <vt:lpstr>PowerPoint Presentation</vt:lpstr>
      <vt:lpstr>Validity</vt:lpstr>
      <vt:lpstr>PowerPoint Presentation</vt:lpstr>
      <vt:lpstr>Validity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Dae-Kyoo Kim</dc:creator>
  <cp:lastModifiedBy>Dae-Kyoo Kim</cp:lastModifiedBy>
  <cp:revision>87</cp:revision>
  <dcterms:created xsi:type="dcterms:W3CDTF">2025-07-09T22:24:09Z</dcterms:created>
  <dcterms:modified xsi:type="dcterms:W3CDTF">2025-07-15T10:37:09Z</dcterms:modified>
</cp:coreProperties>
</file>