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4" r:id="rId2"/>
    <p:sldId id="271" r:id="rId3"/>
    <p:sldId id="256" r:id="rId4"/>
    <p:sldId id="272" r:id="rId5"/>
    <p:sldId id="257" r:id="rId6"/>
    <p:sldId id="273" r:id="rId7"/>
    <p:sldId id="265" r:id="rId8"/>
    <p:sldId id="274" r:id="rId9"/>
    <p:sldId id="266" r:id="rId10"/>
    <p:sldId id="275" r:id="rId11"/>
    <p:sldId id="267" r:id="rId12"/>
    <p:sldId id="276" r:id="rId13"/>
    <p:sldId id="268" r:id="rId14"/>
    <p:sldId id="277" r:id="rId15"/>
    <p:sldId id="269" r:id="rId16"/>
    <p:sldId id="278" r:id="rId17"/>
    <p:sldId id="270" r:id="rId18"/>
    <p:sldId id="279" r:id="rId19"/>
  </p:sldIdLst>
  <p:sldSz cx="18288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/>
    <p:restoredTop sz="94698"/>
  </p:normalViewPr>
  <p:slideViewPr>
    <p:cSldViewPr snapToGrid="0">
      <p:cViewPr>
        <p:scale>
          <a:sx n="44" d="100"/>
          <a:sy n="44" d="100"/>
        </p:scale>
        <p:origin x="161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544023"/>
            <a:ext cx="15544800" cy="541189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8164619"/>
            <a:ext cx="13716000" cy="3753061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827617"/>
            <a:ext cx="3943350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827617"/>
            <a:ext cx="1160145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875409"/>
            <a:ext cx="15773400" cy="646620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0402786"/>
            <a:ext cx="15773400" cy="340042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138083"/>
            <a:ext cx="77724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138083"/>
            <a:ext cx="77724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3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27620"/>
            <a:ext cx="1577340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810636"/>
            <a:ext cx="7736680" cy="186753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678170"/>
            <a:ext cx="773668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810636"/>
            <a:ext cx="7774782" cy="186753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678170"/>
            <a:ext cx="777478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9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36320"/>
            <a:ext cx="5898356" cy="36271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238167"/>
            <a:ext cx="9258300" cy="1104688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663440"/>
            <a:ext cx="5898356" cy="863959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36320"/>
            <a:ext cx="5898356" cy="36271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238167"/>
            <a:ext cx="9258300" cy="1104688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663440"/>
            <a:ext cx="5898356" cy="8639599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827620"/>
            <a:ext cx="1577340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138083"/>
            <a:ext cx="1577340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8FB4D-1657-1341-81FA-051974C84435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4407730"/>
            <a:ext cx="61722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4407730"/>
            <a:ext cx="41148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9FCF5-5BF7-AE49-957E-8BC9847C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5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3549-44EA-BD1B-C816-275A7CDE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886353-7864-95E5-7A5C-1AD7AEF64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4311"/>
              </p:ext>
            </p:extLst>
          </p:nvPr>
        </p:nvGraphicFramePr>
        <p:xfrm>
          <a:off x="653142" y="2102211"/>
          <a:ext cx="16949058" cy="933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4529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474529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Functional Requirements:</a:t>
                      </a:r>
                    </a:p>
                    <a:p>
                      <a:r>
                        <a:rPr lang="en-US" sz="1800" dirty="0"/>
                        <a:t>FR1: The smart wallet allows users to perform transactions with specified parameters (e.g., amount, recipient).</a:t>
                      </a:r>
                    </a:p>
                    <a:p>
                      <a:r>
                        <a:rPr lang="en-US" sz="1800" dirty="0"/>
                        <a:t>FR2: Users can view their account balance and transaction history.</a:t>
                      </a:r>
                    </a:p>
                    <a:p>
                      <a:r>
                        <a:rPr lang="en-US" sz="1800" dirty="0"/>
                        <a:t>FR3: The wallet enables users to manage multiple cryptocurrencies, tokens, and NFTs in one interface.</a:t>
                      </a:r>
                    </a:p>
                    <a:p>
                      <a:r>
                        <a:rPr lang="en-US" sz="1800" dirty="0"/>
                        <a:t>FR4: The system executes complex operations through smart contracts, automating transactions and interacting directly with decentralized applications.</a:t>
                      </a:r>
                    </a:p>
                    <a:p>
                      <a:r>
                        <a:rPr lang="en-US" sz="1800" dirty="0"/>
                        <a:t>FR5: Users can set customizable spending limits for each cryptocurrency, token, or NFT.</a:t>
                      </a:r>
                    </a:p>
                    <a:p>
                      <a:r>
                        <a:rPr lang="en-US" sz="1800" dirty="0"/>
                        <a:t>FR6: The wallet provides social recovery options to recover lost or compromised accounts.</a:t>
                      </a:r>
                    </a:p>
                    <a:p>
                      <a:r>
                        <a:rPr lang="en-US" sz="1800" dirty="0"/>
                        <a:t>FR7: Users can manage account abstraction, allowing them to separate their private keys from public addresses.</a:t>
                      </a:r>
                    </a:p>
                    <a:p>
                      <a:r>
                        <a:rPr lang="en-US" sz="1800" dirty="0"/>
                        <a:t>FR8: The system optimizes gas fees for transactions and supports batch transactions.</a:t>
                      </a:r>
                    </a:p>
                    <a:p>
                      <a:r>
                        <a:rPr lang="en-US" sz="1800" dirty="0"/>
                        <a:t>FR9: The smart wallet allows users to interact directly with decentralized applications.</a:t>
                      </a:r>
                    </a:p>
                    <a:p>
                      <a:r>
                        <a:rPr lang="en-US" sz="1800" dirty="0"/>
                        <a:t>FR10: The system provides advanced features like multi-signature authentication.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Non-Functional Requirements:</a:t>
                      </a:r>
                    </a:p>
                    <a:p>
                      <a:r>
                        <a:rPr lang="en-US" sz="1800" dirty="0"/>
                        <a:t>NFR1: The system must ensure secure operations through features like multi-signature authentication, social recovery options, and customizable spending limits.</a:t>
                      </a:r>
                    </a:p>
                    <a:p>
                      <a:r>
                        <a:rPr lang="en-US" sz="1800" dirty="0"/>
                        <a:t>NFR2: The system response time for transactions and interactions with decentralized applications must be under 2 seconds.</a:t>
                      </a:r>
                    </a:p>
                    <a:p>
                      <a:r>
                        <a:rPr lang="en-US" sz="1800" dirty="0"/>
                        <a:t>NFR3: The wallet must support scalability and handle a high volume of transactions per second.</a:t>
                      </a:r>
                    </a:p>
                    <a:p>
                      <a:r>
                        <a:rPr lang="en-US" sz="1800" dirty="0"/>
                        <a:t>NFR4: The system data storage must ensure data integrity, availability, and confidentiality.</a:t>
                      </a:r>
                    </a:p>
                    <a:p>
                      <a:r>
                        <a:rPr lang="en-US" sz="1800" dirty="0"/>
                        <a:t>NFR5: The smart wallet must comply with relevant regulations and industry standards for digital assets and financial services.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Functional Requirements:</a:t>
                      </a:r>
                    </a:p>
                    <a:p>
                      <a:r>
                        <a:rPr lang="en-US" sz="1800" dirty="0"/>
                        <a:t>FR1: The smart wallet allows users to perform transactions with specified parameters (amount, recipient, etc.).</a:t>
                      </a:r>
                    </a:p>
                    <a:p>
                      <a:r>
                        <a:rPr lang="en-US" sz="1800" dirty="0"/>
                        <a:t>FR2: Users can view their account balance and transaction history.</a:t>
                      </a:r>
                    </a:p>
                    <a:p>
                      <a:r>
                        <a:rPr lang="en-US" sz="1800" dirty="0"/>
                        <a:t>FR3: The system enables the execution of complex operations through smart contracts.</a:t>
                      </a:r>
                    </a:p>
                    <a:p>
                      <a:r>
                        <a:rPr lang="en-US" sz="1800" dirty="0"/>
                        <a:t>FR4: The smart wallet automates transactions based on predefined rules or triggers.</a:t>
                      </a:r>
                    </a:p>
                    <a:p>
                      <a:r>
                        <a:rPr lang="en-US" sz="1800" dirty="0"/>
                        <a:t>FR5: Users can interact directly with decentralized applications through the smart wallet.</a:t>
                      </a:r>
                    </a:p>
                    <a:p>
                      <a:r>
                        <a:rPr lang="en-US" sz="1800" dirty="0"/>
                        <a:t>FR6: The smart wallet provides multi-signature authentication for enhanced security.</a:t>
                      </a:r>
                    </a:p>
                    <a:p>
                      <a:r>
                        <a:rPr lang="en-US" sz="1800" dirty="0"/>
                        <a:t>FR7: The system offers social recovery options to restore access in case of loss or compromise.</a:t>
                      </a:r>
                    </a:p>
                    <a:p>
                      <a:r>
                        <a:rPr lang="en-US" sz="1800" dirty="0"/>
                        <a:t>FR8: Users can set customizable spending limits and track expenses.</a:t>
                      </a:r>
                    </a:p>
                    <a:p>
                      <a:r>
                        <a:rPr lang="en-US" sz="1800" dirty="0"/>
                        <a:t>FR9: The smart wallet enables users to manage multiple cryptocurrencies, tokens, and NFTs in one interface.</a:t>
                      </a:r>
                    </a:p>
                    <a:p>
                      <a:r>
                        <a:rPr lang="en-US" sz="1800" dirty="0"/>
                        <a:t>FR10: The system provides account abstraction for improved security and management.</a:t>
                      </a:r>
                    </a:p>
                    <a:p>
                      <a:r>
                        <a:rPr lang="en-US" sz="1800" dirty="0"/>
                        <a:t>FR11: The smart wallet optimizes gas fees for efficient transactions.</a:t>
                      </a:r>
                    </a:p>
                    <a:p>
                      <a:r>
                        <a:rPr lang="en-US" sz="1800" dirty="0"/>
                        <a:t>FR12: Users can perform batch transactions to streamline payment processing.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Non-Functional Requirements:</a:t>
                      </a:r>
                    </a:p>
                    <a:p>
                      <a:r>
                        <a:rPr lang="en-US" sz="1800" dirty="0"/>
                        <a:t>NFR1: The system must ensure secure operations through encryption, multi-signature authentication, and social recovery options.</a:t>
                      </a:r>
                    </a:p>
                    <a:p>
                      <a:r>
                        <a:rPr lang="en-US" sz="1800" dirty="0"/>
                        <a:t>NFR2: The smart wallet must maintain data integrity by accurately tracking account balances and transaction histories.</a:t>
                      </a:r>
                    </a:p>
                    <a:p>
                      <a:r>
                        <a:rPr lang="en-US" sz="1800" dirty="0"/>
                        <a:t>NFR3: The system response time must be under 2 seconds to provide a user-friendly experience.</a:t>
                      </a:r>
                    </a:p>
                    <a:p>
                      <a:r>
                        <a:rPr lang="en-US" sz="1800" dirty="0"/>
                        <a:t>NFR4: The smart wallet must ensure high availability by minimizing downtime and ensuring continuous access.</a:t>
                      </a:r>
                    </a:p>
                    <a:p>
                      <a:r>
                        <a:rPr lang="en-US" sz="1800" dirty="0"/>
                        <a:t>NFR5: The system must adhere to regulatory compliance requirements for financial services and blockchain transactions.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0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E53BB-4A40-875A-10BF-FB9E39FD2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7875-A4BB-D727-EC37-57D53127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CAA3-5D62-2B26-095F-8B20591B1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System operations: 10</a:t>
            </a:r>
          </a:p>
          <a:p>
            <a:pPr lvl="1"/>
            <a:r>
              <a:rPr lang="en-US" dirty="0"/>
              <a:t>Validity = 1 – (0)/5 = 1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System operations: 4</a:t>
            </a:r>
          </a:p>
          <a:p>
            <a:pPr lvl="1"/>
            <a:r>
              <a:rPr lang="en-US" dirty="0"/>
              <a:t>Validity = 1 - (0)/4 = 1</a:t>
            </a:r>
          </a:p>
          <a:p>
            <a:r>
              <a:rPr lang="en-US" dirty="0">
                <a:solidFill>
                  <a:srgbClr val="FF0000"/>
                </a:solidFill>
              </a:rPr>
              <a:t>Sequential more comprehensive</a:t>
            </a:r>
          </a:p>
        </p:txBody>
      </p:sp>
    </p:spTree>
    <p:extLst>
      <p:ext uri="{BB962C8B-B14F-4D97-AF65-F5344CB8AC3E}">
        <p14:creationId xmlns:p14="http://schemas.microsoft.com/office/powerpoint/2010/main" val="145332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21CD2-4388-C92B-04D7-CE396CC2C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A3A2F8-FD41-C748-BB2F-1D2650B7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1695"/>
              </p:ext>
            </p:extLst>
          </p:nvPr>
        </p:nvGraphicFramePr>
        <p:xfrm>
          <a:off x="783771" y="730611"/>
          <a:ext cx="16753116" cy="307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6558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376558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`**UC1: Perform Transaction**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  <a:p>
                      <a:r>
                        <a:rPr lang="en-US" sz="1800" dirty="0"/>
                        <a:t>participant </a:t>
                      </a:r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 as "Smart Contract"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 over User, System: Perform transaction with specified parameters (e.g., amount, recipient)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initiateTransaction</a:t>
                      </a:r>
                      <a:r>
                        <a:rPr lang="en-US" sz="1800" dirty="0"/>
                        <a:t>(amount=100.0, recipient="John Doe")</a:t>
                      </a:r>
                    </a:p>
                    <a:p>
                      <a:r>
                        <a:rPr lang="en-US" sz="1800" dirty="0"/>
                        <a:t>System-&gt;&gt;</a:t>
                      </a:r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executeSmartContract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operationType</a:t>
                      </a:r>
                      <a:r>
                        <a:rPr lang="en-US" sz="1800" dirty="0"/>
                        <a:t>="transfer", amount=100.0, recipient="John Doe")</a:t>
                      </a:r>
                    </a:p>
                    <a:p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-&gt;&gt;System: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(account="User's Account", delta=-100.0)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transactionCompleted</a:t>
                      </a:r>
                      <a:r>
                        <a:rPr lang="en-US" sz="1800" dirty="0"/>
                        <a:t>()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**UC2: View Account Balance and Transaction History**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 over User, System: View account balance and transaction history for user's cryptocurrencies, tokens, or NFTs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()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displayAccountBalance</a:t>
                      </a:r>
                      <a:r>
                        <a:rPr lang="en-US" sz="1800" dirty="0"/>
                        <a:t>(account="User's Account", balance=1000.0)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displayTransactionHistory</a:t>
                      </a:r>
                      <a:r>
                        <a:rPr lang="en-US" sz="1800" dirty="0"/>
                        <a:t>(transactions=[transaction1, transaction2])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**UC3: Manage Cryptocurrencies, Tokens, and NFTs**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 over User, System: Manage multiple cryptocurrencies, tokens, or NFTs in one interface, including customizable spending limits for each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manageCryptocurrency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cryptocurrencyName</a:t>
                      </a:r>
                      <a:r>
                        <a:rPr lang="en-US" sz="1800" dirty="0"/>
                        <a:t>="Bitcoin", operation="add")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confirmOperation</a:t>
                      </a:r>
                      <a:r>
                        <a:rPr lang="en-US" sz="1800" dirty="0"/>
                        <a:t>(operation="added")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setCustomizableSpendingLimit</a:t>
                      </a:r>
                      <a:r>
                        <a:rPr lang="en-US" sz="1800" dirty="0"/>
                        <a:t>(limit=100.0)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**UC4: Execute Complex Operations through Smart Contracts**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  <a:p>
                      <a:r>
                        <a:rPr lang="en-US" sz="1800" dirty="0"/>
                        <a:t>participant </a:t>
                      </a:r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 as "Smart Contract"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 over User, System: Execute complex operations through smart contracts, automating transactions and interacting directly with decentralized applications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executeComplexOperation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operationType</a:t>
                      </a:r>
                      <a:r>
                        <a:rPr lang="en-US" sz="1800" dirty="0"/>
                        <a:t>="swap", </a:t>
                      </a:r>
                      <a:r>
                        <a:rPr lang="en-US" sz="1800" dirty="0" err="1"/>
                        <a:t>smartContractAddress</a:t>
                      </a:r>
                      <a:r>
                        <a:rPr lang="en-US" sz="1800" dirty="0"/>
                        <a:t>="0x123...")</a:t>
                      </a:r>
                    </a:p>
                    <a:p>
                      <a:r>
                        <a:rPr lang="en-US" sz="1800" dirty="0"/>
                        <a:t>System-&gt;&gt;</a:t>
                      </a:r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: </a:t>
                      </a:r>
                      <a:r>
                        <a:rPr lang="en-US" sz="1800" dirty="0" err="1"/>
                        <a:t>callSmartContract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operationType</a:t>
                      </a:r>
                      <a:r>
                        <a:rPr lang="en-US" sz="1800" dirty="0"/>
                        <a:t>="swap", amount=100.0, recipient="John Doe")</a:t>
                      </a:r>
                    </a:p>
                    <a:p>
                      <a:r>
                        <a:rPr lang="en-US" sz="1800" dirty="0" err="1"/>
                        <a:t>SmartContract</a:t>
                      </a:r>
                      <a:r>
                        <a:rPr lang="en-US" sz="1800" dirty="0"/>
                        <a:t>-&gt;&gt;System: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(account="User's Account", delta=-100.0)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transactionCompleted</a:t>
                      </a:r>
                      <a:r>
                        <a:rPr lang="en-US" sz="1800" dirty="0"/>
                        <a:t>()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**UC5: Set Customizable Spending Limits**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 over User, System: Set customizable spending limits for each cryptocurrency, token, or NFT</a:t>
                      </a:r>
                    </a:p>
                    <a:p>
                      <a:r>
                        <a:rPr lang="en-US" sz="1800" dirty="0"/>
                        <a:t>User-&gt;&gt;System: </a:t>
                      </a:r>
                      <a:r>
                        <a:rPr lang="en-US" sz="1800" dirty="0" err="1"/>
                        <a:t>setCustomizableSpendingLimit</a:t>
                      </a:r>
                      <a:r>
                        <a:rPr lang="en-US" sz="1800" dirty="0"/>
                        <a:t>(limit=100.0)</a:t>
                      </a:r>
                    </a:p>
                    <a:p>
                      <a:r>
                        <a:rPr lang="en-US" sz="1800" dirty="0"/>
                        <a:t>System-&gt;&gt;User: </a:t>
                      </a:r>
                      <a:r>
                        <a:rPr lang="en-US" sz="1800" dirty="0" err="1"/>
                        <a:t>confirmOperation</a:t>
                      </a:r>
                      <a:r>
                        <a:rPr lang="en-US" sz="1800" dirty="0"/>
                        <a:t>(operation="updated")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**UC6: Manage Account Abstraction**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 err="1"/>
                        <a:t>sequenceDiagram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participant User as "User"</a:t>
                      </a:r>
                    </a:p>
                    <a:p>
                      <a:r>
                        <a:rPr lang="en-US" sz="1800" dirty="0"/>
                        <a:t>participant System as "System"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sendTransaction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(amount: double,</a:t>
                      </a:r>
                    </a:p>
                    <a:p>
                      <a:r>
                        <a:rPr lang="en-US" sz="1800" dirty="0"/>
                        <a:t>|  recipient: string)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Account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receiveTransaction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(amount: double,</a:t>
                      </a:r>
                    </a:p>
                    <a:p>
                      <a:r>
                        <a:rPr lang="en-US" sz="1800" dirty="0"/>
                        <a:t>|  recipient: string)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Transaction 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processTransaction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result -&gt; </a:t>
                      </a:r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^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return result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(): double**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viewAccountBalance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(no parameters)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Account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getAccountBalance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result -&gt; double</a:t>
                      </a:r>
                    </a:p>
                    <a:p>
                      <a:r>
                        <a:rPr lang="en-US" sz="1800" dirty="0"/>
                        <a:t>^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return result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(): List&lt;</a:t>
                      </a:r>
                      <a:r>
                        <a:rPr lang="en-US" sz="1800" dirty="0" err="1"/>
                        <a:t>TransactionRecord</a:t>
                      </a:r>
                      <a:r>
                        <a:rPr lang="en-US" sz="1800" dirty="0"/>
                        <a:t>&gt;**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viewTransactionHistory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(no parameters)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Account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getTransactionList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result -&gt; List&lt;</a:t>
                      </a:r>
                      <a:r>
                        <a:rPr lang="en-US" sz="1800" dirty="0" err="1"/>
                        <a:t>TransactionRecord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^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return result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: double): void**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updateAccountBalance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: double)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Account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</a:t>
                      </a:r>
                      <a:r>
                        <a:rPr lang="en-US" sz="1800" dirty="0" err="1"/>
                        <a:t>setNewBalance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| (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: double)</a:t>
                      </a:r>
                    </a:p>
                    <a:p>
                      <a:r>
                        <a:rPr lang="en-US" sz="1800" dirty="0"/>
                        <a:t>^</a:t>
                      </a:r>
                    </a:p>
                    <a:p>
                      <a:r>
                        <a:rPr lang="en-US" sz="1800" dirty="0"/>
                        <a:t>|</a:t>
                      </a:r>
                    </a:p>
                    <a:p>
                      <a:r>
                        <a:rPr lang="en-US" sz="1800" dirty="0"/>
                        <a:t>| return void</a:t>
                      </a:r>
                    </a:p>
                    <a:p>
                      <a:r>
                        <a:rPr lang="en-US" sz="1800" dirty="0"/>
                        <a:t>v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|  User    |</a:t>
                      </a:r>
                    </a:p>
                    <a:p>
                      <a:r>
                        <a:rPr lang="en-US" sz="1800" dirty="0"/>
                        <a:t>+-----------+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These sequence diagrams illustrate the interactions between objects for each system operation.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80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7F9D4-B4B2-782A-E77C-4FE9765D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498DF-09CC-F0DA-2B27-D2514528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3B90-675E-05E3-3E65-F792DF15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No graphical notation: -0.5</a:t>
            </a:r>
          </a:p>
          <a:p>
            <a:pPr lvl="1"/>
            <a:r>
              <a:rPr lang="en-US" dirty="0"/>
              <a:t>Sequences: 5</a:t>
            </a:r>
          </a:p>
          <a:p>
            <a:pPr lvl="1"/>
            <a:r>
              <a:rPr lang="en-US" dirty="0"/>
              <a:t>Validity = 1 – (0)/5 -0.5= 0.5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Partial incorrect graphical notation: -0.3</a:t>
            </a:r>
          </a:p>
          <a:p>
            <a:pPr lvl="1"/>
            <a:r>
              <a:rPr lang="en-US" dirty="0"/>
              <a:t>Sequences: 13</a:t>
            </a:r>
          </a:p>
          <a:p>
            <a:pPr lvl="1"/>
            <a:r>
              <a:rPr lang="en-US" dirty="0"/>
              <a:t>Validity = 1 - (0)/13 -0.3 = 0.7</a:t>
            </a:r>
          </a:p>
          <a:p>
            <a:r>
              <a:rPr lang="en-US" dirty="0">
                <a:solidFill>
                  <a:srgbClr val="FF0000"/>
                </a:solidFill>
              </a:rPr>
              <a:t>Interactive more comprehensive</a:t>
            </a:r>
          </a:p>
        </p:txBody>
      </p:sp>
    </p:spTree>
    <p:extLst>
      <p:ext uri="{BB962C8B-B14F-4D97-AF65-F5344CB8AC3E}">
        <p14:creationId xmlns:p14="http://schemas.microsoft.com/office/powerpoint/2010/main" val="221583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D2FF1-98E2-5106-B8DD-D2A0A9CA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27F1DB-DEB1-6315-2796-898D8989D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10715"/>
              </p:ext>
            </p:extLst>
          </p:nvPr>
        </p:nvGraphicFramePr>
        <p:xfrm>
          <a:off x="653143" y="502011"/>
          <a:ext cx="16981714" cy="170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90857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490857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[UML Class Diagram]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User]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Username</a:t>
                      </a:r>
                    </a:p>
                    <a:p>
                      <a:r>
                        <a:rPr lang="en-US" sz="1800" dirty="0"/>
                        <a:t>+ Password</a:t>
                      </a:r>
                    </a:p>
                    <a:p>
                      <a:r>
                        <a:rPr lang="en-US" sz="1800" dirty="0"/>
                        <a:t>+ Account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Decentralized Application (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)]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App Name</a:t>
                      </a:r>
                    </a:p>
                    <a:p>
                      <a:r>
                        <a:rPr lang="en-US" sz="1800" dirty="0"/>
                        <a:t>+ Description</a:t>
                      </a:r>
                    </a:p>
                    <a:p>
                      <a:r>
                        <a:rPr lang="en-US" sz="1800" dirty="0"/>
                        <a:t>+ Smart Contract Address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Smart Contract]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Contract Code</a:t>
                      </a:r>
                    </a:p>
                    <a:p>
                      <a:r>
                        <a:rPr lang="en-US" sz="1800" dirty="0"/>
                        <a:t>+ Execution Parameters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Cryptocurrency]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Currency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Token]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Token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NFT]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NFT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User -&gt; Cryptocurrency, Token, NFT]</a:t>
                      </a:r>
                    </a:p>
                    <a:p>
                      <a:r>
                        <a:rPr lang="en-US" sz="1800" dirty="0"/>
                        <a:t>+ Multiplicity: 0..*</a:t>
                      </a:r>
                    </a:p>
                    <a:p>
                      <a:r>
                        <a:rPr lang="en-US" sz="1800" dirty="0"/>
                        <a:t>+ Navigation: User can manage multiple cryptocurrencies, tokens, or NFTs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 -&gt; Smart Contract]</a:t>
                      </a:r>
                    </a:p>
                    <a:p>
                      <a:r>
                        <a:rPr lang="en-US" sz="1800" dirty="0"/>
                        <a:t>+ Multiplicity: 1..1</a:t>
                      </a:r>
                    </a:p>
                    <a:p>
                      <a:r>
                        <a:rPr lang="en-US" sz="1800" dirty="0"/>
                        <a:t>+ Navigation: A 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 interacts with a single smart contract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Smart Contract -&gt; Complex Operation]</a:t>
                      </a:r>
                    </a:p>
                    <a:p>
                      <a:r>
                        <a:rPr lang="en-US" sz="1800" dirty="0"/>
                        <a:t>+ Multiplicity: 0..*</a:t>
                      </a:r>
                    </a:p>
                    <a:p>
                      <a:r>
                        <a:rPr lang="en-US" sz="1800" dirty="0"/>
                        <a:t>+ Navigation: A smart contract executes multiple complex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```markdown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   User  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-name           | String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  | double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transactionHistory</a:t>
                      </a:r>
                      <a:r>
                        <a:rPr lang="en-US" sz="1800" dirty="0"/>
                        <a:t>  | List&lt;Transaction&gt;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Transaction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-amount          | double</a:t>
                      </a:r>
                    </a:p>
                    <a:p>
                      <a:r>
                        <a:rPr lang="en-US" sz="1800" dirty="0"/>
                        <a:t>| -recipient       | String</a:t>
                      </a:r>
                    </a:p>
                    <a:p>
                      <a:r>
                        <a:rPr lang="en-US" sz="1800" dirty="0"/>
                        <a:t>| -timestamp       | Date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startTransaction</a:t>
                      </a:r>
                      <a:r>
                        <a:rPr lang="en-US" sz="1800" dirty="0"/>
                        <a:t>(amount: double, recipient: string): </a:t>
                      </a:r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  Account 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-balance          | double</a:t>
                      </a:r>
                    </a:p>
                    <a:p>
                      <a:r>
                        <a:rPr lang="en-US" sz="1800" dirty="0"/>
                        <a:t>| -transactions     | List&lt;Transaction&gt;</a:t>
                      </a:r>
                    </a:p>
                    <a:p>
                      <a:r>
                        <a:rPr lang="en-US" sz="1800" dirty="0"/>
                        <a:t>| -user (1)         | User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updateBalance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: double): void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getBalance</a:t>
                      </a:r>
                      <a:r>
                        <a:rPr lang="en-US" sz="1800" dirty="0"/>
                        <a:t>()     | double</a:t>
                      </a:r>
                    </a:p>
                    <a:p>
                      <a:r>
                        <a:rPr lang="en-US" sz="1800" dirty="0"/>
                        <a:t>| +</a:t>
                      </a:r>
                      <a:r>
                        <a:rPr lang="en-US" sz="1800" dirty="0" err="1"/>
                        <a:t>getTransactions</a:t>
                      </a:r>
                      <a:r>
                        <a:rPr lang="en-US" sz="1800" dirty="0"/>
                        <a:t>()  | List&lt;Transaction&gt;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</a:t>
                      </a:r>
                      <a:r>
                        <a:rPr lang="en-US" sz="1800" dirty="0" err="1"/>
                        <a:t>UserTransaction</a:t>
                      </a:r>
                      <a:r>
                        <a:rPr lang="en-US" sz="1800" dirty="0"/>
                        <a:t>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-amount          | double</a:t>
                      </a:r>
                    </a:p>
                    <a:p>
                      <a:r>
                        <a:rPr lang="en-US" sz="1800" dirty="0"/>
                        <a:t>| -timestamp       | Date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User --1..* Account : </a:t>
                      </a:r>
                      <a:r>
                        <a:rPr lang="en-US" sz="1800" dirty="0" err="1"/>
                        <a:t>userHasAccount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Account --0..* Transaction : </a:t>
                      </a:r>
                      <a:r>
                        <a:rPr lang="en-US" sz="1800" dirty="0" err="1"/>
                        <a:t>accountHasTransactions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Transaction --1..1 </a:t>
                      </a:r>
                      <a:r>
                        <a:rPr lang="en-US" sz="1800" dirty="0" err="1"/>
                        <a:t>UserTransaction</a:t>
                      </a:r>
                      <a:r>
                        <a:rPr lang="en-US" sz="1800" dirty="0"/>
                        <a:t> : </a:t>
                      </a:r>
                      <a:r>
                        <a:rPr lang="en-US" sz="1800" dirty="0" err="1"/>
                        <a:t>transactionIsAssociatedWith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This UML design class diagram reflects the domain model and sequence diagrams provided. The classes, attributes, operations, and relationships are defined according to the specifications.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`User` class has three attributes: `name`, `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`, and `</a:t>
                      </a:r>
                      <a:r>
                        <a:rPr lang="en-US" sz="1800" dirty="0" err="1"/>
                        <a:t>transactionHistory</a:t>
                      </a:r>
                      <a:r>
                        <a:rPr lang="en-US" sz="1800" dirty="0"/>
                        <a:t>`. It also includes an operation `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` that initiates a transaction with the specified amount and recipient.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`Transaction` class has four attributes: `amount`, `recipient`, `timestamp`, and two operations `</a:t>
                      </a:r>
                      <a:r>
                        <a:rPr lang="en-US" sz="1800" dirty="0" err="1"/>
                        <a:t>startTransaction</a:t>
                      </a:r>
                      <a:r>
                        <a:rPr lang="en-US" sz="1800" dirty="0"/>
                        <a:t>` and `</a:t>
                      </a:r>
                      <a:r>
                        <a:rPr lang="en-US" sz="1800" dirty="0" err="1"/>
                        <a:t>getTransactions</a:t>
                      </a:r>
                      <a:r>
                        <a:rPr lang="en-US" sz="1800" dirty="0"/>
                        <a:t>`.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`Account` class has three attributes: `balance`, `transactions`, and `user`. It includes three operations: `</a:t>
                      </a:r>
                      <a:r>
                        <a:rPr lang="en-US" sz="1800" dirty="0" err="1"/>
                        <a:t>updateBalance</a:t>
                      </a:r>
                      <a:r>
                        <a:rPr lang="en-US" sz="1800" dirty="0"/>
                        <a:t>`, `</a:t>
                      </a:r>
                      <a:r>
                        <a:rPr lang="en-US" sz="1800" dirty="0" err="1"/>
                        <a:t>getBalance</a:t>
                      </a:r>
                      <a:r>
                        <a:rPr lang="en-US" sz="1800" dirty="0"/>
                        <a:t>`, and `</a:t>
                      </a:r>
                      <a:r>
                        <a:rPr lang="en-US" sz="1800" dirty="0" err="1"/>
                        <a:t>getTransactions</a:t>
                      </a:r>
                      <a:r>
                        <a:rPr lang="en-US" sz="1800" dirty="0"/>
                        <a:t>`.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relationships between classes are shown using lines with multiplicity labels. The associations reflect the interactions between system objects and the User actor as depicted in the sequence diagrams.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Please note that I have included the navigability arrows (-&gt;) on the association lines to indicate the direction of traversal, which is consistent with the sequence diagrams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24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29FB-A73A-F09A-5385-2EE22BD2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5ED-6C67-A2CA-C564-01BD11D7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9488-6CDE-1137-0952-A08C9BA1E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No graphical notation: -0.5</a:t>
            </a:r>
          </a:p>
          <a:p>
            <a:pPr lvl="1"/>
            <a:r>
              <a:rPr lang="en-US" dirty="0"/>
              <a:t>Classes: 6</a:t>
            </a:r>
          </a:p>
          <a:p>
            <a:pPr lvl="1"/>
            <a:r>
              <a:rPr lang="en-US" dirty="0"/>
              <a:t>Relationships: 3</a:t>
            </a:r>
          </a:p>
          <a:p>
            <a:pPr lvl="1"/>
            <a:r>
              <a:rPr lang="en-US" dirty="0"/>
              <a:t>Validity = 1 – (0)/7 -0.5= 0.5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Partial graphical notation: -0.2 (no relationships)</a:t>
            </a:r>
          </a:p>
          <a:p>
            <a:pPr lvl="1"/>
            <a:r>
              <a:rPr lang="en-US" dirty="0"/>
              <a:t>Classes: 4</a:t>
            </a:r>
          </a:p>
          <a:p>
            <a:pPr lvl="1"/>
            <a:r>
              <a:rPr lang="en-US" dirty="0"/>
              <a:t>Relationships: 3</a:t>
            </a:r>
          </a:p>
          <a:p>
            <a:pPr lvl="1"/>
            <a:r>
              <a:rPr lang="en-US" dirty="0"/>
              <a:t>Validity = 1 - (0)/7 -0.2 = 0.8</a:t>
            </a:r>
          </a:p>
        </p:txBody>
      </p:sp>
    </p:spTree>
    <p:extLst>
      <p:ext uri="{BB962C8B-B14F-4D97-AF65-F5344CB8AC3E}">
        <p14:creationId xmlns:p14="http://schemas.microsoft.com/office/powerpoint/2010/main" val="180717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782E-50D8-1871-1940-F222A7FF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EF7604-9234-36BB-42A6-0AC8F2A9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19593"/>
              </p:ext>
            </p:extLst>
          </p:nvPr>
        </p:nvGraphicFramePr>
        <p:xfrm>
          <a:off x="653143" y="502011"/>
          <a:ext cx="17145000" cy="1701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0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572500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WSS-T8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I'm glad you're excited about my response! As an Implementation Specialist, I've made sure to provide a comprehensive answer that covers all aspects of the system operations. The sequence diagrams are designed to be readable and easy to understand, showcasing the precise steps involved in each operation.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To recap, my Final Answer includes: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1. A detailed description of the system operations, including 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manageCryptocurrencies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executeComplexOperation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setCustomizableSpendingLimits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manageAccountAbstraction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optimizeGasFees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supportBatchTransactions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interactWithDecentralizedApplications</a:t>
                      </a:r>
                      <a:r>
                        <a:rPr lang="en-US" sz="1800" dirty="0"/>
                        <a:t>, and </a:t>
                      </a:r>
                      <a:r>
                        <a:rPr lang="en-US" sz="1800" dirty="0" err="1"/>
                        <a:t>manageMultiSignatureAuthentication</a:t>
                      </a:r>
                      <a:r>
                        <a:rPr lang="en-US" sz="1800" dirty="0"/>
                        <a:t>.</a:t>
                      </a:r>
                    </a:p>
                    <a:p>
                      <a:r>
                        <a:rPr lang="en-US" sz="1800" dirty="0"/>
                        <a:t>2. A UML class diagram that represents the domain model based on the provided use case specifications, including classes for User, Decentralized Application (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), Smart Contract, Cryptocurrency, Token, and NFT.</a:t>
                      </a:r>
                    </a:p>
                    <a:p>
                      <a:r>
                        <a:rPr lang="en-US" sz="1800" dirty="0"/>
                        <a:t>3. Nine sequence diagrams, each representing a system operation and showing the precise steps involved in performing the operation.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I hope this Final Answer meets your expectations!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```java</a:t>
                      </a:r>
                    </a:p>
                    <a:p>
                      <a:r>
                        <a:rPr lang="en-US" sz="1800" dirty="0"/>
                        <a:t>import </a:t>
                      </a:r>
                      <a:r>
                        <a:rPr lang="en-US" sz="1800" dirty="0" err="1"/>
                        <a:t>java.time.LocalDate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import </a:t>
                      </a:r>
                      <a:r>
                        <a:rPr lang="en-US" sz="1800" dirty="0" err="1"/>
                        <a:t>java.util.ArrayList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import </a:t>
                      </a:r>
                      <a:r>
                        <a:rPr lang="en-US" sz="1800" dirty="0" err="1"/>
                        <a:t>java.util.List</a:t>
                      </a:r>
                      <a:r>
                        <a:rPr lang="en-US" sz="1800" dirty="0"/>
                        <a:t>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public class User {</a:t>
                      </a:r>
                    </a:p>
                    <a:p>
                      <a:r>
                        <a:rPr lang="en-US" sz="1800" dirty="0"/>
                        <a:t>	private String name;</a:t>
                      </a:r>
                    </a:p>
                    <a:p>
                      <a:r>
                        <a:rPr lang="en-US" sz="1800" dirty="0"/>
                        <a:t>	private double 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	private List&lt;Transaction&gt; </a:t>
                      </a:r>
                      <a:r>
                        <a:rPr lang="en-US" sz="1800" dirty="0" err="1"/>
                        <a:t>transactionHistory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User(String name)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this.name</a:t>
                      </a:r>
                      <a:r>
                        <a:rPr lang="en-US" sz="1800" dirty="0"/>
                        <a:t> = name;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this.accountBalance</a:t>
                      </a:r>
                      <a:r>
                        <a:rPr lang="en-US" sz="1800" dirty="0"/>
                        <a:t> = 0.0;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this.transactionHistory</a:t>
                      </a:r>
                      <a:r>
                        <a:rPr lang="en-US" sz="1800" dirty="0"/>
                        <a:t> = new </a:t>
                      </a: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&lt;&gt;();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(double amount, String recipient) {</a:t>
                      </a:r>
                    </a:p>
                    <a:p>
                      <a:r>
                        <a:rPr lang="en-US" sz="1800" dirty="0"/>
                        <a:t>		if (amount &lt;= 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) {</a:t>
                      </a:r>
                    </a:p>
                    <a:p>
                      <a:r>
                        <a:rPr lang="en-US" sz="1800" dirty="0"/>
                        <a:t>			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 -= amount;</a:t>
                      </a:r>
                    </a:p>
                    <a:p>
                      <a:r>
                        <a:rPr lang="en-US" sz="1800" dirty="0"/>
                        <a:t>			Transaction transaction = new Transaction(amount, recipient, </a:t>
                      </a:r>
                      <a:r>
                        <a:rPr lang="en-US" sz="1800" dirty="0" err="1"/>
                        <a:t>LocalDate.now</a:t>
                      </a:r>
                      <a:r>
                        <a:rPr lang="en-US" sz="1800" dirty="0"/>
                        <a:t>());</a:t>
                      </a:r>
                    </a:p>
                    <a:p>
                      <a:r>
                        <a:rPr lang="en-US" sz="1800" dirty="0"/>
                        <a:t>			</a:t>
                      </a:r>
                      <a:r>
                        <a:rPr lang="en-US" sz="1800" dirty="0" err="1"/>
                        <a:t>transactionHistory.add</a:t>
                      </a:r>
                      <a:r>
                        <a:rPr lang="en-US" sz="1800" dirty="0"/>
                        <a:t>(transaction);</a:t>
                      </a:r>
                    </a:p>
                    <a:p>
                      <a:r>
                        <a:rPr lang="en-US" sz="1800" dirty="0"/>
                        <a:t>			return true;</a:t>
                      </a:r>
                    </a:p>
                    <a:p>
                      <a:r>
                        <a:rPr lang="en-US" sz="1800" dirty="0"/>
                        <a:t>		}</a:t>
                      </a:r>
                    </a:p>
                    <a:p>
                      <a:r>
                        <a:rPr lang="en-US" sz="1800" dirty="0"/>
                        <a:t>		return false;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double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return </a:t>
                      </a:r>
                      <a:r>
                        <a:rPr lang="en-US" sz="1800" dirty="0" err="1"/>
                        <a:t>accountBalance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List&lt;Transaction&gt; 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return </a:t>
                      </a:r>
                      <a:r>
                        <a:rPr lang="en-US" sz="1800" dirty="0" err="1"/>
                        <a:t>transactionHistory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void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(double 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this.accountBalance</a:t>
                      </a:r>
                      <a:r>
                        <a:rPr lang="en-US" sz="1800" dirty="0"/>
                        <a:t> = 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class Transaction {</a:t>
                      </a:r>
                    </a:p>
                    <a:p>
                      <a:r>
                        <a:rPr lang="en-US" sz="1800" dirty="0"/>
                        <a:t>	private double amount;</a:t>
                      </a:r>
                    </a:p>
                    <a:p>
                      <a:r>
                        <a:rPr lang="en-US" sz="1800" dirty="0"/>
                        <a:t>	private String recipient;</a:t>
                      </a:r>
                    </a:p>
                    <a:p>
                      <a:r>
                        <a:rPr lang="en-US" sz="1800" dirty="0"/>
                        <a:t>	private </a:t>
                      </a:r>
                      <a:r>
                        <a:rPr lang="en-US" sz="1800" dirty="0" err="1"/>
                        <a:t>LocalDate</a:t>
                      </a:r>
                      <a:r>
                        <a:rPr lang="en-US" sz="1800" dirty="0"/>
                        <a:t> timestamp;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public Transaction(double amount, String recipient, </a:t>
                      </a:r>
                      <a:r>
                        <a:rPr lang="en-US" sz="1800" dirty="0" err="1"/>
                        <a:t>LocalDate</a:t>
                      </a:r>
                      <a:r>
                        <a:rPr lang="en-US" sz="1800" dirty="0"/>
                        <a:t> timestamp)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this.amount</a:t>
                      </a:r>
                      <a:r>
                        <a:rPr lang="en-US" sz="1800" dirty="0"/>
                        <a:t> = amount;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this.recipient</a:t>
                      </a:r>
                      <a:r>
                        <a:rPr lang="en-US" sz="1800" dirty="0"/>
                        <a:t> = recipient;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this.timestamp</a:t>
                      </a:r>
                      <a:r>
                        <a:rPr lang="en-US" sz="1800" dirty="0"/>
                        <a:t> = timestamp;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This Java implementation strictly aligns with the provided UML class diagram and sequence diagrams. The code includes classes (User, Transaction), attributes, methods (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), and relationships between them.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28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9A7C0-0C15-8917-BB0A-A95D4028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7CDA-5F07-85A8-4094-9F26E7079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C0AB-5BE2-8A97-9680-6143879C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No implementation, but some textual description: -1</a:t>
            </a:r>
          </a:p>
          <a:p>
            <a:pPr lvl="1"/>
            <a:r>
              <a:rPr lang="en-US" dirty="0"/>
              <a:t>Validity = 1 – 1 = 0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Classes:2</a:t>
            </a:r>
          </a:p>
          <a:p>
            <a:pPr lvl="1"/>
            <a:r>
              <a:rPr lang="en-US" dirty="0"/>
              <a:t>Validity = 1 – (0)/2 = 1</a:t>
            </a:r>
          </a:p>
          <a:p>
            <a:r>
              <a:rPr lang="en-US" dirty="0">
                <a:solidFill>
                  <a:srgbClr val="FF0000"/>
                </a:solidFill>
              </a:rPr>
              <a:t>Interactive more comprehensive</a:t>
            </a:r>
          </a:p>
        </p:txBody>
      </p:sp>
    </p:spTree>
    <p:extLst>
      <p:ext uri="{BB962C8B-B14F-4D97-AF65-F5344CB8AC3E}">
        <p14:creationId xmlns:p14="http://schemas.microsoft.com/office/powerpoint/2010/main" val="204260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043B9-1F57-292A-F298-E1479D264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5BA003-16CA-B071-FA49-F36C38DA0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51869"/>
              </p:ext>
            </p:extLst>
          </p:nvPr>
        </p:nvGraphicFramePr>
        <p:xfrm>
          <a:off x="751113" y="436697"/>
          <a:ext cx="16949058" cy="274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74529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474529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It seems like you're asking me to provide a comprehensive answer that covers all aspects of system operations. You want me to describe each operation in detail and create sequence diagrams for each one.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To confirm, I will provide the following: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1. A detailed description of the system operations.</a:t>
                      </a:r>
                    </a:p>
                    <a:p>
                      <a:r>
                        <a:rPr lang="en-US" sz="1800" dirty="0"/>
                        <a:t>2. A UML class diagram that represents the domain model based on the provided use case specifications.</a:t>
                      </a:r>
                    </a:p>
                    <a:p>
                      <a:r>
                        <a:rPr lang="en-US" sz="1800" dirty="0"/>
                        <a:t>3. Sequence diagrams for each system operation, showcasing the precise steps involved in performing each operation.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Please let me know if this is what you're looking for!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```java</a:t>
                      </a:r>
                    </a:p>
                    <a:p>
                      <a:r>
                        <a:rPr lang="en-US" sz="1800" dirty="0"/>
                        <a:t>import </a:t>
                      </a:r>
                      <a:r>
                        <a:rPr lang="en-US" sz="1800" dirty="0" err="1"/>
                        <a:t>org.junit.jupiter.api.BeforeEach</a:t>
                      </a:r>
                      <a:r>
                        <a:rPr lang="en-US" sz="1800" dirty="0"/>
                        <a:t>;</a:t>
                      </a:r>
                    </a:p>
                    <a:p>
                      <a:r>
                        <a:rPr lang="en-US" sz="1800" dirty="0"/>
                        <a:t>import </a:t>
                      </a:r>
                      <a:r>
                        <a:rPr lang="en-US" sz="1800" dirty="0" err="1"/>
                        <a:t>org.junit.jupiter.api.Test</a:t>
                      </a:r>
                      <a:r>
                        <a:rPr lang="en-US" sz="1800" dirty="0"/>
                        <a:t>;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public class </a:t>
                      </a:r>
                      <a:r>
                        <a:rPr lang="en-US" sz="1800" dirty="0" err="1"/>
                        <a:t>UserTest</a:t>
                      </a:r>
                      <a:r>
                        <a:rPr lang="en-US" sz="1800" dirty="0"/>
                        <a:t> {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private User user;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@</a:t>
                      </a:r>
                      <a:r>
                        <a:rPr lang="en-US" sz="1800" dirty="0" err="1"/>
                        <a:t>BeforeEach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	void </a:t>
                      </a:r>
                      <a:r>
                        <a:rPr lang="en-US" sz="1800" dirty="0" err="1"/>
                        <a:t>setUp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user = new User("John Doe");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@Test</a:t>
                      </a:r>
                    </a:p>
                    <a:p>
                      <a:r>
                        <a:rPr lang="en-US" sz="1800" dirty="0"/>
                        <a:t>	void </a:t>
                      </a:r>
                      <a:r>
                        <a:rPr lang="en-US" sz="1800" dirty="0" err="1"/>
                        <a:t>testPerformTransaction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result1 = </a:t>
                      </a:r>
                      <a:r>
                        <a:rPr lang="en-US" sz="1800" dirty="0" err="1"/>
                        <a:t>user.performTransaction</a:t>
                      </a:r>
                      <a:r>
                        <a:rPr lang="en-US" sz="1800" dirty="0"/>
                        <a:t>(100.0, "Jane Smith");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boolean</a:t>
                      </a:r>
                      <a:r>
                        <a:rPr lang="en-US" sz="1800" dirty="0"/>
                        <a:t> result2 = </a:t>
                      </a:r>
                      <a:r>
                        <a:rPr lang="en-US" sz="1800" dirty="0" err="1"/>
                        <a:t>user.performTransaction</a:t>
                      </a:r>
                      <a:r>
                        <a:rPr lang="en-US" sz="1800" dirty="0"/>
                        <a:t>(200.0, "Bob Johnson");</a:t>
                      </a:r>
                    </a:p>
                    <a:p>
                      <a:r>
                        <a:rPr lang="en-US" sz="1800" dirty="0"/>
                        <a:t>		</a:t>
                      </a:r>
                    </a:p>
                    <a:p>
                      <a:r>
                        <a:rPr lang="en-US" sz="1800" dirty="0"/>
                        <a:t>		// Assert that the first transaction was successful and the second failed due to insufficient balance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(true, result1);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(false, result2);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(0.0, </a:t>
                      </a:r>
                      <a:r>
                        <a:rPr lang="en-US" sz="1800" dirty="0" err="1"/>
                        <a:t>user.viewAccountBalance</a:t>
                      </a:r>
                      <a:r>
                        <a:rPr lang="en-US" sz="1800" dirty="0"/>
                        <a:t>(),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(100.0, </a:t>
                      </a:r>
                      <a:r>
                        <a:rPr lang="en-US" sz="1800" dirty="0" err="1"/>
                        <a:t>user.viewTransactionHistory</a:t>
                      </a:r>
                      <a:r>
                        <a:rPr lang="en-US" sz="1800" dirty="0"/>
                        <a:t>().get(0).amount, 0.01);</a:t>
                      </a:r>
                    </a:p>
                    <a:p>
                      <a:r>
                        <a:rPr lang="en-US" sz="1800" dirty="0"/>
                        <a:t>		</a:t>
                      </a:r>
                    </a:p>
                    <a:p>
                      <a:r>
                        <a:rPr lang="en-US" sz="1800" dirty="0"/>
                        <a:t>		// Test that the account balance and transaction history are updated correctly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user.updateAccountBalance</a:t>
                      </a:r>
                      <a:r>
                        <a:rPr lang="en-US" sz="1800" dirty="0"/>
                        <a:t>(50.0);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(50.0, </a:t>
                      </a:r>
                      <a:r>
                        <a:rPr lang="en-US" sz="1800" dirty="0" err="1"/>
                        <a:t>user.viewAccountBalance</a:t>
                      </a:r>
                      <a:r>
                        <a:rPr lang="en-US" sz="1800" dirty="0"/>
                        <a:t>(),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(1, </a:t>
                      </a:r>
                      <a:r>
                        <a:rPr lang="en-US" sz="1800" dirty="0" err="1"/>
                        <a:t>user.viewTransactionHistory</a:t>
                      </a:r>
                      <a:r>
                        <a:rPr lang="en-US" sz="1800" dirty="0"/>
                        <a:t>().size());</a:t>
                      </a:r>
                    </a:p>
                    <a:p>
                      <a:r>
                        <a:rPr lang="en-US" sz="1800" dirty="0"/>
                        <a:t>		</a:t>
                      </a:r>
                    </a:p>
                    <a:p>
                      <a:r>
                        <a:rPr lang="en-US" sz="1800" dirty="0"/>
                        <a:t>		// Test that the 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 method returns the correct list of transactions</a:t>
                      </a:r>
                    </a:p>
                    <a:p>
                      <a:r>
                        <a:rPr lang="en-US" sz="1800" dirty="0"/>
                        <a:t>		List&lt;Transaction&gt; transactions = </a:t>
                      </a:r>
                      <a:r>
                        <a:rPr lang="en-US" sz="1800" dirty="0" err="1"/>
                        <a:t>user.viewTransactionHistory</a:t>
                      </a:r>
                      <a:r>
                        <a:rPr lang="en-US" sz="1800" dirty="0"/>
                        <a:t>();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(2, </a:t>
                      </a:r>
                      <a:r>
                        <a:rPr lang="en-US" sz="1800" dirty="0" err="1"/>
                        <a:t>transactions.size</a:t>
                      </a:r>
                      <a:r>
                        <a:rPr lang="en-US" sz="1800" dirty="0"/>
                        <a:t>());</a:t>
                      </a:r>
                    </a:p>
                    <a:p>
                      <a:r>
                        <a:rPr lang="en-US" sz="1800" dirty="0"/>
                        <a:t>		Transaction transaction1 = </a:t>
                      </a:r>
                      <a:r>
                        <a:rPr lang="en-US" sz="1800" dirty="0" err="1"/>
                        <a:t>transactions.get</a:t>
                      </a:r>
                      <a:r>
                        <a:rPr lang="en-US" sz="1800" dirty="0"/>
                        <a:t>(0);</a:t>
                      </a:r>
                    </a:p>
                    <a:p>
                      <a:r>
                        <a:rPr lang="en-US" sz="1800" dirty="0"/>
                        <a:t>		Transaction transaction2 = </a:t>
                      </a:r>
                      <a:r>
                        <a:rPr lang="en-US" sz="1800" dirty="0" err="1"/>
                        <a:t>transactions.get</a:t>
                      </a:r>
                      <a:r>
                        <a:rPr lang="en-US" sz="1800" dirty="0"/>
                        <a:t>(1);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(100.0, transaction1.amount,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("Jane Smith", transaction1.recipient);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LocalDate.now</a:t>
                      </a:r>
                      <a:r>
                        <a:rPr lang="en-US" sz="1800" dirty="0"/>
                        <a:t>(), transaction1.timestamp);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(200.0, transaction2.amount,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("Bob Johnson", transaction2.recipient);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@Test</a:t>
                      </a:r>
                    </a:p>
                    <a:p>
                      <a:r>
                        <a:rPr lang="en-US" sz="1800" dirty="0"/>
                        <a:t>	void </a:t>
                      </a:r>
                      <a:r>
                        <a:rPr lang="en-US" sz="1800" dirty="0" err="1"/>
                        <a:t>testViewAccountBalance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(0.0, </a:t>
                      </a:r>
                      <a:r>
                        <a:rPr lang="en-US" sz="1800" dirty="0" err="1"/>
                        <a:t>user.viewAccountBalance</a:t>
                      </a:r>
                      <a:r>
                        <a:rPr lang="en-US" sz="1800" dirty="0"/>
                        <a:t>(),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user.updateAccountBalance</a:t>
                      </a:r>
                      <a:r>
                        <a:rPr lang="en-US" sz="1800" dirty="0"/>
                        <a:t>(50.0);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(50.0, </a:t>
                      </a:r>
                      <a:r>
                        <a:rPr lang="en-US" sz="1800" dirty="0" err="1"/>
                        <a:t>user.viewAccountBalance</a:t>
                      </a:r>
                      <a:r>
                        <a:rPr lang="en-US" sz="1800" dirty="0"/>
                        <a:t>(), 0.01);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@Test</a:t>
                      </a:r>
                    </a:p>
                    <a:p>
                      <a:r>
                        <a:rPr lang="en-US" sz="1800" dirty="0"/>
                        <a:t>	void </a:t>
                      </a:r>
                      <a:r>
                        <a:rPr lang="en-US" sz="1800" dirty="0" err="1"/>
                        <a:t>testViewTransactionHistory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List&lt;Transaction&gt; transactions = </a:t>
                      </a:r>
                      <a:r>
                        <a:rPr lang="en-US" sz="1800" dirty="0" err="1"/>
                        <a:t>user.viewTransactionHistory</a:t>
                      </a:r>
                      <a:r>
                        <a:rPr lang="en-US" sz="1800" dirty="0"/>
                        <a:t>();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(0, </a:t>
                      </a:r>
                      <a:r>
                        <a:rPr lang="en-US" sz="1800" dirty="0" err="1"/>
                        <a:t>transactions.size</a:t>
                      </a:r>
                      <a:r>
                        <a:rPr lang="en-US" sz="1800" dirty="0"/>
                        <a:t>());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user.performTransaction</a:t>
                      </a:r>
                      <a:r>
                        <a:rPr lang="en-US" sz="1800" dirty="0"/>
                        <a:t>(100.0, "Jane Smith");</a:t>
                      </a:r>
                    </a:p>
                    <a:p>
                      <a:r>
                        <a:rPr lang="en-US" sz="1800" dirty="0"/>
                        <a:t>		transactions = </a:t>
                      </a:r>
                      <a:r>
                        <a:rPr lang="en-US" sz="1800" dirty="0" err="1"/>
                        <a:t>user.viewTransactionHistory</a:t>
                      </a:r>
                      <a:r>
                        <a:rPr lang="en-US" sz="1800" dirty="0"/>
                        <a:t>();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(1, </a:t>
                      </a:r>
                      <a:r>
                        <a:rPr lang="en-US" sz="1800" dirty="0" err="1"/>
                        <a:t>transactions.size</a:t>
                      </a:r>
                      <a:r>
                        <a:rPr lang="en-US" sz="1800" dirty="0"/>
                        <a:t>());</a:t>
                      </a:r>
                    </a:p>
                    <a:p>
                      <a:r>
                        <a:rPr lang="en-US" sz="1800" dirty="0"/>
                        <a:t>		Transaction transaction = </a:t>
                      </a:r>
                      <a:r>
                        <a:rPr lang="en-US" sz="1800" dirty="0" err="1"/>
                        <a:t>transactions.get</a:t>
                      </a:r>
                      <a:r>
                        <a:rPr lang="en-US" sz="1800" dirty="0"/>
                        <a:t>(0);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(100.0, </a:t>
                      </a:r>
                      <a:r>
                        <a:rPr lang="en-US" sz="1800" dirty="0" err="1"/>
                        <a:t>transaction.amount</a:t>
                      </a:r>
                      <a:r>
                        <a:rPr lang="en-US" sz="1800" dirty="0"/>
                        <a:t>, 0.01);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("Jane Smith", </a:t>
                      </a:r>
                      <a:r>
                        <a:rPr lang="en-US" sz="1800" dirty="0" err="1"/>
                        <a:t>transaction.recipient</a:t>
                      </a:r>
                      <a:r>
                        <a:rPr lang="en-US" sz="1800" dirty="0"/>
                        <a:t>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@Test</a:t>
                      </a:r>
                    </a:p>
                    <a:p>
                      <a:r>
                        <a:rPr lang="en-US" sz="1800" dirty="0"/>
                        <a:t>	void </a:t>
                      </a:r>
                      <a:r>
                        <a:rPr lang="en-US" sz="1800" dirty="0" err="1"/>
                        <a:t>testUpdateAccountBalance</a:t>
                      </a:r>
                      <a:r>
                        <a:rPr lang="en-US" sz="1800" dirty="0"/>
                        <a:t>() {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user.updateAccountBalance</a:t>
                      </a:r>
                      <a:r>
                        <a:rPr lang="en-US" sz="1800" dirty="0"/>
                        <a:t>(50.0);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assertEquals</a:t>
                      </a:r>
                      <a:r>
                        <a:rPr lang="en-US" sz="1800" dirty="0"/>
                        <a:t>(50.0, </a:t>
                      </a:r>
                      <a:r>
                        <a:rPr lang="en-US" sz="1800" dirty="0" err="1"/>
                        <a:t>user.viewAccountBalance</a:t>
                      </a:r>
                      <a:r>
                        <a:rPr lang="en-US" sz="1800" dirty="0"/>
                        <a:t>(), 0.01);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This comprehensive JUnit 5 test suite covers all levels of testing: unit, integration, and system tests. The unit tests ensure that individual methods (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) behave correctly. Integration tests validate key interactions from sequence diagrams, such as the 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 method updating the account balance and transaction history. System tests cover complete scenarios from use case specifications and requirements, verifying that the entire system functions as expected.	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9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EF063-3F21-CEBC-DCBD-59C912F5B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F79C-3228-213C-168A-C2473B37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C13D7-0382-C6F8-B65A-7849A4C1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Invalid output: -1 (produced a description not relevant to the task)</a:t>
            </a:r>
          </a:p>
          <a:p>
            <a:pPr lvl="1"/>
            <a:r>
              <a:rPr lang="en-US" dirty="0"/>
              <a:t>Validity = 1 – 1 = 0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Classes:1 (no teardown: -0.1)</a:t>
            </a:r>
          </a:p>
          <a:p>
            <a:pPr lvl="1"/>
            <a:r>
              <a:rPr lang="en-US" dirty="0"/>
              <a:t>Integration test existing: involving Transaction class</a:t>
            </a:r>
          </a:p>
          <a:p>
            <a:pPr lvl="1"/>
            <a:r>
              <a:rPr lang="en-US" dirty="0"/>
              <a:t>No system test: -0.2</a:t>
            </a:r>
          </a:p>
          <a:p>
            <a:pPr lvl="1"/>
            <a:r>
              <a:rPr lang="en-US" dirty="0"/>
              <a:t>Validity = 1 - (0.1)/</a:t>
            </a:r>
            <a:r>
              <a:rPr lang="en-US"/>
              <a:t>1 -0.2 = 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4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C62C-5D0C-0628-AD9A-2EA7B020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3743-9A5D-BD45-0F86-B48D83E1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10 FR, 5 NFR =15</a:t>
            </a:r>
          </a:p>
          <a:p>
            <a:pPr lvl="1"/>
            <a:r>
              <a:rPr lang="en-US" dirty="0"/>
              <a:t>Syntactic Validity</a:t>
            </a:r>
          </a:p>
          <a:p>
            <a:pPr lvl="2"/>
            <a:r>
              <a:rPr lang="en-US" dirty="0"/>
              <a:t>Grouping: FR and NFR are clearly separated.</a:t>
            </a:r>
          </a:p>
          <a:p>
            <a:pPr lvl="2"/>
            <a:r>
              <a:rPr lang="en-US" dirty="0"/>
              <a:t>Unique IDs: Yes (FR1–FR10, NFR1–NFR5).</a:t>
            </a:r>
          </a:p>
          <a:p>
            <a:pPr lvl="2"/>
            <a:r>
              <a:rPr lang="en-US" dirty="0"/>
              <a:t>Feature/Attribute Organization: Acceptable; each FR/NFR maps to a feature/quality attribute.</a:t>
            </a:r>
          </a:p>
          <a:p>
            <a:pPr lvl="2"/>
            <a:r>
              <a:rPr lang="en-US" dirty="0"/>
              <a:t>$I_{\text{struct}} = 0$</a:t>
            </a:r>
          </a:p>
          <a:p>
            <a:pPr lvl="1"/>
            <a:r>
              <a:rPr lang="en-US" dirty="0"/>
              <a:t>Semantic Validity</a:t>
            </a:r>
          </a:p>
          <a:p>
            <a:pPr lvl="2"/>
            <a:r>
              <a:rPr lang="en-US" dirty="0"/>
              <a:t>Atomic: Each FR and NFR describes a single functionality or quality.</a:t>
            </a:r>
          </a:p>
          <a:p>
            <a:pPr lvl="2"/>
            <a:r>
              <a:rPr lang="en-US" dirty="0"/>
              <a:t>System Needs: All requirements are appropriate for an SWS.</a:t>
            </a:r>
          </a:p>
          <a:p>
            <a:pPr lvl="2"/>
            <a:r>
              <a:rPr lang="en-US" dirty="0"/>
              <a:t>Classification: No overlap; functional and non-functional are distinct.</a:t>
            </a:r>
          </a:p>
          <a:p>
            <a:pPr lvl="1"/>
            <a:r>
              <a:rPr lang="en-US" dirty="0"/>
              <a:t>V=1−(0+0)/115= 1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12FR, 5 NFR = 17</a:t>
            </a:r>
          </a:p>
          <a:p>
            <a:pPr lvl="1"/>
            <a:r>
              <a:rPr lang="en-US" dirty="0"/>
              <a:t>Syntactic Validity</a:t>
            </a:r>
          </a:p>
          <a:p>
            <a:pPr lvl="2"/>
            <a:r>
              <a:rPr lang="en-US" dirty="0"/>
              <a:t>Grouping: FR and NFR clearly separated.</a:t>
            </a:r>
          </a:p>
          <a:p>
            <a:pPr lvl="2"/>
            <a:r>
              <a:rPr lang="en-US" dirty="0"/>
              <a:t>Unique IDs: Yes (FR1–FR12, NFR1–NFR5).</a:t>
            </a:r>
          </a:p>
          <a:p>
            <a:pPr lvl="2"/>
            <a:r>
              <a:rPr lang="en-US" dirty="0"/>
              <a:t>Feature/Attribute Organization: Each requirement tied to a specific system feature or quality.</a:t>
            </a:r>
          </a:p>
          <a:p>
            <a:pPr lvl="1"/>
            <a:r>
              <a:rPr lang="en-US" dirty="0"/>
              <a:t>Semantic Validity</a:t>
            </a:r>
          </a:p>
          <a:p>
            <a:pPr lvl="2"/>
            <a:r>
              <a:rPr lang="en-US" dirty="0"/>
              <a:t>Atomic: Each FR and NFR describes a single atomic property.</a:t>
            </a:r>
          </a:p>
          <a:p>
            <a:pPr lvl="2"/>
            <a:r>
              <a:rPr lang="en-US" dirty="0"/>
              <a:t>System Needs: All requirements are appropriate for an SWS.</a:t>
            </a:r>
          </a:p>
          <a:p>
            <a:pPr lvl="2"/>
            <a:r>
              <a:rPr lang="en-US" dirty="0"/>
              <a:t>Classification: No overlap or misclassification.</a:t>
            </a:r>
          </a:p>
          <a:p>
            <a:pPr lvl="1"/>
            <a:r>
              <a:rPr lang="en-US" dirty="0"/>
              <a:t>V=1−(0+0)/17= 1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More comprehensive and detail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1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5A450-C2CE-2790-362B-D05B5BBAB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004926"/>
              </p:ext>
            </p:extLst>
          </p:nvPr>
        </p:nvGraphicFramePr>
        <p:xfrm>
          <a:off x="685800" y="436696"/>
          <a:ext cx="16916400" cy="2881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8200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458200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Use Case Diagram: Smart Wallet System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System Boundary:</a:t>
                      </a:r>
                    </a:p>
                    <a:p>
                      <a:r>
                        <a:rPr lang="en-US" sz="1800" dirty="0"/>
                        <a:t>«Smart Wallet» [rectangle]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Actors:</a:t>
                      </a:r>
                    </a:p>
                    <a:p>
                      <a:r>
                        <a:rPr lang="en-US" sz="1800" dirty="0"/>
                        <a:t>«User» [stick figure]</a:t>
                      </a:r>
                    </a:p>
                    <a:p>
                      <a:r>
                        <a:rPr lang="en-US" sz="1800" dirty="0"/>
                        <a:t>«Decentralized Application (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)» [stick figure]</a:t>
                      </a:r>
                    </a:p>
                    <a:p>
                      <a:r>
                        <a:rPr lang="en-US" sz="1800" dirty="0"/>
                        <a:t>«Smart Contract» [stick figure]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Cases:</a:t>
                      </a:r>
                    </a:p>
                    <a:p>
                      <a:r>
                        <a:rPr lang="en-US" sz="1800" dirty="0"/>
                        <a:t>UC1: Perform Transaction</a:t>
                      </a:r>
                    </a:p>
                    <a:p>
                      <a:r>
                        <a:rPr lang="en-US" sz="1800" dirty="0"/>
                        <a:t>«Perform transaction with specified parameters (e.g., amount, recipient)»</a:t>
                      </a:r>
                    </a:p>
                    <a:p>
                      <a:r>
                        <a:rPr lang="en-US" sz="1800" dirty="0"/>
                        <a:t>Unique ID: UC1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UC2: View Account Balance and Transaction History</a:t>
                      </a:r>
                    </a:p>
                    <a:p>
                      <a:r>
                        <a:rPr lang="en-US" sz="1800" dirty="0"/>
                        <a:t>«View account balance and transaction history for user's cryptocurrencies, tokens, or NFTs»</a:t>
                      </a:r>
                    </a:p>
                    <a:p>
                      <a:r>
                        <a:rPr lang="en-US" sz="1800" dirty="0"/>
                        <a:t>Unique ID: UC2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UC3: Manage Cryptocurrencies, Tokens, and NFTs</a:t>
                      </a:r>
                    </a:p>
                    <a:p>
                      <a:r>
                        <a:rPr lang="en-US" sz="1800" dirty="0"/>
                        <a:t>«Manage multiple cryptocurrencies, tokens, or NFTs in one interface, including customizable spending limits for each»</a:t>
                      </a:r>
                    </a:p>
                    <a:p>
                      <a:r>
                        <a:rPr lang="en-US" sz="1800" dirty="0"/>
                        <a:t>Unique ID: UC3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UC4: Execute Complex Operations through Smart Contracts</a:t>
                      </a:r>
                    </a:p>
                    <a:p>
                      <a:r>
                        <a:rPr lang="en-US" sz="1800" dirty="0"/>
                        <a:t>«Execute complex operations through smart contracts, automating transactions and interacting directly with decentralized applications»</a:t>
                      </a:r>
                    </a:p>
                    <a:p>
                      <a:r>
                        <a:rPr lang="en-US" sz="1800" dirty="0"/>
                        <a:t>Unique ID: UC4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UC5: Set Customizable Spending Limits</a:t>
                      </a:r>
                    </a:p>
                    <a:p>
                      <a:r>
                        <a:rPr lang="en-US" sz="1800" dirty="0"/>
                        <a:t>«Set customizable spending limits for each cryptocurrency, token, or NFT»</a:t>
                      </a:r>
                    </a:p>
                    <a:p>
                      <a:r>
                        <a:rPr lang="en-US" sz="1800" dirty="0"/>
                        <a:t>Unique ID: UC5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UC6: Manage Account Abstraction</a:t>
                      </a:r>
                    </a:p>
                    <a:p>
                      <a:r>
                        <a:rPr lang="en-US" sz="1800" dirty="0"/>
                        <a:t>«Manage account abstraction, allowing users to separate private keys from public addresses»</a:t>
                      </a:r>
                    </a:p>
                    <a:p>
                      <a:r>
                        <a:rPr lang="en-US" sz="1800" dirty="0"/>
                        <a:t>Unique ID: UC6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UC7: Optimize Gas Fees and Support Batch Transactions</a:t>
                      </a:r>
                    </a:p>
                    <a:p>
                      <a:r>
                        <a:rPr lang="en-US" sz="1800" dirty="0"/>
                        <a:t>«Optimize gas fees for transactions and support batch transactions»</a:t>
                      </a:r>
                    </a:p>
                    <a:p>
                      <a:r>
                        <a:rPr lang="en-US" sz="1800" dirty="0"/>
                        <a:t>Unique ID: UC7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UC8: Interact with Decentralized Applications</a:t>
                      </a:r>
                    </a:p>
                    <a:p>
                      <a:r>
                        <a:rPr lang="en-US" sz="1800" dirty="0"/>
                        <a:t>«Interact directly with decentralized applications through the smart wallet system»</a:t>
                      </a:r>
                    </a:p>
                    <a:p>
                      <a:r>
                        <a:rPr lang="en-US" sz="1800" dirty="0"/>
                        <a:t>Unique ID: UC8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UC9: Manage Multi-Signature Authentication</a:t>
                      </a:r>
                    </a:p>
                    <a:p>
                      <a:r>
                        <a:rPr lang="en-US" sz="1800" dirty="0"/>
                        <a:t>«Manage multi-signature authentication, ensuring secure operations and customizable spending limits for each cryptocurrency, token, or NFT»</a:t>
                      </a:r>
                    </a:p>
                    <a:p>
                      <a:r>
                        <a:rPr lang="en-US" sz="1800" dirty="0"/>
                        <a:t>Unique ID: UC9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Relationships:</a:t>
                      </a:r>
                    </a:p>
                    <a:p>
                      <a:r>
                        <a:rPr lang="en-US" sz="1800" dirty="0"/>
                        <a:t>«User» → UC1: Perform Transaction (Primary Actor)</a:t>
                      </a:r>
                    </a:p>
                    <a:p>
                      <a:r>
                        <a:rPr lang="en-US" sz="1800" dirty="0"/>
                        <a:t>«Decentralized Application (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)» → UC8: Interact with Decentralized Applications</a:t>
                      </a:r>
                    </a:p>
                    <a:p>
                      <a:r>
                        <a:rPr lang="en-US" sz="1800" dirty="0"/>
                        <a:t>«Smart Contract» → UC4: Execute Complex Operations through Smart Contracts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&lt;&lt;Include&gt;&gt;: Manage Account Abstraction (UC6) includes Set Customizable Spending Limits (UC5)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&lt;&lt;Extend&gt;&gt;: Optimize Gas Fees and Support Batch Transactions (UC7) extends Execute Complex Operations through Smart Contracts (UC4)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```</a:t>
                      </a:r>
                      <a:r>
                        <a:rPr lang="en-US" sz="1800" dirty="0" err="1"/>
                        <a:t>uml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@</a:t>
                      </a:r>
                      <a:r>
                        <a:rPr lang="en-US" sz="1800" dirty="0" err="1"/>
                        <a:t>startuml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class System {</a:t>
                      </a:r>
                    </a:p>
                    <a:p>
                      <a:r>
                        <a:rPr lang="en-US" sz="1800" dirty="0"/>
                        <a:t>	+</a:t>
                      </a:r>
                      <a:r>
                        <a:rPr lang="en-US" sz="1800" dirty="0" err="1"/>
                        <a:t>System_name</a:t>
                      </a:r>
                      <a:r>
                        <a:rPr lang="en-US" sz="1800" dirty="0"/>
                        <a:t> : String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actor User {</a:t>
                      </a:r>
                    </a:p>
                    <a:p>
                      <a:r>
                        <a:rPr lang="en-US" sz="1800" dirty="0"/>
                        <a:t>	-username : String</a:t>
                      </a:r>
                    </a:p>
                    <a:p>
                      <a:r>
                        <a:rPr lang="en-US" sz="1800" dirty="0"/>
                        <a:t>	-password : String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actor </a:t>
                      </a:r>
                      <a:r>
                        <a:rPr lang="en-US" sz="1800" dirty="0" err="1"/>
                        <a:t>Decentralized_Application</a:t>
                      </a:r>
                      <a:r>
                        <a:rPr lang="en-US" sz="1800" dirty="0"/>
                        <a:t> {</a:t>
                      </a:r>
                    </a:p>
                    <a:p>
                      <a:r>
                        <a:rPr lang="en-US" sz="1800" dirty="0"/>
                        <a:t>	-</a:t>
                      </a:r>
                      <a:r>
                        <a:rPr lang="en-US" sz="1800" dirty="0" err="1"/>
                        <a:t>app_id</a:t>
                      </a:r>
                      <a:r>
                        <a:rPr lang="en-US" sz="1800" dirty="0"/>
                        <a:t> : String</a:t>
                      </a:r>
                    </a:p>
                    <a:p>
                      <a:r>
                        <a:rPr lang="en-US" sz="1800" dirty="0"/>
                        <a:t>	- </a:t>
                      </a:r>
                      <a:r>
                        <a:rPr lang="en-US" sz="1800" dirty="0" err="1"/>
                        <a:t>contract_address</a:t>
                      </a:r>
                      <a:r>
                        <a:rPr lang="en-US" sz="1800" dirty="0"/>
                        <a:t> : String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UC1_Perform_Transaction {</a:t>
                      </a:r>
                    </a:p>
                    <a:p>
                      <a:r>
                        <a:rPr lang="en-US" sz="1800" dirty="0"/>
                        <a:t>	-ID: "UC1"</a:t>
                      </a:r>
                    </a:p>
                    <a:p>
                      <a:r>
                        <a:rPr lang="en-US" sz="1800" dirty="0"/>
                        <a:t>	-description: "Perform a transaction with specified parameters (amount, recipient, etc.)"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UC2_View_Account_Balance_and_History {</a:t>
                      </a:r>
                    </a:p>
                    <a:p>
                      <a:r>
                        <a:rPr lang="en-US" sz="1800" dirty="0"/>
                        <a:t>	-ID: "UC2"</a:t>
                      </a:r>
                    </a:p>
                    <a:p>
                      <a:r>
                        <a:rPr lang="en-US" sz="1800" dirty="0"/>
                        <a:t>	-description: "View the account balance and transaction history"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UC3_Execute_Smart_Contract_Operation {</a:t>
                      </a:r>
                    </a:p>
                    <a:p>
                      <a:r>
                        <a:rPr lang="en-US" sz="1800" dirty="0"/>
                        <a:t>	-ID: "UC3"</a:t>
                      </a:r>
                    </a:p>
                    <a:p>
                      <a:r>
                        <a:rPr lang="en-US" sz="1800" dirty="0"/>
                        <a:t>	-description: "Enable the execution of complex operations through smart contracts"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UC4_Automate_Transactions {</a:t>
                      </a:r>
                    </a:p>
                    <a:p>
                      <a:r>
                        <a:rPr lang="en-US" sz="1800" dirty="0"/>
                        <a:t>	-ID: "UC4"</a:t>
                      </a:r>
                    </a:p>
                    <a:p>
                      <a:r>
                        <a:rPr lang="en-US" sz="1800" dirty="0"/>
                        <a:t>	-description: "Automate transactions based on predefined rules or triggers"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UC5_Interact_with_Decentralized_Application {</a:t>
                      </a:r>
                    </a:p>
                    <a:p>
                      <a:r>
                        <a:rPr lang="en-US" sz="1800" dirty="0"/>
                        <a:t>	-ID: "UC5"</a:t>
                      </a:r>
                    </a:p>
                    <a:p>
                      <a:r>
                        <a:rPr lang="en-US" sz="1800" dirty="0"/>
                        <a:t>	-description: "Interact directly with decentralized applications through the smart wallet"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UC6_Provide_Multi-Signature_Authentication {</a:t>
                      </a:r>
                    </a:p>
                    <a:p>
                      <a:r>
                        <a:rPr lang="en-US" sz="1800" dirty="0"/>
                        <a:t>	-ID: "UC6"</a:t>
                      </a:r>
                    </a:p>
                    <a:p>
                      <a:r>
                        <a:rPr lang="en-US" sz="1800" dirty="0"/>
                        <a:t>	-description: "Provide multi-signature authentication for enhanced security"</a:t>
                      </a:r>
                    </a:p>
                    <a:p>
                      <a:r>
                        <a:rPr lang="en-US" sz="1800" dirty="0"/>
                        <a:t>}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UC7_Restore_Access_through_Social_Recovery {</a:t>
                      </a:r>
                    </a:p>
                    <a:p>
                      <a:r>
                        <a:rPr lang="en-US" sz="1800" dirty="0"/>
                        <a:t>	-ID: "UC7"</a:t>
                      </a:r>
                    </a:p>
                    <a:p>
                      <a:r>
                        <a:rPr lang="en-US" sz="1800" dirty="0"/>
                        <a:t>	-description: "Restore access through social recovery options in case of loss or compromise"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</a:t>
                      </a:r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UC8_Set_Customizable_Spending_Limits_and_Track_Expenses {</a:t>
                      </a:r>
                    </a:p>
                    <a:p>
                      <a:r>
                        <a:rPr lang="en-US" sz="1800" dirty="0"/>
                        <a:t>		-ID: "UC8"</a:t>
                      </a:r>
                    </a:p>
                    <a:p>
                      <a:r>
                        <a:rPr lang="en-US" sz="1800" dirty="0"/>
                        <a:t>		-description: "Set customizable spending limits and track expenses"</a:t>
                      </a:r>
                    </a:p>
                    <a:p>
                      <a:r>
                        <a:rPr lang="en-US" sz="1800" dirty="0"/>
                        <a:t>	}</a:t>
                      </a:r>
                    </a:p>
                    <a:p>
                      <a:r>
                        <a:rPr lang="en-US" sz="1800" dirty="0"/>
                        <a:t>	</a:t>
                      </a:r>
                    </a:p>
                    <a:p>
                      <a:r>
                        <a:rPr lang="en-US" sz="1800" dirty="0"/>
                        <a:t>	</a:t>
                      </a:r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UC9_Manage_Multiple_Cryptocurrencies_Tokens_and_NFTs {</a:t>
                      </a:r>
                    </a:p>
                    <a:p>
                      <a:r>
                        <a:rPr lang="en-US" sz="1800" dirty="0"/>
                        <a:t>		-ID: "UC9"</a:t>
                      </a:r>
                    </a:p>
                    <a:p>
                      <a:r>
                        <a:rPr lang="en-US" sz="1800" dirty="0"/>
                        <a:t>		-description: "Manage multiple cryptocurrencies, tokens, and NFTs in one interface"</a:t>
                      </a:r>
                    </a:p>
                    <a:p>
                      <a:r>
                        <a:rPr lang="en-US" sz="1800" dirty="0"/>
                        <a:t>		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UC10_Provide_Account_Abstraction_for_Improved_Security_and_Management {</a:t>
                      </a:r>
                    </a:p>
                    <a:p>
                      <a:r>
                        <a:rPr lang="en-US" sz="1800" dirty="0"/>
                        <a:t>			-ID: "UC10"</a:t>
                      </a:r>
                    </a:p>
                    <a:p>
                      <a:r>
                        <a:rPr lang="en-US" sz="1800" dirty="0"/>
                        <a:t>			-description: "Provide account abstraction for improved security and management"</a:t>
                      </a:r>
                    </a:p>
                    <a:p>
                      <a:r>
                        <a:rPr lang="en-US" sz="1800" dirty="0"/>
                        <a:t>		}</a:t>
                      </a:r>
                    </a:p>
                    <a:p>
                      <a:r>
                        <a:rPr lang="en-US" sz="1800" dirty="0"/>
                        <a:t>		</a:t>
                      </a:r>
                    </a:p>
                    <a:p>
                      <a:r>
                        <a:rPr lang="en-US" sz="1800" dirty="0"/>
                        <a:t>		</a:t>
                      </a:r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UC11_Optimize_Gas_Fees_for_Efficient_Transactions {</a:t>
                      </a:r>
                    </a:p>
                    <a:p>
                      <a:r>
                        <a:rPr lang="en-US" sz="1800" dirty="0"/>
                        <a:t>			-ID: "UC11"</a:t>
                      </a:r>
                    </a:p>
                    <a:p>
                      <a:r>
                        <a:rPr lang="en-US" sz="1800" dirty="0"/>
                        <a:t>			-description: "Optimize gas fees for efficient transactions"</a:t>
                      </a:r>
                    </a:p>
                    <a:p>
                      <a:r>
                        <a:rPr lang="en-US" sz="1800" dirty="0"/>
                        <a:t>			</a:t>
                      </a:r>
                    </a:p>
                    <a:p>
                      <a:r>
                        <a:rPr lang="en-US" sz="1800" dirty="0"/>
                        <a:t>			</a:t>
                      </a:r>
                      <a:r>
                        <a:rPr lang="en-US" sz="1800" dirty="0" err="1"/>
                        <a:t>usecase</a:t>
                      </a:r>
                      <a:r>
                        <a:rPr lang="en-US" sz="1800" dirty="0"/>
                        <a:t> UC12_Perform_Batch_Transactions_to_Streamline_Payment_Processing {</a:t>
                      </a:r>
                    </a:p>
                    <a:p>
                      <a:r>
                        <a:rPr lang="en-US" sz="1800" dirty="0"/>
                        <a:t>				-ID: "UC12"</a:t>
                      </a:r>
                    </a:p>
                    <a:p>
                      <a:r>
                        <a:rPr lang="en-US" sz="1800" dirty="0"/>
                        <a:t>				-description: "Perform batch transactions to streamline payment processing"</a:t>
                      </a:r>
                    </a:p>
                    <a:p>
                      <a:r>
                        <a:rPr lang="en-US" sz="1800" dirty="0"/>
                        <a:t>				</a:t>
                      </a:r>
                    </a:p>
                    <a:p>
                      <a:r>
                        <a:rPr lang="en-US" sz="1800" dirty="0"/>
                        <a:t>				</a:t>
                      </a:r>
                    </a:p>
                    <a:p>
                      <a:r>
                        <a:rPr lang="en-US" sz="1800" dirty="0"/>
                        <a:t>				System --&gt; UC1 : Include</a:t>
                      </a:r>
                    </a:p>
                    <a:p>
                      <a:r>
                        <a:rPr lang="en-US" sz="1800" dirty="0"/>
                        <a:t>				User --|&gt; UC1, UC2, UC3, UC4, UC5, UC6, UC7, UC8, UC9, UC10, UC11, UC12</a:t>
                      </a:r>
                    </a:p>
                    <a:p>
                      <a:r>
                        <a:rPr lang="en-US" sz="1800" dirty="0"/>
                        <a:t>				</a:t>
                      </a:r>
                    </a:p>
                    <a:p>
                      <a:r>
                        <a:rPr lang="en-US" sz="1800" dirty="0"/>
                        <a:t>				</a:t>
                      </a:r>
                      <a:r>
                        <a:rPr lang="en-US" sz="1800" dirty="0" err="1"/>
                        <a:t>Decentralized_Application</a:t>
                      </a:r>
                      <a:r>
                        <a:rPr lang="en-US" sz="1800" dirty="0"/>
                        <a:t> --|&gt; UC5</a:t>
                      </a:r>
                    </a:p>
                    <a:p>
                      <a:r>
                        <a:rPr lang="en-US" sz="1800" dirty="0"/>
                        <a:t>				</a:t>
                      </a:r>
                    </a:p>
                    <a:p>
                      <a:r>
                        <a:rPr lang="en-US" sz="1800" dirty="0"/>
                        <a:t>				</a:t>
                      </a:r>
                    </a:p>
                    <a:p>
                      <a:r>
                        <a:rPr lang="en-US" sz="1800" dirty="0"/>
                        <a:t>				@</a:t>
                      </a:r>
                      <a:r>
                        <a:rPr lang="en-US" sz="1800" dirty="0" err="1"/>
                        <a:t>enduml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				```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1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8226-3B9A-354D-2620-82106441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86278-09EB-40FB-931B-232A9001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No graphical notation: -0.5</a:t>
            </a:r>
          </a:p>
          <a:p>
            <a:pPr lvl="1"/>
            <a:r>
              <a:rPr lang="en-US" dirty="0"/>
              <a:t>System boundary = 1</a:t>
            </a:r>
          </a:p>
          <a:p>
            <a:pPr lvl="1"/>
            <a:r>
              <a:rPr lang="en-US" dirty="0"/>
              <a:t>Actors =3</a:t>
            </a:r>
          </a:p>
          <a:p>
            <a:pPr lvl="1"/>
            <a:r>
              <a:rPr lang="en-US" dirty="0"/>
              <a:t>Use cases: 9 </a:t>
            </a:r>
          </a:p>
          <a:p>
            <a:pPr lvl="1"/>
            <a:r>
              <a:rPr lang="en-US" dirty="0"/>
              <a:t>Relationships: 3</a:t>
            </a:r>
          </a:p>
          <a:p>
            <a:pPr lvl="1"/>
            <a:r>
              <a:rPr lang="en-US" dirty="0"/>
              <a:t>Validity = 1 – (0)/13 - 0.5 = 0.5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No graphical notation = -0.5</a:t>
            </a:r>
          </a:p>
          <a:p>
            <a:pPr lvl="1"/>
            <a:r>
              <a:rPr lang="en-US" dirty="0"/>
              <a:t>System boundary = 1</a:t>
            </a:r>
          </a:p>
          <a:p>
            <a:pPr lvl="1"/>
            <a:r>
              <a:rPr lang="en-US" dirty="0"/>
              <a:t>Actors = 2</a:t>
            </a:r>
          </a:p>
          <a:p>
            <a:pPr lvl="1"/>
            <a:r>
              <a:rPr lang="en-US" dirty="0"/>
              <a:t>Use cases = 12</a:t>
            </a:r>
          </a:p>
          <a:p>
            <a:pPr lvl="1"/>
            <a:r>
              <a:rPr lang="en-US" dirty="0"/>
              <a:t>Relationships = 13</a:t>
            </a:r>
          </a:p>
          <a:p>
            <a:pPr lvl="1"/>
            <a:r>
              <a:rPr lang="en-US" dirty="0"/>
              <a:t>Validity = 1 - (0)/25 </a:t>
            </a:r>
            <a:r>
              <a:rPr lang="en-US"/>
              <a:t>- 0.5 = 0.5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7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57D3C-45A4-95B7-071F-D1982EEC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99CFC7-5162-C98F-A7F7-8AB5860A2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1849"/>
              </p:ext>
            </p:extLst>
          </p:nvPr>
        </p:nvGraphicFramePr>
        <p:xfrm>
          <a:off x="522513" y="306068"/>
          <a:ext cx="17406258" cy="2277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3129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703129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**UC1: Perform Transaction**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UC1</a:t>
                      </a:r>
                    </a:p>
                    <a:p>
                      <a:r>
                        <a:rPr lang="en-US" sz="1800" dirty="0"/>
                        <a:t>Use Case Name: Perform Transaction</a:t>
                      </a:r>
                    </a:p>
                    <a:p>
                      <a:r>
                        <a:rPr lang="en-US" sz="1800" dirty="0"/>
                        <a:t>Primary Actor: User</a:t>
                      </a:r>
                    </a:p>
                    <a:p>
                      <a:r>
                        <a:rPr lang="en-US" sz="1800" dirty="0"/>
                        <a:t>Preconditions: User is authenticated; system is in a valid state.</a:t>
                      </a:r>
                    </a:p>
                    <a:p>
                      <a:r>
                        <a:rPr lang="en-US" sz="1800" dirty="0"/>
                        <a:t>Postconditions: Action is completed; system state is updated.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initiates an action with specified parameters (e.g., amount, recipient).</a:t>
                      </a:r>
                    </a:p>
                    <a:p>
                      <a:r>
                        <a:rPr lang="en-US" sz="1800" dirty="0"/>
                        <a:t>2. System validates the transaction details and ensures sufficient funds.</a:t>
                      </a:r>
                    </a:p>
                    <a:p>
                      <a:r>
                        <a:rPr lang="en-US" sz="1800" dirty="0"/>
                        <a:t>3. System executes the smart contract for the transaction.</a:t>
                      </a:r>
                    </a:p>
                    <a:p>
                      <a:r>
                        <a:rPr lang="en-US" sz="1800" dirty="0"/>
                        <a:t>4. System updates the relevant data (e.g., transaction history, account balance).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r>
                        <a:rPr lang="en-US" sz="1800" dirty="0"/>
                        <a:t>A1: Invalid parameters</a:t>
                      </a:r>
                    </a:p>
                    <a:p>
                      <a:r>
                        <a:rPr lang="en-US" sz="1800" dirty="0"/>
                        <a:t>1. System displays error message to the user.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A2: Insufficient funds</a:t>
                      </a:r>
                    </a:p>
                    <a:p>
                      <a:r>
                        <a:rPr lang="en-US" sz="1800" dirty="0"/>
                        <a:t>1. System displays an alert message indicating insufficient funds.</a:t>
                      </a:r>
                    </a:p>
                    <a:p>
                      <a:r>
                        <a:rPr lang="en-US" sz="1800" dirty="0"/>
                        <a:t>2. User can choose to cancel or proceed with alternative options (e.g., transferring funds from another cryptocurrency).</a:t>
                      </a:r>
                    </a:p>
                    <a:p>
                      <a:r>
                        <a:rPr lang="en-US" sz="1800" dirty="0"/>
                        <a:t>3. Use case continues or ends depending on user choice.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**UC2: View Account Balance and Transaction History**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UC2</a:t>
                      </a:r>
                    </a:p>
                    <a:p>
                      <a:r>
                        <a:rPr lang="en-US" sz="1800" dirty="0"/>
                        <a:t>Use Case Name: View Account Balance and Transaction History</a:t>
                      </a:r>
                    </a:p>
                    <a:p>
                      <a:r>
                        <a:rPr lang="en-US" sz="1800" dirty="0"/>
                        <a:t>Primary Actor: User</a:t>
                      </a:r>
                    </a:p>
                    <a:p>
                      <a:r>
                        <a:rPr lang="en-US" sz="1800" dirty="0"/>
                        <a:t>Preconditions: User is authenticated; system is in a valid state.</a:t>
                      </a:r>
                    </a:p>
                    <a:p>
                      <a:r>
                        <a:rPr lang="en-US" sz="1800" dirty="0"/>
                        <a:t>Postconditions: User views their account balance and transaction history.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initiates the view action for their account balance and transaction history.</a:t>
                      </a:r>
                    </a:p>
                    <a:p>
                      <a:r>
                        <a:rPr lang="en-US" sz="1800" dirty="0"/>
                        <a:t>2. System retrieves and displays the relevant data (e.g., cryptocurrency balances, transaction history).</a:t>
                      </a:r>
                    </a:p>
                    <a:p>
                      <a:r>
                        <a:rPr lang="en-US" sz="1800" dirty="0"/>
                        <a:t>3. User can navigate through the displayed information.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r>
                        <a:rPr lang="en-US" sz="1800" dirty="0"/>
                        <a:t>A1: Error retrieving data</a:t>
                      </a:r>
                    </a:p>
                    <a:p>
                      <a:r>
                        <a:rPr lang="en-US" sz="1800" dirty="0"/>
                        <a:t>1. System displays an error message to the user.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**UC3: Manage Cryptocurrencies, Tokens, and NFTs**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UC3</a:t>
                      </a:r>
                    </a:p>
                    <a:p>
                      <a:r>
                        <a:rPr lang="en-US" sz="1800" dirty="0"/>
                        <a:t>Use Case Name: Manage Cryptocurrencies, Tokens, and NFTs</a:t>
                      </a:r>
                    </a:p>
                    <a:p>
                      <a:r>
                        <a:rPr lang="en-US" sz="1800" dirty="0"/>
                        <a:t>Primary Actor: User</a:t>
                      </a:r>
                    </a:p>
                    <a:p>
                      <a:r>
                        <a:rPr lang="en-US" sz="1800" dirty="0"/>
                        <a:t>Preconditions: User is authenticated; system is in a valid state.</a:t>
                      </a:r>
                    </a:p>
                    <a:p>
                      <a:r>
                        <a:rPr lang="en-US" sz="1800" dirty="0"/>
                        <a:t>Postconditions: User's cryptocurrencies, tokens, or NFTs are managed.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initiates the manage action for their cryptocurrencies, tokens, or NFTs.</a:t>
                      </a:r>
                    </a:p>
                    <a:p>
                      <a:r>
                        <a:rPr lang="en-US" sz="1800" dirty="0"/>
                        <a:t>2. System displays available options (e.g., adding, removing, transferring).</a:t>
                      </a:r>
                    </a:p>
                    <a:p>
                      <a:r>
                        <a:rPr lang="en-US" sz="1800" dirty="0"/>
                        <a:t>3. User selects and configures the desired option.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r>
                        <a:rPr lang="en-US" sz="1800" dirty="0"/>
                        <a:t>A1: Invalid selection</a:t>
                      </a:r>
                    </a:p>
                    <a:p>
                      <a:r>
                        <a:rPr lang="en-US" sz="1800" dirty="0"/>
                        <a:t>1. System displays an error message to the user.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**UC4: Execute Complex Operations through Smart Contracts**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UC4</a:t>
                      </a:r>
                    </a:p>
                    <a:p>
                      <a:r>
                        <a:rPr lang="en-US" sz="1800" dirty="0"/>
                        <a:t>Use Case Name: Execute Complex Operations through Smart Contracts</a:t>
                      </a:r>
                    </a:p>
                    <a:p>
                      <a:r>
                        <a:rPr lang="en-US" sz="1800" dirty="0"/>
                        <a:t>Primary Actor: User (through smart contracts)</a:t>
                      </a:r>
                    </a:p>
                    <a:p>
                      <a:r>
                        <a:rPr lang="en-US" sz="1800" dirty="0"/>
                        <a:t>Preconditions: User is authenticated; system is in a valid state.</a:t>
                      </a:r>
                    </a:p>
                    <a:p>
                      <a:r>
                        <a:rPr lang="en-US" sz="1800" dirty="0"/>
                        <a:t>Postconditions: Complex operation is executed through the smart contract.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initiates an action to execute a complex operation through a smart contract.</a:t>
                      </a:r>
                    </a:p>
                    <a:p>
                      <a:r>
                        <a:rPr lang="en-US" sz="1800" dirty="0"/>
                        <a:t>2. System validates and executes the smart contract for the operation.</a:t>
                      </a:r>
                    </a:p>
                    <a:p>
                      <a:r>
                        <a:rPr lang="en-US" sz="1800" dirty="0"/>
                        <a:t>3. System updates the relevant data (e.g., transaction history, account balance).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r>
                        <a:rPr lang="en-US" sz="1800" dirty="0"/>
                        <a:t>A1: Smart contract error</a:t>
                      </a:r>
                    </a:p>
                    <a:p>
                      <a:r>
                        <a:rPr lang="en-US" sz="1800" dirty="0"/>
                        <a:t>1. System displays an error message indicating a smart contract issue.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**UC5: Set Customizable Spending Limits**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UC5</a:t>
                      </a:r>
                    </a:p>
                    <a:p>
                      <a:r>
                        <a:rPr lang="en-US" sz="1800" dirty="0"/>
                        <a:t>Use Case Name: Set Customizable </a:t>
                      </a:r>
                      <a:r>
                        <a:rPr lang="en-US" sz="1800" dirty="0" err="1"/>
                        <a:t>Spendi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**UC1: Perform Transaction**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UC1</a:t>
                      </a:r>
                    </a:p>
                    <a:p>
                      <a:r>
                        <a:rPr lang="en-US" sz="1800" dirty="0"/>
                        <a:t>Use Case Name: Perform a transaction with specified parameters (amount, recipient, etc.)</a:t>
                      </a:r>
                    </a:p>
                    <a:p>
                      <a:r>
                        <a:rPr lang="en-US" sz="1800" dirty="0"/>
                        <a:t>Primary Actor: User</a:t>
                      </a:r>
                    </a:p>
                    <a:p>
                      <a:r>
                        <a:rPr lang="en-US" sz="1800" dirty="0"/>
                        <a:t>Preconditions: User is authenticated, system is in a valid state.</a:t>
                      </a:r>
                    </a:p>
                    <a:p>
                      <a:r>
                        <a:rPr lang="en-US" sz="1800" dirty="0"/>
                        <a:t>Postconditions: Action is completed, system state is updated.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initiates an action with specified parameters (amount, recipient, etc.).</a:t>
                      </a:r>
                    </a:p>
                    <a:p>
                      <a:r>
                        <a:rPr lang="en-US" sz="1800" dirty="0"/>
                        <a:t>2. System validates the transaction details.</a:t>
                      </a:r>
                    </a:p>
                    <a:p>
                      <a:r>
                        <a:rPr lang="en-US" sz="1800" dirty="0"/>
                        <a:t>3. System updates the relevant data (e.g., user's account balance).</a:t>
                      </a:r>
                    </a:p>
                    <a:p>
                      <a:r>
                        <a:rPr lang="en-US" sz="1800" dirty="0"/>
                        <a:t>4. System records the transaction.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A1: Invalid parameters</a:t>
                      </a:r>
                    </a:p>
                    <a:p>
                      <a:r>
                        <a:rPr lang="en-US" sz="1800" dirty="0"/>
                        <a:t>1. System displays error message.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**UC2: View Account Balance and History**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Use Case ID: UC2</a:t>
                      </a:r>
                    </a:p>
                    <a:p>
                      <a:r>
                        <a:rPr lang="en-US" sz="1800" dirty="0"/>
                        <a:t>Use Case Name: View the account balance and transaction history</a:t>
                      </a:r>
                    </a:p>
                    <a:p>
                      <a:r>
                        <a:rPr lang="en-US" sz="1800" dirty="0"/>
                        <a:t>Primary Actor: User</a:t>
                      </a:r>
                    </a:p>
                    <a:p>
                      <a:r>
                        <a:rPr lang="en-US" sz="1800" dirty="0"/>
                        <a:t>Preconditions: User is authenticated, system is in a valid state.</a:t>
                      </a:r>
                    </a:p>
                    <a:p>
                      <a:r>
                        <a:rPr lang="en-US" sz="1800" dirty="0"/>
                        <a:t>Postconditions: Account information is displayed to the user.</a:t>
                      </a:r>
                    </a:p>
                    <a:p>
                      <a:r>
                        <a:rPr lang="en-US" sz="1800" dirty="0"/>
                        <a:t>Main Flow:</a:t>
                      </a:r>
                    </a:p>
                    <a:p>
                      <a:r>
                        <a:rPr lang="en-US" sz="1800" dirty="0"/>
                        <a:t>1. User requests to view their account balance and transaction history.</a:t>
                      </a:r>
                    </a:p>
                    <a:p>
                      <a:r>
                        <a:rPr lang="en-US" sz="1800" dirty="0"/>
                        <a:t>2. System retrieves the relevant data (e.g., account balance, transaction history).</a:t>
                      </a:r>
                    </a:p>
                    <a:p>
                      <a:r>
                        <a:rPr lang="en-US" sz="1800" dirty="0"/>
                        <a:t>3. System displays the account information to the user.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Alternative Flows: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A1: No available data</a:t>
                      </a:r>
                    </a:p>
                    <a:p>
                      <a:r>
                        <a:rPr lang="en-US" sz="1800" dirty="0"/>
                        <a:t>1. System displays a message indicating that there is no available data.</a:t>
                      </a:r>
                    </a:p>
                    <a:p>
                      <a:r>
                        <a:rPr lang="en-US" sz="1800" dirty="0"/>
                        <a:t>2. Use case ends.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5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40A2-FE0B-89A6-B31F-C278CAA5D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E1B0-6C73-5939-7F8C-0CA995C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15AD7-B867-1C63-06F2-6024F2E7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Use cases: 5 (UC5 incomplete: -0.8)</a:t>
            </a:r>
          </a:p>
          <a:p>
            <a:pPr lvl="1"/>
            <a:r>
              <a:rPr lang="en-US" dirty="0"/>
              <a:t>Validity = 1 – (1*0.8)/5 = 0.84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Use cases = 2</a:t>
            </a:r>
          </a:p>
          <a:p>
            <a:pPr lvl="1"/>
            <a:r>
              <a:rPr lang="en-US" dirty="0"/>
              <a:t>Validity = 1 - (0)/2 = 1</a:t>
            </a:r>
          </a:p>
          <a:p>
            <a:r>
              <a:rPr lang="en-US" dirty="0">
                <a:solidFill>
                  <a:srgbClr val="FF0000"/>
                </a:solidFill>
              </a:rPr>
              <a:t>The outputs of both are very similar to each other. Equally detail.</a:t>
            </a:r>
          </a:p>
          <a:p>
            <a:r>
              <a:rPr lang="en-US" dirty="0">
                <a:solidFill>
                  <a:srgbClr val="FF0000"/>
                </a:solidFill>
              </a:rPr>
              <a:t>Sequential more complete.</a:t>
            </a:r>
          </a:p>
        </p:txBody>
      </p:sp>
    </p:spTree>
    <p:extLst>
      <p:ext uri="{BB962C8B-B14F-4D97-AF65-F5344CB8AC3E}">
        <p14:creationId xmlns:p14="http://schemas.microsoft.com/office/powerpoint/2010/main" val="87198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4256-75C1-67E0-EE26-E393CB47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8BBFF2-8DA5-3431-2094-5DBD72F8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5562"/>
              </p:ext>
            </p:extLst>
          </p:nvPr>
        </p:nvGraphicFramePr>
        <p:xfrm>
          <a:off x="816428" y="991868"/>
          <a:ext cx="16785772" cy="167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2886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8392886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[UML Class Diagram]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User]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Username</a:t>
                      </a:r>
                    </a:p>
                    <a:p>
                      <a:r>
                        <a:rPr lang="en-US" sz="1800" dirty="0"/>
                        <a:t>+ Password</a:t>
                      </a:r>
                    </a:p>
                    <a:p>
                      <a:r>
                        <a:rPr lang="en-US" sz="1800" dirty="0"/>
                        <a:t>+ Account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Decentralized Application (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)]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App Name</a:t>
                      </a:r>
                    </a:p>
                    <a:p>
                      <a:r>
                        <a:rPr lang="en-US" sz="1800" dirty="0"/>
                        <a:t>+ Description</a:t>
                      </a:r>
                    </a:p>
                    <a:p>
                      <a:r>
                        <a:rPr lang="en-US" sz="1800" dirty="0"/>
                        <a:t>+ Smart Contract Address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Smart Contract]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Contract Code</a:t>
                      </a:r>
                    </a:p>
                    <a:p>
                      <a:r>
                        <a:rPr lang="en-US" sz="1800" dirty="0"/>
                        <a:t>+ Execution Parameters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Cryptocurrency]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Currency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Token]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Token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[Class: NFT]</a:t>
                      </a:r>
                    </a:p>
                    <a:p>
                      <a:r>
                        <a:rPr lang="en-US" sz="1800" dirty="0"/>
                        <a:t>-Attributes:</a:t>
                      </a:r>
                    </a:p>
                    <a:p>
                      <a:r>
                        <a:rPr lang="en-US" sz="1800" dirty="0"/>
                        <a:t>+ NFT Name</a:t>
                      </a:r>
                    </a:p>
                    <a:p>
                      <a:r>
                        <a:rPr lang="en-US" sz="1800" dirty="0"/>
                        <a:t>+ Balance</a:t>
                      </a:r>
                    </a:p>
                    <a:p>
                      <a:r>
                        <a:rPr lang="en-US" sz="1800" dirty="0"/>
                        <a:t>+ Transaction History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User -&gt; Cryptocurrency, Token, NFT]</a:t>
                      </a:r>
                    </a:p>
                    <a:p>
                      <a:r>
                        <a:rPr lang="en-US" sz="1800" dirty="0"/>
                        <a:t>+ Multiplicity: 0..*</a:t>
                      </a:r>
                    </a:p>
                    <a:p>
                      <a:r>
                        <a:rPr lang="en-US" sz="1800" dirty="0"/>
                        <a:t>+ Navigation: User can manage multiple cryptocurrencies, tokens, or NFTs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 -&gt; Smart Contract]</a:t>
                      </a:r>
                    </a:p>
                    <a:p>
                      <a:r>
                        <a:rPr lang="en-US" sz="1800" dirty="0"/>
                        <a:t>+ Multiplicity: 1..1</a:t>
                      </a:r>
                    </a:p>
                    <a:p>
                      <a:r>
                        <a:rPr lang="en-US" sz="1800" dirty="0"/>
                        <a:t>+ Navigation: A </a:t>
                      </a:r>
                      <a:r>
                        <a:rPr lang="en-US" sz="1800" dirty="0" err="1"/>
                        <a:t>DApp</a:t>
                      </a:r>
                      <a:r>
                        <a:rPr lang="en-US" sz="1800" dirty="0"/>
                        <a:t> interacts with a single smart contract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[Association: Smart Contract -&gt; Complex Operation]</a:t>
                      </a:r>
                    </a:p>
                    <a:p>
                      <a:r>
                        <a:rPr lang="en-US" sz="1800" dirty="0"/>
                        <a:t>+ Multiplicity: 0..*</a:t>
                      </a:r>
                    </a:p>
                    <a:p>
                      <a:r>
                        <a:rPr lang="en-US" sz="1800" dirty="0"/>
                        <a:t>+ Navigation: A smart contract executes multiple complex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**Domain Model:**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   User  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name           |</a:t>
                      </a:r>
                    </a:p>
                    <a:p>
                      <a:r>
                        <a:rPr lang="en-US" sz="1800" dirty="0"/>
                        <a:t>| account balance|</a:t>
                      </a:r>
                    </a:p>
                    <a:p>
                      <a:r>
                        <a:rPr lang="en-US" sz="1800" dirty="0"/>
                        <a:t>| transaction history|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Transaction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amount          |</a:t>
                      </a:r>
                    </a:p>
                    <a:p>
                      <a:r>
                        <a:rPr lang="en-US" sz="1800" dirty="0"/>
                        <a:t>| recipient       |</a:t>
                      </a:r>
                    </a:p>
                    <a:p>
                      <a:r>
                        <a:rPr lang="en-US" sz="1800" dirty="0"/>
                        <a:t>| timestamp       |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       Account    |</a:t>
                      </a:r>
                    </a:p>
                    <a:p>
                      <a:r>
                        <a:rPr lang="en-US" sz="1800" dirty="0"/>
                        <a:t>+---------------+</a:t>
                      </a:r>
                    </a:p>
                    <a:p>
                      <a:r>
                        <a:rPr lang="en-US" sz="1800" dirty="0"/>
                        <a:t>| balance          |</a:t>
                      </a:r>
                    </a:p>
                    <a:p>
                      <a:r>
                        <a:rPr lang="en-US" sz="1800" dirty="0"/>
                        <a:t>| transactions     |</a:t>
                      </a:r>
                    </a:p>
                    <a:p>
                      <a:r>
                        <a:rPr lang="en-US" sz="1800" dirty="0"/>
                        <a:t>| user (1)         |</a:t>
                      </a:r>
                    </a:p>
                    <a:p>
                      <a:r>
                        <a:rPr lang="en-US" sz="1800" dirty="0"/>
                        <a:t>```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This domain model represents the core entities and their relationships based on the provided use case specifications. The `User` class captures the essential attributes of a user, including their name, account balance, and transaction history. The `Transaction` class represents an individual transaction with its amount, recipient, and timestamp. Finally, the `Account` class holds the account's balance and transactions, linked to the respective user.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The associations between classes are shown using lines with multiplicity labels: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 A user can have multiple accounts (1..*), but each account belongs to one user (1).</a:t>
                      </a:r>
                    </a:p>
                    <a:p>
                      <a:r>
                        <a:rPr lang="en-US" sz="1800" dirty="0"/>
                        <a:t>* An account has multiple transactions (0..*) and a transaction is associated with one account (1).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This domain model accurately reflects the use case specifications without introducing design-specific decisions or technical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766B-A26A-668D-0982-01554293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A743-354E-56A5-457E-EF507ED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C846-0C2D-A4BA-8C10-470E27FB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No graphical notation: -0.5</a:t>
            </a:r>
          </a:p>
          <a:p>
            <a:pPr lvl="1"/>
            <a:r>
              <a:rPr lang="en-US" dirty="0"/>
              <a:t>Classes: 5 (attributes have visibility -0.2)</a:t>
            </a:r>
          </a:p>
          <a:p>
            <a:pPr lvl="1"/>
            <a:r>
              <a:rPr lang="en-US" dirty="0"/>
              <a:t>Relationships: 2</a:t>
            </a:r>
          </a:p>
          <a:p>
            <a:pPr lvl="1"/>
            <a:r>
              <a:rPr lang="en-US" dirty="0"/>
              <a:t>Validity = 1 – (5*0.2)/7 - 0.5= 0.36</a:t>
            </a:r>
          </a:p>
          <a:p>
            <a:r>
              <a:rPr lang="en-US" dirty="0"/>
              <a:t>Interactive</a:t>
            </a:r>
          </a:p>
          <a:p>
            <a:pPr lvl="1"/>
            <a:r>
              <a:rPr lang="en-US" dirty="0"/>
              <a:t>Partial incorrect graphical notation: -0.3 (no relationships presented, but understood as being existing)</a:t>
            </a:r>
          </a:p>
          <a:p>
            <a:pPr lvl="1"/>
            <a:r>
              <a:rPr lang="en-US" dirty="0"/>
              <a:t>Classes: 3</a:t>
            </a:r>
          </a:p>
          <a:p>
            <a:pPr lvl="1"/>
            <a:r>
              <a:rPr lang="en-US" dirty="0"/>
              <a:t>Relationships: 2</a:t>
            </a:r>
          </a:p>
          <a:p>
            <a:pPr lvl="1"/>
            <a:r>
              <a:rPr lang="en-US" dirty="0"/>
              <a:t>Validity = 1 - (0)/5 -0.3 = 0.7</a:t>
            </a:r>
          </a:p>
        </p:txBody>
      </p:sp>
    </p:spTree>
    <p:extLst>
      <p:ext uri="{BB962C8B-B14F-4D97-AF65-F5344CB8AC3E}">
        <p14:creationId xmlns:p14="http://schemas.microsoft.com/office/powerpoint/2010/main" val="425823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77266-E518-9697-817E-00377C5C6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AE7D8A-0A9B-F567-E944-D2BE43EAA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76015"/>
              </p:ext>
            </p:extLst>
          </p:nvPr>
        </p:nvGraphicFramePr>
        <p:xfrm>
          <a:off x="3450336" y="2102211"/>
          <a:ext cx="11387328" cy="60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3664">
                  <a:extLst>
                    <a:ext uri="{9D8B030D-6E8A-4147-A177-3AD203B41FA5}">
                      <a16:colId xmlns:a16="http://schemas.microsoft.com/office/drawing/2014/main" val="862350502"/>
                    </a:ext>
                  </a:extLst>
                </a:gridCol>
                <a:gridCol w="5693664">
                  <a:extLst>
                    <a:ext uri="{9D8B030D-6E8A-4147-A177-3AD203B41FA5}">
                      <a16:colId xmlns:a16="http://schemas.microsoft.com/office/drawing/2014/main" val="19417885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SWS-T5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Interactive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System Operations: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(amount: double, recipient: string): </a:t>
                      </a:r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(): double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manageCryptocurrencies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cryptocurrencyName</a:t>
                      </a:r>
                      <a:r>
                        <a:rPr lang="en-US" sz="1800" dirty="0"/>
                        <a:t>: string, operation: string):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executeComplexOperation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operationType</a:t>
                      </a:r>
                      <a:r>
                        <a:rPr lang="en-US" sz="1800" dirty="0"/>
                        <a:t>: string, </a:t>
                      </a:r>
                      <a:r>
                        <a:rPr lang="en-US" sz="1800" dirty="0" err="1"/>
                        <a:t>smartContractAddress</a:t>
                      </a:r>
                      <a:r>
                        <a:rPr lang="en-US" sz="1800" dirty="0"/>
                        <a:t>: string):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setCustomizableSpendingLimits</a:t>
                      </a:r>
                      <a:r>
                        <a:rPr lang="en-US" sz="1800" dirty="0"/>
                        <a:t>(limit: double):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manageAccountAbstraction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privateKey</a:t>
                      </a:r>
                      <a:r>
                        <a:rPr lang="en-US" sz="1800" dirty="0"/>
                        <a:t>: string, </a:t>
                      </a:r>
                      <a:r>
                        <a:rPr lang="en-US" sz="1800" dirty="0" err="1"/>
                        <a:t>publicKey</a:t>
                      </a:r>
                      <a:r>
                        <a:rPr lang="en-US" sz="1800" dirty="0"/>
                        <a:t>: string):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optimizeGasFees</a:t>
                      </a:r>
                      <a:r>
                        <a:rPr lang="en-US" sz="1800" dirty="0"/>
                        <a:t>():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supportBatchTransactions</a:t>
                      </a:r>
                      <a:r>
                        <a:rPr lang="en-US" sz="1800" dirty="0"/>
                        <a:t>():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interactWithDecentralizedApplication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appName</a:t>
                      </a:r>
                      <a:r>
                        <a:rPr lang="en-US" sz="1800" dirty="0"/>
                        <a:t>: string): void</a:t>
                      </a:r>
                    </a:p>
                    <a:p>
                      <a:r>
                        <a:rPr lang="en-US" sz="1800" dirty="0"/>
                        <a:t>* </a:t>
                      </a:r>
                      <a:r>
                        <a:rPr lang="en-US" sz="1800" dirty="0" err="1"/>
                        <a:t>manageMultiSignatureAuthentication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authenticationType</a:t>
                      </a:r>
                      <a:r>
                        <a:rPr lang="en-US" sz="1800" dirty="0"/>
                        <a:t>: string): 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**System Operations:**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- </a:t>
                      </a:r>
                      <a:r>
                        <a:rPr lang="en-US" sz="1800" dirty="0" err="1"/>
                        <a:t>performTransaction</a:t>
                      </a:r>
                      <a:r>
                        <a:rPr lang="en-US" sz="1800" dirty="0"/>
                        <a:t>(amount: double, recipient: string): </a:t>
                      </a:r>
                      <a:r>
                        <a:rPr lang="en-US" sz="1800" dirty="0" err="1"/>
                        <a:t>boolean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- </a:t>
                      </a:r>
                      <a:r>
                        <a:rPr lang="en-US" sz="1800" dirty="0" err="1"/>
                        <a:t>viewAccountBalance</a:t>
                      </a:r>
                      <a:r>
                        <a:rPr lang="en-US" sz="1800" dirty="0"/>
                        <a:t>(): double</a:t>
                      </a:r>
                    </a:p>
                    <a:p>
                      <a:r>
                        <a:rPr lang="en-US" sz="1800" dirty="0"/>
                        <a:t>- </a:t>
                      </a:r>
                      <a:r>
                        <a:rPr lang="en-US" sz="1800" dirty="0" err="1"/>
                        <a:t>viewTransactionHistory</a:t>
                      </a:r>
                      <a:r>
                        <a:rPr lang="en-US" sz="1800" dirty="0"/>
                        <a:t>(): List&lt;</a:t>
                      </a:r>
                      <a:r>
                        <a:rPr lang="en-US" sz="1800" dirty="0" err="1"/>
                        <a:t>TransactionRecord</a:t>
                      </a:r>
                      <a:r>
                        <a:rPr lang="en-US" sz="1800" dirty="0"/>
                        <a:t>&gt;</a:t>
                      </a:r>
                    </a:p>
                    <a:p>
                      <a:r>
                        <a:rPr lang="en-US" sz="1800" dirty="0"/>
                        <a:t>- </a:t>
                      </a:r>
                      <a:r>
                        <a:rPr lang="en-US" sz="1800" dirty="0" err="1"/>
                        <a:t>updateAccountBalance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newBalance</a:t>
                      </a:r>
                      <a:r>
                        <a:rPr lang="en-US" sz="1800" dirty="0"/>
                        <a:t>: double): void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Note: The above operations are derived from the user-initiated actions in the main and alternative flows of the use case specifications. Each operation has a clear name, parameters with types, and a return type (if applicable).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0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2964</TotalTime>
  <Words>5898</Words>
  <Application>Microsoft Macintosh PowerPoint</Application>
  <PresentationFormat>Custom</PresentationFormat>
  <Paragraphs>962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  <vt:lpstr>PowerPoint Presentation</vt:lpstr>
      <vt:lpstr>Validity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Dae-Kyoo Kim</dc:creator>
  <cp:lastModifiedBy>KimDae-Kyoo</cp:lastModifiedBy>
  <cp:revision>66</cp:revision>
  <dcterms:created xsi:type="dcterms:W3CDTF">2025-07-09T22:24:09Z</dcterms:created>
  <dcterms:modified xsi:type="dcterms:W3CDTF">2025-07-15T00:57:04Z</dcterms:modified>
</cp:coreProperties>
</file>