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8A22FCC-DD45-4A24-9B72-D78D3D9D159A}">
  <a:tblStyle styleId="{58A22FCC-DD45-4A24-9B72-D78D3D9D15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5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4.xml"/><Relationship Id="rId21" Type="http://schemas.openxmlformats.org/officeDocument/2006/relationships/font" Target="fonts/Nunito-italic.fntdata"/><Relationship Id="rId13" Type="http://schemas.openxmlformats.org/officeDocument/2006/relationships/slide" Target="slides/slide7.xml"/><Relationship Id="rId24" Type="http://schemas.openxmlformats.org/officeDocument/2006/relationships/font" Target="fonts/MavenPro-bold.fntdata"/><Relationship Id="rId12" Type="http://schemas.openxmlformats.org/officeDocument/2006/relationships/slide" Target="slides/slide6.xml"/><Relationship Id="rId23" Type="http://schemas.openxmlformats.org/officeDocument/2006/relationships/font" Target="fonts/Maven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076ef1a259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076ef1a259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076ef1a259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076ef1a25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076ef1a259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076ef1a259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076ef1a25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076ef1a25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076ef1a25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076ef1a25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076ef1a25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076ef1a25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0f97b09b02_0_10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0f97b09b02_0_1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0f97b09b02_0_10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0f97b09b02_0_1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0f97b09b02_0_10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0f97b09b02_0_1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0f97b09b02_0_10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0f97b09b02_0_10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x y and z use Tsne (t-distributed stochastic neighborhood embedding: Converts similarities between data points to joint probabilities and tries to minimize the divergence between joint probabilities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Attempt to visualize several features into 2-3 dimensions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076ef1a25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076ef1a25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successful skin care products?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5083950" y="336885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pricing and popularity of skin care products via linear regression</a:t>
            </a:r>
            <a:endParaRPr/>
          </a:p>
        </p:txBody>
      </p:sp>
      <p:sp>
        <p:nvSpPr>
          <p:cNvPr id="279" name="Google Shape;279;p13"/>
          <p:cNvSpPr txBox="1"/>
          <p:nvPr>
            <p:ph idx="1" type="subTitle"/>
          </p:nvPr>
        </p:nvSpPr>
        <p:spPr>
          <a:xfrm>
            <a:off x="5186375" y="40865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Crystal Han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340" name="Google Shape;340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Gathering skin care product information from other websites such as Ulta, OliveYoung, YesStyle, etc.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Getting more numerical features and clinical data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Comparison between top products, skincare vs makeup products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Ordinal encoding of ingredients as well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346" name="Google Shape;346;p23"/>
          <p:cNvSpPr txBox="1"/>
          <p:nvPr>
            <p:ph idx="1" type="body"/>
          </p:nvPr>
        </p:nvSpPr>
        <p:spPr>
          <a:xfrm>
            <a:off x="1303800" y="1395125"/>
            <a:ext cx="7404300" cy="33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040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1000+ data points on skincare products:</a:t>
            </a:r>
            <a:endParaRPr sz="1900"/>
          </a:p>
          <a:p>
            <a:pPr indent="-30400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900"/>
              <a:t>Toner</a:t>
            </a:r>
            <a:endParaRPr sz="1900"/>
          </a:p>
          <a:p>
            <a:pPr indent="-30400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900"/>
              <a:t>Cleansers</a:t>
            </a:r>
            <a:endParaRPr sz="1900"/>
          </a:p>
          <a:p>
            <a:pPr indent="-30400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900"/>
              <a:t>Facial Cream</a:t>
            </a:r>
            <a:endParaRPr sz="1900"/>
          </a:p>
          <a:p>
            <a:pPr indent="-30400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900"/>
              <a:t>Facial Sheet masks</a:t>
            </a:r>
            <a:endParaRPr sz="1900"/>
          </a:p>
          <a:p>
            <a:pPr indent="-30400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900"/>
              <a:t>Sunscreen</a:t>
            </a:r>
            <a:endParaRPr sz="1900"/>
          </a:p>
          <a:p>
            <a:pPr indent="-30400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900"/>
              <a:t>Cushions</a:t>
            </a:r>
            <a:endParaRPr sz="1900"/>
          </a:p>
          <a:p>
            <a:pPr indent="-3040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Data cleaning: Products with no reviews will be considered as 5 stars so as not to assume they are bad products</a:t>
            </a:r>
            <a:endParaRPr sz="1900"/>
          </a:p>
          <a:p>
            <a:pPr indent="-3040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Reasons for selecting products:</a:t>
            </a:r>
            <a:endParaRPr sz="1900"/>
          </a:p>
          <a:p>
            <a:pPr indent="-30400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900"/>
              <a:t>Used in skincare steps</a:t>
            </a:r>
            <a:endParaRPr sz="1900"/>
          </a:p>
          <a:p>
            <a:pPr indent="-30400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900"/>
              <a:t>Skin suitability based on types:Normal, Oily, Combination, Sensitive</a:t>
            </a:r>
            <a:endParaRPr sz="1900"/>
          </a:p>
          <a:p>
            <a:pPr indent="-30400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900"/>
              <a:t>Makeup as a daily skincare product as well</a:t>
            </a:r>
            <a:endParaRPr sz="1900"/>
          </a:p>
          <a:p>
            <a:pPr indent="-3040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Ingredients:</a:t>
            </a:r>
            <a:endParaRPr sz="1900"/>
          </a:p>
          <a:p>
            <a:pPr indent="-30400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900"/>
              <a:t>Retinol, Ascorbic Acid, Niacinamide, Ceramide, Squalane, Hyaluronic Acid, Vitamin E, Titanium Dioxide</a:t>
            </a:r>
            <a:r>
              <a:rPr lang="en" sz="1900"/>
              <a:t>,</a:t>
            </a:r>
            <a:r>
              <a:rPr lang="en" sz="1900"/>
              <a:t> Glycolic Acid, Sodium Acetate, Sodium Benzoate, Sodium Hyaluronate, Panthenol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4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How will skincare products rise based on several features?</a:t>
            </a:r>
            <a:endParaRPr sz="1900"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How will do skincare products fare in the current market and future market?</a:t>
            </a:r>
            <a:endParaRPr sz="1900"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Makeup is included within skincare products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300950"/>
            <a:ext cx="7030500" cy="31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Data</a:t>
            </a:r>
            <a:endParaRPr sz="19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Sephora skin care products data via web scraping with Selenium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1000+ data points collected</a:t>
            </a:r>
            <a:endParaRPr sz="17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Tools:</a:t>
            </a:r>
            <a:endParaRPr sz="19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Python, Pandas, Numpy, 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Matplotlib, seaborn, BeautifulSoup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Selenium,  Statsmodels, scikit-learn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Features: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Continuous: Reviews, Number of Reviews, Number of Likes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Categorical: Skin type, ingredients, brand, products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628525" y="0"/>
            <a:ext cx="7030500" cy="6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Reviews vs Price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3251" y="598575"/>
            <a:ext cx="3735652" cy="440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416700" y="243475"/>
            <a:ext cx="7917600" cy="7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Like against Brand and Product Type</a:t>
            </a:r>
            <a:endParaRPr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650"/>
            <a:ext cx="4053951" cy="311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0225" y="1152654"/>
            <a:ext cx="5153777" cy="3414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1303800" y="1555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Lasso Regression </a:t>
            </a:r>
            <a:endParaRPr/>
          </a:p>
        </p:txBody>
      </p:sp>
      <p:sp>
        <p:nvSpPr>
          <p:cNvPr id="312" name="Google Shape;312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3" name="Google Shape;3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400" y="826400"/>
            <a:ext cx="4144426" cy="4142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4149" y="826402"/>
            <a:ext cx="4259850" cy="4257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"/>
          <p:cNvSpPr txBox="1"/>
          <p:nvPr>
            <p:ph type="title"/>
          </p:nvPr>
        </p:nvSpPr>
        <p:spPr>
          <a:xfrm>
            <a:off x="1303800" y="561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R^2 Values of Regression Models</a:t>
            </a:r>
            <a:endParaRPr/>
          </a:p>
        </p:txBody>
      </p:sp>
      <p:sp>
        <p:nvSpPr>
          <p:cNvPr id="320" name="Google Shape;320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21" name="Google Shape;321;p19"/>
          <p:cNvGraphicFramePr/>
          <p:nvPr/>
        </p:nvGraphicFramePr>
        <p:xfrm>
          <a:off x="452113" y="164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{58A22FCC-DD45-4A24-9B72-D78D3D9D159A}</a:tableStyleId>
              </a:tblPr>
              <a:tblGrid>
                <a:gridCol w="1882300"/>
                <a:gridCol w="969550"/>
                <a:gridCol w="2092000"/>
                <a:gridCol w="1647950"/>
                <a:gridCol w="1647950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Train/Validation/Test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R²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Mean Absolute Error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Cross Validation/Test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R²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Linear Regression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0.6362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16.3508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Linear Regression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0.6024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Ridge Regression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0.6362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16.3413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Ridge Regression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0.6030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Lasso Regularization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0.6363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16.3398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Lasso Regularization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0.6024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Polynomial Regression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0.6362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16.2660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Polynomial Regression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0.6020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"/>
          <p:cNvSpPr txBox="1"/>
          <p:nvPr>
            <p:ph type="title"/>
          </p:nvPr>
        </p:nvSpPr>
        <p:spPr>
          <a:xfrm>
            <a:off x="1303800" y="1353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r>
              <a:rPr lang="en"/>
              <a:t> Affecting Price</a:t>
            </a:r>
            <a:endParaRPr/>
          </a:p>
        </p:txBody>
      </p:sp>
      <p:sp>
        <p:nvSpPr>
          <p:cNvPr id="327" name="Google Shape;327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8" name="Google Shape;3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214" y="1134600"/>
            <a:ext cx="5935575" cy="380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34" name="Google Shape;334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765" lvl="0" marL="457200" rtl="0" algn="l">
              <a:spcBef>
                <a:spcPts val="0"/>
              </a:spcBef>
              <a:spcAft>
                <a:spcPts val="0"/>
              </a:spcAft>
              <a:buSzPts val="1908"/>
              <a:buChar char="●"/>
            </a:pPr>
            <a:r>
              <a:rPr lang="en" sz="1908"/>
              <a:t>Used Random Forest Regression because of Mean Absolute Error</a:t>
            </a:r>
            <a:endParaRPr sz="1908"/>
          </a:p>
          <a:p>
            <a:pPr indent="-349765" lvl="0" marL="457200" rtl="0" algn="l">
              <a:spcBef>
                <a:spcPts val="0"/>
              </a:spcBef>
              <a:spcAft>
                <a:spcPts val="0"/>
              </a:spcAft>
              <a:buSzPts val="1908"/>
              <a:buChar char="●"/>
            </a:pPr>
            <a:r>
              <a:rPr lang="en" sz="1908"/>
              <a:t>Price range of most skincare products: ~$15.00 to ~$100.00</a:t>
            </a:r>
            <a:endParaRPr sz="1908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